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313" r:id="rId3"/>
    <p:sldId id="320" r:id="rId4"/>
    <p:sldId id="324" r:id="rId5"/>
    <p:sldId id="325" r:id="rId6"/>
    <p:sldId id="326" r:id="rId7"/>
    <p:sldId id="297" r:id="rId8"/>
    <p:sldId id="298" r:id="rId9"/>
    <p:sldId id="314" r:id="rId10"/>
    <p:sldId id="327" r:id="rId11"/>
    <p:sldId id="329" r:id="rId12"/>
    <p:sldId id="341" r:id="rId13"/>
    <p:sldId id="328" r:id="rId14"/>
    <p:sldId id="330" r:id="rId15"/>
    <p:sldId id="331" r:id="rId16"/>
    <p:sldId id="332" r:id="rId17"/>
    <p:sldId id="333" r:id="rId18"/>
    <p:sldId id="338" r:id="rId19"/>
    <p:sldId id="334" r:id="rId20"/>
    <p:sldId id="336" r:id="rId21"/>
    <p:sldId id="337" r:id="rId22"/>
    <p:sldId id="342" r:id="rId23"/>
    <p:sldId id="343" r:id="rId24"/>
    <p:sldId id="344" r:id="rId25"/>
    <p:sldId id="345" r:id="rId26"/>
    <p:sldId id="339" r:id="rId27"/>
    <p:sldId id="340" r:id="rId28"/>
  </p:sldIdLst>
  <p:sldSz cx="9144000" cy="6858000" type="screen4x3"/>
  <p:notesSz cx="6650038" cy="9783763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F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73"/>
    <p:restoredTop sz="94633"/>
  </p:normalViewPr>
  <p:slideViewPr>
    <p:cSldViewPr>
      <p:cViewPr varScale="1">
        <p:scale>
          <a:sx n="86" d="100"/>
          <a:sy n="86" d="100"/>
        </p:scale>
        <p:origin x="126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212FC83-DBE3-6A45-881F-1342E242A5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990045-30B5-DA4C-95DC-AF5745C73AA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67138" y="0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01B30ED-69A3-024D-A31B-A190D95B2297}" type="datetime1">
              <a:rPr lang="it-IT" altLang="it-IT"/>
              <a:pPr>
                <a:defRPr/>
              </a:pPr>
              <a:t>21/10/20</a:t>
            </a:fld>
            <a:endParaRPr lang="it-IT" alt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B62AB6-1A96-2B44-8275-F6055231085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293225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E208E2-FF4D-324E-8888-3798006AB1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67138" y="9293225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B01C5C9-3496-744B-9005-9D59A9F26B5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8D06B49-1032-D940-A909-C425E7C761B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FDFDF6-D6A0-A941-913B-3ED146107F5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767138" y="0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4EE441B7-9D8F-D84D-8070-8E8CDFB81695}" type="datetime1">
              <a:rPr lang="it-IT" altLang="it-IT"/>
              <a:pPr>
                <a:defRPr/>
              </a:pPr>
              <a:t>21/10/20</a:t>
            </a:fld>
            <a:endParaRPr lang="it-IT" altLang="it-IT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24A5FE5-22F9-7C4D-85F0-27EF656F7EF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79475" y="733425"/>
            <a:ext cx="4891088" cy="3668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 altLang="it-IT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7EFD13E-D618-0447-85F6-E76223436F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5163" y="4646613"/>
            <a:ext cx="5319712" cy="4403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it-IT" altLang="it-IT" noProof="0"/>
              <a:t>Click to edit Master text styles</a:t>
            </a:r>
          </a:p>
          <a:p>
            <a:pPr lvl="1"/>
            <a:r>
              <a:rPr lang="it-IT" altLang="it-IT" noProof="0"/>
              <a:t>Second level</a:t>
            </a:r>
          </a:p>
          <a:p>
            <a:pPr lvl="2"/>
            <a:r>
              <a:rPr lang="it-IT" altLang="it-IT" noProof="0"/>
              <a:t>Third level</a:t>
            </a:r>
          </a:p>
          <a:p>
            <a:pPr lvl="3"/>
            <a:r>
              <a:rPr lang="it-IT" altLang="it-IT" noProof="0"/>
              <a:t>Fourth level</a:t>
            </a:r>
          </a:p>
          <a:p>
            <a:pPr lvl="4"/>
            <a:r>
              <a:rPr lang="it-IT" altLang="it-IT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EE7635-5E3D-E046-80FE-36C3C6CB053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293225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395172-8320-0649-B1E8-F0FF9D0A91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767138" y="9293225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C94D7D7-0BD9-B74E-B9F7-4EA0353D98B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704A308-F6DA-AE46-9AC3-03810C0DD4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508BE7-2707-9541-9DE4-20F77BCE1A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B392A68-6D66-6A48-8FB5-733D0D90D9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D8507-71EF-174A-B3C4-073393D58BC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94927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2DC6811-B9F2-4E44-B8FE-FCAA84CAEF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4FE9F2-31DA-6F4F-83B6-B290D50CAF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2AC899-3A2B-1543-AAF5-F1C67DB144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F82C7-56A2-A74C-83E3-41FEC314634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2099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5450F73-22CC-8848-9516-F29D6BC622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4AAD63-5C8E-D748-9A91-09F9DA53B3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CA6F0C9-411F-C147-946E-CFECF1A05A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1330B-496C-C749-A392-9207AA39128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8315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A92AC5D-FB84-3549-950D-86C1B7BDF9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B099396-C28F-744C-ACC1-24AA1087CB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B2A5E7D-CA59-8344-B8B2-D775AD0E77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57CD2-5A40-AC48-AE17-C68424D2183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08982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3DAA0EB-EE14-0A4F-88DE-EC9DBEA947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CECDF34-6CB3-2F48-8ABC-8782A3C6D5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2020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B6862328-475E-2844-93E2-C54375A676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8D6ED-8865-6F45-9363-98005F4A115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69884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B636C0F-4AE5-E441-A073-4846BA20FA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16CE654-9A7B-9946-ABA9-48F3F6C08B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2020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44373E1-7643-8C4F-90F8-9374E8BF28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8413A-F361-F041-A7E9-38818F1B53E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48340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3EF657-B94B-404F-8D2A-E31B4E2E73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5DFB534-C181-D446-B6F3-AC8EDBE60F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6B1C16-BB57-3B4E-BC71-41139E822B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849C7-FB77-274D-B30B-6D239FF1678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39866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CE007E-0778-424C-805C-57F869BCA0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FD55C2-C4E7-BD47-908E-8D28C8A48B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B25386-3558-1541-BBBB-72CA18355C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035CD-2819-9C43-B5EB-A76EAB3AE95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53232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2B7DC5-7E78-AD4B-8CF1-66BCFCA502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8E6C03-1FE4-4E47-A18C-A038A65136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E104A1-86DF-E240-B51B-4E8F95CC09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9EBA4-400E-C947-90B5-99121B20163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56983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8951F61-4270-5346-B0AB-09091A794F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659E6D0-C11C-4746-B5EF-542591AAF6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2020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5C7DA20-3797-D647-896E-85273FBB95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6FBB2-800C-464A-BBB7-4F1639DF1A7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25700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6111379-DCC2-B04D-95CF-896A9E7D56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9C45601-17AE-2740-A0BB-72C20EBC77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2020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735D98A-9A77-9F43-857B-6043B8B24B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FA132-8A1A-B249-AB74-679F238464A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8097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8AC2139-608C-D747-BF27-9B8F40EA56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7397CF4-3796-1342-AB13-A209BDFAA8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2020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5F70C32-778C-844D-9067-F88DF9F031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CEE0C-5386-B04B-A550-E2F4C01FA31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42256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6BF9A0-5F24-A243-9CC6-0329552D23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CE4770-D540-A145-A4D0-25B7B77C00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178309-CCC9-9545-AD0B-588C106D47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2CAD8-E983-EF42-A978-45FAAA7E35C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97871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0C55C6-76A1-7248-B332-37DBEB9F7E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82EC31-3D3B-D44F-96CF-0BC771D1A6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253FD2-D09C-AC45-B767-03396E68D0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E709E-A4A0-FC48-B9F3-78AE12BA10A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97359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7C34038-6641-504D-8CFA-3C642CB81C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D2B2084-58D0-834F-8A5E-5AD9DCC2C3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5918026-9A62-4F43-A52F-9E30547696F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AD8B945-5BA7-4F49-A1B5-C41EB514D0D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it-IT" altLang="it-IT"/>
              <a:t>Daniela Valenti, 2020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F7E1234-3BDB-9E4B-871F-43B619A1229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CE00D074-7C7E-D24F-BABB-5C0333A40B9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CFB88E26-8D7B-E147-99C5-D90B3C0D542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2209800"/>
            <a:ext cx="8458200" cy="1524000"/>
          </a:xfrm>
        </p:spPr>
        <p:txBody>
          <a:bodyPr anchor="t"/>
          <a:lstStyle/>
          <a:p>
            <a:pPr eaLnBrk="1" hangingPunct="1"/>
            <a:r>
              <a:rPr lang="it-IT" altLang="it-IT" b="1">
                <a:solidFill>
                  <a:srgbClr val="FF0000"/>
                </a:solidFill>
                <a:ea typeface="ＭＳ Ｐゴシック" panose="020B0600070205080204" pitchFamily="34" charset="-128"/>
              </a:rPr>
              <a:t>Misure di variabilità:</a:t>
            </a:r>
            <a:br>
              <a:rPr lang="it-IT" altLang="it-IT" b="1">
                <a:solidFill>
                  <a:srgbClr val="FF0000"/>
                </a:solidFill>
                <a:ea typeface="ＭＳ Ｐゴシック" panose="020B0600070205080204" pitchFamily="34" charset="-128"/>
              </a:rPr>
            </a:br>
            <a:r>
              <a:rPr lang="it-IT" altLang="it-IT" b="1">
                <a:solidFill>
                  <a:srgbClr val="FF0000"/>
                </a:solidFill>
                <a:ea typeface="ＭＳ Ｐゴシック" panose="020B0600070205080204" pitchFamily="34" charset="-128"/>
              </a:rPr>
              <a:t>Varianza e deviazione standard</a:t>
            </a:r>
          </a:p>
        </p:txBody>
      </p:sp>
      <p:sp>
        <p:nvSpPr>
          <p:cNvPr id="18434" name="Footer Placeholder 4">
            <a:extLst>
              <a:ext uri="{FF2B5EF4-FFF2-40B4-BE49-F238E27FC236}">
                <a16:creationId xmlns:a16="http://schemas.microsoft.com/office/drawing/2014/main" id="{FF4ECAFA-8E89-5A44-9A4C-BBD28FD38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 dirty="0"/>
              <a:t>Daniela Valenti, 2020</a:t>
            </a:r>
          </a:p>
        </p:txBody>
      </p:sp>
      <p:sp>
        <p:nvSpPr>
          <p:cNvPr id="18435" name="Slide Number Placeholder 3">
            <a:extLst>
              <a:ext uri="{FF2B5EF4-FFF2-40B4-BE49-F238E27FC236}">
                <a16:creationId xmlns:a16="http://schemas.microsoft.com/office/drawing/2014/main" id="{1D86563C-E7D1-C048-9964-FCF554FAC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94EB5C-FD58-A144-8C9D-C6409DE5B8A2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it-IT" altLang="it-IT" sz="1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C7C8EE35-0EA5-E44A-8894-9ABF3C2B9E9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4800" y="381000"/>
            <a:ext cx="8839200" cy="685800"/>
          </a:xfrm>
        </p:spPr>
        <p:txBody>
          <a:bodyPr/>
          <a:lstStyle/>
          <a:p>
            <a:pPr marL="1978025" indent="-1978025" algn="l"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B. Varianza e deviazione standard</a:t>
            </a:r>
          </a:p>
        </p:txBody>
      </p:sp>
      <p:sp>
        <p:nvSpPr>
          <p:cNvPr id="27650" name="Footer Placeholder 4">
            <a:extLst>
              <a:ext uri="{FF2B5EF4-FFF2-40B4-BE49-F238E27FC236}">
                <a16:creationId xmlns:a16="http://schemas.microsoft.com/office/drawing/2014/main" id="{9D19006C-CCAA-8240-8C35-8C550901E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/>
              <a:t>Daniela Valenti, 2020</a:t>
            </a:r>
          </a:p>
        </p:txBody>
      </p:sp>
      <p:sp>
        <p:nvSpPr>
          <p:cNvPr id="27651" name="Slide Number Placeholder 5">
            <a:extLst>
              <a:ext uri="{FF2B5EF4-FFF2-40B4-BE49-F238E27FC236}">
                <a16:creationId xmlns:a16="http://schemas.microsoft.com/office/drawing/2014/main" id="{7B49E230-383B-5642-A155-3B11B2D00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A955EF7-1644-944A-AEA8-A90C940F45F9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it-IT" altLang="it-IT" sz="1400"/>
          </a:p>
        </p:txBody>
      </p:sp>
      <p:sp>
        <p:nvSpPr>
          <p:cNvPr id="27652" name="TextBox 16">
            <a:extLst>
              <a:ext uri="{FF2B5EF4-FFF2-40B4-BE49-F238E27FC236}">
                <a16:creationId xmlns:a16="http://schemas.microsoft.com/office/drawing/2014/main" id="{79292866-53D7-9D41-8D81-188A305D8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447800"/>
            <a:ext cx="1527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rgbClr val="0000FF"/>
                </a:solidFill>
                <a:latin typeface="Arial Narrow" panose="020B0604020202020204" pitchFamily="34" charset="0"/>
              </a:rPr>
              <a:t>Quesito 2</a:t>
            </a:r>
          </a:p>
        </p:txBody>
      </p:sp>
      <p:pic>
        <p:nvPicPr>
          <p:cNvPr id="27653" name="Picture 7" descr="Schermata 2015-09-21 alle 11.25.53.png">
            <a:extLst>
              <a:ext uri="{FF2B5EF4-FFF2-40B4-BE49-F238E27FC236}">
                <a16:creationId xmlns:a16="http://schemas.microsoft.com/office/drawing/2014/main" id="{BB2BFE56-171A-FB45-BC9F-51303E3C8C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09800"/>
            <a:ext cx="67818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3BDA5513-37B9-6348-9431-33D49494742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4800" y="381000"/>
            <a:ext cx="7795592" cy="685800"/>
          </a:xfrm>
        </p:spPr>
        <p:txBody>
          <a:bodyPr/>
          <a:lstStyle/>
          <a:p>
            <a:pPr marL="1978025" indent="-1978025" algn="l"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B. Varianza e deviazione standard</a:t>
            </a:r>
          </a:p>
        </p:txBody>
      </p:sp>
      <p:sp>
        <p:nvSpPr>
          <p:cNvPr id="28674" name="Footer Placeholder 4">
            <a:extLst>
              <a:ext uri="{FF2B5EF4-FFF2-40B4-BE49-F238E27FC236}">
                <a16:creationId xmlns:a16="http://schemas.microsoft.com/office/drawing/2014/main" id="{0E9D655C-F735-2040-831C-078D3D527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/>
              <a:t>Daniela Valenti, 2020</a:t>
            </a:r>
          </a:p>
        </p:txBody>
      </p:sp>
      <p:sp>
        <p:nvSpPr>
          <p:cNvPr id="28675" name="Slide Number Placeholder 5">
            <a:extLst>
              <a:ext uri="{FF2B5EF4-FFF2-40B4-BE49-F238E27FC236}">
                <a16:creationId xmlns:a16="http://schemas.microsoft.com/office/drawing/2014/main" id="{45A8D2FB-E805-4448-93DD-5B1E64CDD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FDD6AF-2489-3945-97A5-105D6DB4C70C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it-IT" altLang="it-IT" sz="1400"/>
          </a:p>
        </p:txBody>
      </p:sp>
      <p:sp>
        <p:nvSpPr>
          <p:cNvPr id="28676" name="TextBox 16">
            <a:extLst>
              <a:ext uri="{FF2B5EF4-FFF2-40B4-BE49-F238E27FC236}">
                <a16:creationId xmlns:a16="http://schemas.microsoft.com/office/drawing/2014/main" id="{105414AA-C430-2D46-AF09-DE8EEE5BE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90600"/>
            <a:ext cx="5130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rgbClr val="0000FF"/>
                </a:solidFill>
                <a:latin typeface="Arial Narrow" panose="020B0604020202020204" pitchFamily="34" charset="0"/>
              </a:rPr>
              <a:t>Quesito 3: due serie di dati ‘insoliti’</a:t>
            </a:r>
          </a:p>
        </p:txBody>
      </p:sp>
      <p:pic>
        <p:nvPicPr>
          <p:cNvPr id="28677" name="Picture 6" descr="Schermata 2015-09-22 alle 11.05.15.png">
            <a:extLst>
              <a:ext uri="{FF2B5EF4-FFF2-40B4-BE49-F238E27FC236}">
                <a16:creationId xmlns:a16="http://schemas.microsoft.com/office/drawing/2014/main" id="{9F6B98E8-EDDC-404D-A188-95096957D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7239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Schermata 2015-09-24 alle 11.47.41.png">
            <a:extLst>
              <a:ext uri="{FF2B5EF4-FFF2-40B4-BE49-F238E27FC236}">
                <a16:creationId xmlns:a16="http://schemas.microsoft.com/office/drawing/2014/main" id="{2E4546DF-DB5B-054C-AE5C-5AE928671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429000"/>
            <a:ext cx="2819400" cy="1981200"/>
          </a:xfrm>
          <a:prstGeom prst="rect">
            <a:avLst/>
          </a:prstGeom>
          <a:ln w="19050">
            <a:solidFill>
              <a:schemeClr val="accent3">
                <a:lumMod val="85000"/>
              </a:schemeClr>
            </a:solidFill>
          </a:ln>
        </p:spPr>
      </p:pic>
      <p:pic>
        <p:nvPicPr>
          <p:cNvPr id="9" name="Picture 8" descr="Schermata 2015-09-24 alle 11.52.42.png">
            <a:extLst>
              <a:ext uri="{FF2B5EF4-FFF2-40B4-BE49-F238E27FC236}">
                <a16:creationId xmlns:a16="http://schemas.microsoft.com/office/drawing/2014/main" id="{F810383D-7EFA-904B-92C4-E306A5A983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3657600"/>
            <a:ext cx="3683000" cy="1828800"/>
          </a:xfrm>
          <a:prstGeom prst="rect">
            <a:avLst/>
          </a:prstGeom>
          <a:ln w="19050">
            <a:solidFill>
              <a:schemeClr val="accent3">
                <a:lumMod val="85000"/>
              </a:schemeClr>
            </a:solidFill>
          </a:ln>
        </p:spPr>
      </p:pic>
      <p:sp>
        <p:nvSpPr>
          <p:cNvPr id="28680" name="TextBox 9">
            <a:extLst>
              <a:ext uri="{FF2B5EF4-FFF2-40B4-BE49-F238E27FC236}">
                <a16:creationId xmlns:a16="http://schemas.microsoft.com/office/drawing/2014/main" id="{9389C417-CADA-7742-B912-8F1C12BC2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486400"/>
            <a:ext cx="2819400" cy="7080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latin typeface="Arial Narrow" panose="020B0604020202020204" pitchFamily="34" charset="0"/>
              </a:rPr>
              <a:t>Dati tutti uguali, ottengo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latin typeface="Lucida Grande" panose="020B0600040502020204" pitchFamily="34" charset="0"/>
                <a:cs typeface="Lucida Grande" panose="020B0600040502020204" pitchFamily="34" charset="0"/>
              </a:rPr>
              <a:t> σ</a:t>
            </a:r>
            <a:r>
              <a:rPr lang="it-IT" altLang="it-IT" sz="2000" b="1" baseline="30000">
                <a:latin typeface="Lucida Grande" panose="020B0600040502020204" pitchFamily="34" charset="0"/>
                <a:cs typeface="Lucida Grande" panose="020B0600040502020204" pitchFamily="34" charset="0"/>
              </a:rPr>
              <a:t>2</a:t>
            </a:r>
            <a:r>
              <a:rPr lang="it-IT" altLang="it-IT" sz="2000" b="1">
                <a:latin typeface="Lucida Grande" panose="020B0600040502020204" pitchFamily="34" charset="0"/>
                <a:cs typeface="Lucida Grande" panose="020B0600040502020204" pitchFamily="34" charset="0"/>
              </a:rPr>
              <a:t> = 0 </a:t>
            </a:r>
            <a:r>
              <a:rPr lang="it-IT" altLang="it-IT" sz="2000" b="1">
                <a:latin typeface="Arial Narrow" panose="020B0604020202020204" pitchFamily="34" charset="0"/>
                <a:cs typeface="Lucida Grande" panose="020B0600040502020204" pitchFamily="34" charset="0"/>
              </a:rPr>
              <a:t>e quindi </a:t>
            </a:r>
            <a:r>
              <a:rPr lang="it-IT" altLang="it-IT" sz="2000" b="1">
                <a:latin typeface="Lucida Grande" panose="020B0600040502020204" pitchFamily="34" charset="0"/>
                <a:cs typeface="Lucida Grande" panose="020B0600040502020204" pitchFamily="34" charset="0"/>
              </a:rPr>
              <a:t>σ = 0 </a:t>
            </a:r>
            <a:r>
              <a:rPr lang="it-IT" altLang="it-IT" sz="2000" b="1">
                <a:latin typeface="Arial Narrow" panose="020B0604020202020204" pitchFamily="34" charset="0"/>
                <a:cs typeface="Lucida Grande" panose="020B0600040502020204" pitchFamily="34" charset="0"/>
              </a:rPr>
              <a:t>   </a:t>
            </a:r>
          </a:p>
        </p:txBody>
      </p:sp>
      <p:sp>
        <p:nvSpPr>
          <p:cNvPr id="28681" name="TextBox 10">
            <a:extLst>
              <a:ext uri="{FF2B5EF4-FFF2-40B4-BE49-F238E27FC236}">
                <a16:creationId xmlns:a16="http://schemas.microsoft.com/office/drawing/2014/main" id="{F5480EB9-83E9-6541-BAEC-F003B57ED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191000"/>
            <a:ext cx="1066800" cy="369888"/>
          </a:xfrm>
          <a:prstGeom prst="rect">
            <a:avLst/>
          </a:prstGeom>
          <a:solidFill>
            <a:srgbClr val="FFFFCC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>
                <a:latin typeface="Arial Narrow" panose="020B0604020202020204" pitchFamily="34" charset="0"/>
              </a:rPr>
              <a:t>Media = 6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8B9FDCC-691F-2C43-95A7-D7E0A9E9D0C2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2667000" y="4572000"/>
            <a:ext cx="685800" cy="685800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83" name="TextBox 13">
            <a:extLst>
              <a:ext uri="{FF2B5EF4-FFF2-40B4-BE49-F238E27FC236}">
                <a16:creationId xmlns:a16="http://schemas.microsoft.com/office/drawing/2014/main" id="{3C2D27D8-9ADE-DC4C-B12C-5DD71EC9F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038600"/>
            <a:ext cx="1066800" cy="369888"/>
          </a:xfrm>
          <a:prstGeom prst="rect">
            <a:avLst/>
          </a:prstGeom>
          <a:solidFill>
            <a:srgbClr val="FFFFCC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>
                <a:latin typeface="Arial Narrow" panose="020B0604020202020204" pitchFamily="34" charset="0"/>
              </a:rPr>
              <a:t>Media = 6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5B6E040-2FE4-FC49-AFEF-BF6B889D201A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6438900" y="4533900"/>
            <a:ext cx="762000" cy="533400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85" name="TextBox 17">
            <a:extLst>
              <a:ext uri="{FF2B5EF4-FFF2-40B4-BE49-F238E27FC236}">
                <a16:creationId xmlns:a16="http://schemas.microsoft.com/office/drawing/2014/main" id="{2DC59580-3492-5D4D-AC88-DBB6A02CE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5486400"/>
            <a:ext cx="3429000" cy="7080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latin typeface="Arial Narrow" panose="020B0604020202020204" pitchFamily="34" charset="0"/>
              </a:rPr>
              <a:t>Dati lontani dalla media, ottengo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latin typeface="Lucida Grande" panose="020B0600040502020204" pitchFamily="34" charset="0"/>
                <a:cs typeface="Lucida Grande" panose="020B0600040502020204" pitchFamily="34" charset="0"/>
              </a:rPr>
              <a:t>    σ</a:t>
            </a:r>
            <a:r>
              <a:rPr lang="it-IT" altLang="it-IT" sz="2000" b="1" baseline="30000">
                <a:latin typeface="Lucida Grande" panose="020B0600040502020204" pitchFamily="34" charset="0"/>
                <a:cs typeface="Lucida Grande" panose="020B0600040502020204" pitchFamily="34" charset="0"/>
              </a:rPr>
              <a:t>2</a:t>
            </a:r>
            <a:r>
              <a:rPr lang="it-IT" altLang="it-IT" sz="2000" b="1">
                <a:latin typeface="Lucida Grande" panose="020B0600040502020204" pitchFamily="34" charset="0"/>
                <a:cs typeface="Lucida Grande" panose="020B0600040502020204" pitchFamily="34" charset="0"/>
              </a:rPr>
              <a:t> = 16 </a:t>
            </a:r>
            <a:r>
              <a:rPr lang="it-IT" altLang="it-IT" sz="2000" b="1">
                <a:latin typeface="Arial Narrow" panose="020B0604020202020204" pitchFamily="34" charset="0"/>
                <a:cs typeface="Lucida Grande" panose="020B0600040502020204" pitchFamily="34" charset="0"/>
              </a:rPr>
              <a:t>e quindi </a:t>
            </a:r>
            <a:r>
              <a:rPr lang="it-IT" altLang="it-IT" sz="2000" b="1">
                <a:latin typeface="Lucida Grande" panose="020B0600040502020204" pitchFamily="34" charset="0"/>
                <a:cs typeface="Lucida Grande" panose="020B0600040502020204" pitchFamily="34" charset="0"/>
              </a:rPr>
              <a:t>σ = 4 </a:t>
            </a:r>
            <a:r>
              <a:rPr lang="it-IT" altLang="it-IT" sz="2000" b="1">
                <a:latin typeface="Arial Narrow" panose="020B0604020202020204" pitchFamily="34" charset="0"/>
                <a:cs typeface="Lucida Grande" panose="020B0600040502020204" pitchFamily="34" charset="0"/>
              </a:rPr>
              <a:t>  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3BDA5513-37B9-6348-9431-33D49494742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23728" y="764704"/>
            <a:ext cx="5040560" cy="685800"/>
          </a:xfrm>
        </p:spPr>
        <p:txBody>
          <a:bodyPr/>
          <a:lstStyle/>
          <a:p>
            <a:pPr marL="1978025" indent="-1978025" algn="l"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Vocabolario statistico</a:t>
            </a:r>
          </a:p>
        </p:txBody>
      </p:sp>
      <p:sp>
        <p:nvSpPr>
          <p:cNvPr id="28674" name="Footer Placeholder 4">
            <a:extLst>
              <a:ext uri="{FF2B5EF4-FFF2-40B4-BE49-F238E27FC236}">
                <a16:creationId xmlns:a16="http://schemas.microsoft.com/office/drawing/2014/main" id="{0E9D655C-F735-2040-831C-078D3D527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/>
              <a:t>Daniela Valenti, 2020</a:t>
            </a:r>
          </a:p>
        </p:txBody>
      </p:sp>
      <p:sp>
        <p:nvSpPr>
          <p:cNvPr id="28675" name="Slide Number Placeholder 5">
            <a:extLst>
              <a:ext uri="{FF2B5EF4-FFF2-40B4-BE49-F238E27FC236}">
                <a16:creationId xmlns:a16="http://schemas.microsoft.com/office/drawing/2014/main" id="{45A8D2FB-E805-4448-93DD-5B1E64CDD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FDD6AF-2489-3945-97A5-105D6DB4C70C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it-IT" altLang="it-IT" sz="140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95C52CC-D950-0D46-B762-494F6489B586}"/>
              </a:ext>
            </a:extLst>
          </p:cNvPr>
          <p:cNvSpPr txBox="1"/>
          <p:nvPr/>
        </p:nvSpPr>
        <p:spPr>
          <a:xfrm>
            <a:off x="827584" y="1700808"/>
            <a:ext cx="74168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chemeClr val="accent2">
                    <a:lumMod val="75000"/>
                  </a:schemeClr>
                </a:solidFill>
              </a:rPr>
              <a:t>Indici statistici</a:t>
            </a:r>
          </a:p>
          <a:p>
            <a:r>
              <a:rPr lang="it-IT" sz="2800" b="1" dirty="0"/>
              <a:t>Varianza e deviazione standard sono anche detti ‘</a:t>
            </a:r>
            <a:r>
              <a:rPr lang="it-IT" sz="2800" b="1" i="1" dirty="0"/>
              <a:t>Indici di variabilità</a:t>
            </a:r>
            <a:r>
              <a:rPr lang="it-IT" sz="2800" b="1" dirty="0"/>
              <a:t>’ o </a:t>
            </a:r>
            <a:r>
              <a:rPr lang="it-IT" sz="2800" b="1" i="1" dirty="0"/>
              <a:t>‘Indici di dispersione’. </a:t>
            </a:r>
          </a:p>
          <a:p>
            <a:r>
              <a:rPr lang="it-IT" sz="2800" b="1" dirty="0"/>
              <a:t>E così si dice che media, mediana e moda sono ‘</a:t>
            </a:r>
            <a:r>
              <a:rPr lang="it-IT" sz="2800" b="1" i="1" dirty="0"/>
              <a:t>Indici di posizione</a:t>
            </a:r>
            <a:r>
              <a:rPr lang="it-IT" sz="2800" b="1" dirty="0"/>
              <a:t>’ o </a:t>
            </a:r>
            <a:r>
              <a:rPr lang="it-IT" sz="2800" b="1" i="1" dirty="0"/>
              <a:t>‘Indici di tendenza centrale’ </a:t>
            </a:r>
          </a:p>
        </p:txBody>
      </p:sp>
    </p:spTree>
    <p:extLst>
      <p:ext uri="{BB962C8B-B14F-4D97-AF65-F5344CB8AC3E}">
        <p14:creationId xmlns:p14="http://schemas.microsoft.com/office/powerpoint/2010/main" val="4087705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8590022F-4E31-0747-8BC4-777E02F0139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" y="381000"/>
            <a:ext cx="8686800" cy="685800"/>
          </a:xfrm>
        </p:spPr>
        <p:txBody>
          <a:bodyPr/>
          <a:lstStyle/>
          <a:p>
            <a:pPr marL="627063" indent="-612775" algn="l" eaLnBrk="1" hangingPunct="1">
              <a:tabLst>
                <a:tab pos="2568575" algn="l"/>
              </a:tabLst>
            </a:pPr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C. Varianza e deviazione standard con foglio di calcolo</a:t>
            </a:r>
          </a:p>
        </p:txBody>
      </p:sp>
      <p:sp>
        <p:nvSpPr>
          <p:cNvPr id="29698" name="Footer Placeholder 4">
            <a:extLst>
              <a:ext uri="{FF2B5EF4-FFF2-40B4-BE49-F238E27FC236}">
                <a16:creationId xmlns:a16="http://schemas.microsoft.com/office/drawing/2014/main" id="{5C13E197-B43F-6C48-AAF8-8B6239B7E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455" y="6493396"/>
            <a:ext cx="2895600" cy="247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/>
              <a:t>Daniela Valenti, 2020</a:t>
            </a:r>
            <a:endParaRPr lang="it-IT" altLang="it-IT" sz="1200" i="1" dirty="0"/>
          </a:p>
        </p:txBody>
      </p:sp>
      <p:sp>
        <p:nvSpPr>
          <p:cNvPr id="29699" name="Slide Number Placeholder 5">
            <a:extLst>
              <a:ext uri="{FF2B5EF4-FFF2-40B4-BE49-F238E27FC236}">
                <a16:creationId xmlns:a16="http://schemas.microsoft.com/office/drawing/2014/main" id="{3406F77F-EFCE-7D40-980A-165F886E4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0" y="6553200"/>
            <a:ext cx="609600" cy="168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80F90DE-6F37-1542-B45C-CE02D2E77426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it-IT" altLang="it-IT" sz="1400"/>
          </a:p>
        </p:txBody>
      </p:sp>
      <p:sp>
        <p:nvSpPr>
          <p:cNvPr id="29700" name="TextBox 16">
            <a:extLst>
              <a:ext uri="{FF2B5EF4-FFF2-40B4-BE49-F238E27FC236}">
                <a16:creationId xmlns:a16="http://schemas.microsoft.com/office/drawing/2014/main" id="{1DBBE565-4EFF-5C4B-B227-BD0499187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825" y="1361180"/>
            <a:ext cx="1527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0000FF"/>
                </a:solidFill>
                <a:latin typeface="Arial Narrow" panose="020B0604020202020204" pitchFamily="34" charset="0"/>
              </a:rPr>
              <a:t>Quesito 4</a:t>
            </a:r>
          </a:p>
        </p:txBody>
      </p:sp>
      <p:pic>
        <p:nvPicPr>
          <p:cNvPr id="29701" name="Picture 6" descr="Schermata 2015-09-24 alle 12.30.24.png">
            <a:extLst>
              <a:ext uri="{FF2B5EF4-FFF2-40B4-BE49-F238E27FC236}">
                <a16:creationId xmlns:a16="http://schemas.microsoft.com/office/drawing/2014/main" id="{3D49E995-1DA9-2442-8297-B206401F29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1"/>
          <a:stretch>
            <a:fillRect/>
          </a:stretch>
        </p:blipFill>
        <p:spPr bwMode="auto">
          <a:xfrm>
            <a:off x="205162" y="1916805"/>
            <a:ext cx="4664588" cy="2711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po 1">
            <a:extLst>
              <a:ext uri="{FF2B5EF4-FFF2-40B4-BE49-F238E27FC236}">
                <a16:creationId xmlns:a16="http://schemas.microsoft.com/office/drawing/2014/main" id="{3F40F9C0-CE5C-D34B-BB7C-A65F0B67C596}"/>
              </a:ext>
            </a:extLst>
          </p:cNvPr>
          <p:cNvGrpSpPr/>
          <p:nvPr/>
        </p:nvGrpSpPr>
        <p:grpSpPr>
          <a:xfrm>
            <a:off x="457200" y="4797152"/>
            <a:ext cx="4038600" cy="1554163"/>
            <a:chOff x="457200" y="4797152"/>
            <a:chExt cx="4038600" cy="1554163"/>
          </a:xfrm>
        </p:grpSpPr>
        <p:sp>
          <p:nvSpPr>
            <p:cNvPr id="8" name="TextBox 31">
              <a:extLst>
                <a:ext uri="{FF2B5EF4-FFF2-40B4-BE49-F238E27FC236}">
                  <a16:creationId xmlns:a16="http://schemas.microsoft.com/office/drawing/2014/main" id="{A72532B7-EE0C-3E42-B2A5-2AAD99367F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" y="4797152"/>
              <a:ext cx="4038600" cy="15541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0000FF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Aft>
                  <a:spcPts val="600"/>
                </a:spcAft>
                <a:defRPr/>
              </a:pPr>
              <a:r>
                <a:rPr lang="it-IT" altLang="it-IT" sz="2000" b="1">
                  <a:solidFill>
                    <a:srgbClr val="0000FF"/>
                  </a:solidFill>
                </a:rPr>
                <a:t>Con il foglio di calcolo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it-IT" altLang="it-IT" sz="2000" b="1">
                  <a:solidFill>
                    <a:srgbClr val="0000FF"/>
                  </a:solidFill>
                </a:rPr>
                <a:t>Media: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it-IT" altLang="it-IT" sz="2000" b="1">
                  <a:solidFill>
                    <a:srgbClr val="0000FF"/>
                  </a:solidFill>
                </a:rPr>
                <a:t>Varianza: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it-IT" altLang="it-IT" sz="2000" b="1">
                  <a:solidFill>
                    <a:srgbClr val="0000FF"/>
                  </a:solidFill>
                </a:rPr>
                <a:t>Deviazione standard:   </a:t>
              </a:r>
            </a:p>
          </p:txBody>
        </p:sp>
        <p:pic>
          <p:nvPicPr>
            <p:cNvPr id="29703" name="Picture 9" descr="Schermata 2015-09-25 alle 10.37.31.png">
              <a:extLst>
                <a:ext uri="{FF2B5EF4-FFF2-40B4-BE49-F238E27FC236}">
                  <a16:creationId xmlns:a16="http://schemas.microsoft.com/office/drawing/2014/main" id="{01D7DE17-D632-2F4E-B21A-D60D8DDA8B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5178152"/>
              <a:ext cx="1587500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4" name="Picture 10" descr="Schermata 2015-09-25 alle 10.37.47.png">
              <a:extLst>
                <a:ext uri="{FF2B5EF4-FFF2-40B4-BE49-F238E27FC236}">
                  <a16:creationId xmlns:a16="http://schemas.microsoft.com/office/drawing/2014/main" id="{23009C39-6224-5E4E-BFDF-99A50D67E4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5635352"/>
              <a:ext cx="1828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5" name="Picture 11" descr="Schermata 2015-09-25 alle 10.38.05.png">
              <a:extLst>
                <a:ext uri="{FF2B5EF4-FFF2-40B4-BE49-F238E27FC236}">
                  <a16:creationId xmlns:a16="http://schemas.microsoft.com/office/drawing/2014/main" id="{7F901BE0-576A-3049-8F61-EFBF5DDE99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5940152"/>
              <a:ext cx="12192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9706" name="Picture 12" descr="Schermata 2015-09-25 alle 10.45.13.png">
            <a:extLst>
              <a:ext uri="{FF2B5EF4-FFF2-40B4-BE49-F238E27FC236}">
                <a16:creationId xmlns:a16="http://schemas.microsoft.com/office/drawing/2014/main" id="{CAB78971-3C69-BC4E-9470-4DD0F5D73D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35596"/>
            <a:ext cx="4038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C8162685-ABC3-164A-A0F9-1F69DCBA5E3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68387" y="414338"/>
            <a:ext cx="8686800" cy="685800"/>
          </a:xfrm>
        </p:spPr>
        <p:txBody>
          <a:bodyPr/>
          <a:lstStyle/>
          <a:p>
            <a:pPr marL="541338" indent="-541338" algn="l"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D. Media, varianza e deviazione standard con un dato ‘anomalo</a:t>
            </a:r>
            <a:r>
              <a:rPr lang="it-IT" altLang="it-IT" sz="3600" dirty="0">
                <a:solidFill>
                  <a:srgbClr val="FF0000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rPr>
              <a:t>’</a:t>
            </a:r>
          </a:p>
        </p:txBody>
      </p:sp>
      <p:sp>
        <p:nvSpPr>
          <p:cNvPr id="30722" name="Footer Placeholder 4">
            <a:extLst>
              <a:ext uri="{FF2B5EF4-FFF2-40B4-BE49-F238E27FC236}">
                <a16:creationId xmlns:a16="http://schemas.microsoft.com/office/drawing/2014/main" id="{FA7F9A2B-0DED-344F-9236-03D3B8431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/>
              <a:t>Daniela Valenti, 2020</a:t>
            </a:r>
          </a:p>
        </p:txBody>
      </p:sp>
      <p:sp>
        <p:nvSpPr>
          <p:cNvPr id="30723" name="Slide Number Placeholder 5">
            <a:extLst>
              <a:ext uri="{FF2B5EF4-FFF2-40B4-BE49-F238E27FC236}">
                <a16:creationId xmlns:a16="http://schemas.microsoft.com/office/drawing/2014/main" id="{64CC28B2-7560-5943-B82A-C560CD682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0" y="6477000"/>
            <a:ext cx="381000" cy="244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7FD03D8-CD72-1B4E-A052-0FEA65ED8D53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it-IT" altLang="it-IT" sz="1400"/>
          </a:p>
        </p:txBody>
      </p:sp>
      <p:sp>
        <p:nvSpPr>
          <p:cNvPr id="30724" name="TextBox 16">
            <a:extLst>
              <a:ext uri="{FF2B5EF4-FFF2-40B4-BE49-F238E27FC236}">
                <a16:creationId xmlns:a16="http://schemas.microsoft.com/office/drawing/2014/main" id="{C6A08C2B-3CEA-5045-B1AA-FFB521D75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447800"/>
            <a:ext cx="1527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0000FF"/>
                </a:solidFill>
                <a:latin typeface="Arial Narrow" panose="020B0604020202020204" pitchFamily="34" charset="0"/>
              </a:rPr>
              <a:t>Quesito 5</a:t>
            </a:r>
          </a:p>
        </p:txBody>
      </p:sp>
      <p:pic>
        <p:nvPicPr>
          <p:cNvPr id="30725" name="Picture 9" descr="Schermata 2015-09-24 alle 15.34.35.png">
            <a:extLst>
              <a:ext uri="{FF2B5EF4-FFF2-40B4-BE49-F238E27FC236}">
                <a16:creationId xmlns:a16="http://schemas.microsoft.com/office/drawing/2014/main" id="{FBBFE229-6874-1047-B280-C61C9AFAB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62150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Schermata 2015-09-24 alle 12.37.40.png">
            <a:extLst>
              <a:ext uri="{FF2B5EF4-FFF2-40B4-BE49-F238E27FC236}">
                <a16:creationId xmlns:a16="http://schemas.microsoft.com/office/drawing/2014/main" id="{99161766-46D9-2946-A786-58B0D6928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2667000"/>
            <a:ext cx="4038600" cy="3733800"/>
          </a:xfrm>
          <a:prstGeom prst="rect">
            <a:avLst/>
          </a:prstGeom>
          <a:ln w="19050">
            <a:solidFill>
              <a:schemeClr val="tx2">
                <a:lumMod val="50000"/>
                <a:lumOff val="50000"/>
              </a:schemeClr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Footer Placeholder 4">
            <a:extLst>
              <a:ext uri="{FF2B5EF4-FFF2-40B4-BE49-F238E27FC236}">
                <a16:creationId xmlns:a16="http://schemas.microsoft.com/office/drawing/2014/main" id="{CFD9E2C2-FF72-0F41-8D9A-C5429BE3A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7000"/>
            <a:ext cx="2895600" cy="247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/>
              <a:t>Daniela Valenti, 2020</a:t>
            </a:r>
          </a:p>
        </p:txBody>
      </p:sp>
      <p:sp>
        <p:nvSpPr>
          <p:cNvPr id="31746" name="Slide Number Placeholder 5">
            <a:extLst>
              <a:ext uri="{FF2B5EF4-FFF2-40B4-BE49-F238E27FC236}">
                <a16:creationId xmlns:a16="http://schemas.microsoft.com/office/drawing/2014/main" id="{42830213-04B2-7E41-8821-0D135D08B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0" y="6477000"/>
            <a:ext cx="381000" cy="244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57F01F8-E479-7646-8BCA-0CAEC52726E1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it-IT" altLang="it-IT" sz="140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9F43C26-C107-6046-B9B8-CA7FFF52D473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6096000" y="5105400"/>
            <a:ext cx="609600" cy="3810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1748" name="Picture 27" descr="Schermata 2015-09-24 alle 15.59.51.png">
            <a:extLst>
              <a:ext uri="{FF2B5EF4-FFF2-40B4-BE49-F238E27FC236}">
                <a16:creationId xmlns:a16="http://schemas.microsoft.com/office/drawing/2014/main" id="{04E11D08-0EC3-5646-B2AF-27C73F9F5F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410200"/>
            <a:ext cx="51816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7936008-11F9-E548-AA28-0451B9063971}"/>
              </a:ext>
            </a:extLst>
          </p:cNvPr>
          <p:cNvSpPr txBox="1"/>
          <p:nvPr/>
        </p:nvSpPr>
        <p:spPr>
          <a:xfrm>
            <a:off x="5029200" y="5440363"/>
            <a:ext cx="2895600" cy="46196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FF0000"/>
            </a:solidFill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it-IT" altLang="it-IT" b="1">
                <a:latin typeface="Chalkboard" panose="03050602040202020205" pitchFamily="66" charset="77"/>
              </a:rPr>
              <a:t>1,908 = 0,954</a:t>
            </a:r>
            <a:r>
              <a:rPr lang="it-IT" altLang="it-IT" b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×</a:t>
            </a:r>
            <a:r>
              <a:rPr lang="it-IT" altLang="it-IT" b="1">
                <a:latin typeface="Chalkboard" panose="03050602040202020205" pitchFamily="66" charset="77"/>
              </a:rPr>
              <a:t>2</a:t>
            </a:r>
          </a:p>
        </p:txBody>
      </p:sp>
      <p:sp>
        <p:nvSpPr>
          <p:cNvPr id="31750" name="TextBox 16">
            <a:extLst>
              <a:ext uri="{FF2B5EF4-FFF2-40B4-BE49-F238E27FC236}">
                <a16:creationId xmlns:a16="http://schemas.microsoft.com/office/drawing/2014/main" id="{E2452156-C8C7-9443-81C7-7B7493CA3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993453"/>
            <a:ext cx="1527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0000FF"/>
                </a:solidFill>
                <a:latin typeface="Arial Narrow" panose="020B0604020202020204" pitchFamily="34" charset="0"/>
              </a:rPr>
              <a:t>Quesito 6</a:t>
            </a:r>
          </a:p>
        </p:txBody>
      </p:sp>
      <p:pic>
        <p:nvPicPr>
          <p:cNvPr id="31751" name="Picture 10" descr="Schermata 2015-10-03 alle 11.06.42.png">
            <a:extLst>
              <a:ext uri="{FF2B5EF4-FFF2-40B4-BE49-F238E27FC236}">
                <a16:creationId xmlns:a16="http://schemas.microsoft.com/office/drawing/2014/main" id="{53EB46EA-7A4B-2A48-A36F-36130A615E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7800"/>
            <a:ext cx="4724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2" name="TextBox 21">
            <a:extLst>
              <a:ext uri="{FF2B5EF4-FFF2-40B4-BE49-F238E27FC236}">
                <a16:creationId xmlns:a16="http://schemas.microsoft.com/office/drawing/2014/main" id="{1B4DE053-1E2C-EB4D-BF7B-8018532F1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733800"/>
            <a:ext cx="2438400" cy="461963"/>
          </a:xfrm>
          <a:prstGeom prst="rect">
            <a:avLst/>
          </a:prstGeom>
          <a:solidFill>
            <a:srgbClr val="FFFFCC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Chalkboard" panose="03050602040202020205" pitchFamily="66" charset="77"/>
              </a:rPr>
              <a:t>3,64 = 0,91</a:t>
            </a:r>
            <a:r>
              <a:rPr lang="it-IT" altLang="it-IT" sz="2400" b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×</a:t>
            </a:r>
            <a:r>
              <a:rPr lang="it-IT" altLang="it-IT" sz="2400" b="1">
                <a:latin typeface="Chalkboard" panose="03050602040202020205" pitchFamily="66" charset="77"/>
                <a:ea typeface="ＭＳ ゴシック" panose="020B0609070205080204" pitchFamily="49" charset="-128"/>
              </a:rPr>
              <a:t>4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F97A114-527D-FD42-9059-E58CC79FF84A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6096000" y="4191000"/>
            <a:ext cx="685800" cy="609600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54" name="Rectangle 2">
            <a:extLst>
              <a:ext uri="{FF2B5EF4-FFF2-40B4-BE49-F238E27FC236}">
                <a16:creationId xmlns:a16="http://schemas.microsoft.com/office/drawing/2014/main" id="{FC369935-A549-9B48-8174-B0762599E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644" y="55962"/>
            <a:ext cx="5867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541338" indent="-5413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indent="-352425" eaLnBrk="1" hangingPunct="1">
              <a:spcBef>
                <a:spcPct val="0"/>
              </a:spcBef>
              <a:buFontTx/>
              <a:buNone/>
            </a:pPr>
            <a:r>
              <a:rPr lang="it-IT" altLang="it-IT" sz="3600" b="1" dirty="0">
                <a:solidFill>
                  <a:srgbClr val="FF0000"/>
                </a:solidFill>
                <a:cs typeface="Arial" panose="020B0604020202020204" pitchFamily="34" charset="0"/>
              </a:rPr>
              <a:t>E. Proprietà di varianza e deviazione standard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7B128E98-7D74-3842-9F05-A4FEBA11E38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39280" y="185737"/>
            <a:ext cx="5817840" cy="1066800"/>
          </a:xfrm>
        </p:spPr>
        <p:txBody>
          <a:bodyPr/>
          <a:lstStyle/>
          <a:p>
            <a:pPr marL="541338" indent="-541338" algn="l"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E. Proprietà di varianza e deviazione standard</a:t>
            </a:r>
          </a:p>
        </p:txBody>
      </p:sp>
      <p:sp>
        <p:nvSpPr>
          <p:cNvPr id="32770" name="Footer Placeholder 4">
            <a:extLst>
              <a:ext uri="{FF2B5EF4-FFF2-40B4-BE49-F238E27FC236}">
                <a16:creationId xmlns:a16="http://schemas.microsoft.com/office/drawing/2014/main" id="{02AA7DB3-6BBF-8D4A-9F41-8313055B2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7000"/>
            <a:ext cx="2895600" cy="247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/>
              <a:t>Daniela Valenti, 2020</a:t>
            </a:r>
          </a:p>
        </p:txBody>
      </p:sp>
      <p:sp>
        <p:nvSpPr>
          <p:cNvPr id="32771" name="Slide Number Placeholder 5">
            <a:extLst>
              <a:ext uri="{FF2B5EF4-FFF2-40B4-BE49-F238E27FC236}">
                <a16:creationId xmlns:a16="http://schemas.microsoft.com/office/drawing/2014/main" id="{CA410557-7AAA-0B4D-9446-C2F79EB0E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0" y="6477000"/>
            <a:ext cx="381000" cy="244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0354C1-6F82-364F-B442-9EC27FD2D90F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it-IT" altLang="it-IT" sz="1400"/>
          </a:p>
        </p:txBody>
      </p:sp>
      <p:sp>
        <p:nvSpPr>
          <p:cNvPr id="32772" name="TextBox 16">
            <a:extLst>
              <a:ext uri="{FF2B5EF4-FFF2-40B4-BE49-F238E27FC236}">
                <a16:creationId xmlns:a16="http://schemas.microsoft.com/office/drawing/2014/main" id="{8F373D4E-8085-CF40-B2CF-578DFE46F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0600"/>
            <a:ext cx="1527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rgbClr val="0000FF"/>
                </a:solidFill>
                <a:latin typeface="Arial Narrow" panose="020B0604020202020204" pitchFamily="34" charset="0"/>
              </a:rPr>
              <a:t>Quesito 6</a:t>
            </a:r>
          </a:p>
        </p:txBody>
      </p:sp>
      <p:pic>
        <p:nvPicPr>
          <p:cNvPr id="32773" name="Picture 17" descr="Schermata 2015-09-24 alle 16.10.01.png">
            <a:extLst>
              <a:ext uri="{FF2B5EF4-FFF2-40B4-BE49-F238E27FC236}">
                <a16:creationId xmlns:a16="http://schemas.microsoft.com/office/drawing/2014/main" id="{B2DBEC90-B6B8-FC41-B4CB-9B96804384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71600"/>
            <a:ext cx="4876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23" descr="Schermata 2015-09-24 alle 16.14.14.png">
            <a:extLst>
              <a:ext uri="{FF2B5EF4-FFF2-40B4-BE49-F238E27FC236}">
                <a16:creationId xmlns:a16="http://schemas.microsoft.com/office/drawing/2014/main" id="{09C27ADB-13ED-C849-8D8D-B7AAA6BF6F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486400"/>
            <a:ext cx="6642100" cy="673100"/>
          </a:xfrm>
          <a:prstGeom prst="rect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5BBF79C1-60FE-9E4D-B7EA-58037440CE8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457200"/>
            <a:ext cx="7391400" cy="685800"/>
          </a:xfrm>
        </p:spPr>
        <p:txBody>
          <a:bodyPr/>
          <a:lstStyle/>
          <a:p>
            <a:pPr marL="541338" indent="-541338" eaLnBrk="1" hangingPunct="1"/>
            <a:r>
              <a:rPr lang="it-IT" altLang="it-IT" sz="3600" b="1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Proprietà di varianza e deviazione standard: un’interpretazione grafica</a:t>
            </a:r>
          </a:p>
        </p:txBody>
      </p:sp>
      <p:sp>
        <p:nvSpPr>
          <p:cNvPr id="33794" name="Footer Placeholder 4">
            <a:extLst>
              <a:ext uri="{FF2B5EF4-FFF2-40B4-BE49-F238E27FC236}">
                <a16:creationId xmlns:a16="http://schemas.microsoft.com/office/drawing/2014/main" id="{4AEAC682-8470-1545-BF86-1E2FC5A95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10350"/>
            <a:ext cx="2895600" cy="247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/>
              <a:t>Daniela Valenti, 2020</a:t>
            </a:r>
          </a:p>
        </p:txBody>
      </p:sp>
      <p:sp>
        <p:nvSpPr>
          <p:cNvPr id="33795" name="Slide Number Placeholder 5">
            <a:extLst>
              <a:ext uri="{FF2B5EF4-FFF2-40B4-BE49-F238E27FC236}">
                <a16:creationId xmlns:a16="http://schemas.microsoft.com/office/drawing/2014/main" id="{1A4E1A44-40A5-1C4D-B5BE-8D33B69B0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0" y="6477000"/>
            <a:ext cx="381000" cy="244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42B176F-A164-5346-827E-C3BCAB9AFF63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it-IT" altLang="it-IT" sz="1400"/>
          </a:p>
        </p:txBody>
      </p:sp>
      <p:pic>
        <p:nvPicPr>
          <p:cNvPr id="33796" name="Picture 15" descr="Schermata 2015-09-24 alle 17.12.04.png">
            <a:extLst>
              <a:ext uri="{FF2B5EF4-FFF2-40B4-BE49-F238E27FC236}">
                <a16:creationId xmlns:a16="http://schemas.microsoft.com/office/drawing/2014/main" id="{3D7BC18E-B67B-C44A-AF2A-0A4172847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57600"/>
            <a:ext cx="55991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16" descr="Schermata 2015-09-24 alle 16.53.46.png">
            <a:extLst>
              <a:ext uri="{FF2B5EF4-FFF2-40B4-BE49-F238E27FC236}">
                <a16:creationId xmlns:a16="http://schemas.microsoft.com/office/drawing/2014/main" id="{FB4DD5FD-3F0F-EF4A-84F6-94CFE0A8AC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4257675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Box 14">
            <a:extLst>
              <a:ext uri="{FF2B5EF4-FFF2-40B4-BE49-F238E27FC236}">
                <a16:creationId xmlns:a16="http://schemas.microsoft.com/office/drawing/2014/main" id="{57FFDDD6-A4E5-4C4B-80F5-2B718EE6C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1524000"/>
            <a:ext cx="3511624" cy="2308324"/>
          </a:xfrm>
          <a:prstGeom prst="rect">
            <a:avLst/>
          </a:prstGeom>
          <a:solidFill>
            <a:srgbClr val="FFFFEA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chemeClr val="accent2"/>
                </a:solidFill>
                <a:latin typeface="Arial Narrow" panose="020B0604020202020204" pitchFamily="34" charset="0"/>
              </a:rPr>
              <a:t>Aggiungo 3 a tutti i dati</a:t>
            </a:r>
            <a:r>
              <a:rPr lang="it-IT" altLang="it-IT" sz="2400" dirty="0">
                <a:latin typeface="Arial Narrow" panose="020B060402020202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Arial Narrow" panose="020B0604020202020204" pitchFamily="34" charset="0"/>
              </a:rPr>
              <a:t>Il piano trasla lungo l’asse delle ascisse e ‘trascina’ M.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Arial Narrow" panose="020B0604020202020204" pitchFamily="34" charset="0"/>
              </a:rPr>
              <a:t>Ma non cambia la forma dell’istogramma. Perciò non cambiano </a:t>
            </a:r>
            <a:r>
              <a:rPr lang="it-IT" altLang="it-IT" sz="2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σ</a:t>
            </a:r>
            <a:r>
              <a:rPr lang="it-IT" altLang="it-IT" sz="2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e σ</a:t>
            </a:r>
            <a:r>
              <a:rPr lang="it-IT" altLang="it-IT" sz="2400" b="1" baseline="30000" dirty="0">
                <a:latin typeface="Arial Narrow" panose="020B0604020202020204" pitchFamily="34" charset="0"/>
                <a:cs typeface="Lucida Grande" panose="020B0600040502020204" pitchFamily="34" charset="0"/>
              </a:rPr>
              <a:t>2.</a:t>
            </a:r>
            <a:r>
              <a:rPr lang="it-IT" altLang="it-IT" sz="2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endParaRPr lang="it-IT" altLang="it-IT" sz="2400" b="1" dirty="0">
              <a:latin typeface="Arial Narrow" panose="020B0604020202020204" pitchFamily="34" charset="0"/>
              <a:cs typeface="Lucida Grande" panose="020B06000405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9B6950CF-E8D4-3542-BAE4-77586E3F805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304800"/>
            <a:ext cx="7391400" cy="685800"/>
          </a:xfrm>
        </p:spPr>
        <p:txBody>
          <a:bodyPr/>
          <a:lstStyle/>
          <a:p>
            <a:pPr marL="541338" indent="-541338" eaLnBrk="1" hangingPunct="1"/>
            <a:r>
              <a:rPr lang="it-IT" altLang="it-IT" sz="3600" b="1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Proprietà di varianza e deviazione standard: un’interpretazione grafica</a:t>
            </a:r>
          </a:p>
        </p:txBody>
      </p:sp>
      <p:sp>
        <p:nvSpPr>
          <p:cNvPr id="34818" name="Footer Placeholder 4">
            <a:extLst>
              <a:ext uri="{FF2B5EF4-FFF2-40B4-BE49-F238E27FC236}">
                <a16:creationId xmlns:a16="http://schemas.microsoft.com/office/drawing/2014/main" id="{46D8DDCB-BBBD-B541-BD68-660CAF9A0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7000"/>
            <a:ext cx="2895600" cy="247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/>
              <a:t>Daniela Valenti, 2020</a:t>
            </a:r>
          </a:p>
        </p:txBody>
      </p:sp>
      <p:sp>
        <p:nvSpPr>
          <p:cNvPr id="34819" name="Slide Number Placeholder 5">
            <a:extLst>
              <a:ext uri="{FF2B5EF4-FFF2-40B4-BE49-F238E27FC236}">
                <a16:creationId xmlns:a16="http://schemas.microsoft.com/office/drawing/2014/main" id="{CFEC635D-DB6A-DD4A-8DC0-4C5D60E3B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0" y="6477000"/>
            <a:ext cx="381000" cy="244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D25E028-9BAC-284D-9AE1-BA819A82B04E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it-IT" altLang="it-IT" sz="1400"/>
          </a:p>
        </p:txBody>
      </p:sp>
      <p:pic>
        <p:nvPicPr>
          <p:cNvPr id="34820" name="Picture 16" descr="Schermata 2015-09-24 alle 16.53.46.png">
            <a:extLst>
              <a:ext uri="{FF2B5EF4-FFF2-40B4-BE49-F238E27FC236}">
                <a16:creationId xmlns:a16="http://schemas.microsoft.com/office/drawing/2014/main" id="{D4DFB8B7-A8DE-1F48-AF26-8B0FE49719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399097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7" descr="Schermata 2015-09-24 alle 17.26.39.png">
            <a:extLst>
              <a:ext uri="{FF2B5EF4-FFF2-40B4-BE49-F238E27FC236}">
                <a16:creationId xmlns:a16="http://schemas.microsoft.com/office/drawing/2014/main" id="{B234F70C-30AE-CD42-B85F-1027596F31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728662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Box 8">
            <a:extLst>
              <a:ext uri="{FF2B5EF4-FFF2-40B4-BE49-F238E27FC236}">
                <a16:creationId xmlns:a16="http://schemas.microsoft.com/office/drawing/2014/main" id="{5A293426-A0F7-E745-A183-86845024E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064" y="1371600"/>
            <a:ext cx="3691136" cy="2677656"/>
          </a:xfrm>
          <a:prstGeom prst="rect">
            <a:avLst/>
          </a:prstGeom>
          <a:solidFill>
            <a:srgbClr val="FFFFEA"/>
          </a:solidFill>
          <a:ln w="19050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chemeClr val="accent2"/>
                </a:solidFill>
                <a:latin typeface="Arial Narrow" panose="020B0604020202020204" pitchFamily="34" charset="0"/>
              </a:rPr>
              <a:t>Moltiplico per 2 tutti i dati</a:t>
            </a:r>
            <a:r>
              <a:rPr lang="it-IT" altLang="it-IT" sz="2400" dirty="0">
                <a:latin typeface="Arial Narrow" panose="020B060402020202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Arial Narrow" panose="020B0604020202020204" pitchFamily="34" charset="0"/>
              </a:rPr>
              <a:t>Dilato il piano lungo l’asse delle ascisse e raddoppio ‘la larghezza’ dell’istogramma.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Arial Narrow" panose="020B0604020202020204" pitchFamily="34" charset="0"/>
              </a:rPr>
              <a:t>Perciò raddoppia </a:t>
            </a:r>
            <a:r>
              <a:rPr lang="it-IT" altLang="it-IT" sz="2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σ</a:t>
            </a:r>
            <a:r>
              <a:rPr lang="it-IT" altLang="it-IT" sz="2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it-IT" altLang="it-IT" sz="2400" b="1" dirty="0">
                <a:latin typeface="Arial Narrow" panose="020B0604020202020204" pitchFamily="34" charset="0"/>
                <a:cs typeface="Lucida Grande" panose="020B0600040502020204" pitchFamily="34" charset="0"/>
              </a:rPr>
              <a:t>legato ai dati, ma quadruplica </a:t>
            </a:r>
            <a:r>
              <a:rPr lang="it-IT" altLang="it-IT" sz="2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σ</a:t>
            </a:r>
            <a:r>
              <a:rPr lang="it-IT" altLang="it-IT" sz="2400" b="1" baseline="30000" dirty="0">
                <a:latin typeface="Arial Narrow" panose="020B0604020202020204" pitchFamily="34" charset="0"/>
                <a:cs typeface="Lucida Grande" panose="020B0600040502020204" pitchFamily="34" charset="0"/>
              </a:rPr>
              <a:t>2</a:t>
            </a:r>
            <a:r>
              <a:rPr lang="it-IT" altLang="it-IT" sz="2400" b="1" dirty="0">
                <a:latin typeface="Arial Narrow" panose="020B0604020202020204" pitchFamily="34" charset="0"/>
                <a:cs typeface="Lucida Grande" panose="020B0600040502020204" pitchFamily="34" charset="0"/>
              </a:rPr>
              <a:t> legato al quadrato dei dati</a:t>
            </a:r>
            <a:r>
              <a:rPr lang="it-IT" altLang="it-IT" sz="2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it-IT" altLang="it-IT" sz="2400" b="1" dirty="0">
              <a:latin typeface="Arial Narrow" panose="020B0604020202020204" pitchFamily="34" charset="0"/>
              <a:cs typeface="Lucida Grande" panose="020B06000405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>
            <a:extLst>
              <a:ext uri="{FF2B5EF4-FFF2-40B4-BE49-F238E27FC236}">
                <a16:creationId xmlns:a16="http://schemas.microsoft.com/office/drawing/2014/main" id="{58047212-830B-7E4F-A9A7-8B3627C91B0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304800"/>
            <a:ext cx="7391400" cy="685800"/>
          </a:xfrm>
        </p:spPr>
        <p:txBody>
          <a:bodyPr/>
          <a:lstStyle/>
          <a:p>
            <a:pPr marL="452438" indent="-438150" algn="l" eaLnBrk="1" hangingPunct="1"/>
            <a:r>
              <a:rPr lang="it-IT" altLang="it-IT" sz="3600" b="1" dirty="0" err="1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F</a:t>
            </a:r>
            <a:r>
              <a:rPr lang="it-IT" altLang="it-IT" sz="36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. Proprietà di varianza e deviazione standard: validità generale</a:t>
            </a:r>
          </a:p>
        </p:txBody>
      </p:sp>
      <p:sp>
        <p:nvSpPr>
          <p:cNvPr id="35842" name="Footer Placeholder 4">
            <a:extLst>
              <a:ext uri="{FF2B5EF4-FFF2-40B4-BE49-F238E27FC236}">
                <a16:creationId xmlns:a16="http://schemas.microsoft.com/office/drawing/2014/main" id="{94E582E8-2101-744F-AB7D-D9BE30389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7000"/>
            <a:ext cx="2895600" cy="247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/>
              <a:t>Daniela Valenti, 2020</a:t>
            </a:r>
          </a:p>
        </p:txBody>
      </p:sp>
      <p:sp>
        <p:nvSpPr>
          <p:cNvPr id="35843" name="Slide Number Placeholder 5">
            <a:extLst>
              <a:ext uri="{FF2B5EF4-FFF2-40B4-BE49-F238E27FC236}">
                <a16:creationId xmlns:a16="http://schemas.microsoft.com/office/drawing/2014/main" id="{3CC31547-5068-8A4F-B539-DCE550F83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0" y="6477000"/>
            <a:ext cx="381000" cy="244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99127B-6F99-6849-BC4C-8DC94CADEC19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it-IT" altLang="it-IT" sz="1400"/>
          </a:p>
        </p:txBody>
      </p:sp>
      <p:sp>
        <p:nvSpPr>
          <p:cNvPr id="35844" name="TextBox 16">
            <a:extLst>
              <a:ext uri="{FF2B5EF4-FFF2-40B4-BE49-F238E27FC236}">
                <a16:creationId xmlns:a16="http://schemas.microsoft.com/office/drawing/2014/main" id="{30429214-362B-5841-BF74-12903F465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1712" y="1185479"/>
            <a:ext cx="1527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0000FF"/>
                </a:solidFill>
                <a:latin typeface="Arial Narrow" panose="020B0604020202020204" pitchFamily="34" charset="0"/>
              </a:rPr>
              <a:t>Quesito 7</a:t>
            </a:r>
          </a:p>
        </p:txBody>
      </p:sp>
      <p:pic>
        <p:nvPicPr>
          <p:cNvPr id="35845" name="Picture 12" descr="Schermata 2015-09-24 alle 17.47.22.png">
            <a:extLst>
              <a:ext uri="{FF2B5EF4-FFF2-40B4-BE49-F238E27FC236}">
                <a16:creationId xmlns:a16="http://schemas.microsoft.com/office/drawing/2014/main" id="{17F0D832-8926-B045-98AF-A4FF03EEE6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21644"/>
            <a:ext cx="8686800" cy="3570288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B99D22-FA03-6348-92D6-000665A74248}"/>
              </a:ext>
            </a:extLst>
          </p:cNvPr>
          <p:cNvSpPr txBox="1"/>
          <p:nvPr/>
        </p:nvSpPr>
        <p:spPr>
          <a:xfrm>
            <a:off x="304800" y="5410200"/>
            <a:ext cx="8610600" cy="83026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FF3300"/>
            </a:solidFill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it-IT" altLang="it-IT" b="1">
                <a:solidFill>
                  <a:srgbClr val="0000FF"/>
                </a:solidFill>
                <a:latin typeface="Arial Narrow" panose="020B0604020202020204" pitchFamily="34" charset="0"/>
              </a:rPr>
              <a:t>Se moltiplico per </a:t>
            </a:r>
            <a:r>
              <a:rPr lang="it-IT" altLang="it-IT" b="1" i="1">
                <a:solidFill>
                  <a:srgbClr val="0000FF"/>
                </a:solidFill>
                <a:latin typeface="Arial Narrow" panose="020B0604020202020204" pitchFamily="34" charset="0"/>
              </a:rPr>
              <a:t>k</a:t>
            </a:r>
            <a:r>
              <a:rPr lang="it-IT" altLang="it-IT" b="1">
                <a:solidFill>
                  <a:srgbClr val="0000FF"/>
                </a:solidFill>
                <a:latin typeface="Arial Narrow" panose="020B0604020202020204" pitchFamily="34" charset="0"/>
              </a:rPr>
              <a:t> tutti i dati</a:t>
            </a:r>
            <a:r>
              <a:rPr lang="it-IT" altLang="it-IT">
                <a:solidFill>
                  <a:srgbClr val="0000FF"/>
                </a:solidFill>
                <a:latin typeface="Arial Narrow" panose="020B0604020202020204" pitchFamily="34" charset="0"/>
              </a:rPr>
              <a:t>, </a:t>
            </a:r>
            <a:r>
              <a:rPr lang="it-IT" altLang="it-IT">
                <a:latin typeface="Arial Narrow" panose="020B0604020202020204" pitchFamily="34" charset="0"/>
              </a:rPr>
              <a:t>anche la media </a:t>
            </a:r>
            <a:r>
              <a:rPr lang="it-IT" altLang="it-IT" b="1" i="1">
                <a:latin typeface="Arial Narrow" panose="020B0604020202020204" pitchFamily="34" charset="0"/>
              </a:rPr>
              <a:t>M</a:t>
            </a:r>
            <a:r>
              <a:rPr lang="it-IT" altLang="it-IT">
                <a:latin typeface="Arial Narrow" panose="020B0604020202020204" pitchFamily="34" charset="0"/>
              </a:rPr>
              <a:t> e la deviazione standard </a:t>
            </a:r>
            <a:r>
              <a:rPr lang="it-IT" altLang="it-IT" b="1">
                <a:latin typeface="Lucida Grande" panose="020B0600040502020204" pitchFamily="34" charset="0"/>
                <a:cs typeface="Lucida Grande" panose="020B0600040502020204" pitchFamily="34" charset="0"/>
              </a:rPr>
              <a:t>σ</a:t>
            </a:r>
            <a:r>
              <a:rPr lang="it-IT" altLang="it-IT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it-IT" altLang="it-IT">
                <a:latin typeface="Arial Narrow" panose="020B0604020202020204" pitchFamily="34" charset="0"/>
              </a:rPr>
              <a:t>sono moltiplicate per </a:t>
            </a:r>
            <a:r>
              <a:rPr lang="it-IT" altLang="it-IT" b="1" i="1">
                <a:latin typeface="Arial Narrow" panose="020B0604020202020204" pitchFamily="34" charset="0"/>
              </a:rPr>
              <a:t>k</a:t>
            </a:r>
            <a:r>
              <a:rPr lang="it-IT" altLang="it-IT">
                <a:latin typeface="Arial Narrow" panose="020B0604020202020204" pitchFamily="34" charset="0"/>
              </a:rPr>
              <a:t>; invece la varianza </a:t>
            </a:r>
            <a:r>
              <a:rPr lang="it-IT" altLang="it-IT" b="1">
                <a:latin typeface="Lucida Grande" panose="020B0600040502020204" pitchFamily="34" charset="0"/>
                <a:cs typeface="Lucida Grande" panose="020B0600040502020204" pitchFamily="34" charset="0"/>
              </a:rPr>
              <a:t>σ</a:t>
            </a:r>
            <a:r>
              <a:rPr lang="it-IT" altLang="it-IT" b="1" baseline="30000">
                <a:latin typeface="Lucida Grande" panose="020B0600040502020204" pitchFamily="34" charset="0"/>
                <a:cs typeface="Lucida Grande" panose="020B0600040502020204" pitchFamily="34" charset="0"/>
              </a:rPr>
              <a:t>2</a:t>
            </a:r>
            <a:r>
              <a:rPr lang="it-IT" altLang="it-IT" baseline="3000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it-IT" altLang="it-IT">
                <a:latin typeface="Arial Narrow" panose="020B0604020202020204" pitchFamily="34" charset="0"/>
              </a:rPr>
              <a:t>è</a:t>
            </a:r>
            <a:r>
              <a:rPr lang="it-IT" altLang="it-IT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it-IT" altLang="it-IT">
                <a:latin typeface="Arial Narrow" panose="020B0604020202020204" pitchFamily="34" charset="0"/>
              </a:rPr>
              <a:t>moltiplicata per </a:t>
            </a:r>
            <a:r>
              <a:rPr lang="it-IT" altLang="it-IT" b="1" i="1">
                <a:latin typeface="Arial Narrow" panose="020B0604020202020204" pitchFamily="34" charset="0"/>
              </a:rPr>
              <a:t>k</a:t>
            </a:r>
            <a:r>
              <a:rPr lang="it-IT" altLang="it-IT" b="1" baseline="30000">
                <a:latin typeface="Arial Narrow" panose="020B0604020202020204" pitchFamily="34" charset="0"/>
              </a:rPr>
              <a:t>2</a:t>
            </a:r>
            <a:r>
              <a:rPr lang="it-IT" altLang="it-IT">
                <a:latin typeface="Arial Narrow" panose="020B0604020202020204" pitchFamily="34" charset="0"/>
              </a:rPr>
              <a:t>. </a:t>
            </a:r>
            <a:r>
              <a:rPr lang="it-IT" altLang="it-IT">
                <a:latin typeface="Lucida Grande" panose="020B0600040502020204" pitchFamily="34" charset="0"/>
                <a:cs typeface="Lucida Grande" panose="020B0600040502020204" pitchFamily="34" charset="0"/>
              </a:rPr>
              <a:t>  </a:t>
            </a:r>
            <a:endParaRPr lang="it-IT" altLang="it-IT">
              <a:latin typeface="Arial Narrow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18086922-1241-2D4F-9DD5-9D86EA94F47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00200" y="609600"/>
            <a:ext cx="5562600" cy="609600"/>
          </a:xfrm>
        </p:spPr>
        <p:txBody>
          <a:bodyPr anchor="t"/>
          <a:lstStyle/>
          <a:p>
            <a:pPr algn="l" eaLnBrk="1" hangingPunct="1"/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Perché la variabilità? 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D8C0C259-8C5E-2B49-B2C4-1CF760BE0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/>
              <a:t>Daniela Valenti, 2020</a:t>
            </a:r>
          </a:p>
        </p:txBody>
      </p:sp>
      <p:sp>
        <p:nvSpPr>
          <p:cNvPr id="19459" name="Slide Number Placeholder 4">
            <a:extLst>
              <a:ext uri="{FF2B5EF4-FFF2-40B4-BE49-F238E27FC236}">
                <a16:creationId xmlns:a16="http://schemas.microsoft.com/office/drawing/2014/main" id="{49F8A788-C6AC-9A48-80E0-8E2F1004D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5ED98D-E1EA-5F46-A6E9-6F61883A794B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it-IT" altLang="it-IT" sz="1400"/>
          </a:p>
        </p:txBody>
      </p:sp>
      <p:sp>
        <p:nvSpPr>
          <p:cNvPr id="19460" name="Rectangle 9">
            <a:extLst>
              <a:ext uri="{FF2B5EF4-FFF2-40B4-BE49-F238E27FC236}">
                <a16:creationId xmlns:a16="http://schemas.microsoft.com/office/drawing/2014/main" id="{567B76FB-4D1A-8549-A594-A3902370C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371600"/>
            <a:ext cx="822960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/>
              <a:t>Tabelle e grafici sono ‘ingombranti’, lunghi da leggere e da riprodurre per analizzare le risposte di una collettività, perciò si sintetizzano le risposte con un valore medio, ad esempio la </a:t>
            </a:r>
            <a:r>
              <a:rPr lang="it-IT" altLang="it-IT" sz="2800" b="1" dirty="0">
                <a:solidFill>
                  <a:srgbClr val="000000"/>
                </a:solidFill>
              </a:rPr>
              <a:t>media</a:t>
            </a:r>
            <a:r>
              <a:rPr lang="it-IT" altLang="it-IT" sz="2800" b="1" dirty="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b="1" dirty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/>
              <a:t>Ma la sola media porta informazioni sufficienti per confrontare più gruppi di dati?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/>
              <a:t>Ecco un esempio per riflettere.  </a:t>
            </a:r>
            <a:endParaRPr lang="it-IT" altLang="it-IT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7772820F-FC2B-3C42-8DC6-2E1A7D8D98A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304800"/>
            <a:ext cx="7391400" cy="685800"/>
          </a:xfrm>
        </p:spPr>
        <p:txBody>
          <a:bodyPr/>
          <a:lstStyle/>
          <a:p>
            <a:pPr marL="541338" indent="-541338" eaLnBrk="1" hangingPunct="1"/>
            <a:r>
              <a:rPr lang="it-IT" altLang="it-IT" sz="3600" b="1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F. Proprietà di varianza e deviazione standard: validità generale</a:t>
            </a:r>
          </a:p>
        </p:txBody>
      </p:sp>
      <p:sp>
        <p:nvSpPr>
          <p:cNvPr id="36866" name="Footer Placeholder 4">
            <a:extLst>
              <a:ext uri="{FF2B5EF4-FFF2-40B4-BE49-F238E27FC236}">
                <a16:creationId xmlns:a16="http://schemas.microsoft.com/office/drawing/2014/main" id="{747622AD-4CA9-B945-B91C-B8935B0A4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7000"/>
            <a:ext cx="2895600" cy="247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/>
              <a:t>Daniela Valenti, 2020</a:t>
            </a:r>
          </a:p>
        </p:txBody>
      </p:sp>
      <p:sp>
        <p:nvSpPr>
          <p:cNvPr id="36867" name="Slide Number Placeholder 5">
            <a:extLst>
              <a:ext uri="{FF2B5EF4-FFF2-40B4-BE49-F238E27FC236}">
                <a16:creationId xmlns:a16="http://schemas.microsoft.com/office/drawing/2014/main" id="{EC27CC02-2FFA-584B-9067-C63821635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0" y="6477000"/>
            <a:ext cx="381000" cy="244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2B1EFC-F09C-E543-9D0B-5B471EE0BB04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it-IT" altLang="it-IT" sz="1400"/>
          </a:p>
        </p:txBody>
      </p:sp>
      <p:sp>
        <p:nvSpPr>
          <p:cNvPr id="36868" name="TextBox 16">
            <a:extLst>
              <a:ext uri="{FF2B5EF4-FFF2-40B4-BE49-F238E27FC236}">
                <a16:creationId xmlns:a16="http://schemas.microsoft.com/office/drawing/2014/main" id="{4D400749-8D77-B147-AA93-31ED61108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0600"/>
            <a:ext cx="1527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rgbClr val="0000FF"/>
                </a:solidFill>
                <a:latin typeface="Arial Narrow" panose="020B0604020202020204" pitchFamily="34" charset="0"/>
              </a:rPr>
              <a:t>Quesito 7</a:t>
            </a:r>
          </a:p>
        </p:txBody>
      </p:sp>
      <p:pic>
        <p:nvPicPr>
          <p:cNvPr id="36869" name="Picture 6" descr="Schermata 2015-09-24 alle 17.48.15.png">
            <a:extLst>
              <a:ext uri="{FF2B5EF4-FFF2-40B4-BE49-F238E27FC236}">
                <a16:creationId xmlns:a16="http://schemas.microsoft.com/office/drawing/2014/main" id="{3CAF32C1-D834-5445-A214-72F38F6499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8763000" cy="358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A1F560-8F31-F24A-A81B-38F33ABBDEFD}"/>
              </a:ext>
            </a:extLst>
          </p:cNvPr>
          <p:cNvSpPr txBox="1"/>
          <p:nvPr/>
        </p:nvSpPr>
        <p:spPr>
          <a:xfrm>
            <a:off x="838200" y="5257800"/>
            <a:ext cx="7162800" cy="83026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FF3300"/>
            </a:solidFill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it-IT" altLang="it-IT" b="1">
                <a:solidFill>
                  <a:srgbClr val="006600"/>
                </a:solidFill>
                <a:latin typeface="Arial Narrow" panose="020B0604020202020204" pitchFamily="34" charset="0"/>
              </a:rPr>
              <a:t>Se aggiungo </a:t>
            </a:r>
            <a:r>
              <a:rPr lang="it-IT" altLang="it-IT" b="1" i="1">
                <a:solidFill>
                  <a:srgbClr val="006600"/>
                </a:solidFill>
                <a:latin typeface="Arial Narrow" panose="020B0604020202020204" pitchFamily="34" charset="0"/>
              </a:rPr>
              <a:t>h</a:t>
            </a:r>
            <a:r>
              <a:rPr lang="it-IT" altLang="it-IT" b="1">
                <a:solidFill>
                  <a:srgbClr val="006600"/>
                </a:solidFill>
                <a:latin typeface="Arial Narrow" panose="020B0604020202020204" pitchFamily="34" charset="0"/>
              </a:rPr>
              <a:t> a tutti i dati</a:t>
            </a:r>
            <a:r>
              <a:rPr lang="it-IT" altLang="it-IT">
                <a:solidFill>
                  <a:srgbClr val="0000FF"/>
                </a:solidFill>
                <a:latin typeface="Arial Narrow" panose="020B0604020202020204" pitchFamily="34" charset="0"/>
              </a:rPr>
              <a:t>, </a:t>
            </a:r>
            <a:r>
              <a:rPr lang="it-IT" altLang="it-IT">
                <a:latin typeface="Arial Narrow" panose="020B0604020202020204" pitchFamily="34" charset="0"/>
              </a:rPr>
              <a:t>anche alla media </a:t>
            </a:r>
            <a:r>
              <a:rPr lang="it-IT" altLang="it-IT" b="1" i="1">
                <a:latin typeface="Arial Narrow" panose="020B0604020202020204" pitchFamily="34" charset="0"/>
              </a:rPr>
              <a:t>M</a:t>
            </a:r>
            <a:r>
              <a:rPr lang="it-IT" altLang="it-IT">
                <a:latin typeface="Arial Narrow" panose="020B0604020202020204" pitchFamily="34" charset="0"/>
              </a:rPr>
              <a:t> aggiungo </a:t>
            </a:r>
            <a:r>
              <a:rPr lang="it-IT" altLang="it-IT" b="1" i="1">
                <a:latin typeface="Arial Narrow" panose="020B0604020202020204" pitchFamily="34" charset="0"/>
              </a:rPr>
              <a:t>h</a:t>
            </a:r>
            <a:r>
              <a:rPr lang="it-IT" altLang="it-IT">
                <a:latin typeface="Arial Narrow" panose="020B0604020202020204" pitchFamily="34" charset="0"/>
              </a:rPr>
              <a:t>; invece la varianza </a:t>
            </a:r>
            <a:r>
              <a:rPr lang="it-IT" altLang="it-IT" b="1">
                <a:latin typeface="Lucida Grande" panose="020B0600040502020204" pitchFamily="34" charset="0"/>
                <a:cs typeface="Lucida Grande" panose="020B0600040502020204" pitchFamily="34" charset="0"/>
              </a:rPr>
              <a:t>σ</a:t>
            </a:r>
            <a:r>
              <a:rPr lang="it-IT" altLang="it-IT" b="1" baseline="30000">
                <a:latin typeface="Lucida Grande" panose="020B0600040502020204" pitchFamily="34" charset="0"/>
                <a:cs typeface="Lucida Grande" panose="020B0600040502020204" pitchFamily="34" charset="0"/>
              </a:rPr>
              <a:t>2 </a:t>
            </a:r>
            <a:r>
              <a:rPr lang="it-IT" altLang="it-IT">
                <a:latin typeface="Arial Narrow" panose="020B0604020202020204" pitchFamily="34" charset="0"/>
                <a:ea typeface="Lucida Grande" panose="020B0600040502020204" pitchFamily="34" charset="0"/>
              </a:rPr>
              <a:t>e</a:t>
            </a:r>
            <a:r>
              <a:rPr lang="it-IT" altLang="it-IT" b="1">
                <a:latin typeface="Arial Narrow" panose="020B0604020202020204" pitchFamily="34" charset="0"/>
                <a:ea typeface="Lucida Grande" panose="020B0600040502020204" pitchFamily="34" charset="0"/>
              </a:rPr>
              <a:t> </a:t>
            </a:r>
            <a:r>
              <a:rPr lang="it-IT" altLang="it-IT">
                <a:latin typeface="Arial Narrow" panose="020B0604020202020204" pitchFamily="34" charset="0"/>
              </a:rPr>
              <a:t>deviazione standard </a:t>
            </a:r>
            <a:r>
              <a:rPr lang="it-IT" altLang="it-IT" b="1">
                <a:latin typeface="Lucida Grande" panose="020B0600040502020204" pitchFamily="34" charset="0"/>
                <a:cs typeface="Lucida Grande" panose="020B0600040502020204" pitchFamily="34" charset="0"/>
              </a:rPr>
              <a:t>σ</a:t>
            </a:r>
            <a:r>
              <a:rPr lang="it-IT" altLang="it-IT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it-IT" altLang="it-IT">
                <a:latin typeface="Arial Narrow" panose="020B0604020202020204" pitchFamily="34" charset="0"/>
              </a:rPr>
              <a:t>non cambiano. </a:t>
            </a:r>
            <a:r>
              <a:rPr lang="it-IT" altLang="it-IT">
                <a:latin typeface="Lucida Grande" panose="020B0600040502020204" pitchFamily="34" charset="0"/>
                <a:cs typeface="Lucida Grande" panose="020B0600040502020204" pitchFamily="34" charset="0"/>
              </a:rPr>
              <a:t>  </a:t>
            </a:r>
            <a:endParaRPr lang="it-IT" altLang="it-IT">
              <a:latin typeface="Arial Narrow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64C7F30E-3346-A748-9286-A87973E46BA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304800"/>
            <a:ext cx="7391400" cy="685800"/>
          </a:xfrm>
        </p:spPr>
        <p:txBody>
          <a:bodyPr/>
          <a:lstStyle/>
          <a:p>
            <a:pPr marL="541338" indent="-541338" eaLnBrk="1" hangingPunct="1"/>
            <a:r>
              <a:rPr lang="it-IT" altLang="it-IT" sz="3600" b="1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G. Un procedimento alternativo per calcolare la varianza</a:t>
            </a:r>
          </a:p>
        </p:txBody>
      </p:sp>
      <p:sp>
        <p:nvSpPr>
          <p:cNvPr id="37890" name="Footer Placeholder 4">
            <a:extLst>
              <a:ext uri="{FF2B5EF4-FFF2-40B4-BE49-F238E27FC236}">
                <a16:creationId xmlns:a16="http://schemas.microsoft.com/office/drawing/2014/main" id="{45CC3054-FFD0-D043-8A65-A2E3E8387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7000"/>
            <a:ext cx="2895600" cy="247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/>
              <a:t>Daniela Valenti, 2020</a:t>
            </a:r>
          </a:p>
        </p:txBody>
      </p:sp>
      <p:sp>
        <p:nvSpPr>
          <p:cNvPr id="37891" name="Slide Number Placeholder 5">
            <a:extLst>
              <a:ext uri="{FF2B5EF4-FFF2-40B4-BE49-F238E27FC236}">
                <a16:creationId xmlns:a16="http://schemas.microsoft.com/office/drawing/2014/main" id="{03E401B2-A70F-324B-AD98-150DCACD9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0" y="6477000"/>
            <a:ext cx="381000" cy="244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A8E5EF3-2338-D44F-A5FC-D2797D06732C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it-IT" altLang="it-IT" sz="1400"/>
          </a:p>
        </p:txBody>
      </p:sp>
      <p:sp>
        <p:nvSpPr>
          <p:cNvPr id="37892" name="TextBox 16">
            <a:extLst>
              <a:ext uri="{FF2B5EF4-FFF2-40B4-BE49-F238E27FC236}">
                <a16:creationId xmlns:a16="http://schemas.microsoft.com/office/drawing/2014/main" id="{A42C26E6-B0E5-BF4B-8C21-4414324B7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43000"/>
            <a:ext cx="1527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rgbClr val="0000FF"/>
                </a:solidFill>
                <a:latin typeface="Arial Narrow" panose="020B0604020202020204" pitchFamily="34" charset="0"/>
              </a:rPr>
              <a:t>Quesito 8</a:t>
            </a:r>
          </a:p>
        </p:txBody>
      </p:sp>
      <p:pic>
        <p:nvPicPr>
          <p:cNvPr id="37893" name="Picture 7" descr="Schermata 2015-09-24 alle 18.02.21.png">
            <a:extLst>
              <a:ext uri="{FF2B5EF4-FFF2-40B4-BE49-F238E27FC236}">
                <a16:creationId xmlns:a16="http://schemas.microsoft.com/office/drawing/2014/main" id="{63970AA8-2C04-D446-BC37-BA4C0DB668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8077200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64C7F30E-3346-A748-9286-A87973E46BA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304800"/>
            <a:ext cx="7391400" cy="685800"/>
          </a:xfrm>
        </p:spPr>
        <p:txBody>
          <a:bodyPr/>
          <a:lstStyle/>
          <a:p>
            <a:pPr marL="541338" indent="-541338" eaLnBrk="1" hangingPunct="1"/>
            <a:r>
              <a:rPr lang="it-IT" altLang="it-IT" sz="36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Simboli per scrivere formule generali</a:t>
            </a:r>
          </a:p>
        </p:txBody>
      </p:sp>
      <p:sp>
        <p:nvSpPr>
          <p:cNvPr id="37890" name="Footer Placeholder 4">
            <a:extLst>
              <a:ext uri="{FF2B5EF4-FFF2-40B4-BE49-F238E27FC236}">
                <a16:creationId xmlns:a16="http://schemas.microsoft.com/office/drawing/2014/main" id="{45CC3054-FFD0-D043-8A65-A2E3E8387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7000"/>
            <a:ext cx="2895600" cy="247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 dirty="0"/>
              <a:t>Daniela Valenti, 2020</a:t>
            </a:r>
          </a:p>
        </p:txBody>
      </p:sp>
      <p:sp>
        <p:nvSpPr>
          <p:cNvPr id="37891" name="Slide Number Placeholder 5">
            <a:extLst>
              <a:ext uri="{FF2B5EF4-FFF2-40B4-BE49-F238E27FC236}">
                <a16:creationId xmlns:a16="http://schemas.microsoft.com/office/drawing/2014/main" id="{03E401B2-A70F-324B-AD98-150DCACD9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0" y="6477000"/>
            <a:ext cx="381000" cy="244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A8E5EF3-2338-D44F-A5FC-D2797D06732C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it-IT" altLang="it-IT" sz="140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3199C5E-11BC-3345-9002-68DF193B9FC7}"/>
              </a:ext>
            </a:extLst>
          </p:cNvPr>
          <p:cNvSpPr txBox="1"/>
          <p:nvPr/>
        </p:nvSpPr>
        <p:spPr>
          <a:xfrm>
            <a:off x="419100" y="1124744"/>
            <a:ext cx="83058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Per avere una formula generale, adatta a calcolare varianza e deviazione standard, ho indicato 3 dati qualunque con le lettere </a:t>
            </a:r>
            <a:r>
              <a:rPr 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b, c</a:t>
            </a:r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it-IT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800" b="1" dirty="0"/>
              <a:t>Ma così la formula non è del tutto generale: i dati sono solo 3, mentre in statistica i dati possono essere 100, 1000, … non basterebbero tutte le lettere dell’alfabeto per indicarli.</a:t>
            </a:r>
          </a:p>
        </p:txBody>
      </p:sp>
    </p:spTree>
    <p:extLst>
      <p:ext uri="{BB962C8B-B14F-4D97-AF65-F5344CB8AC3E}">
        <p14:creationId xmlns:p14="http://schemas.microsoft.com/office/powerpoint/2010/main" val="10942859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64C7F30E-3346-A748-9286-A87973E46BA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304800"/>
            <a:ext cx="7391400" cy="685800"/>
          </a:xfrm>
        </p:spPr>
        <p:txBody>
          <a:bodyPr/>
          <a:lstStyle/>
          <a:p>
            <a:pPr marL="541338" indent="-541338" eaLnBrk="1" hangingPunct="1"/>
            <a:r>
              <a:rPr lang="it-IT" altLang="it-IT" sz="36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Simboli per scrivere formule generali</a:t>
            </a:r>
          </a:p>
        </p:txBody>
      </p:sp>
      <p:sp>
        <p:nvSpPr>
          <p:cNvPr id="37890" name="Footer Placeholder 4">
            <a:extLst>
              <a:ext uri="{FF2B5EF4-FFF2-40B4-BE49-F238E27FC236}">
                <a16:creationId xmlns:a16="http://schemas.microsoft.com/office/drawing/2014/main" id="{45CC3054-FFD0-D043-8A65-A2E3E8387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7000"/>
            <a:ext cx="2895600" cy="247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 dirty="0"/>
              <a:t>Daniela Valenti, 2020</a:t>
            </a:r>
          </a:p>
        </p:txBody>
      </p:sp>
      <p:sp>
        <p:nvSpPr>
          <p:cNvPr id="37891" name="Slide Number Placeholder 5">
            <a:extLst>
              <a:ext uri="{FF2B5EF4-FFF2-40B4-BE49-F238E27FC236}">
                <a16:creationId xmlns:a16="http://schemas.microsoft.com/office/drawing/2014/main" id="{03E401B2-A70F-324B-AD98-150DCACD9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0" y="6477000"/>
            <a:ext cx="381000" cy="244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A8E5EF3-2338-D44F-A5FC-D2797D06732C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it-IT" altLang="it-IT" sz="140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3199C5E-11BC-3345-9002-68DF193B9FC7}"/>
              </a:ext>
            </a:extLst>
          </p:cNvPr>
          <p:cNvSpPr txBox="1"/>
          <p:nvPr/>
        </p:nvSpPr>
        <p:spPr>
          <a:xfrm>
            <a:off x="609600" y="1196752"/>
            <a:ext cx="830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Per questo si indica:</a:t>
            </a:r>
          </a:p>
          <a:p>
            <a:pPr marL="457200" indent="-457200">
              <a:buFontTx/>
              <a:buChar char="-"/>
            </a:pPr>
            <a:r>
              <a:rPr lang="it-IT" sz="2800" b="1" dirty="0"/>
              <a:t>il numero di dati con </a:t>
            </a:r>
            <a:r>
              <a:rPr lang="it-IT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t-IT" sz="2800" b="1" dirty="0"/>
              <a:t>;</a:t>
            </a:r>
          </a:p>
          <a:p>
            <a:pPr marL="457200" indent="-457200">
              <a:buFontTx/>
              <a:buChar char="-"/>
            </a:pPr>
            <a:r>
              <a:rPr lang="it-IT" sz="2800" b="1" dirty="0"/>
              <a:t>i singoli dati con </a:t>
            </a:r>
            <a:r>
              <a:rPr 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x</a:t>
            </a:r>
            <a:r>
              <a:rPr lang="it-IT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…., </a:t>
            </a:r>
            <a:r>
              <a:rPr lang="it-IT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sz="28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it-IT" sz="2800" b="1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0E7D833-7B0D-3045-8C5A-571C93822DDC}"/>
              </a:ext>
            </a:extLst>
          </p:cNvPr>
          <p:cNvSpPr txBox="1"/>
          <p:nvPr/>
        </p:nvSpPr>
        <p:spPr>
          <a:xfrm>
            <a:off x="755576" y="2642544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Attenzione a scrittura e lettura dei simboli: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73EAD97-CD66-EB40-9F3C-F5CE75C52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096" y="3249851"/>
            <a:ext cx="6108700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6427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64C7F30E-3346-A748-9286-A87973E46BA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576" y="620688"/>
            <a:ext cx="7391400" cy="685800"/>
          </a:xfrm>
        </p:spPr>
        <p:txBody>
          <a:bodyPr/>
          <a:lstStyle/>
          <a:p>
            <a:pPr marL="541338" indent="-541338" eaLnBrk="1" hangingPunct="1"/>
            <a:r>
              <a:rPr lang="it-IT" altLang="it-IT" sz="36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Il simbolo di ‘sommatoria’</a:t>
            </a:r>
          </a:p>
        </p:txBody>
      </p:sp>
      <p:sp>
        <p:nvSpPr>
          <p:cNvPr id="37890" name="Footer Placeholder 4">
            <a:extLst>
              <a:ext uri="{FF2B5EF4-FFF2-40B4-BE49-F238E27FC236}">
                <a16:creationId xmlns:a16="http://schemas.microsoft.com/office/drawing/2014/main" id="{45CC3054-FFD0-D043-8A65-A2E3E8387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7000"/>
            <a:ext cx="2895600" cy="247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 dirty="0"/>
              <a:t>Daniela Valenti, 2020</a:t>
            </a:r>
          </a:p>
        </p:txBody>
      </p:sp>
      <p:sp>
        <p:nvSpPr>
          <p:cNvPr id="37891" name="Slide Number Placeholder 5">
            <a:extLst>
              <a:ext uri="{FF2B5EF4-FFF2-40B4-BE49-F238E27FC236}">
                <a16:creationId xmlns:a16="http://schemas.microsoft.com/office/drawing/2014/main" id="{03E401B2-A70F-324B-AD98-150DCACD9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0" y="6477000"/>
            <a:ext cx="381000" cy="244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A8E5EF3-2338-D44F-A5FC-D2797D06732C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it-IT" altLang="it-IT" sz="140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F980BCF-6262-BD48-9AEC-CD0DBFF848B6}"/>
              </a:ext>
            </a:extLst>
          </p:cNvPr>
          <p:cNvSpPr txBox="1"/>
          <p:nvPr/>
        </p:nvSpPr>
        <p:spPr>
          <a:xfrm>
            <a:off x="755576" y="1412776"/>
            <a:ext cx="81598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Per calcolare, ad esempio, la media di 100 dati, prima di tutto debbo addizionare i 100 numeri ed è molto lunga da scrivere  questa addizione. Per abbreviare la scrittura si usa il simbolo di ‘sommatoria’</a:t>
            </a:r>
          </a:p>
          <a:p>
            <a:r>
              <a:rPr lang="it-IT" sz="2800" b="1" dirty="0"/>
              <a:t>Due esempi.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C0A848F-5767-AA4C-BE16-8DF3D37D7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3054633"/>
            <a:ext cx="604912" cy="604912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97470638-4388-994B-99BD-126E5A62A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39" y="3721100"/>
            <a:ext cx="4824681" cy="287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3572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64C7F30E-3346-A748-9286-A87973E46BA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576" y="620688"/>
            <a:ext cx="7391400" cy="685800"/>
          </a:xfrm>
        </p:spPr>
        <p:txBody>
          <a:bodyPr/>
          <a:lstStyle/>
          <a:p>
            <a:pPr marL="541338" indent="-541338" eaLnBrk="1" hangingPunct="1"/>
            <a:r>
              <a:rPr lang="it-IT" altLang="it-IT" sz="36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Formule statistiche generali </a:t>
            </a:r>
          </a:p>
        </p:txBody>
      </p:sp>
      <p:sp>
        <p:nvSpPr>
          <p:cNvPr id="37890" name="Footer Placeholder 4">
            <a:extLst>
              <a:ext uri="{FF2B5EF4-FFF2-40B4-BE49-F238E27FC236}">
                <a16:creationId xmlns:a16="http://schemas.microsoft.com/office/drawing/2014/main" id="{45CC3054-FFD0-D043-8A65-A2E3E8387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7000"/>
            <a:ext cx="2895600" cy="247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 dirty="0"/>
              <a:t>Daniela Valenti, 2020</a:t>
            </a:r>
          </a:p>
        </p:txBody>
      </p:sp>
      <p:sp>
        <p:nvSpPr>
          <p:cNvPr id="37891" name="Slide Number Placeholder 5">
            <a:extLst>
              <a:ext uri="{FF2B5EF4-FFF2-40B4-BE49-F238E27FC236}">
                <a16:creationId xmlns:a16="http://schemas.microsoft.com/office/drawing/2014/main" id="{03E401B2-A70F-324B-AD98-150DCACD9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0" y="6477000"/>
            <a:ext cx="381000" cy="244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A8E5EF3-2338-D44F-A5FC-D2797D06732C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it-IT" altLang="it-IT" sz="140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A8F6118-6312-8947-8BB5-89CCE97E0F27}"/>
              </a:ext>
            </a:extLst>
          </p:cNvPr>
          <p:cNvSpPr txBox="1"/>
          <p:nvPr/>
        </p:nvSpPr>
        <p:spPr>
          <a:xfrm>
            <a:off x="1102904" y="2060848"/>
            <a:ext cx="66967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Con questi simboli puoi scrivere formule generali per calcolare gli indici statistici che hai studiato finora.</a:t>
            </a:r>
          </a:p>
        </p:txBody>
      </p:sp>
    </p:spTree>
    <p:extLst>
      <p:ext uri="{BB962C8B-B14F-4D97-AF65-F5344CB8AC3E}">
        <p14:creationId xmlns:p14="http://schemas.microsoft.com/office/powerpoint/2010/main" val="9511261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3E0753A7-24B6-164D-8443-AEE782FEB72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2996" y="85725"/>
            <a:ext cx="8229600" cy="762000"/>
          </a:xfrm>
        </p:spPr>
        <p:txBody>
          <a:bodyPr/>
          <a:lstStyle/>
          <a:p>
            <a:pPr marL="4763" indent="-4763" eaLnBrk="1" hangingPunct="1"/>
            <a:r>
              <a:rPr lang="it-IT" altLang="it-IT" sz="40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Media, varianza e deviazione standard</a:t>
            </a:r>
          </a:p>
        </p:txBody>
      </p:sp>
      <p:sp>
        <p:nvSpPr>
          <p:cNvPr id="38914" name="Footer Placeholder 4">
            <a:extLst>
              <a:ext uri="{FF2B5EF4-FFF2-40B4-BE49-F238E27FC236}">
                <a16:creationId xmlns:a16="http://schemas.microsoft.com/office/drawing/2014/main" id="{96C166D1-E3F1-7142-8BD9-991B901BF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34150"/>
            <a:ext cx="3059832" cy="323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/>
              <a:t>Daniela Valenti, 2020</a:t>
            </a:r>
            <a:endParaRPr lang="it-IT" altLang="it-IT" sz="1200" i="1" dirty="0"/>
          </a:p>
        </p:txBody>
      </p:sp>
      <p:sp>
        <p:nvSpPr>
          <p:cNvPr id="38915" name="Slide Number Placeholder 5">
            <a:extLst>
              <a:ext uri="{FF2B5EF4-FFF2-40B4-BE49-F238E27FC236}">
                <a16:creationId xmlns:a16="http://schemas.microsoft.com/office/drawing/2014/main" id="{608AB3AB-A433-BD40-8958-69D8ED706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5800" y="6400800"/>
            <a:ext cx="381000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BBEC2A2-CE59-D042-9B61-801227F8A9F4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it-IT" altLang="it-IT" sz="140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C81E5DD-696C-394D-92E8-D755EF0F7FCA}"/>
              </a:ext>
            </a:extLst>
          </p:cNvPr>
          <p:cNvSpPr txBox="1"/>
          <p:nvPr/>
        </p:nvSpPr>
        <p:spPr>
          <a:xfrm>
            <a:off x="421618" y="870991"/>
            <a:ext cx="7643192" cy="523220"/>
          </a:xfrm>
          <a:prstGeom prst="rect">
            <a:avLst/>
          </a:prstGeom>
          <a:solidFill>
            <a:srgbClr val="FDFFD7"/>
          </a:solidFill>
        </p:spPr>
        <p:txBody>
          <a:bodyPr wrap="square" rtlCol="0">
            <a:spAutoFit/>
          </a:bodyPr>
          <a:lstStyle/>
          <a:p>
            <a:r>
              <a:rPr lang="it-IT" sz="2800" b="1" dirty="0"/>
              <a:t>I dati sono elencati uno di seguito all’altro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E16D50A-D4F8-F04C-ADB0-F9F762368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512" y="1504121"/>
            <a:ext cx="6734856" cy="498067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>
            <a:extLst>
              <a:ext uri="{FF2B5EF4-FFF2-40B4-BE49-F238E27FC236}">
                <a16:creationId xmlns:a16="http://schemas.microsoft.com/office/drawing/2014/main" id="{9BD07DEB-F54C-F546-826E-A40709867D3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228600"/>
            <a:ext cx="8229600" cy="762000"/>
          </a:xfrm>
        </p:spPr>
        <p:txBody>
          <a:bodyPr/>
          <a:lstStyle/>
          <a:p>
            <a:pPr marL="4763" indent="-4763" eaLnBrk="1" hangingPunct="1"/>
            <a:r>
              <a:rPr lang="it-IT" altLang="it-IT" sz="36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Media, varianza e deviazione standard</a:t>
            </a:r>
          </a:p>
        </p:txBody>
      </p:sp>
      <p:sp>
        <p:nvSpPr>
          <p:cNvPr id="39938" name="Footer Placeholder 4">
            <a:extLst>
              <a:ext uri="{FF2B5EF4-FFF2-40B4-BE49-F238E27FC236}">
                <a16:creationId xmlns:a16="http://schemas.microsoft.com/office/drawing/2014/main" id="{36A66E58-DFA2-DB42-858D-82731D4AE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34150"/>
            <a:ext cx="2915816" cy="323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/>
              <a:t>Daniela Valenti, 2020</a:t>
            </a:r>
            <a:endParaRPr lang="it-IT" altLang="it-IT" sz="1200" i="1" dirty="0"/>
          </a:p>
        </p:txBody>
      </p:sp>
      <p:sp>
        <p:nvSpPr>
          <p:cNvPr id="39939" name="Slide Number Placeholder 5">
            <a:extLst>
              <a:ext uri="{FF2B5EF4-FFF2-40B4-BE49-F238E27FC236}">
                <a16:creationId xmlns:a16="http://schemas.microsoft.com/office/drawing/2014/main" id="{62A0E4B8-A42C-0940-9499-62E97FD41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000" y="6537325"/>
            <a:ext cx="381000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780EA3-6114-1E48-B999-B16A5A2079A9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it-IT" altLang="it-IT" sz="1400"/>
          </a:p>
        </p:txBody>
      </p:sp>
      <p:sp>
        <p:nvSpPr>
          <p:cNvPr id="39940" name="TextBox 5">
            <a:extLst>
              <a:ext uri="{FF2B5EF4-FFF2-40B4-BE49-F238E27FC236}">
                <a16:creationId xmlns:a16="http://schemas.microsoft.com/office/drawing/2014/main" id="{77217FAF-7EE9-6B48-8DCE-85F178B9F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100" y="990600"/>
            <a:ext cx="7162800" cy="523220"/>
          </a:xfrm>
          <a:prstGeom prst="rect">
            <a:avLst/>
          </a:prstGeom>
          <a:solidFill>
            <a:srgbClr val="FDFFD7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latin typeface="Arial Narrow" panose="020B0604020202020204" pitchFamily="34" charset="0"/>
              </a:rPr>
              <a:t>I dati sono raccolti in una tabella di frequenza.</a:t>
            </a:r>
          </a:p>
        </p:txBody>
      </p:sp>
      <p:pic>
        <p:nvPicPr>
          <p:cNvPr id="39941" name="Picture 6" descr="Schermata 2015-10-02 alle 17.30.50.png">
            <a:extLst>
              <a:ext uri="{FF2B5EF4-FFF2-40B4-BE49-F238E27FC236}">
                <a16:creationId xmlns:a16="http://schemas.microsoft.com/office/drawing/2014/main" id="{1BF4DACE-E520-CC4D-A455-AFD0CB86AD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82296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Schermata 2015-10-02 alle 17.42.29.png">
            <a:extLst>
              <a:ext uri="{FF2B5EF4-FFF2-40B4-BE49-F238E27FC236}">
                <a16:creationId xmlns:a16="http://schemas.microsoft.com/office/drawing/2014/main" id="{621C173E-063D-3948-9451-3C5B56768B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00" y="2866542"/>
            <a:ext cx="4191000" cy="3657600"/>
          </a:xfrm>
          <a:prstGeom prst="rect">
            <a:avLst/>
          </a:prstGeom>
          <a:ln w="25400">
            <a:solidFill>
              <a:schemeClr val="bg1">
                <a:lumMod val="50000"/>
              </a:schemeClr>
            </a:solidFill>
          </a:ln>
        </p:spPr>
      </p:pic>
      <p:pic>
        <p:nvPicPr>
          <p:cNvPr id="10" name="Picture 9" descr="Schermata 2015-10-04 alle 10.24.54.png">
            <a:extLst>
              <a:ext uri="{FF2B5EF4-FFF2-40B4-BE49-F238E27FC236}">
                <a16:creationId xmlns:a16="http://schemas.microsoft.com/office/drawing/2014/main" id="{8C1A5F2C-C74D-D249-A581-4E54BD58DB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2863850"/>
            <a:ext cx="4191000" cy="3733800"/>
          </a:xfrm>
          <a:prstGeom prst="rect">
            <a:avLst/>
          </a:prstGeom>
          <a:ln w="25400"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E0F3ED46-BD42-1647-AA98-B129AE7C065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76400" y="0"/>
            <a:ext cx="6324600" cy="609600"/>
          </a:xfrm>
        </p:spPr>
        <p:txBody>
          <a:bodyPr anchor="t"/>
          <a:lstStyle/>
          <a:p>
            <a:pPr algn="l"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Scoprire la variabilità</a:t>
            </a:r>
          </a:p>
        </p:txBody>
      </p:sp>
      <p:sp>
        <p:nvSpPr>
          <p:cNvPr id="20482" name="Footer Placeholder 4">
            <a:extLst>
              <a:ext uri="{FF2B5EF4-FFF2-40B4-BE49-F238E27FC236}">
                <a16:creationId xmlns:a16="http://schemas.microsoft.com/office/drawing/2014/main" id="{152D3339-96E4-7446-B6A1-C83715679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/>
              <a:t>Daniela Valenti, 2020</a:t>
            </a:r>
          </a:p>
        </p:txBody>
      </p:sp>
      <p:sp>
        <p:nvSpPr>
          <p:cNvPr id="20483" name="Slide Number Placeholder 4">
            <a:extLst>
              <a:ext uri="{FF2B5EF4-FFF2-40B4-BE49-F238E27FC236}">
                <a16:creationId xmlns:a16="http://schemas.microsoft.com/office/drawing/2014/main" id="{D1596166-04FC-EF4D-9CF0-48B86F22E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EEFF986-7896-844B-99A5-E0505DA840E6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it-IT" altLang="it-IT" sz="1400"/>
          </a:p>
        </p:txBody>
      </p:sp>
      <p:sp>
        <p:nvSpPr>
          <p:cNvPr id="20484" name="Rectangle 9">
            <a:extLst>
              <a:ext uri="{FF2B5EF4-FFF2-40B4-BE49-F238E27FC236}">
                <a16:creationId xmlns:a16="http://schemas.microsoft.com/office/drawing/2014/main" id="{5AFB3338-022D-F249-B807-D31BC8B093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131" y="504871"/>
            <a:ext cx="85677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latin typeface="Arial Narrow" panose="020B0604020202020204" pitchFamily="34" charset="0"/>
              </a:rPr>
              <a:t>Ecco i voti a un compito di matematica di ragazzi e ragazze</a:t>
            </a:r>
            <a:endParaRPr lang="it-IT" altLang="it-IT" sz="2800" dirty="0">
              <a:latin typeface="Arial Narrow" panose="020B0604020202020204" pitchFamily="34" charset="0"/>
            </a:endParaRPr>
          </a:p>
        </p:txBody>
      </p:sp>
      <p:sp>
        <p:nvSpPr>
          <p:cNvPr id="20485" name="TextBox 5">
            <a:extLst>
              <a:ext uri="{FF2B5EF4-FFF2-40B4-BE49-F238E27FC236}">
                <a16:creationId xmlns:a16="http://schemas.microsoft.com/office/drawing/2014/main" id="{BE9E4990-AEE0-6A4F-8411-A3AF79E1A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3325" y="985744"/>
            <a:ext cx="144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FF0000"/>
                </a:solidFill>
              </a:rPr>
              <a:t>Ragazze</a:t>
            </a:r>
          </a:p>
        </p:txBody>
      </p:sp>
      <p:sp>
        <p:nvSpPr>
          <p:cNvPr id="20486" name="TextBox 6">
            <a:extLst>
              <a:ext uri="{FF2B5EF4-FFF2-40B4-BE49-F238E27FC236}">
                <a16:creationId xmlns:a16="http://schemas.microsoft.com/office/drawing/2014/main" id="{4B4539C8-E294-2543-948D-E4ECC4F80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2250" y="1039474"/>
            <a:ext cx="152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0000FF"/>
                </a:solidFill>
              </a:rPr>
              <a:t>Ragazzi</a:t>
            </a:r>
          </a:p>
        </p:txBody>
      </p:sp>
      <p:sp>
        <p:nvSpPr>
          <p:cNvPr id="20488" name="TextBox 21">
            <a:extLst>
              <a:ext uri="{FF2B5EF4-FFF2-40B4-BE49-F238E27FC236}">
                <a16:creationId xmlns:a16="http://schemas.microsoft.com/office/drawing/2014/main" id="{97EB02ED-B2DC-AC44-8291-A93C3D523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096000"/>
            <a:ext cx="3448050" cy="52322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/>
              <a:t>C’è una diversità?</a:t>
            </a:r>
          </a:p>
        </p:txBody>
      </p:sp>
      <p:pic>
        <p:nvPicPr>
          <p:cNvPr id="20489" name="Picture 16" descr="Schermata 2015-09-18 alle 16.50.09.png">
            <a:extLst>
              <a:ext uri="{FF2B5EF4-FFF2-40B4-BE49-F238E27FC236}">
                <a16:creationId xmlns:a16="http://schemas.microsoft.com/office/drawing/2014/main" id="{50601B4A-17B9-764A-9768-6C319DC4EA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1720850" cy="231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A7EC719-0AA1-EB44-916B-0FB77EB64BF1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2590800" y="3200400"/>
            <a:ext cx="1143000" cy="381000"/>
          </a:xfrm>
          <a:prstGeom prst="straightConnector1">
            <a:avLst/>
          </a:prstGeom>
          <a:noFill/>
          <a:ln w="25400">
            <a:solidFill>
              <a:srgbClr val="008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" name="Picture 19" descr="Schermata 2015-09-18 alle 16.49.54.png">
            <a:extLst>
              <a:ext uri="{FF2B5EF4-FFF2-40B4-BE49-F238E27FC236}">
                <a16:creationId xmlns:a16="http://schemas.microsoft.com/office/drawing/2014/main" id="{2E0F8E13-D52D-184D-B6C1-82830B5B0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810000"/>
            <a:ext cx="3048000" cy="2286000"/>
          </a:xfrm>
          <a:prstGeom prst="rec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0492" name="Picture 20" descr="Schermata 2015-09-18 alle 16.55.39.png">
            <a:extLst>
              <a:ext uri="{FF2B5EF4-FFF2-40B4-BE49-F238E27FC236}">
                <a16:creationId xmlns:a16="http://schemas.microsoft.com/office/drawing/2014/main" id="{F55F13AD-E287-E943-883E-E893B55B14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447800"/>
            <a:ext cx="17145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4AC4C90-7B77-A54A-93D4-A0AD7415A43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562600" y="3200400"/>
            <a:ext cx="1755775" cy="333375"/>
          </a:xfrm>
          <a:prstGeom prst="straightConnector1">
            <a:avLst/>
          </a:prstGeom>
          <a:noFill/>
          <a:ln w="25400">
            <a:solidFill>
              <a:srgbClr val="008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494" name="Picture 22" descr="Schermata 2015-09-18 alle 16.55.50.png">
            <a:extLst>
              <a:ext uri="{FF2B5EF4-FFF2-40B4-BE49-F238E27FC236}">
                <a16:creationId xmlns:a16="http://schemas.microsoft.com/office/drawing/2014/main" id="{F0185ACD-9A21-DB4A-B090-1E85585024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10000"/>
            <a:ext cx="3690938" cy="2211388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2">
            <a:extLst>
              <a:ext uri="{FF2B5EF4-FFF2-40B4-BE49-F238E27FC236}">
                <a16:creationId xmlns:a16="http://schemas.microsoft.com/office/drawing/2014/main" id="{915FBFC7-FFDD-5242-BA18-425B9E063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19400"/>
            <a:ext cx="2153154" cy="461665"/>
          </a:xfrm>
          <a:prstGeom prst="rect">
            <a:avLst/>
          </a:prstGeom>
          <a:solidFill>
            <a:srgbClr val="FFFFCC"/>
          </a:solidFill>
          <a:ln w="19050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008000"/>
                </a:solidFill>
              </a:rPr>
              <a:t>Stessa media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83445709-8013-D241-8356-60B2640BCCC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76400" y="0"/>
            <a:ext cx="6324600" cy="609600"/>
          </a:xfrm>
        </p:spPr>
        <p:txBody>
          <a:bodyPr anchor="t"/>
          <a:lstStyle/>
          <a:p>
            <a:pPr algn="l"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Scoprire la variabilità</a:t>
            </a:r>
          </a:p>
        </p:txBody>
      </p:sp>
      <p:sp>
        <p:nvSpPr>
          <p:cNvPr id="21506" name="Footer Placeholder 4">
            <a:extLst>
              <a:ext uri="{FF2B5EF4-FFF2-40B4-BE49-F238E27FC236}">
                <a16:creationId xmlns:a16="http://schemas.microsoft.com/office/drawing/2014/main" id="{5D60F5DE-1ECA-1B40-8A0C-F535A8C1F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/>
              <a:t>Daniela Valenti, 2020</a:t>
            </a:r>
          </a:p>
        </p:txBody>
      </p:sp>
      <p:sp>
        <p:nvSpPr>
          <p:cNvPr id="21507" name="Slide Number Placeholder 4">
            <a:extLst>
              <a:ext uri="{FF2B5EF4-FFF2-40B4-BE49-F238E27FC236}">
                <a16:creationId xmlns:a16="http://schemas.microsoft.com/office/drawing/2014/main" id="{D6F005F6-CA8E-5E46-9BFD-82597BE0B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81750"/>
            <a:ext cx="1219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F46E89-571B-4A4A-98BD-18334490AA2D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it-IT" altLang="it-IT" sz="1400"/>
          </a:p>
        </p:txBody>
      </p:sp>
      <p:sp>
        <p:nvSpPr>
          <p:cNvPr id="21508" name="Rectangle 9">
            <a:extLst>
              <a:ext uri="{FF2B5EF4-FFF2-40B4-BE49-F238E27FC236}">
                <a16:creationId xmlns:a16="http://schemas.microsoft.com/office/drawing/2014/main" id="{0ABF8F44-A730-644C-B51C-82B3F2E39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657" y="548574"/>
            <a:ext cx="76222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latin typeface="Arial Narrow" panose="020B0604020202020204" pitchFamily="34" charset="0"/>
              </a:rPr>
              <a:t>I voti a un compito di matematica di ragazzi e ragazze</a:t>
            </a:r>
            <a:endParaRPr lang="it-IT" altLang="it-IT" sz="2800" dirty="0">
              <a:latin typeface="Arial Narrow" panose="020B0604020202020204" pitchFamily="34" charset="0"/>
            </a:endParaRPr>
          </a:p>
        </p:txBody>
      </p:sp>
      <p:sp>
        <p:nvSpPr>
          <p:cNvPr id="21509" name="TextBox 5">
            <a:extLst>
              <a:ext uri="{FF2B5EF4-FFF2-40B4-BE49-F238E27FC236}">
                <a16:creationId xmlns:a16="http://schemas.microsoft.com/office/drawing/2014/main" id="{FE914FF3-3FE3-4B4A-AAF8-2FBFDA1AA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9700" y="1024120"/>
            <a:ext cx="144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FF0000"/>
                </a:solidFill>
              </a:rPr>
              <a:t>Ragazze</a:t>
            </a:r>
          </a:p>
        </p:txBody>
      </p:sp>
      <p:sp>
        <p:nvSpPr>
          <p:cNvPr id="21510" name="TextBox 6">
            <a:extLst>
              <a:ext uri="{FF2B5EF4-FFF2-40B4-BE49-F238E27FC236}">
                <a16:creationId xmlns:a16="http://schemas.microsoft.com/office/drawing/2014/main" id="{3FC55308-E6C4-F14F-8C62-D0C63EFC2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990600"/>
            <a:ext cx="152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0000FF"/>
                </a:solidFill>
              </a:rPr>
              <a:t>Ragazzi</a:t>
            </a:r>
          </a:p>
        </p:txBody>
      </p:sp>
      <p:pic>
        <p:nvPicPr>
          <p:cNvPr id="20" name="Picture 19" descr="Schermata 2015-09-18 alle 16.49.54.png">
            <a:extLst>
              <a:ext uri="{FF2B5EF4-FFF2-40B4-BE49-F238E27FC236}">
                <a16:creationId xmlns:a16="http://schemas.microsoft.com/office/drawing/2014/main" id="{76A61BA0-32DD-294E-A88F-4034AB251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24000"/>
            <a:ext cx="3048000" cy="2286000"/>
          </a:xfrm>
          <a:prstGeom prst="rec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1512" name="Picture 22" descr="Schermata 2015-09-18 alle 16.55.50.png">
            <a:extLst>
              <a:ext uri="{FF2B5EF4-FFF2-40B4-BE49-F238E27FC236}">
                <a16:creationId xmlns:a16="http://schemas.microsoft.com/office/drawing/2014/main" id="{D691D861-563C-754D-8F61-E2E9A0FB77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4000"/>
            <a:ext cx="3690938" cy="2211388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3" name="TextBox 21">
            <a:extLst>
              <a:ext uri="{FF2B5EF4-FFF2-40B4-BE49-F238E27FC236}">
                <a16:creationId xmlns:a16="http://schemas.microsoft.com/office/drawing/2014/main" id="{39B54E70-7FA0-1249-8985-B828621EB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038600"/>
            <a:ext cx="3902968" cy="830263"/>
          </a:xfrm>
          <a:prstGeom prst="rect">
            <a:avLst/>
          </a:prstGeom>
          <a:solidFill>
            <a:srgbClr val="FFFFCC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Arial Narrow" panose="020B0604020202020204" pitchFamily="34" charset="0"/>
              </a:rPr>
              <a:t>I voti delle ragazze sono ‘concentrati’ vicino alla media</a:t>
            </a:r>
          </a:p>
        </p:txBody>
      </p:sp>
      <p:sp>
        <p:nvSpPr>
          <p:cNvPr id="21514" name="TextBox 16">
            <a:extLst>
              <a:ext uri="{FF2B5EF4-FFF2-40B4-BE49-F238E27FC236}">
                <a16:creationId xmlns:a16="http://schemas.microsoft.com/office/drawing/2014/main" id="{695F0287-8CC5-0848-BC73-E08662653E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3962400"/>
            <a:ext cx="4114800" cy="830263"/>
          </a:xfrm>
          <a:prstGeom prst="rect">
            <a:avLst/>
          </a:prstGeom>
          <a:solidFill>
            <a:srgbClr val="FFFFCC"/>
          </a:solidFill>
          <a:ln w="1587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Arial Narrow" panose="020B0604020202020204" pitchFamily="34" charset="0"/>
              </a:rPr>
              <a:t>I voti dei ragazzi sono ‘dispersi’ più lontano dalla media </a:t>
            </a:r>
          </a:p>
        </p:txBody>
      </p:sp>
      <p:sp>
        <p:nvSpPr>
          <p:cNvPr id="21515" name="TextBox 17">
            <a:extLst>
              <a:ext uri="{FF2B5EF4-FFF2-40B4-BE49-F238E27FC236}">
                <a16:creationId xmlns:a16="http://schemas.microsoft.com/office/drawing/2014/main" id="{D5BFDB2F-C625-6349-B46F-56A187715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061465"/>
            <a:ext cx="3674368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Arial Narrow" panose="020B0604020202020204" pitchFamily="34" charset="0"/>
              </a:rPr>
              <a:t>Le ragazze hanno voti molto simili, vicini alla media</a:t>
            </a:r>
          </a:p>
        </p:txBody>
      </p:sp>
      <p:sp>
        <p:nvSpPr>
          <p:cNvPr id="21516" name="TextBox 18">
            <a:extLst>
              <a:ext uri="{FF2B5EF4-FFF2-40B4-BE49-F238E27FC236}">
                <a16:creationId xmlns:a16="http://schemas.microsoft.com/office/drawing/2014/main" id="{F394F4C3-9F1C-A64D-A40A-568615D2B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4876800"/>
            <a:ext cx="4114800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Arial Narrow" panose="020B0604020202020204" pitchFamily="34" charset="0"/>
              </a:rPr>
              <a:t>Fra i ragazzi c’è un gruppo con voti insufficienti, compensato da un gruppo con voti molto buoni.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8C054C8B-74B7-CD4D-B6CA-9B9A1ECE896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54560" y="98243"/>
            <a:ext cx="5055840" cy="609600"/>
          </a:xfrm>
        </p:spPr>
        <p:txBody>
          <a:bodyPr anchor="t"/>
          <a:lstStyle/>
          <a:p>
            <a:pPr algn="l"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Scoprire la variabilità</a:t>
            </a:r>
          </a:p>
        </p:txBody>
      </p:sp>
      <p:sp>
        <p:nvSpPr>
          <p:cNvPr id="22530" name="Footer Placeholder 4">
            <a:extLst>
              <a:ext uri="{FF2B5EF4-FFF2-40B4-BE49-F238E27FC236}">
                <a16:creationId xmlns:a16="http://schemas.microsoft.com/office/drawing/2014/main" id="{2AEE1909-1861-694B-BB19-CD114F42F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/>
              <a:t>Daniela Valenti, 2020</a:t>
            </a:r>
          </a:p>
        </p:txBody>
      </p:sp>
      <p:sp>
        <p:nvSpPr>
          <p:cNvPr id="22531" name="Slide Number Placeholder 4">
            <a:extLst>
              <a:ext uri="{FF2B5EF4-FFF2-40B4-BE49-F238E27FC236}">
                <a16:creationId xmlns:a16="http://schemas.microsoft.com/office/drawing/2014/main" id="{EE3B97D7-78FA-1440-A603-97D8679BD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BE5FA9-0D9B-A34A-BB28-AA563E4959BD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it-IT" altLang="it-IT" sz="1400"/>
          </a:p>
        </p:txBody>
      </p:sp>
      <p:sp>
        <p:nvSpPr>
          <p:cNvPr id="22532" name="TextBox 5">
            <a:extLst>
              <a:ext uri="{FF2B5EF4-FFF2-40B4-BE49-F238E27FC236}">
                <a16:creationId xmlns:a16="http://schemas.microsoft.com/office/drawing/2014/main" id="{B0536BDB-54DE-9C4B-8D7B-626F9FD66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990600"/>
            <a:ext cx="144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FF0000"/>
                </a:solidFill>
              </a:rPr>
              <a:t>Ragazze</a:t>
            </a:r>
          </a:p>
        </p:txBody>
      </p:sp>
      <p:sp>
        <p:nvSpPr>
          <p:cNvPr id="22533" name="TextBox 6">
            <a:extLst>
              <a:ext uri="{FF2B5EF4-FFF2-40B4-BE49-F238E27FC236}">
                <a16:creationId xmlns:a16="http://schemas.microsoft.com/office/drawing/2014/main" id="{D2A38660-5BF1-4C44-9C2D-2B824B5A1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990600"/>
            <a:ext cx="152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0000FF"/>
                </a:solidFill>
              </a:rPr>
              <a:t>Ragazzi</a:t>
            </a:r>
          </a:p>
        </p:txBody>
      </p:sp>
      <p:pic>
        <p:nvPicPr>
          <p:cNvPr id="20" name="Picture 19" descr="Schermata 2015-09-18 alle 16.49.54.png">
            <a:extLst>
              <a:ext uri="{FF2B5EF4-FFF2-40B4-BE49-F238E27FC236}">
                <a16:creationId xmlns:a16="http://schemas.microsoft.com/office/drawing/2014/main" id="{B35831EE-AEC2-C54A-A245-487925A46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24000"/>
            <a:ext cx="3048000" cy="2286000"/>
          </a:xfrm>
          <a:prstGeom prst="rec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2535" name="Picture 22" descr="Schermata 2015-09-18 alle 16.55.50.png">
            <a:extLst>
              <a:ext uri="{FF2B5EF4-FFF2-40B4-BE49-F238E27FC236}">
                <a16:creationId xmlns:a16="http://schemas.microsoft.com/office/drawing/2014/main" id="{E7B385A6-223E-DD47-9984-CFB94B7986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4000"/>
            <a:ext cx="3690938" cy="2211388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6" name="TextBox 21">
            <a:extLst>
              <a:ext uri="{FF2B5EF4-FFF2-40B4-BE49-F238E27FC236}">
                <a16:creationId xmlns:a16="http://schemas.microsoft.com/office/drawing/2014/main" id="{638CB188-FAB1-1D43-88EA-6CC3E44C3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038600"/>
            <a:ext cx="3974976" cy="830263"/>
          </a:xfrm>
          <a:prstGeom prst="rect">
            <a:avLst/>
          </a:prstGeom>
          <a:solidFill>
            <a:srgbClr val="FFFFCC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Arial Narrow" panose="020B0604020202020204" pitchFamily="34" charset="0"/>
              </a:rPr>
              <a:t>I voti delle ragazze sono ‘concentrati’ vicino alla media</a:t>
            </a:r>
          </a:p>
        </p:txBody>
      </p:sp>
      <p:sp>
        <p:nvSpPr>
          <p:cNvPr id="22537" name="TextBox 16">
            <a:extLst>
              <a:ext uri="{FF2B5EF4-FFF2-40B4-BE49-F238E27FC236}">
                <a16:creationId xmlns:a16="http://schemas.microsoft.com/office/drawing/2014/main" id="{54B6187A-494F-064F-A674-28C655F40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3962400"/>
            <a:ext cx="4114800" cy="830263"/>
          </a:xfrm>
          <a:prstGeom prst="rect">
            <a:avLst/>
          </a:prstGeom>
          <a:solidFill>
            <a:srgbClr val="FFFFCC"/>
          </a:solidFill>
          <a:ln w="1587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Arial Narrow" panose="020B0604020202020204" pitchFamily="34" charset="0"/>
              </a:rPr>
              <a:t>I voti dei ragazzi sono ‘dispersi’ più lontano dalla media </a:t>
            </a:r>
          </a:p>
        </p:txBody>
      </p:sp>
      <p:sp>
        <p:nvSpPr>
          <p:cNvPr id="22538" name="TextBox 13">
            <a:extLst>
              <a:ext uri="{FF2B5EF4-FFF2-40B4-BE49-F238E27FC236}">
                <a16:creationId xmlns:a16="http://schemas.microsoft.com/office/drawing/2014/main" id="{601974B5-1153-0646-8C1B-06D5CBACF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105400"/>
            <a:ext cx="5181600" cy="954088"/>
          </a:xfrm>
          <a:prstGeom prst="rect">
            <a:avLst/>
          </a:prstGeom>
          <a:solidFill>
            <a:schemeClr val="bg1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>
                <a:latin typeface="Arial Narrow" panose="020B0604020202020204" pitchFamily="34" charset="0"/>
              </a:rPr>
              <a:t>Il solo calcolo della media trascura </a:t>
            </a:r>
            <a:r>
              <a:rPr lang="it-IT" altLang="it-IT" sz="2800" b="1" i="1">
                <a:solidFill>
                  <a:srgbClr val="008000"/>
                </a:solidFill>
                <a:latin typeface="Arial Narrow" panose="020B0604020202020204" pitchFamily="34" charset="0"/>
              </a:rPr>
              <a:t>la dispersione o variabilità </a:t>
            </a:r>
            <a:r>
              <a:rPr lang="it-IT" altLang="it-IT" sz="2800" b="1">
                <a:latin typeface="Arial Narrow" panose="020B0604020202020204" pitchFamily="34" charset="0"/>
              </a:rPr>
              <a:t>dei dati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DB43F493-2272-504E-93C4-93F6F29D1CE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835696" y="94355"/>
            <a:ext cx="5420072" cy="609600"/>
          </a:xfrm>
        </p:spPr>
        <p:txBody>
          <a:bodyPr anchor="t"/>
          <a:lstStyle/>
          <a:p>
            <a:pPr algn="l"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Scoprire la variabilità</a:t>
            </a:r>
          </a:p>
        </p:txBody>
      </p:sp>
      <p:sp>
        <p:nvSpPr>
          <p:cNvPr id="23554" name="Footer Placeholder 4">
            <a:extLst>
              <a:ext uri="{FF2B5EF4-FFF2-40B4-BE49-F238E27FC236}">
                <a16:creationId xmlns:a16="http://schemas.microsoft.com/office/drawing/2014/main" id="{E9E97318-A713-A947-8E4D-585BCCFB5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200" y="638175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/>
              <a:t>Daniela Valenti, 2020</a:t>
            </a:r>
            <a:endParaRPr lang="it-IT" altLang="it-IT" sz="1200" i="1" dirty="0"/>
          </a:p>
        </p:txBody>
      </p:sp>
      <p:sp>
        <p:nvSpPr>
          <p:cNvPr id="23555" name="Slide Number Placeholder 4">
            <a:extLst>
              <a:ext uri="{FF2B5EF4-FFF2-40B4-BE49-F238E27FC236}">
                <a16:creationId xmlns:a16="http://schemas.microsoft.com/office/drawing/2014/main" id="{D262D54F-0B99-A44D-AE0A-295711304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F0E0926-E3C0-BB46-9F8F-A6CA4DDEE52F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it-IT" altLang="it-IT" sz="1400"/>
          </a:p>
        </p:txBody>
      </p:sp>
      <p:sp>
        <p:nvSpPr>
          <p:cNvPr id="23556" name="TextBox 5">
            <a:extLst>
              <a:ext uri="{FF2B5EF4-FFF2-40B4-BE49-F238E27FC236}">
                <a16:creationId xmlns:a16="http://schemas.microsoft.com/office/drawing/2014/main" id="{50C01F54-51F8-4049-A45E-3B2931837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914400"/>
            <a:ext cx="144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FF0000"/>
                </a:solidFill>
              </a:rPr>
              <a:t>Ragazze</a:t>
            </a:r>
          </a:p>
        </p:txBody>
      </p:sp>
      <p:sp>
        <p:nvSpPr>
          <p:cNvPr id="23557" name="TextBox 6">
            <a:extLst>
              <a:ext uri="{FF2B5EF4-FFF2-40B4-BE49-F238E27FC236}">
                <a16:creationId xmlns:a16="http://schemas.microsoft.com/office/drawing/2014/main" id="{2B260F77-9F47-BD45-82F5-682BFCDCD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914400"/>
            <a:ext cx="144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0000FF"/>
                </a:solidFill>
              </a:rPr>
              <a:t>Ragazzi</a:t>
            </a:r>
          </a:p>
        </p:txBody>
      </p:sp>
      <p:pic>
        <p:nvPicPr>
          <p:cNvPr id="23558" name="Picture 8" descr="Schermata 2015-09-18 alle 12.11.18.png">
            <a:extLst>
              <a:ext uri="{FF2B5EF4-FFF2-40B4-BE49-F238E27FC236}">
                <a16:creationId xmlns:a16="http://schemas.microsoft.com/office/drawing/2014/main" id="{5D3D452E-26BA-7E4F-A6ED-55D00283FD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3268663" cy="2484438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9" name="Picture 11" descr="Schermata 2015-09-18 alle 12.15.45.png">
            <a:extLst>
              <a:ext uri="{FF2B5EF4-FFF2-40B4-BE49-F238E27FC236}">
                <a16:creationId xmlns:a16="http://schemas.microsoft.com/office/drawing/2014/main" id="{A7A001D0-B3F3-0D49-938D-B8FF465E73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71600"/>
            <a:ext cx="3992563" cy="2408238"/>
          </a:xfrm>
          <a:prstGeom prst="rect">
            <a:avLst/>
          </a:prstGeom>
          <a:noFill/>
          <a:ln w="222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0" name="TextBox 21">
            <a:extLst>
              <a:ext uri="{FF2B5EF4-FFF2-40B4-BE49-F238E27FC236}">
                <a16:creationId xmlns:a16="http://schemas.microsoft.com/office/drawing/2014/main" id="{8AC026C8-D776-3848-B37E-45B6E12F6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886200"/>
            <a:ext cx="3974976" cy="830263"/>
          </a:xfrm>
          <a:prstGeom prst="rect">
            <a:avLst/>
          </a:prstGeom>
          <a:solidFill>
            <a:srgbClr val="FFFFCC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Arial Narrow" panose="020B0604020202020204" pitchFamily="34" charset="0"/>
              </a:rPr>
              <a:t>I voti delle ragazze sono ‘concentrati’ vicino alla media</a:t>
            </a:r>
          </a:p>
        </p:txBody>
      </p:sp>
      <p:sp>
        <p:nvSpPr>
          <p:cNvPr id="23561" name="TextBox 16">
            <a:extLst>
              <a:ext uri="{FF2B5EF4-FFF2-40B4-BE49-F238E27FC236}">
                <a16:creationId xmlns:a16="http://schemas.microsoft.com/office/drawing/2014/main" id="{E821A56D-CC59-A243-AEC4-8A0B7F269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3810000"/>
            <a:ext cx="4114800" cy="830263"/>
          </a:xfrm>
          <a:prstGeom prst="rect">
            <a:avLst/>
          </a:prstGeom>
          <a:solidFill>
            <a:srgbClr val="FFFFCC"/>
          </a:solidFill>
          <a:ln w="1587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Arial Narrow" panose="020B0604020202020204" pitchFamily="34" charset="0"/>
              </a:rPr>
              <a:t>I voti dei ragazzi sono ‘dispersi’ più lontano dalla media </a:t>
            </a:r>
          </a:p>
        </p:txBody>
      </p:sp>
      <p:sp>
        <p:nvSpPr>
          <p:cNvPr id="23562" name="TextBox 13">
            <a:extLst>
              <a:ext uri="{FF2B5EF4-FFF2-40B4-BE49-F238E27FC236}">
                <a16:creationId xmlns:a16="http://schemas.microsoft.com/office/drawing/2014/main" id="{A8CFA69D-E923-B54E-AC6B-0302B3DD5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876800"/>
            <a:ext cx="8382000" cy="1384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000000"/>
                </a:solidFill>
                <a:latin typeface="Arial Narrow" panose="020B0604020202020204" pitchFamily="34" charset="0"/>
              </a:rPr>
              <a:t>La valutazione della </a:t>
            </a:r>
            <a:r>
              <a:rPr lang="it-IT" altLang="it-IT" sz="2800" b="1" dirty="0">
                <a:solidFill>
                  <a:srgbClr val="008000"/>
                </a:solidFill>
                <a:latin typeface="Arial Narrow" panose="020B0604020202020204" pitchFamily="34" charset="0"/>
              </a:rPr>
              <a:t>variabilità </a:t>
            </a:r>
            <a:r>
              <a:rPr lang="it-IT" altLang="it-IT" sz="2800" b="1" dirty="0">
                <a:latin typeface="Arial Narrow" panose="020B0604020202020204" pitchFamily="34" charset="0"/>
              </a:rPr>
              <a:t>non può essere limitata all’aspetto dell’istogramma, perciò la statistica suggerisce vari metodi per esprimere la variabilità con un un numero. </a:t>
            </a:r>
            <a:endParaRPr lang="it-IT" altLang="it-IT" sz="2800" b="1" dirty="0">
              <a:solidFill>
                <a:srgbClr val="008000"/>
              </a:solidFill>
              <a:latin typeface="Arial Narrow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108373B2-9B7E-EE4D-A0B0-BE53B95A611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73148" y="476672"/>
            <a:ext cx="8435280" cy="914400"/>
          </a:xfrm>
        </p:spPr>
        <p:txBody>
          <a:bodyPr/>
          <a:lstStyle/>
          <a:p>
            <a:pPr marL="2244725" indent="-2244725" algn="l" eaLnBrk="1" hangingPunct="1"/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Attività. Varianza e deviazione standard</a:t>
            </a:r>
          </a:p>
        </p:txBody>
      </p:sp>
      <p:sp>
        <p:nvSpPr>
          <p:cNvPr id="24578" name="Footer Placeholder 4">
            <a:extLst>
              <a:ext uri="{FF2B5EF4-FFF2-40B4-BE49-F238E27FC236}">
                <a16:creationId xmlns:a16="http://schemas.microsoft.com/office/drawing/2014/main" id="{969B8D6E-5887-D342-BA55-C75C4E621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/>
              <a:t>Daniela Valenti, 2020</a:t>
            </a:r>
          </a:p>
        </p:txBody>
      </p:sp>
      <p:sp>
        <p:nvSpPr>
          <p:cNvPr id="24579" name="TextBox 3">
            <a:extLst>
              <a:ext uri="{FF2B5EF4-FFF2-40B4-BE49-F238E27FC236}">
                <a16:creationId xmlns:a16="http://schemas.microsoft.com/office/drawing/2014/main" id="{42349D93-8FFE-4540-8897-784403B80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990725"/>
            <a:ext cx="843108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 dirty="0">
                <a:solidFill>
                  <a:srgbClr val="0000FF"/>
                </a:solidFill>
                <a:cs typeface="Arial" panose="020B0604020202020204" pitchFamily="34" charset="0"/>
              </a:rPr>
              <a:t>Completa la scheda di lavoro per misurare la variabilità di un insieme di dati.</a:t>
            </a:r>
            <a:endParaRPr lang="it-IT" altLang="it-IT" b="1" dirty="0">
              <a:cs typeface="Arial" panose="020B0604020202020204" pitchFamily="34" charset="0"/>
            </a:endParaRPr>
          </a:p>
        </p:txBody>
      </p:sp>
      <p:sp>
        <p:nvSpPr>
          <p:cNvPr id="24581" name="Slide Number Placeholder 5">
            <a:extLst>
              <a:ext uri="{FF2B5EF4-FFF2-40B4-BE49-F238E27FC236}">
                <a16:creationId xmlns:a16="http://schemas.microsoft.com/office/drawing/2014/main" id="{BF2EB462-0D5E-B040-8E65-E91044B8D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E5C2ED-7D0B-C744-8A08-75AD9318BDFD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it-IT" altLang="it-IT" sz="1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764CFAAD-B062-F44C-A1D9-23177BE774D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8153400" cy="914400"/>
          </a:xfrm>
        </p:spPr>
        <p:txBody>
          <a:bodyPr/>
          <a:lstStyle/>
          <a:p>
            <a:pPr marL="1978025" indent="-1978025" algn="l" eaLnBrk="1" hangingPunct="1"/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Che cosa hai trovato?</a:t>
            </a:r>
          </a:p>
        </p:txBody>
      </p:sp>
      <p:sp>
        <p:nvSpPr>
          <p:cNvPr id="25602" name="Footer Placeholder 4">
            <a:extLst>
              <a:ext uri="{FF2B5EF4-FFF2-40B4-BE49-F238E27FC236}">
                <a16:creationId xmlns:a16="http://schemas.microsoft.com/office/drawing/2014/main" id="{CA322A7D-E671-DE4E-A761-D8A6CF7D6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/>
              <a:t>Daniela Valenti, 2020</a:t>
            </a:r>
          </a:p>
        </p:txBody>
      </p:sp>
      <p:sp>
        <p:nvSpPr>
          <p:cNvPr id="25603" name="TextBox 3">
            <a:extLst>
              <a:ext uri="{FF2B5EF4-FFF2-40B4-BE49-F238E27FC236}">
                <a16:creationId xmlns:a16="http://schemas.microsoft.com/office/drawing/2014/main" id="{5D300256-C6CA-834D-9DB6-603C19842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676400"/>
            <a:ext cx="8077200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it-IT" altLang="it-IT" b="1" dirty="0">
                <a:solidFill>
                  <a:srgbClr val="0000FF"/>
                </a:solidFill>
                <a:cs typeface="Arial" panose="020B0604020202020204" pitchFamily="34" charset="0"/>
              </a:rPr>
              <a:t>La varianza. 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it-IT" altLang="it-IT" b="1" dirty="0">
                <a:solidFill>
                  <a:srgbClr val="0000FF"/>
                </a:solidFill>
                <a:cs typeface="Arial" panose="020B0604020202020204" pitchFamily="34" charset="0"/>
              </a:rPr>
              <a:t>La deviazione standard.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it-IT" altLang="it-IT" b="1" dirty="0">
                <a:solidFill>
                  <a:srgbClr val="0000FF"/>
                </a:solidFill>
                <a:cs typeface="Arial" panose="020B0604020202020204" pitchFamily="34" charset="0"/>
              </a:rPr>
              <a:t>Proprietà di varianza e deviazione standard.</a:t>
            </a:r>
            <a:endParaRPr lang="it-IT" altLang="it-IT" b="1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dirty="0"/>
          </a:p>
        </p:txBody>
      </p:sp>
      <p:sp>
        <p:nvSpPr>
          <p:cNvPr id="25604" name="TextBox 5">
            <a:extLst>
              <a:ext uri="{FF2B5EF4-FFF2-40B4-BE49-F238E27FC236}">
                <a16:creationId xmlns:a16="http://schemas.microsoft.com/office/drawing/2014/main" id="{ED9D8EC8-AE56-3940-95CD-364825607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4320302"/>
            <a:ext cx="62708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 dirty="0">
                <a:cs typeface="Arial" panose="020B0604020202020204" pitchFamily="34" charset="0"/>
              </a:rPr>
              <a:t>Riflessioni sui risultati ottenuti</a:t>
            </a:r>
          </a:p>
        </p:txBody>
      </p:sp>
      <p:sp>
        <p:nvSpPr>
          <p:cNvPr id="25605" name="Slide Number Placeholder 5">
            <a:extLst>
              <a:ext uri="{FF2B5EF4-FFF2-40B4-BE49-F238E27FC236}">
                <a16:creationId xmlns:a16="http://schemas.microsoft.com/office/drawing/2014/main" id="{520071F1-CD8A-C146-9A69-B46ECE4A5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65A075C-BB6C-C342-A9C7-F3317B83B7B1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it-IT" altLang="it-IT" sz="1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939633A5-830E-6949-A120-BD373B6C615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743200" y="304800"/>
            <a:ext cx="3733800" cy="685800"/>
          </a:xfrm>
        </p:spPr>
        <p:txBody>
          <a:bodyPr/>
          <a:lstStyle/>
          <a:p>
            <a:pPr marL="1978025" indent="-1978025" algn="l"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A. La varianza</a:t>
            </a:r>
          </a:p>
        </p:txBody>
      </p:sp>
      <p:sp>
        <p:nvSpPr>
          <p:cNvPr id="26626" name="Footer Placeholder 4">
            <a:extLst>
              <a:ext uri="{FF2B5EF4-FFF2-40B4-BE49-F238E27FC236}">
                <a16:creationId xmlns:a16="http://schemas.microsoft.com/office/drawing/2014/main" id="{6E88F4D2-C0E1-9843-88F5-1497C2374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/>
              <a:t>Daniela Valenti, 2020</a:t>
            </a:r>
          </a:p>
        </p:txBody>
      </p:sp>
      <p:sp>
        <p:nvSpPr>
          <p:cNvPr id="26627" name="Slide Number Placeholder 5">
            <a:extLst>
              <a:ext uri="{FF2B5EF4-FFF2-40B4-BE49-F238E27FC236}">
                <a16:creationId xmlns:a16="http://schemas.microsoft.com/office/drawing/2014/main" id="{60244C7F-D8DB-8A43-BE23-9AB477C36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D62002-F3CB-7945-AB38-581FA53B5441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it-IT" altLang="it-IT" sz="1400"/>
          </a:p>
        </p:txBody>
      </p:sp>
      <p:sp>
        <p:nvSpPr>
          <p:cNvPr id="26628" name="TextBox 16">
            <a:extLst>
              <a:ext uri="{FF2B5EF4-FFF2-40B4-BE49-F238E27FC236}">
                <a16:creationId xmlns:a16="http://schemas.microsoft.com/office/drawing/2014/main" id="{C6ACA77A-469D-3043-8630-CC0C51223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85800"/>
            <a:ext cx="1444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rgbClr val="0000FF"/>
                </a:solidFill>
                <a:latin typeface="Arial Narrow" panose="020B0604020202020204" pitchFamily="34" charset="0"/>
              </a:rPr>
              <a:t>Quesito1</a:t>
            </a:r>
          </a:p>
        </p:txBody>
      </p:sp>
      <p:pic>
        <p:nvPicPr>
          <p:cNvPr id="26629" name="Picture 6" descr="Schermata 2015-09-22 alle 09.58.45.png">
            <a:extLst>
              <a:ext uri="{FF2B5EF4-FFF2-40B4-BE49-F238E27FC236}">
                <a16:creationId xmlns:a16="http://schemas.microsoft.com/office/drawing/2014/main" id="{48543E10-169E-DD43-BB63-20A5BB627D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680085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7" descr="Schermata 2015-09-22 alle 10.00.54.png">
            <a:extLst>
              <a:ext uri="{FF2B5EF4-FFF2-40B4-BE49-F238E27FC236}">
                <a16:creationId xmlns:a16="http://schemas.microsoft.com/office/drawing/2014/main" id="{B03DA963-E096-2643-BB74-4A6B880DCE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429000"/>
            <a:ext cx="1828800" cy="6604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20681</TotalTime>
  <Words>993</Words>
  <Application>Microsoft Macintosh PowerPoint</Application>
  <PresentationFormat>Presentazione su schermo (4:3)</PresentationFormat>
  <Paragraphs>157</Paragraphs>
  <Slides>27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8" baseType="lpstr">
      <vt:lpstr>ＭＳ ゴシック</vt:lpstr>
      <vt:lpstr>ＭＳ Ｐゴシック</vt:lpstr>
      <vt:lpstr>Arial</vt:lpstr>
      <vt:lpstr>Arial Black</vt:lpstr>
      <vt:lpstr>Arial Narrow</vt:lpstr>
      <vt:lpstr>Calibri</vt:lpstr>
      <vt:lpstr>Chalkboard</vt:lpstr>
      <vt:lpstr>Lucida Grande</vt:lpstr>
      <vt:lpstr>Times New Roman</vt:lpstr>
      <vt:lpstr>Wingdings</vt:lpstr>
      <vt:lpstr>Struttura predefinita</vt:lpstr>
      <vt:lpstr>Misure di variabilità: Varianza e deviazione standard</vt:lpstr>
      <vt:lpstr>Perché la variabilità? </vt:lpstr>
      <vt:lpstr>Scoprire la variabilità</vt:lpstr>
      <vt:lpstr>Scoprire la variabilità</vt:lpstr>
      <vt:lpstr>Scoprire la variabilità</vt:lpstr>
      <vt:lpstr>Scoprire la variabilità</vt:lpstr>
      <vt:lpstr>Attività. Varianza e deviazione standard</vt:lpstr>
      <vt:lpstr>Che cosa hai trovato?</vt:lpstr>
      <vt:lpstr>A. La varianza</vt:lpstr>
      <vt:lpstr>B. Varianza e deviazione standard</vt:lpstr>
      <vt:lpstr>B. Varianza e deviazione standard</vt:lpstr>
      <vt:lpstr>Vocabolario statistico</vt:lpstr>
      <vt:lpstr>C. Varianza e deviazione standard con foglio di calcolo</vt:lpstr>
      <vt:lpstr>D. Media, varianza e deviazione standard con un dato ‘anomalo’</vt:lpstr>
      <vt:lpstr>Presentazione standard di PowerPoint</vt:lpstr>
      <vt:lpstr>E. Proprietà di varianza e deviazione standard</vt:lpstr>
      <vt:lpstr>Proprietà di varianza e deviazione standard: un’interpretazione grafica</vt:lpstr>
      <vt:lpstr>Proprietà di varianza e deviazione standard: un’interpretazione grafica</vt:lpstr>
      <vt:lpstr>F. Proprietà di varianza e deviazione standard: validità generale</vt:lpstr>
      <vt:lpstr>F. Proprietà di varianza e deviazione standard: validità generale</vt:lpstr>
      <vt:lpstr>G. Un procedimento alternativo per calcolare la varianza</vt:lpstr>
      <vt:lpstr>Simboli per scrivere formule generali</vt:lpstr>
      <vt:lpstr>Simboli per scrivere formule generali</vt:lpstr>
      <vt:lpstr>Il simbolo di ‘sommatoria’</vt:lpstr>
      <vt:lpstr>Formule statistiche generali </vt:lpstr>
      <vt:lpstr>Media, varianza e deviazione standard</vt:lpstr>
      <vt:lpstr>Media, varianza e deviazione standard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Variabilità</dc:title>
  <dc:subject/>
  <dc:creator>Io</dc:creator>
  <cp:keywords/>
  <dc:description/>
  <cp:lastModifiedBy>Microsoft Office User</cp:lastModifiedBy>
  <cp:revision>880</cp:revision>
  <dcterms:created xsi:type="dcterms:W3CDTF">2015-10-04T07:54:04Z</dcterms:created>
  <dcterms:modified xsi:type="dcterms:W3CDTF">2020-10-21T13:56:56Z</dcterms:modified>
  <cp:category/>
</cp:coreProperties>
</file>