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4" r:id="rId3"/>
    <p:sldId id="265" r:id="rId4"/>
    <p:sldId id="267" r:id="rId5"/>
    <p:sldId id="268" r:id="rId6"/>
    <p:sldId id="269" r:id="rId7"/>
    <p:sldId id="270" r:id="rId8"/>
    <p:sldId id="271" r:id="rId9"/>
    <p:sldId id="287" r:id="rId10"/>
    <p:sldId id="289" r:id="rId11"/>
    <p:sldId id="290" r:id="rId12"/>
    <p:sldId id="286" r:id="rId13"/>
    <p:sldId id="274" r:id="rId14"/>
    <p:sldId id="275" r:id="rId15"/>
    <p:sldId id="273" r:id="rId16"/>
    <p:sldId id="276" r:id="rId17"/>
    <p:sldId id="278" r:id="rId18"/>
    <p:sldId id="280" r:id="rId19"/>
    <p:sldId id="281" r:id="rId20"/>
    <p:sldId id="277" r:id="rId21"/>
    <p:sldId id="282" r:id="rId22"/>
    <p:sldId id="279" r:id="rId23"/>
    <p:sldId id="284" r:id="rId24"/>
    <p:sldId id="283" r:id="rId25"/>
    <p:sldId id="291" r:id="rId26"/>
    <p:sldId id="285" r:id="rId27"/>
  </p:sldIdLst>
  <p:sldSz cx="9144000" cy="6858000" type="screen4x3"/>
  <p:notesSz cx="6650038" cy="978376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33"/>
  </p:normalViewPr>
  <p:slideViewPr>
    <p:cSldViewPr>
      <p:cViewPr>
        <p:scale>
          <a:sx n="80" d="100"/>
          <a:sy n="80" d="100"/>
        </p:scale>
        <p:origin x="720" y="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A174CE-034A-8A4B-8504-BB3E7800EB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8DBFC4-A5EA-E542-AC51-4484AA57C7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84FE69-EF1E-CB49-A158-862C623404EF}" type="datetime1">
              <a:rPr lang="it-IT" altLang="it-IT"/>
              <a:pPr/>
              <a:t>24/05/20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A487BD-79D4-1142-A039-F775B08877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09CB2-5C8D-8D43-85F1-E49B7FE381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484F81-9336-5E48-9B8F-264FD74320E4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EED5B5-ADED-FE4D-B66D-D400D391D3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E4083-0942-8F4A-8711-A69BD3C15A4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EA2E24-1F05-F048-A523-C87AF16D4C79}" type="datetime1">
              <a:rPr lang="it-IT" altLang="it-IT"/>
              <a:pPr/>
              <a:t>24/05/20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B61AA0E-A0E5-984B-A102-DF1E0D5C8A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72158A5-A066-4041-834C-1503D64AB8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CEF62-20E1-5C42-A801-25EBF4A7B3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D4CAE9-DAFA-AD43-A7CB-53287B41B4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23B560-278B-E64A-AF81-58D2BA4A59DE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DDF538C1-9809-1D4A-B2D0-EF6D805FD3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E2894922-BA2F-E14F-B043-716776D1B2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A4EDE-8760-E147-9459-8DE2CB9B8E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BF7C9F0-4A32-D94C-879D-75F24956AC6D}" type="slidenum">
              <a:rPr lang="it-IT" altLang="it-IT" sz="1200"/>
              <a:pPr eaLnBrk="1" hangingPunct="1"/>
              <a:t>11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D2F43804-5168-8D46-B79B-3EFEA13EDB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761941E2-7EBF-484C-B481-65C2DEFA27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EEE64-DA58-A943-A357-FB426CCEE5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ECC2D3C-8FD3-3C48-A4CE-63612FBFBD03}" type="slidenum">
              <a:rPr lang="it-IT" altLang="it-IT" sz="1200"/>
              <a:pPr eaLnBrk="1" hangingPunct="1"/>
              <a:t>12</a:t>
            </a:fld>
            <a:endParaRPr lang="it-IT" altLang="it-IT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89FC9D-7EE0-3944-A2E1-C4CF03C51C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E5DA91-A13D-A14E-9D05-8A152D0921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Treccani Scuola 2015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8D073C-40FF-1B46-81BC-8ED28BC1CA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D17C2-6B46-584C-8DE2-6DA2F2040EA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3776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1B9732-AFE4-234E-B962-2E06439894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4E1851-603D-F447-8BEA-F9C8BDBA63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Treccani Scuola 2015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8A189A-7227-E34E-8B60-C98B402C19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F6C84E-BC38-6941-BC50-1FAEF735C56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3217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6F2EE9-D208-144E-A935-FD915F82C7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4D377B-FC05-574C-9F20-319495BC41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Treccani Scuola 2015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CAC571-CD55-7A47-955B-A81D5AD457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8DE9B3-6C0C-6743-999B-F25B4EBF166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43857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04194D-3675-3F4B-859B-3402313EBB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AD6744-4B76-BD4B-B2DC-A84154DEFA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Treccani Scuola 2015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F1222D-74E0-2841-9356-8D19C27F2A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91FC23-A848-D646-ACAA-7BA2F841AA0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82283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36355F4-2CFE-BD44-8397-96E13DE367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456FFAF-13CC-9D42-BFBC-04E4817879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Treccani Scuola 2015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F0AF139-4BD8-634C-905C-00429F44B2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B3A328-75BA-3E43-8425-0EC36A16F58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20184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F13725-4FA3-1F4E-BCC7-930C0B3F9E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F6DD502-EECF-8F49-AAC9-15AC1C7A71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Treccani Scuola 2015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94D18DF-E909-8345-B46F-383299654D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DA96F5-8BB4-D249-9AF8-A5B0772C983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32425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87E983-DAD7-E440-9DAF-CD292BD3F1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A04654-6D4A-9942-8FD6-D4E672AE1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Treccani Scuola 2015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D32E8F-C77E-E04B-AFEC-D37041DF0F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994A0-9DFD-834D-A23F-F06B6A5C03B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78525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1AB31C-13D4-E941-84F0-3970EE975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62DA72-F63C-994C-AD75-EBCA2D1C7D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Treccani Scuola 2015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C6810E-5CAD-914A-A438-82235251BE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2EE5B4-3E6A-6E40-B48E-AB39D8D6B7D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513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82A1A-3A59-A04F-9A95-A1A18163CC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151896-F5D7-6142-AB06-9ED4154A5F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Treccani Scuola 2015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DA49B8-FF7D-FF4C-9C9D-B195FF8BAA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3A1ED0-C1EC-CD4B-8A10-90999797E32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4923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112A394-1C1B-BC42-A9C7-A262712D96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8852DEB-8746-5948-8569-4566C9DFB8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Treccani Scuola 2015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CDE9F0F-E961-6E42-937B-D2850CEE37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D8F09-B71F-D849-8327-99958067EC4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681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C7EE393-36AC-134E-8981-AA1E822E12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84CA024-F7A6-2743-9184-BBA96ED866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Treccani Scuola 2015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ED79C31-993B-7D4C-94D3-AEEAC7C7F9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B1F2CB-EB84-C346-8121-41A851BD343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8154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E84FAE2-BA39-A540-86B3-2D487924DF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5964F55-50EE-D54F-B467-7E25588C68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Treccani Scuola 2015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21B041-EFD8-8144-9C82-A8A1D43D9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6BA6E-1508-CB4C-906B-BB9BA2B1EFE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0803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C497D0-623C-4042-ADE2-5FBE4E7B1C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64C1D5-BCB3-0C48-A4CF-C61DB3716E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Treccani Scuola 2015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8EE9DD-2027-6A49-B058-6C99E7770E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5BF75B-110D-6047-920F-F360A5DAE30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6525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79D970-FBB6-B44D-85D0-C427C8D639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14F4C4-E866-704C-8C50-579A948E5C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Treccani Scuola 2015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3876C3-A3C4-F04F-B446-BB6AA0FF6C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AB8DD-D12A-B547-820E-93917957FF7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7279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B62F2D-3726-7B4A-BA8B-C5F86CF14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16D217F-A3CF-B84A-8A55-B60C885ED6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8AA0964-C67F-9D4C-9A59-F20F02AC279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D707332-740F-0348-9AD0-E8C6947107C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it-IT" altLang="it-IT"/>
              <a:t>Daniela Valenti, Treccani Scuola 2015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AC87825-4121-1641-9934-B7390F56C0F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E413F2-69DB-BF46-921D-A3F507809B6E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8AEE3D1-245C-7243-9897-D800039DD5C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209800"/>
            <a:ext cx="8458200" cy="1524000"/>
          </a:xfrm>
        </p:spPr>
        <p:txBody>
          <a:bodyPr anchor="t"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Correlazione</a:t>
            </a:r>
          </a:p>
        </p:txBody>
      </p:sp>
      <p:sp>
        <p:nvSpPr>
          <p:cNvPr id="18435" name="Footer Placeholder 4">
            <a:extLst>
              <a:ext uri="{FF2B5EF4-FFF2-40B4-BE49-F238E27FC236}">
                <a16:creationId xmlns:a16="http://schemas.microsoft.com/office/drawing/2014/main" id="{FF8B2B3B-90A2-C54A-A5FC-FE67FB73D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Treccani Scuola 2015</a:t>
            </a:r>
            <a:endParaRPr lang="it-IT" altLang="it-IT" sz="1200" i="1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E975D950-DA81-054F-B6C5-E61AB311E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9FA3680-A3AD-2D4A-A8E7-E54A21C08CF2}" type="slidenum">
              <a:rPr lang="it-IT" altLang="it-IT" sz="1400"/>
              <a:pPr eaLnBrk="1" hangingPunct="1"/>
              <a:t>1</a:t>
            </a:fld>
            <a:endParaRPr lang="it-IT" altLang="it-IT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E552434F-340A-8446-AB1C-CDEB2B30B6C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848600" cy="762000"/>
          </a:xfrm>
        </p:spPr>
        <p:txBody>
          <a:bodyPr anchor="t"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L’indice di correlazione lineare </a:t>
            </a:r>
            <a:r>
              <a:rPr lang="it-IT" altLang="it-IT" b="1" i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r</a:t>
            </a:r>
          </a:p>
        </p:txBody>
      </p:sp>
      <p:sp>
        <p:nvSpPr>
          <p:cNvPr id="27651" name="Footer Placeholder 4">
            <a:extLst>
              <a:ext uri="{FF2B5EF4-FFF2-40B4-BE49-F238E27FC236}">
                <a16:creationId xmlns:a16="http://schemas.microsoft.com/office/drawing/2014/main" id="{C360B99E-71CF-5C40-92F3-109C863FA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895600" cy="171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Treccani Scuola 2015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DB7D5102-68E0-554E-86FA-D37F2FB27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619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4558820-9FCF-8548-A3A6-4A57F0C0C8D0}" type="slidenum">
              <a:rPr lang="it-IT" altLang="it-IT" sz="1400"/>
              <a:pPr eaLnBrk="1" hangingPunct="1"/>
              <a:t>10</a:t>
            </a:fld>
            <a:endParaRPr lang="it-IT" altLang="it-IT" sz="1400"/>
          </a:p>
        </p:txBody>
      </p:sp>
      <p:sp>
        <p:nvSpPr>
          <p:cNvPr id="27653" name="TextBox 8">
            <a:extLst>
              <a:ext uri="{FF2B5EF4-FFF2-40B4-BE49-F238E27FC236}">
                <a16:creationId xmlns:a16="http://schemas.microsoft.com/office/drawing/2014/main" id="{1D4617F3-10CC-9C4B-8D36-A5B4135A9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348880"/>
            <a:ext cx="8153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/>
              <a:t>Se ‘espando’ ogni simbolo, ottengo una formula che mostra esplicitamente i calcoli da eseguire a partire dalle </a:t>
            </a:r>
            <a:r>
              <a:rPr lang="it-IT" altLang="it-IT" sz="2800" b="1" dirty="0" err="1"/>
              <a:t>N</a:t>
            </a:r>
            <a:r>
              <a:rPr lang="it-IT" altLang="it-IT" sz="2800" b="1" dirty="0"/>
              <a:t> coppie (X, Y) di dati.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64C0F707-09B9-A440-A72B-7444D14B49D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839200" cy="762000"/>
          </a:xfrm>
        </p:spPr>
        <p:txBody>
          <a:bodyPr anchor="t"/>
          <a:lstStyle/>
          <a:p>
            <a:pPr eaLnBrk="1" hangingPunct="1"/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Indice di correlazione lineare </a:t>
            </a:r>
            <a:r>
              <a:rPr lang="it-IT" altLang="it-IT" sz="4000" b="1" i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r</a:t>
            </a:r>
            <a:endParaRPr lang="it-IT" altLang="it-IT" sz="4000" b="1" i="1">
              <a:solidFill>
                <a:srgbClr val="FF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8676" name="Footer Placeholder 4">
            <a:extLst>
              <a:ext uri="{FF2B5EF4-FFF2-40B4-BE49-F238E27FC236}">
                <a16:creationId xmlns:a16="http://schemas.microsoft.com/office/drawing/2014/main" id="{2F373BB1-1368-BD40-B54F-0A1D4BD01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895600" cy="171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Treccani Scuola 2015</a:t>
            </a:r>
          </a:p>
        </p:txBody>
      </p:sp>
      <p:sp>
        <p:nvSpPr>
          <p:cNvPr id="28677" name="Slide Number Placeholder 3">
            <a:extLst>
              <a:ext uri="{FF2B5EF4-FFF2-40B4-BE49-F238E27FC236}">
                <a16:creationId xmlns:a16="http://schemas.microsoft.com/office/drawing/2014/main" id="{0E9FDAF9-3575-3943-BBA4-CD32B5A6C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619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717242C-174A-EB40-9796-924A04EA7015}" type="slidenum">
              <a:rPr lang="it-IT" altLang="it-IT" sz="1400"/>
              <a:pPr eaLnBrk="1" hangingPunct="1"/>
              <a:t>11</a:t>
            </a:fld>
            <a:endParaRPr lang="it-IT" altLang="it-IT" sz="1400"/>
          </a:p>
        </p:txBody>
      </p:sp>
      <p:sp>
        <p:nvSpPr>
          <p:cNvPr id="28678" name="TextBox 20">
            <a:extLst>
              <a:ext uri="{FF2B5EF4-FFF2-40B4-BE49-F238E27FC236}">
                <a16:creationId xmlns:a16="http://schemas.microsoft.com/office/drawing/2014/main" id="{D9EB638E-7093-8743-9F19-42805552C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b="1">
              <a:latin typeface="Arial Narrow" panose="020B0604020202020204" pitchFamily="34" charset="0"/>
            </a:endParaRPr>
          </a:p>
        </p:txBody>
      </p:sp>
      <p:sp>
        <p:nvSpPr>
          <p:cNvPr id="28680" name="TextBox 12">
            <a:extLst>
              <a:ext uri="{FF2B5EF4-FFF2-40B4-BE49-F238E27FC236}">
                <a16:creationId xmlns:a16="http://schemas.microsoft.com/office/drawing/2014/main" id="{BF7DB445-FC94-DC4C-AB3B-47F380E6B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000" y="5218746"/>
            <a:ext cx="4114800" cy="1077913"/>
          </a:xfrm>
          <a:prstGeom prst="rect">
            <a:avLst/>
          </a:prstGeom>
          <a:solidFill>
            <a:srgbClr val="FDFFF0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FF0000"/>
                </a:solidFill>
                <a:latin typeface="Arial Narrow" panose="020B0604020202020204" pitchFamily="34" charset="0"/>
              </a:rPr>
              <a:t>M</a:t>
            </a:r>
            <a:r>
              <a:rPr lang="it-IT" altLang="it-IT" sz="2800" b="1" baseline="-25000" dirty="0">
                <a:solidFill>
                  <a:srgbClr val="FF0000"/>
                </a:solidFill>
                <a:latin typeface="Arial Narrow" panose="020B0604020202020204" pitchFamily="34" charset="0"/>
              </a:rPr>
              <a:t>X</a:t>
            </a:r>
            <a:r>
              <a:rPr lang="it-IT" altLang="it-IT" sz="2800" b="1" dirty="0">
                <a:latin typeface="Arial Narrow" panose="020B0604020202020204" pitchFamily="34" charset="0"/>
              </a:rPr>
              <a:t> è la media degli </a:t>
            </a:r>
            <a:r>
              <a:rPr lang="it-IT" altLang="it-IT" sz="2800" b="1" dirty="0" err="1">
                <a:latin typeface="Arial Narrow" panose="020B0604020202020204" pitchFamily="34" charset="0"/>
              </a:rPr>
              <a:t>N</a:t>
            </a:r>
            <a:r>
              <a:rPr lang="it-IT" altLang="it-IT" sz="2800" b="1" dirty="0">
                <a:latin typeface="Arial Narrow" panose="020B0604020202020204" pitchFamily="34" charset="0"/>
              </a:rPr>
              <a:t> dati X</a:t>
            </a:r>
          </a:p>
          <a:p>
            <a:pPr eaLnBrk="1" hangingPunct="1"/>
            <a:endParaRPr lang="it-IT" altLang="it-IT" sz="800" b="1" dirty="0">
              <a:latin typeface="Arial Narrow" panose="020B0604020202020204" pitchFamily="34" charset="0"/>
            </a:endParaRPr>
          </a:p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  <a:latin typeface="Arial Narrow" panose="020B0604020202020204" pitchFamily="34" charset="0"/>
              </a:rPr>
              <a:t>M</a:t>
            </a:r>
            <a:r>
              <a:rPr lang="it-IT" altLang="it-IT" sz="2800" b="1" baseline="-25000" dirty="0">
                <a:solidFill>
                  <a:srgbClr val="0000FF"/>
                </a:solidFill>
                <a:latin typeface="Arial Narrow" panose="020B0604020202020204" pitchFamily="34" charset="0"/>
              </a:rPr>
              <a:t>Y</a:t>
            </a:r>
            <a:r>
              <a:rPr lang="it-IT" altLang="it-IT" sz="2800" b="1" dirty="0">
                <a:latin typeface="Arial Narrow" panose="020B0604020202020204" pitchFamily="34" charset="0"/>
              </a:rPr>
              <a:t> è la media degli </a:t>
            </a:r>
            <a:r>
              <a:rPr lang="it-IT" altLang="it-IT" sz="2800" b="1" dirty="0" err="1">
                <a:latin typeface="Arial Narrow" panose="020B0604020202020204" pitchFamily="34" charset="0"/>
              </a:rPr>
              <a:t>N</a:t>
            </a:r>
            <a:r>
              <a:rPr lang="it-IT" altLang="it-IT" sz="2800" b="1" dirty="0">
                <a:latin typeface="Arial Narrow" panose="020B0604020202020204" pitchFamily="34" charset="0"/>
              </a:rPr>
              <a:t> dati Y</a:t>
            </a:r>
          </a:p>
          <a:p>
            <a:pPr eaLnBrk="1" hangingPunct="1"/>
            <a:endParaRPr lang="it-IT" altLang="it-IT" b="1" dirty="0">
              <a:latin typeface="Arial Narrow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644EA8F-33C3-6C41-A5D8-329568F21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9994"/>
            <a:ext cx="9144000" cy="368553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>
            <a:extLst>
              <a:ext uri="{FF2B5EF4-FFF2-40B4-BE49-F238E27FC236}">
                <a16:creationId xmlns:a16="http://schemas.microsoft.com/office/drawing/2014/main" id="{C9D0898F-A1FB-D340-BAF3-0E325C7CD47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839200" cy="762000"/>
          </a:xfrm>
        </p:spPr>
        <p:txBody>
          <a:bodyPr anchor="t"/>
          <a:lstStyle/>
          <a:p>
            <a:pPr eaLnBrk="1" hangingPunct="1"/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Indice di correlazione lineare</a:t>
            </a:r>
            <a:r>
              <a:rPr lang="it-IT" altLang="it-IT" sz="4000" b="1" i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e covarianza</a:t>
            </a:r>
            <a:endParaRPr lang="it-IT" altLang="it-IT" sz="4000" b="1">
              <a:solidFill>
                <a:srgbClr val="FF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24" name="Footer Placeholder 4">
            <a:extLst>
              <a:ext uri="{FF2B5EF4-FFF2-40B4-BE49-F238E27FC236}">
                <a16:creationId xmlns:a16="http://schemas.microsoft.com/office/drawing/2014/main" id="{F2E7E6C8-AADA-0244-981F-91E5DF9BA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895600" cy="171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Treccani Scuola 2015</a:t>
            </a:r>
          </a:p>
        </p:txBody>
      </p:sp>
      <p:sp>
        <p:nvSpPr>
          <p:cNvPr id="30725" name="Slide Number Placeholder 3">
            <a:extLst>
              <a:ext uri="{FF2B5EF4-FFF2-40B4-BE49-F238E27FC236}">
                <a16:creationId xmlns:a16="http://schemas.microsoft.com/office/drawing/2014/main" id="{3E36FD1F-9E32-154E-AA7A-538EA47A8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619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7608FFA-CD50-054B-8CBC-A8A2BEAB2CCC}" type="slidenum">
              <a:rPr lang="it-IT" altLang="it-IT" sz="1400"/>
              <a:pPr eaLnBrk="1" hangingPunct="1"/>
              <a:t>12</a:t>
            </a:fld>
            <a:endParaRPr lang="it-IT" altLang="it-IT" sz="1400"/>
          </a:p>
        </p:txBody>
      </p:sp>
      <p:sp>
        <p:nvSpPr>
          <p:cNvPr id="30726" name="TextBox 20">
            <a:extLst>
              <a:ext uri="{FF2B5EF4-FFF2-40B4-BE49-F238E27FC236}">
                <a16:creationId xmlns:a16="http://schemas.microsoft.com/office/drawing/2014/main" id="{DE703380-84B9-FA43-A719-D123EAAF9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b="1">
              <a:latin typeface="Arial Narrow" panose="020B0604020202020204" pitchFamily="34" charset="0"/>
            </a:endParaRPr>
          </a:p>
        </p:txBody>
      </p:sp>
      <p:graphicFrame>
        <p:nvGraphicFramePr>
          <p:cNvPr id="30722" name="Object 2">
            <a:extLst>
              <a:ext uri="{FF2B5EF4-FFF2-40B4-BE49-F238E27FC236}">
                <a16:creationId xmlns:a16="http://schemas.microsoft.com/office/drawing/2014/main" id="{CDD7B149-9349-8940-988D-2F5722F9CD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62175" y="1951038"/>
          <a:ext cx="4819650" cy="177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" name="Equation" r:id="rId4" imgW="17272000" imgH="6350000" progId="Equation.3">
                  <p:embed/>
                </p:oleObj>
              </mc:Choice>
              <mc:Fallback>
                <p:oleObj name="Equation" r:id="rId4" imgW="17272000" imgH="6350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1951038"/>
                        <a:ext cx="4819650" cy="177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TextBox 9">
            <a:extLst>
              <a:ext uri="{FF2B5EF4-FFF2-40B4-BE49-F238E27FC236}">
                <a16:creationId xmlns:a16="http://schemas.microsoft.com/office/drawing/2014/main" id="{2344D81B-9586-C241-8153-93F069083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86200"/>
            <a:ext cx="830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La </a:t>
            </a:r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</a:rPr>
              <a:t>covarianza </a:t>
            </a:r>
            <a:r>
              <a:rPr lang="it-IT" altLang="it-IT" b="1">
                <a:solidFill>
                  <a:srgbClr val="FF000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σ</a:t>
            </a:r>
            <a:r>
              <a:rPr lang="it-IT" altLang="it-IT" b="1" baseline="-25000">
                <a:solidFill>
                  <a:srgbClr val="FF000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xy </a:t>
            </a:r>
            <a:r>
              <a:rPr lang="it-IT" altLang="it-IT" b="1">
                <a:latin typeface="Arial Narrow" panose="020B0604020202020204" pitchFamily="34" charset="0"/>
                <a:cs typeface="Lucida Grande" panose="020B0600040502020204" pitchFamily="34" charset="0"/>
              </a:rPr>
              <a:t>è un indice di variabilità congiunta che porta a scrivere anche la formula di Pearson in una forma più sintetica.</a:t>
            </a:r>
            <a:r>
              <a:rPr lang="it-IT" altLang="it-IT" b="1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endParaRPr lang="it-IT" altLang="it-IT" b="1">
              <a:latin typeface="Arial Narrow" panose="020B0604020202020204" pitchFamily="34" charset="0"/>
            </a:endParaRPr>
          </a:p>
        </p:txBody>
      </p:sp>
      <p:pic>
        <p:nvPicPr>
          <p:cNvPr id="30729" name="Picture 10" descr="Schermata 2015-11-04 alle 10.23.44.png">
            <a:extLst>
              <a:ext uri="{FF2B5EF4-FFF2-40B4-BE49-F238E27FC236}">
                <a16:creationId xmlns:a16="http://schemas.microsoft.com/office/drawing/2014/main" id="{D44BE5F5-20C2-E64A-91C9-E1792D72FD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9" r="31023"/>
          <a:stretch>
            <a:fillRect/>
          </a:stretch>
        </p:blipFill>
        <p:spPr bwMode="auto">
          <a:xfrm>
            <a:off x="838200" y="4800600"/>
            <a:ext cx="4495800" cy="16383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10" descr="Schermata 2015-11-04 alle 10.23.44.png">
            <a:extLst>
              <a:ext uri="{FF2B5EF4-FFF2-40B4-BE49-F238E27FC236}">
                <a16:creationId xmlns:a16="http://schemas.microsoft.com/office/drawing/2014/main" id="{F081AADF-42EF-E94F-A74F-4BF1F19E42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42" t="27905"/>
          <a:stretch>
            <a:fillRect/>
          </a:stretch>
        </p:blipFill>
        <p:spPr bwMode="auto">
          <a:xfrm>
            <a:off x="6781800" y="5029200"/>
            <a:ext cx="1701800" cy="11811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A0B8045A-3C56-4441-B6E3-A8A70643A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486400"/>
            <a:ext cx="1295400" cy="381000"/>
          </a:xfrm>
          <a:prstGeom prst="rightArrow">
            <a:avLst>
              <a:gd name="adj1" fmla="val 43333"/>
              <a:gd name="adj2" fmla="val 49993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>
              <a:solidFill>
                <a:srgbClr val="FFFFFF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F8B1361-4F3D-434E-A0B0-591691DE06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6360" y="931971"/>
            <a:ext cx="7092280" cy="28700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>
            <a:extLst>
              <a:ext uri="{FF2B5EF4-FFF2-40B4-BE49-F238E27FC236}">
                <a16:creationId xmlns:a16="http://schemas.microsoft.com/office/drawing/2014/main" id="{7FC9B890-4E4F-8649-BD37-E15498862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2895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Treccani Scuola 2015</a:t>
            </a: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6733A489-F0EA-364F-B55B-3360AB8C0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ED7BD24-36E8-C348-AB89-0F8EFD9C3C25}" type="slidenum">
              <a:rPr lang="it-IT" altLang="it-IT" sz="1400"/>
              <a:pPr eaLnBrk="1" hangingPunct="1"/>
              <a:t>13</a:t>
            </a:fld>
            <a:endParaRPr lang="it-IT" altLang="it-IT" sz="1400"/>
          </a:p>
        </p:txBody>
      </p:sp>
      <p:sp>
        <p:nvSpPr>
          <p:cNvPr id="32772" name="TextBox 6">
            <a:extLst>
              <a:ext uri="{FF2B5EF4-FFF2-40B4-BE49-F238E27FC236}">
                <a16:creationId xmlns:a16="http://schemas.microsoft.com/office/drawing/2014/main" id="{AE9CDB3B-E672-AB4C-A4A0-1F806820D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244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</p:txBody>
      </p:sp>
      <p:sp>
        <p:nvSpPr>
          <p:cNvPr id="32773" name="TextBox 3">
            <a:extLst>
              <a:ext uri="{FF2B5EF4-FFF2-40B4-BE49-F238E27FC236}">
                <a16:creationId xmlns:a16="http://schemas.microsoft.com/office/drawing/2014/main" id="{80408BE8-D45D-7E45-93E3-E8C92A384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720" y="2466208"/>
            <a:ext cx="75356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  <a:cs typeface="Arial" panose="020B0604020202020204" pitchFamily="34" charset="0"/>
              </a:rPr>
              <a:t>Completa la scheda di lavoro per studiare e applicare l’indice di correlazione lineare.</a:t>
            </a:r>
          </a:p>
        </p:txBody>
      </p:sp>
      <p:sp>
        <p:nvSpPr>
          <p:cNvPr id="32775" name="Title 13">
            <a:extLst>
              <a:ext uri="{FF2B5EF4-FFF2-40B4-BE49-F238E27FC236}">
                <a16:creationId xmlns:a16="http://schemas.microsoft.com/office/drawing/2014/main" id="{413BBDBE-ECC5-624C-9501-1E6BAF5E4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229600" cy="14478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Attività</a:t>
            </a:r>
            <a:br>
              <a:rPr lang="it-IT" altLang="it-IT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</a:br>
            <a:r>
              <a:rPr lang="it-IT" altLang="it-IT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Indice di correlazione lineare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>
            <a:extLst>
              <a:ext uri="{FF2B5EF4-FFF2-40B4-BE49-F238E27FC236}">
                <a16:creationId xmlns:a16="http://schemas.microsoft.com/office/drawing/2014/main" id="{457BB394-BC57-AF44-80BB-94ED3605B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2895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Treccani Scuola 2015</a:t>
            </a: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94B9CDC7-992D-4344-A5AC-FEFEBB5FD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D7F71F3-7E36-2E42-90D8-EB2688AE53D2}" type="slidenum">
              <a:rPr lang="it-IT" altLang="it-IT" sz="1400"/>
              <a:pPr eaLnBrk="1" hangingPunct="1"/>
              <a:t>14</a:t>
            </a:fld>
            <a:endParaRPr lang="it-IT" altLang="it-IT" sz="1400"/>
          </a:p>
        </p:txBody>
      </p:sp>
      <p:sp>
        <p:nvSpPr>
          <p:cNvPr id="33796" name="TextBox 6">
            <a:extLst>
              <a:ext uri="{FF2B5EF4-FFF2-40B4-BE49-F238E27FC236}">
                <a16:creationId xmlns:a16="http://schemas.microsoft.com/office/drawing/2014/main" id="{F4E8BD2F-D91A-2048-B46B-6AB0FA88C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244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</p:txBody>
      </p:sp>
      <p:sp>
        <p:nvSpPr>
          <p:cNvPr id="33797" name="Title 13">
            <a:extLst>
              <a:ext uri="{FF2B5EF4-FFF2-40B4-BE49-F238E27FC236}">
                <a16:creationId xmlns:a16="http://schemas.microsoft.com/office/drawing/2014/main" id="{429B5ED2-E1BD-0A4A-BA72-475EEDCAE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7704" y="2564904"/>
            <a:ext cx="5610200" cy="762000"/>
          </a:xfrm>
        </p:spPr>
        <p:txBody>
          <a:bodyPr anchor="t"/>
          <a:lstStyle/>
          <a:p>
            <a:pPr marL="2513013" indent="-2513013" algn="l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 cosa hai ottenuto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>
            <a:extLst>
              <a:ext uri="{FF2B5EF4-FFF2-40B4-BE49-F238E27FC236}">
                <a16:creationId xmlns:a16="http://schemas.microsoft.com/office/drawing/2014/main" id="{B8782F4F-7C35-A748-8F7A-C8F1AC2C5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895600" cy="171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Treccani Scuola 2015</a:t>
            </a: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C05243F1-F731-6F45-AE17-A1209A340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619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E5CF32F-5225-7848-BC5E-44EF2AB7BB6E}" type="slidenum">
              <a:rPr lang="it-IT" altLang="it-IT" sz="1400"/>
              <a:pPr eaLnBrk="1" hangingPunct="1"/>
              <a:t>15</a:t>
            </a:fld>
            <a:endParaRPr lang="it-IT" altLang="it-IT" sz="1400"/>
          </a:p>
        </p:txBody>
      </p:sp>
      <p:sp>
        <p:nvSpPr>
          <p:cNvPr id="34820" name="TextBox 20">
            <a:extLst>
              <a:ext uri="{FF2B5EF4-FFF2-40B4-BE49-F238E27FC236}">
                <a16:creationId xmlns:a16="http://schemas.microsoft.com/office/drawing/2014/main" id="{FDB474EA-04D4-704C-A06E-36E298AC8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b="1">
              <a:latin typeface="Arial Narrow" panose="020B0604020202020204" pitchFamily="34" charset="0"/>
            </a:endParaRPr>
          </a:p>
        </p:txBody>
      </p:sp>
      <p:sp>
        <p:nvSpPr>
          <p:cNvPr id="34821" name="Title 9">
            <a:extLst>
              <a:ext uri="{FF2B5EF4-FFF2-40B4-BE49-F238E27FC236}">
                <a16:creationId xmlns:a16="http://schemas.microsoft.com/office/drawing/2014/main" id="{69C03465-0B49-DF4C-BF5A-E40C89C56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762000"/>
          </a:xfrm>
        </p:spPr>
        <p:txBody>
          <a:bodyPr anchor="t"/>
          <a:lstStyle/>
          <a:p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Valori dell’indice </a:t>
            </a:r>
            <a:r>
              <a:rPr lang="it-IT" altLang="it-IT" b="1" i="1">
                <a:solidFill>
                  <a:srgbClr val="FF0000"/>
                </a:solidFill>
                <a:ea typeface="ＭＳ Ｐゴシック" panose="020B0600070205080204" pitchFamily="34" charset="-128"/>
              </a:rPr>
              <a:t>r</a:t>
            </a:r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34822" name="Picture 5" descr="Schermata 2015-11-01 alle 19.28.21.png">
            <a:extLst>
              <a:ext uri="{FF2B5EF4-FFF2-40B4-BE49-F238E27FC236}">
                <a16:creationId xmlns:a16="http://schemas.microsoft.com/office/drawing/2014/main" id="{36260AF4-40EB-9A47-AD4F-2E75A2D55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2819400" cy="34671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6" descr="Schermata 2015-11-01 alle 19.32.08.png">
            <a:extLst>
              <a:ext uri="{FF2B5EF4-FFF2-40B4-BE49-F238E27FC236}">
                <a16:creationId xmlns:a16="http://schemas.microsoft.com/office/drawing/2014/main" id="{8F18C9B1-931C-2A4C-8BAA-CB0165BED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2898775" cy="3505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4" name="TextBox 7">
            <a:extLst>
              <a:ext uri="{FF2B5EF4-FFF2-40B4-BE49-F238E27FC236}">
                <a16:creationId xmlns:a16="http://schemas.microsoft.com/office/drawing/2014/main" id="{841F4F1A-59F7-F743-BBA6-CF51A19A9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8000"/>
                </a:solidFill>
              </a:rPr>
              <a:t>Quesiti 1- 2 a, b</a:t>
            </a:r>
          </a:p>
        </p:txBody>
      </p:sp>
      <p:pic>
        <p:nvPicPr>
          <p:cNvPr id="12" name="Picture 11" descr="Schermata 2015-11-02 alle 10.13.20.png">
            <a:extLst>
              <a:ext uri="{FF2B5EF4-FFF2-40B4-BE49-F238E27FC236}">
                <a16:creationId xmlns:a16="http://schemas.microsoft.com/office/drawing/2014/main" id="{E7BC0282-73EB-BF41-B7B4-BB4296529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5334000"/>
            <a:ext cx="8305800" cy="1176338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5D9EBD4-5659-2F47-A1A2-7D5B60440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1650" y="4028660"/>
            <a:ext cx="2607849" cy="3147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>
            <a:extLst>
              <a:ext uri="{FF2B5EF4-FFF2-40B4-BE49-F238E27FC236}">
                <a16:creationId xmlns:a16="http://schemas.microsoft.com/office/drawing/2014/main" id="{38B98A59-B20D-CF4E-839D-9ED02AC2F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895600" cy="171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Treccani Scuola 2015</a:t>
            </a: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A96B6C6E-1731-F345-9512-942ACAEB3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619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C9DB511-710C-4840-A3BB-1663C384A0F5}" type="slidenum">
              <a:rPr lang="it-IT" altLang="it-IT" sz="1400"/>
              <a:pPr eaLnBrk="1" hangingPunct="1"/>
              <a:t>16</a:t>
            </a:fld>
            <a:endParaRPr lang="it-IT" altLang="it-IT" sz="1400"/>
          </a:p>
        </p:txBody>
      </p:sp>
      <p:sp>
        <p:nvSpPr>
          <p:cNvPr id="35844" name="TextBox 20">
            <a:extLst>
              <a:ext uri="{FF2B5EF4-FFF2-40B4-BE49-F238E27FC236}">
                <a16:creationId xmlns:a16="http://schemas.microsoft.com/office/drawing/2014/main" id="{D05282B8-720C-FF41-B1F0-E42B33892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b="1">
              <a:latin typeface="Arial Narrow" panose="020B0604020202020204" pitchFamily="34" charset="0"/>
            </a:endParaRPr>
          </a:p>
        </p:txBody>
      </p:sp>
      <p:sp>
        <p:nvSpPr>
          <p:cNvPr id="35845" name="Title 9">
            <a:extLst>
              <a:ext uri="{FF2B5EF4-FFF2-40B4-BE49-F238E27FC236}">
                <a16:creationId xmlns:a16="http://schemas.microsoft.com/office/drawing/2014/main" id="{00FA1058-67FE-B649-BD79-AEE3CE54E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762000"/>
          </a:xfrm>
        </p:spPr>
        <p:txBody>
          <a:bodyPr anchor="t"/>
          <a:lstStyle/>
          <a:p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Valori dell’indice </a:t>
            </a:r>
            <a:r>
              <a:rPr lang="it-IT" altLang="it-IT" b="1" i="1">
                <a:solidFill>
                  <a:srgbClr val="FF0000"/>
                </a:solidFill>
                <a:ea typeface="ＭＳ Ｐゴシック" panose="020B0600070205080204" pitchFamily="34" charset="-128"/>
              </a:rPr>
              <a:t>r</a:t>
            </a:r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5846" name="TextBox 14">
            <a:extLst>
              <a:ext uri="{FF2B5EF4-FFF2-40B4-BE49-F238E27FC236}">
                <a16:creationId xmlns:a16="http://schemas.microsoft.com/office/drawing/2014/main" id="{A4229301-5D57-4A41-B5F2-956A550ED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668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8000"/>
                </a:solidFill>
              </a:rPr>
              <a:t>Quesito 3a</a:t>
            </a:r>
          </a:p>
        </p:txBody>
      </p:sp>
      <p:pic>
        <p:nvPicPr>
          <p:cNvPr id="35847" name="Picture 18" descr="Schermata 2015-11-01 alle 19.32.08.png">
            <a:extLst>
              <a:ext uri="{FF2B5EF4-FFF2-40B4-BE49-F238E27FC236}">
                <a16:creationId xmlns:a16="http://schemas.microsoft.com/office/drawing/2014/main" id="{A9AB0781-54E4-784A-B59D-283AE470E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2898775" cy="3505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19" descr="Schermata 2015-11-02 alle 10.31.45.png">
            <a:extLst>
              <a:ext uri="{FF2B5EF4-FFF2-40B4-BE49-F238E27FC236}">
                <a16:creationId xmlns:a16="http://schemas.microsoft.com/office/drawing/2014/main" id="{EA872147-C0DA-9444-B927-6761EF6D7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4478338" cy="3457575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Schermata 2015-11-02 alle 10.35.48.png">
            <a:extLst>
              <a:ext uri="{FF2B5EF4-FFF2-40B4-BE49-F238E27FC236}">
                <a16:creationId xmlns:a16="http://schemas.microsoft.com/office/drawing/2014/main" id="{2F8B71A0-5936-B246-A905-334C2BD3E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5334000"/>
            <a:ext cx="7696200" cy="1177925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>
            <a:extLst>
              <a:ext uri="{FF2B5EF4-FFF2-40B4-BE49-F238E27FC236}">
                <a16:creationId xmlns:a16="http://schemas.microsoft.com/office/drawing/2014/main" id="{A7F5044E-CEEA-8D4D-A802-A31AF6ED4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895600" cy="171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Treccani Scuola 2015</a:t>
            </a: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36D9EBCE-D0E9-C543-B01D-BCAAC7370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619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392C85F-9A1D-3E43-91F7-EB20A4901DA3}" type="slidenum">
              <a:rPr lang="it-IT" altLang="it-IT" sz="1400"/>
              <a:pPr eaLnBrk="1" hangingPunct="1"/>
              <a:t>17</a:t>
            </a:fld>
            <a:endParaRPr lang="it-IT" altLang="it-IT" sz="1400"/>
          </a:p>
        </p:txBody>
      </p:sp>
      <p:sp>
        <p:nvSpPr>
          <p:cNvPr id="36868" name="Title 9">
            <a:extLst>
              <a:ext uri="{FF2B5EF4-FFF2-40B4-BE49-F238E27FC236}">
                <a16:creationId xmlns:a16="http://schemas.microsoft.com/office/drawing/2014/main" id="{29780385-8FE0-8A40-B253-F9D8C284E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762000"/>
          </a:xfrm>
        </p:spPr>
        <p:txBody>
          <a:bodyPr anchor="t"/>
          <a:lstStyle/>
          <a:p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Il linguaggio della statistica</a:t>
            </a:r>
          </a:p>
        </p:txBody>
      </p:sp>
      <p:pic>
        <p:nvPicPr>
          <p:cNvPr id="36869" name="Picture 9" descr="Schermata 2015-11-02 alle 10.45.09.png">
            <a:extLst>
              <a:ext uri="{FF2B5EF4-FFF2-40B4-BE49-F238E27FC236}">
                <a16:creationId xmlns:a16="http://schemas.microsoft.com/office/drawing/2014/main" id="{DB733530-EB56-5B4E-8B1F-7FB9F95A2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457575" cy="3438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10" descr="Schermata 2015-11-02 alle 10.41.11.png">
            <a:extLst>
              <a:ext uri="{FF2B5EF4-FFF2-40B4-BE49-F238E27FC236}">
                <a16:creationId xmlns:a16="http://schemas.microsoft.com/office/drawing/2014/main" id="{20207917-C958-7345-BA15-DB709C62E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71600"/>
            <a:ext cx="4543425" cy="3402013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1" name="TextBox 16">
            <a:extLst>
              <a:ext uri="{FF2B5EF4-FFF2-40B4-BE49-F238E27FC236}">
                <a16:creationId xmlns:a16="http://schemas.microsoft.com/office/drawing/2014/main" id="{0E7E546E-0435-8D40-A77E-ED5B4EB4D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953000"/>
            <a:ext cx="3763144" cy="830263"/>
          </a:xfrm>
          <a:prstGeom prst="rect">
            <a:avLst/>
          </a:prstGeom>
          <a:solidFill>
            <a:srgbClr val="FDFFF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b="1" i="1">
                <a:solidFill>
                  <a:srgbClr val="FF0000"/>
                </a:solidFill>
                <a:latin typeface="Arial Narrow" panose="020B0604020202020204" pitchFamily="34" charset="0"/>
              </a:rPr>
              <a:t>r</a:t>
            </a:r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</a:rPr>
              <a:t> &gt; 0  correlazione positiva</a:t>
            </a:r>
          </a:p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Se cresce X, cresce anche Y.</a:t>
            </a:r>
          </a:p>
        </p:txBody>
      </p:sp>
      <p:sp>
        <p:nvSpPr>
          <p:cNvPr id="36872" name="TextBox 17">
            <a:extLst>
              <a:ext uri="{FF2B5EF4-FFF2-40B4-BE49-F238E27FC236}">
                <a16:creationId xmlns:a16="http://schemas.microsoft.com/office/drawing/2014/main" id="{CA6C458B-3BBD-D243-A421-6DB6A3CFC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953000"/>
            <a:ext cx="3429000" cy="830263"/>
          </a:xfrm>
          <a:prstGeom prst="rect">
            <a:avLst/>
          </a:prstGeom>
          <a:solidFill>
            <a:srgbClr val="FDFFF0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b="1" i="1">
                <a:solidFill>
                  <a:srgbClr val="008000"/>
                </a:solidFill>
                <a:latin typeface="Arial Narrow" panose="020B0604020202020204" pitchFamily="34" charset="0"/>
              </a:rPr>
              <a:t>r</a:t>
            </a:r>
            <a:r>
              <a:rPr lang="it-IT" altLang="it-IT" b="1">
                <a:solidFill>
                  <a:srgbClr val="008000"/>
                </a:solidFill>
                <a:latin typeface="Arial Narrow" panose="020B0604020202020204" pitchFamily="34" charset="0"/>
              </a:rPr>
              <a:t> &lt; 0  correlazione negativa</a:t>
            </a:r>
          </a:p>
          <a:p>
            <a:pPr algn="ctr" eaLnBrk="1" hangingPunct="1"/>
            <a:r>
              <a:rPr lang="it-IT" altLang="it-IT" b="1">
                <a:latin typeface="Arial Narrow" panose="020B0604020202020204" pitchFamily="34" charset="0"/>
              </a:rPr>
              <a:t>Se cresce X, decresce Y.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>
            <a:extLst>
              <a:ext uri="{FF2B5EF4-FFF2-40B4-BE49-F238E27FC236}">
                <a16:creationId xmlns:a16="http://schemas.microsoft.com/office/drawing/2014/main" id="{702801B1-8F12-2E48-BEED-FB7ADD63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895600" cy="171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Treccani Scuola 2015</a:t>
            </a: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5EE2F30A-2D38-2E4E-929F-7081C39DE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619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0B46DB6-B813-F842-AC1E-36E5036ACB1B}" type="slidenum">
              <a:rPr lang="it-IT" altLang="it-IT" sz="1400"/>
              <a:pPr eaLnBrk="1" hangingPunct="1"/>
              <a:t>18</a:t>
            </a:fld>
            <a:endParaRPr lang="it-IT" altLang="it-IT" sz="1400"/>
          </a:p>
        </p:txBody>
      </p:sp>
      <p:sp>
        <p:nvSpPr>
          <p:cNvPr id="37892" name="Title 9">
            <a:extLst>
              <a:ext uri="{FF2B5EF4-FFF2-40B4-BE49-F238E27FC236}">
                <a16:creationId xmlns:a16="http://schemas.microsoft.com/office/drawing/2014/main" id="{DF2769B7-C267-7649-A217-DE809FBC4B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762000"/>
          </a:xfrm>
        </p:spPr>
        <p:txBody>
          <a:bodyPr anchor="t"/>
          <a:lstStyle/>
          <a:p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Il segno dell’indice </a:t>
            </a:r>
            <a:r>
              <a:rPr lang="it-IT" altLang="it-IT" b="1" i="1">
                <a:solidFill>
                  <a:srgbClr val="FF0000"/>
                </a:solidFill>
                <a:ea typeface="ＭＳ Ｐゴシック" panose="020B0600070205080204" pitchFamily="34" charset="-128"/>
              </a:rPr>
              <a:t>r</a:t>
            </a:r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37893" name="Picture 9" descr="Schermata 2015-11-02 alle 10.45.09.png">
            <a:extLst>
              <a:ext uri="{FF2B5EF4-FFF2-40B4-BE49-F238E27FC236}">
                <a16:creationId xmlns:a16="http://schemas.microsoft.com/office/drawing/2014/main" id="{26BCEF48-5FD2-3942-A5D3-17A9CDDCF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3227388" cy="3209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10" descr="Schermata 2015-11-02 alle 10.41.11.png">
            <a:extLst>
              <a:ext uri="{FF2B5EF4-FFF2-40B4-BE49-F238E27FC236}">
                <a16:creationId xmlns:a16="http://schemas.microsoft.com/office/drawing/2014/main" id="{DCBEFE5C-A592-2A4C-974F-6A5CF19A7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4356100" cy="3262313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Schermata 2015-11-02 alle 10.52.57.png">
            <a:extLst>
              <a:ext uri="{FF2B5EF4-FFF2-40B4-BE49-F238E27FC236}">
                <a16:creationId xmlns:a16="http://schemas.microsoft.com/office/drawing/2014/main" id="{23EDA001-FD2C-A549-8A11-C48E6F64A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876800"/>
            <a:ext cx="3657600" cy="12192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7896" name="TextBox 13">
            <a:extLst>
              <a:ext uri="{FF2B5EF4-FFF2-40B4-BE49-F238E27FC236}">
                <a16:creationId xmlns:a16="http://schemas.microsoft.com/office/drawing/2014/main" id="{A3CE90F4-FDB6-7349-9F7B-665A8E67B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105400"/>
            <a:ext cx="1828800" cy="830263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altLang="it-IT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b="1">
                <a:latin typeface="Arial Narrow" panose="020B0604020202020204" pitchFamily="34" charset="0"/>
              </a:rPr>
              <a:t>ha lo stesso segno di 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t-IT" altLang="it-IT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it-IT" altLang="it-IT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E16EA29E-7A66-4C41-8663-81C5D94D2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410200"/>
            <a:ext cx="838200" cy="3048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8A10E9-D217-3740-A7C3-7D38A94F33A6}"/>
              </a:ext>
            </a:extLst>
          </p:cNvPr>
          <p:cNvSpPr txBox="1"/>
          <p:nvPr/>
        </p:nvSpPr>
        <p:spPr>
          <a:xfrm>
            <a:off x="6275512" y="6016764"/>
            <a:ext cx="2335088" cy="70788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t-IT" altLang="it-IT" sz="20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altLang="it-IT" sz="2000" dirty="0"/>
              <a:t> </a:t>
            </a:r>
            <a:r>
              <a:rPr lang="it-IT" altLang="it-IT" sz="2000" b="1" dirty="0"/>
              <a:t>= </a:t>
            </a:r>
            <a:r>
              <a:rPr lang="it-IT" altLang="it-IT" sz="2000" b="1" dirty="0">
                <a:latin typeface="Arial Narrow" panose="020B0604020202020204" pitchFamily="34" charset="0"/>
              </a:rPr>
              <a:t>pendenza della retta di regressione </a:t>
            </a:r>
            <a:r>
              <a:rPr lang="it-IT" altLang="it-IT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it-IT" altLang="it-IT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>
            <a:extLst>
              <a:ext uri="{FF2B5EF4-FFF2-40B4-BE49-F238E27FC236}">
                <a16:creationId xmlns:a16="http://schemas.microsoft.com/office/drawing/2014/main" id="{000E9756-7EE3-A544-9083-F90031F42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895600" cy="171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Treccani Scuola 2015</a:t>
            </a: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AE013A72-2348-A84D-9B13-D739DC7ED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619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9565EC2-7641-014C-BCD6-E5665F5F6309}" type="slidenum">
              <a:rPr lang="it-IT" altLang="it-IT" sz="1400"/>
              <a:pPr eaLnBrk="1" hangingPunct="1"/>
              <a:t>19</a:t>
            </a:fld>
            <a:endParaRPr lang="it-IT" altLang="it-IT" sz="1400"/>
          </a:p>
        </p:txBody>
      </p:sp>
      <p:sp>
        <p:nvSpPr>
          <p:cNvPr id="38916" name="Title 9">
            <a:extLst>
              <a:ext uri="{FF2B5EF4-FFF2-40B4-BE49-F238E27FC236}">
                <a16:creationId xmlns:a16="http://schemas.microsoft.com/office/drawing/2014/main" id="{ECBA355D-5BE9-3340-85FA-EF52E06AF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762000"/>
          </a:xfrm>
        </p:spPr>
        <p:txBody>
          <a:bodyPr anchor="t"/>
          <a:lstStyle/>
          <a:p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Valori dell’indice </a:t>
            </a:r>
            <a:r>
              <a:rPr lang="it-IT" altLang="it-IT" b="1" i="1">
                <a:solidFill>
                  <a:srgbClr val="FF0000"/>
                </a:solidFill>
                <a:ea typeface="ＭＳ Ｐゴシック" panose="020B0600070205080204" pitchFamily="34" charset="-128"/>
              </a:rPr>
              <a:t>r</a:t>
            </a:r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8917" name="TextBox 11">
            <a:extLst>
              <a:ext uri="{FF2B5EF4-FFF2-40B4-BE49-F238E27FC236}">
                <a16:creationId xmlns:a16="http://schemas.microsoft.com/office/drawing/2014/main" id="{122C6D61-22C2-A546-A194-088D3AAFD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8000"/>
                </a:solidFill>
              </a:rPr>
              <a:t>Quesito 4a</a:t>
            </a:r>
          </a:p>
        </p:txBody>
      </p:sp>
      <p:pic>
        <p:nvPicPr>
          <p:cNvPr id="38918" name="Picture 15" descr="Schermata 2015-11-02 alle 11.46.27.png">
            <a:extLst>
              <a:ext uri="{FF2B5EF4-FFF2-40B4-BE49-F238E27FC236}">
                <a16:creationId xmlns:a16="http://schemas.microsoft.com/office/drawing/2014/main" id="{D4ACA4A8-BB1E-0543-88A7-465D32A62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90600"/>
            <a:ext cx="2000250" cy="3505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9" name="Picture 16" descr="Schermata 2015-11-02 alle 11.46.40.png">
            <a:extLst>
              <a:ext uri="{FF2B5EF4-FFF2-40B4-BE49-F238E27FC236}">
                <a16:creationId xmlns:a16="http://schemas.microsoft.com/office/drawing/2014/main" id="{AFE19E20-F09B-F64D-B67A-1E3845BF6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90600"/>
            <a:ext cx="1733550" cy="35052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8" descr="Schermata 2015-11-04 alle 10.38.51.png">
            <a:extLst>
              <a:ext uri="{FF2B5EF4-FFF2-40B4-BE49-F238E27FC236}">
                <a16:creationId xmlns:a16="http://schemas.microsoft.com/office/drawing/2014/main" id="{EFBD41F2-1E11-754F-99AC-C6FC485ED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48200"/>
            <a:ext cx="7391400" cy="1766888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EC6289C-E0C7-824A-B3DC-9BBF061401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533400"/>
            <a:ext cx="8991600" cy="914400"/>
          </a:xfrm>
        </p:spPr>
        <p:txBody>
          <a:bodyPr anchor="t"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I dati di un’indagine per riflettere</a:t>
            </a:r>
          </a:p>
        </p:txBody>
      </p:sp>
      <p:sp>
        <p:nvSpPr>
          <p:cNvPr id="19459" name="Footer Placeholder 4">
            <a:extLst>
              <a:ext uri="{FF2B5EF4-FFF2-40B4-BE49-F238E27FC236}">
                <a16:creationId xmlns:a16="http://schemas.microsoft.com/office/drawing/2014/main" id="{D8D9F77F-1059-6447-A6A5-EFAF2263F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Treccani Scuola 2015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CE07D577-541B-AC46-AD1B-2A8F0551C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3FA8DF3-49F3-3144-9644-113953EA6555}" type="slidenum">
              <a:rPr lang="it-IT" altLang="it-IT" sz="1400"/>
              <a:pPr eaLnBrk="1" hangingPunct="1"/>
              <a:t>2</a:t>
            </a:fld>
            <a:endParaRPr lang="it-IT" altLang="it-IT" sz="1400"/>
          </a:p>
        </p:txBody>
      </p:sp>
      <p:sp>
        <p:nvSpPr>
          <p:cNvPr id="19461" name="TextBox 4">
            <a:extLst>
              <a:ext uri="{FF2B5EF4-FFF2-40B4-BE49-F238E27FC236}">
                <a16:creationId xmlns:a16="http://schemas.microsoft.com/office/drawing/2014/main" id="{06F2F430-4ACE-5C46-8E8A-93384D831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371600"/>
            <a:ext cx="7696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>
                <a:latin typeface="Arial Narrow" panose="020B0604020202020204" pitchFamily="34" charset="0"/>
              </a:rPr>
              <a:t>Cominciamo con i dati di un’indagine svolta in una quinta classe di scuola superiore. </a:t>
            </a:r>
          </a:p>
          <a:p>
            <a:pPr eaLnBrk="1" hangingPunct="1"/>
            <a:r>
              <a:rPr lang="it-IT" altLang="it-IT" sz="3200" b="1">
                <a:latin typeface="Arial Narrow" panose="020B0604020202020204" pitchFamily="34" charset="0"/>
              </a:rPr>
              <a:t>Dopo l’Esame di Stato 12 studenti si sono iscritti a corsi di laurea umanistici e 12 a corsi di laurea scientifici.</a:t>
            </a:r>
          </a:p>
          <a:p>
            <a:pPr eaLnBrk="1" hangingPunct="1"/>
            <a:r>
              <a:rPr lang="it-IT" altLang="it-IT" sz="3200" b="1">
                <a:latin typeface="Arial Narrow" panose="020B0604020202020204" pitchFamily="34" charset="0"/>
              </a:rPr>
              <a:t>Gli studenti sono stati seguiti nel loro percorso universitario e si è rilevata la media degli esami sostenuti durante i primi due anni.</a:t>
            </a:r>
          </a:p>
          <a:p>
            <a:pPr eaLnBrk="1" hangingPunct="1"/>
            <a:endParaRPr lang="it-IT" altLang="it-IT" sz="800" b="1">
              <a:latin typeface="Arial Narrow" panose="020B0604020202020204" pitchFamily="34" charset="0"/>
            </a:endParaRPr>
          </a:p>
          <a:p>
            <a:pPr eaLnBrk="1" hangingPunct="1"/>
            <a:r>
              <a:rPr lang="it-IT" altLang="it-IT" sz="3200" b="1">
                <a:latin typeface="Arial Narrow" panose="020B0604020202020204" pitchFamily="34" charset="0"/>
              </a:rPr>
              <a:t>Le tabelle seguenti mostrano i dati raccolti.</a:t>
            </a:r>
            <a:r>
              <a:rPr lang="it-IT" altLang="it-IT" sz="2800" b="1"/>
              <a:t>  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>
            <a:extLst>
              <a:ext uri="{FF2B5EF4-FFF2-40B4-BE49-F238E27FC236}">
                <a16:creationId xmlns:a16="http://schemas.microsoft.com/office/drawing/2014/main" id="{08896195-CB66-3D49-96D1-DE6BD068E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895600" cy="171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Treccani Scuola 2015</a:t>
            </a: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061D0067-8D03-E141-8E45-0270910CD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619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E86D01C-EEDF-DE46-8585-8A293B1ED94B}" type="slidenum">
              <a:rPr lang="it-IT" altLang="it-IT" sz="1400"/>
              <a:pPr eaLnBrk="1" hangingPunct="1"/>
              <a:t>20</a:t>
            </a:fld>
            <a:endParaRPr lang="it-IT" altLang="it-IT" sz="1400"/>
          </a:p>
        </p:txBody>
      </p:sp>
      <p:sp>
        <p:nvSpPr>
          <p:cNvPr id="39940" name="Title 9">
            <a:extLst>
              <a:ext uri="{FF2B5EF4-FFF2-40B4-BE49-F238E27FC236}">
                <a16:creationId xmlns:a16="http://schemas.microsoft.com/office/drawing/2014/main" id="{9FA75069-C300-5B43-A78A-94D5BBED7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762000"/>
          </a:xfrm>
        </p:spPr>
        <p:txBody>
          <a:bodyPr anchor="t"/>
          <a:lstStyle/>
          <a:p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Il linguaggio della statistica</a:t>
            </a:r>
          </a:p>
        </p:txBody>
      </p:sp>
      <p:pic>
        <p:nvPicPr>
          <p:cNvPr id="39941" name="Picture 15" descr="Schermata 2015-11-02 alle 11.46.27.png">
            <a:extLst>
              <a:ext uri="{FF2B5EF4-FFF2-40B4-BE49-F238E27FC236}">
                <a16:creationId xmlns:a16="http://schemas.microsoft.com/office/drawing/2014/main" id="{DC3FB3ED-29DF-4845-B09A-A335D1035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1714500" cy="32543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16" descr="Schermata 2015-11-02 alle 11.46.40.png">
            <a:extLst>
              <a:ext uri="{FF2B5EF4-FFF2-40B4-BE49-F238E27FC236}">
                <a16:creationId xmlns:a16="http://schemas.microsoft.com/office/drawing/2014/main" id="{C5F45040-4A39-6348-9A86-16B7FB7B2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38200"/>
            <a:ext cx="1584325" cy="334962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3" name="TextBox 17">
            <a:extLst>
              <a:ext uri="{FF2B5EF4-FFF2-40B4-BE49-F238E27FC236}">
                <a16:creationId xmlns:a16="http://schemas.microsoft.com/office/drawing/2014/main" id="{CBF48351-6D2D-C940-8D74-567F6108A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267200"/>
            <a:ext cx="3276600" cy="2308225"/>
          </a:xfrm>
          <a:prstGeom prst="rect">
            <a:avLst/>
          </a:prstGeom>
          <a:solidFill>
            <a:srgbClr val="FDFFF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b="1" i="1">
                <a:solidFill>
                  <a:srgbClr val="FF0000"/>
                </a:solidFill>
                <a:latin typeface="Arial Narrow" panose="020B0604020202020204" pitchFamily="34" charset="0"/>
              </a:rPr>
              <a:t>r</a:t>
            </a:r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</a:rPr>
              <a:t> = 1  </a:t>
            </a:r>
          </a:p>
          <a:p>
            <a:pPr algn="ctr" eaLnBrk="1" hangingPunct="1"/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</a:rPr>
              <a:t>Correlazione lineare perfettamente positiva</a:t>
            </a:r>
          </a:p>
          <a:p>
            <a:pPr algn="ctr" eaLnBrk="1" hangingPunct="1"/>
            <a:r>
              <a:rPr lang="it-IT" altLang="it-IT" b="1">
                <a:latin typeface="Arial Narrow" panose="020B0604020202020204" pitchFamily="34" charset="0"/>
              </a:rPr>
              <a:t>I punti appartengono tutti alla retta di regressione con pendenza m</a:t>
            </a:r>
            <a:r>
              <a:rPr lang="it-IT" altLang="it-IT" b="1" baseline="-25000">
                <a:latin typeface="Arial Narrow" panose="020B0604020202020204" pitchFamily="34" charset="0"/>
              </a:rPr>
              <a:t>s</a:t>
            </a:r>
            <a:r>
              <a:rPr lang="it-IT" altLang="it-IT" b="1">
                <a:latin typeface="Arial Narrow" panose="020B0604020202020204" pitchFamily="34" charset="0"/>
              </a:rPr>
              <a:t> &gt; 0.</a:t>
            </a:r>
          </a:p>
        </p:txBody>
      </p:sp>
      <p:sp>
        <p:nvSpPr>
          <p:cNvPr id="39944" name="TextBox 20">
            <a:extLst>
              <a:ext uri="{FF2B5EF4-FFF2-40B4-BE49-F238E27FC236}">
                <a16:creationId xmlns:a16="http://schemas.microsoft.com/office/drawing/2014/main" id="{B92FE5B7-0C44-504A-99ED-6668A2BA8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267200"/>
            <a:ext cx="3276600" cy="2308225"/>
          </a:xfrm>
          <a:prstGeom prst="rect">
            <a:avLst/>
          </a:prstGeom>
          <a:solidFill>
            <a:srgbClr val="FDFFF0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b="1" i="1">
                <a:solidFill>
                  <a:srgbClr val="0000FF"/>
                </a:solidFill>
                <a:latin typeface="Arial Narrow" panose="020B0604020202020204" pitchFamily="34" charset="0"/>
              </a:rPr>
              <a:t>r</a:t>
            </a:r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 = </a:t>
            </a:r>
            <a:r>
              <a:rPr lang="it-IT" altLang="it-IT" b="1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1  </a:t>
            </a:r>
          </a:p>
          <a:p>
            <a:pPr algn="ctr" eaLnBrk="1" hangingPunct="1"/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Correlazione lineare perfettamente negativa</a:t>
            </a:r>
          </a:p>
          <a:p>
            <a:pPr algn="ctr" eaLnBrk="1" hangingPunct="1"/>
            <a:r>
              <a:rPr lang="it-IT" altLang="it-IT" b="1">
                <a:latin typeface="Arial Narrow" panose="020B0604020202020204" pitchFamily="34" charset="0"/>
              </a:rPr>
              <a:t>I punti appartengono tutti alla retta di regressione con pendenza m</a:t>
            </a:r>
            <a:r>
              <a:rPr lang="it-IT" altLang="it-IT" b="1" baseline="-25000">
                <a:latin typeface="Arial Narrow" panose="020B0604020202020204" pitchFamily="34" charset="0"/>
              </a:rPr>
              <a:t>s</a:t>
            </a:r>
            <a:r>
              <a:rPr lang="it-IT" altLang="it-IT" b="1">
                <a:latin typeface="Arial Narrow" panose="020B0604020202020204" pitchFamily="34" charset="0"/>
              </a:rPr>
              <a:t> &lt; 0.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>
            <a:extLst>
              <a:ext uri="{FF2B5EF4-FFF2-40B4-BE49-F238E27FC236}">
                <a16:creationId xmlns:a16="http://schemas.microsoft.com/office/drawing/2014/main" id="{95F909E4-7EB6-484E-AE44-8719284C5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895600" cy="171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Treccani Scuola 2015</a:t>
            </a: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497D5FDA-B7BF-9F4D-9372-4A396441F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619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AD572F8-4216-D74B-B224-B8ED029542A7}" type="slidenum">
              <a:rPr lang="it-IT" altLang="it-IT" sz="1400"/>
              <a:pPr eaLnBrk="1" hangingPunct="1"/>
              <a:t>21</a:t>
            </a:fld>
            <a:endParaRPr lang="it-IT" altLang="it-IT" sz="1400"/>
          </a:p>
        </p:txBody>
      </p:sp>
      <p:sp>
        <p:nvSpPr>
          <p:cNvPr id="40964" name="Title 9">
            <a:extLst>
              <a:ext uri="{FF2B5EF4-FFF2-40B4-BE49-F238E27FC236}">
                <a16:creationId xmlns:a16="http://schemas.microsoft.com/office/drawing/2014/main" id="{CA140709-AB24-1E47-AA4B-471FD36DA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762000"/>
          </a:xfrm>
        </p:spPr>
        <p:txBody>
          <a:bodyPr anchor="t"/>
          <a:lstStyle/>
          <a:p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Valori dell’indice </a:t>
            </a:r>
            <a:r>
              <a:rPr lang="it-IT" altLang="it-IT" b="1" i="1">
                <a:solidFill>
                  <a:srgbClr val="FF0000"/>
                </a:solidFill>
                <a:ea typeface="ＭＳ Ｐゴシック" panose="020B0600070205080204" pitchFamily="34" charset="-128"/>
              </a:rPr>
              <a:t>r</a:t>
            </a:r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40965" name="TextBox 11">
            <a:extLst>
              <a:ext uri="{FF2B5EF4-FFF2-40B4-BE49-F238E27FC236}">
                <a16:creationId xmlns:a16="http://schemas.microsoft.com/office/drawing/2014/main" id="{B55AFE4A-4C42-6B46-98AC-EFC335F17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8000"/>
                </a:solidFill>
              </a:rPr>
              <a:t>Quesito 5a</a:t>
            </a:r>
          </a:p>
        </p:txBody>
      </p:sp>
      <p:pic>
        <p:nvPicPr>
          <p:cNvPr id="40966" name="Picture 8" descr="Schermata 2015-11-02 alle 17.26.49.png">
            <a:extLst>
              <a:ext uri="{FF2B5EF4-FFF2-40B4-BE49-F238E27FC236}">
                <a16:creationId xmlns:a16="http://schemas.microsoft.com/office/drawing/2014/main" id="{48453217-2C3B-0343-941D-AAD33F060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2052638" cy="31289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7" name="Picture 10" descr="Schermata 2015-11-02 alle 17.49.35.png">
            <a:extLst>
              <a:ext uri="{FF2B5EF4-FFF2-40B4-BE49-F238E27FC236}">
                <a16:creationId xmlns:a16="http://schemas.microsoft.com/office/drawing/2014/main" id="{22E33C3C-EE81-314C-AE38-1A41D1896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2743200" cy="3149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Schermata 2015-11-02 alle 18.10.29.png">
            <a:extLst>
              <a:ext uri="{FF2B5EF4-FFF2-40B4-BE49-F238E27FC236}">
                <a16:creationId xmlns:a16="http://schemas.microsoft.com/office/drawing/2014/main" id="{46F6541F-170F-6F47-B29E-EABB6FFB7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4800600"/>
            <a:ext cx="5481638" cy="1700213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>
            <a:extLst>
              <a:ext uri="{FF2B5EF4-FFF2-40B4-BE49-F238E27FC236}">
                <a16:creationId xmlns:a16="http://schemas.microsoft.com/office/drawing/2014/main" id="{4DED00D8-8A74-7048-8AF4-63773C0BB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895600" cy="171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Treccani Scuola 2015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1D302164-E8F5-C940-9D9A-C0B41C157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1393088-A987-4945-845F-98BE0C0B39C9}" type="slidenum">
              <a:rPr lang="it-IT" altLang="it-IT" sz="1400"/>
              <a:pPr eaLnBrk="1" hangingPunct="1"/>
              <a:t>22</a:t>
            </a:fld>
            <a:endParaRPr lang="it-IT" altLang="it-IT" sz="1400"/>
          </a:p>
        </p:txBody>
      </p:sp>
      <p:sp>
        <p:nvSpPr>
          <p:cNvPr id="41988" name="TextBox 20">
            <a:extLst>
              <a:ext uri="{FF2B5EF4-FFF2-40B4-BE49-F238E27FC236}">
                <a16:creationId xmlns:a16="http://schemas.microsoft.com/office/drawing/2014/main" id="{6AD470AC-7412-4443-90EE-05B85E040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b="1">
              <a:latin typeface="Arial Narrow" panose="020B0604020202020204" pitchFamily="34" charset="0"/>
            </a:endParaRPr>
          </a:p>
        </p:txBody>
      </p:sp>
      <p:sp>
        <p:nvSpPr>
          <p:cNvPr id="41989" name="Title 9">
            <a:extLst>
              <a:ext uri="{FF2B5EF4-FFF2-40B4-BE49-F238E27FC236}">
                <a16:creationId xmlns:a16="http://schemas.microsoft.com/office/drawing/2014/main" id="{B0199055-318F-A449-95BB-C78F24592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762000"/>
          </a:xfrm>
        </p:spPr>
        <p:txBody>
          <a:bodyPr anchor="t"/>
          <a:lstStyle/>
          <a:p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Il linguaggio della statistica</a:t>
            </a:r>
          </a:p>
        </p:txBody>
      </p:sp>
      <p:pic>
        <p:nvPicPr>
          <p:cNvPr id="41990" name="Picture 9" descr="Schermata 2015-11-02 alle 17.26.49.png">
            <a:extLst>
              <a:ext uri="{FF2B5EF4-FFF2-40B4-BE49-F238E27FC236}">
                <a16:creationId xmlns:a16="http://schemas.microsoft.com/office/drawing/2014/main" id="{727229AB-452C-BD4D-A5EA-D26B27EBC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2052638" cy="31289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1" name="Picture 11" descr="Schermata 2015-11-02 alle 17.49.35.png">
            <a:extLst>
              <a:ext uri="{FF2B5EF4-FFF2-40B4-BE49-F238E27FC236}">
                <a16:creationId xmlns:a16="http://schemas.microsoft.com/office/drawing/2014/main" id="{9B02D347-4EEA-804D-A631-AFA022BCF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2743200" cy="3149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2" name="TextBox 13">
            <a:extLst>
              <a:ext uri="{FF2B5EF4-FFF2-40B4-BE49-F238E27FC236}">
                <a16:creationId xmlns:a16="http://schemas.microsoft.com/office/drawing/2014/main" id="{EF74871E-B47D-454F-B354-F980B41C3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648200"/>
            <a:ext cx="4724400" cy="1200150"/>
          </a:xfrm>
          <a:prstGeom prst="rect">
            <a:avLst/>
          </a:prstGeom>
          <a:solidFill>
            <a:srgbClr val="FDFFF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b="1" i="1">
                <a:solidFill>
                  <a:srgbClr val="FF0000"/>
                </a:solidFill>
                <a:latin typeface="Arial Narrow" panose="020B0604020202020204" pitchFamily="34" charset="0"/>
              </a:rPr>
              <a:t>r</a:t>
            </a:r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</a:rPr>
              <a:t> = 0  </a:t>
            </a:r>
          </a:p>
          <a:p>
            <a:pPr algn="ctr" eaLnBrk="1" hangingPunct="1"/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</a:rPr>
              <a:t>Assenza di correlazione lineare</a:t>
            </a:r>
          </a:p>
          <a:p>
            <a:pPr algn="ctr" eaLnBrk="1" hangingPunct="1"/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</a:rPr>
              <a:t>Dati non correlati linearmente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>
            <a:extLst>
              <a:ext uri="{FF2B5EF4-FFF2-40B4-BE49-F238E27FC236}">
                <a16:creationId xmlns:a16="http://schemas.microsoft.com/office/drawing/2014/main" id="{D6AE6B3E-1868-A74E-B928-8AC24AC13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895600" cy="171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Treccani Scuola 2015</a:t>
            </a: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C6D2F183-B426-AA45-8197-95128A5BD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A82ED0D-8E86-0F45-81B3-C94B601D3084}" type="slidenum">
              <a:rPr lang="it-IT" altLang="it-IT" sz="1400"/>
              <a:pPr eaLnBrk="1" hangingPunct="1"/>
              <a:t>23</a:t>
            </a:fld>
            <a:endParaRPr lang="it-IT" altLang="it-IT" sz="1400"/>
          </a:p>
        </p:txBody>
      </p:sp>
      <p:sp>
        <p:nvSpPr>
          <p:cNvPr id="43012" name="TextBox 20">
            <a:extLst>
              <a:ext uri="{FF2B5EF4-FFF2-40B4-BE49-F238E27FC236}">
                <a16:creationId xmlns:a16="http://schemas.microsoft.com/office/drawing/2014/main" id="{EBB8F887-52AF-D744-BA1F-986BCFDBD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b="1">
              <a:latin typeface="Arial Narrow" panose="020B0604020202020204" pitchFamily="34" charset="0"/>
            </a:endParaRPr>
          </a:p>
        </p:txBody>
      </p:sp>
      <p:sp>
        <p:nvSpPr>
          <p:cNvPr id="43013" name="Title 9">
            <a:extLst>
              <a:ext uri="{FF2B5EF4-FFF2-40B4-BE49-F238E27FC236}">
                <a16:creationId xmlns:a16="http://schemas.microsoft.com/office/drawing/2014/main" id="{4A14AA20-33E1-4C4F-A631-59727DA81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762000"/>
          </a:xfrm>
        </p:spPr>
        <p:txBody>
          <a:bodyPr anchor="t"/>
          <a:lstStyle/>
          <a:p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Correlazione lineare e valori di </a:t>
            </a:r>
            <a:r>
              <a:rPr lang="it-IT" altLang="it-IT" b="1" i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r</a:t>
            </a:r>
          </a:p>
        </p:txBody>
      </p:sp>
      <p:pic>
        <p:nvPicPr>
          <p:cNvPr id="43014" name="Picture 8" descr="Schermata 2015-11-02 alle 19.17.28.png">
            <a:extLst>
              <a:ext uri="{FF2B5EF4-FFF2-40B4-BE49-F238E27FC236}">
                <a16:creationId xmlns:a16="http://schemas.microsoft.com/office/drawing/2014/main" id="{1E0DF27B-9A94-9B47-B151-5B3483EE6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8686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>
            <a:extLst>
              <a:ext uri="{FF2B5EF4-FFF2-40B4-BE49-F238E27FC236}">
                <a16:creationId xmlns:a16="http://schemas.microsoft.com/office/drawing/2014/main" id="{DEC842B5-CA97-C843-930B-BFA8C56E4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895600" cy="171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Treccani Scuola 2015</a:t>
            </a: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FC780D78-64AE-534D-BF3E-A50AC5448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A7A353B-361D-A740-84E0-3D1F919727D3}" type="slidenum">
              <a:rPr lang="it-IT" altLang="it-IT" sz="1400"/>
              <a:pPr eaLnBrk="1" hangingPunct="1"/>
              <a:t>24</a:t>
            </a:fld>
            <a:endParaRPr lang="it-IT" altLang="it-IT" sz="1400"/>
          </a:p>
        </p:txBody>
      </p:sp>
      <p:sp>
        <p:nvSpPr>
          <p:cNvPr id="44036" name="Title 9">
            <a:extLst>
              <a:ext uri="{FF2B5EF4-FFF2-40B4-BE49-F238E27FC236}">
                <a16:creationId xmlns:a16="http://schemas.microsoft.com/office/drawing/2014/main" id="{DAC01DD2-FA35-E142-BDA1-6FCD6B0FD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762000"/>
          </a:xfrm>
        </p:spPr>
        <p:txBody>
          <a:bodyPr anchor="t"/>
          <a:lstStyle/>
          <a:p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r = 0 e retta di regressione </a:t>
            </a:r>
          </a:p>
        </p:txBody>
      </p:sp>
      <p:pic>
        <p:nvPicPr>
          <p:cNvPr id="44037" name="Picture 8" descr="Schermata 2015-11-02 alle 18.19.52.png">
            <a:extLst>
              <a:ext uri="{FF2B5EF4-FFF2-40B4-BE49-F238E27FC236}">
                <a16:creationId xmlns:a16="http://schemas.microsoft.com/office/drawing/2014/main" id="{0CFB995F-2A48-4E4A-8057-14B9959E7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18161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Box 10">
            <a:extLst>
              <a:ext uri="{FF2B5EF4-FFF2-40B4-BE49-F238E27FC236}">
                <a16:creationId xmlns:a16="http://schemas.microsoft.com/office/drawing/2014/main" id="{9C800059-17E8-3D40-8DBE-8BADF0AB2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0668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8000"/>
                </a:solidFill>
              </a:rPr>
              <a:t>Quesito 5c</a:t>
            </a:r>
          </a:p>
        </p:txBody>
      </p:sp>
      <p:pic>
        <p:nvPicPr>
          <p:cNvPr id="44039" name="Picture 12" descr="Schermata 2015-11-02 alle 18.38.33.png">
            <a:extLst>
              <a:ext uri="{FF2B5EF4-FFF2-40B4-BE49-F238E27FC236}">
                <a16:creationId xmlns:a16="http://schemas.microsoft.com/office/drawing/2014/main" id="{6AA00CD7-25E7-9B44-8DFF-30228BA33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6238875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9" descr="Schermata 2015-11-03 alle 10.31.28.png">
            <a:extLst>
              <a:ext uri="{FF2B5EF4-FFF2-40B4-BE49-F238E27FC236}">
                <a16:creationId xmlns:a16="http://schemas.microsoft.com/office/drawing/2014/main" id="{FCD57655-9C31-184B-8965-101B9C4D08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2133600" cy="32051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1" name="TextBox 11">
            <a:extLst>
              <a:ext uri="{FF2B5EF4-FFF2-40B4-BE49-F238E27FC236}">
                <a16:creationId xmlns:a16="http://schemas.microsoft.com/office/drawing/2014/main" id="{AB98D81C-9AA3-E644-9DF9-79D21B40D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257800"/>
            <a:ext cx="52578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Ma ora la retta di regressione </a:t>
            </a:r>
            <a:r>
              <a:rPr lang="it-IT" altLang="it-IT" b="1" i="1">
                <a:latin typeface="Arial Narrow" panose="020B0604020202020204" pitchFamily="34" charset="0"/>
              </a:rPr>
              <a:t>s</a:t>
            </a:r>
            <a:r>
              <a:rPr lang="it-IT" altLang="it-IT" b="1" baseline="-25000">
                <a:latin typeface="Arial Narrow" panose="020B0604020202020204" pitchFamily="34" charset="0"/>
              </a:rPr>
              <a:t>F </a:t>
            </a:r>
            <a:r>
              <a:rPr lang="it-IT" altLang="it-IT" b="1">
                <a:latin typeface="Arial Narrow" panose="020B0604020202020204" pitchFamily="34" charset="0"/>
              </a:rPr>
              <a:t>non è utile a fini statistici, perché r = 0 indica che i punti sono sparsi lontano da </a:t>
            </a:r>
            <a:r>
              <a:rPr lang="it-IT" altLang="it-IT" b="1" i="1">
                <a:latin typeface="Arial Narrow" panose="020B0604020202020204" pitchFamily="34" charset="0"/>
              </a:rPr>
              <a:t>s</a:t>
            </a:r>
            <a:r>
              <a:rPr lang="it-IT" altLang="it-IT" b="1" baseline="-25000">
                <a:latin typeface="Arial Narrow" panose="020B0604020202020204" pitchFamily="34" charset="0"/>
              </a:rPr>
              <a:t>F</a:t>
            </a:r>
            <a:r>
              <a:rPr lang="it-IT" altLang="it-IT" b="1">
                <a:latin typeface="Arial Narrow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>
            <a:extLst>
              <a:ext uri="{FF2B5EF4-FFF2-40B4-BE49-F238E27FC236}">
                <a16:creationId xmlns:a16="http://schemas.microsoft.com/office/drawing/2014/main" id="{9E20A78C-A31C-244E-A0C4-AEACAA07D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895600" cy="171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Treccani Scuola 2015</a:t>
            </a:r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1ABBAFA1-65BE-CE4C-B7A6-8EDA51980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FBD4889-A79B-6A41-81CD-E939A6042336}" type="slidenum">
              <a:rPr lang="it-IT" altLang="it-IT" sz="1400"/>
              <a:pPr eaLnBrk="1" hangingPunct="1"/>
              <a:t>25</a:t>
            </a:fld>
            <a:endParaRPr lang="it-IT" altLang="it-IT" sz="1400"/>
          </a:p>
        </p:txBody>
      </p:sp>
      <p:sp>
        <p:nvSpPr>
          <p:cNvPr id="45060" name="Title 9">
            <a:extLst>
              <a:ext uri="{FF2B5EF4-FFF2-40B4-BE49-F238E27FC236}">
                <a16:creationId xmlns:a16="http://schemas.microsoft.com/office/drawing/2014/main" id="{8E58F6E1-3FDF-CF48-B687-FAD2DC97E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254" y="308546"/>
            <a:ext cx="7772400" cy="851009"/>
          </a:xfrm>
        </p:spPr>
        <p:txBody>
          <a:bodyPr anchor="t"/>
          <a:lstStyle/>
          <a:p>
            <a:r>
              <a:rPr lang="it-IT" altLang="it-IT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Regressione e correlazione lineari.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375CBA-5532-3A47-AB7D-86088598A330}"/>
              </a:ext>
            </a:extLst>
          </p:cNvPr>
          <p:cNvSpPr txBox="1"/>
          <p:nvPr/>
        </p:nvSpPr>
        <p:spPr>
          <a:xfrm>
            <a:off x="487536" y="1340768"/>
            <a:ext cx="8314506" cy="2831544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Le formule studiate e l’uso del computer permettono di esaminare dati anche senza rappresentarli come punti del piano OXY.</a:t>
            </a:r>
          </a:p>
          <a:p>
            <a:pPr eaLnBrk="1" hangingPunct="1"/>
            <a:endParaRPr lang="it-IT" altLang="it-IT" sz="1000" b="1" dirty="0">
              <a:latin typeface="Arial Narrow" panose="020B0604020202020204" pitchFamily="34" charset="0"/>
            </a:endParaRPr>
          </a:p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I calcoli sono svolti rapidamente, ma quando i dati sono molto numerosi, come spesso avviene nella applicazioni, come conviene programmare il computer?</a:t>
            </a:r>
          </a:p>
        </p:txBody>
      </p:sp>
    </p:spTree>
    <p:extLst>
      <p:ext uri="{BB962C8B-B14F-4D97-AF65-F5344CB8AC3E}">
        <p14:creationId xmlns:p14="http://schemas.microsoft.com/office/powerpoint/2010/main" val="2518807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>
            <a:extLst>
              <a:ext uri="{FF2B5EF4-FFF2-40B4-BE49-F238E27FC236}">
                <a16:creationId xmlns:a16="http://schemas.microsoft.com/office/drawing/2014/main" id="{9E20A78C-A31C-244E-A0C4-AEACAA07D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895600" cy="171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Treccani Scuola 2015</a:t>
            </a:r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1ABBAFA1-65BE-CE4C-B7A6-8EDA51980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FBD4889-A79B-6A41-81CD-E939A6042336}" type="slidenum">
              <a:rPr lang="it-IT" altLang="it-IT" sz="1400"/>
              <a:pPr eaLnBrk="1" hangingPunct="1"/>
              <a:t>26</a:t>
            </a:fld>
            <a:endParaRPr lang="it-IT" altLang="it-IT" sz="1400"/>
          </a:p>
        </p:txBody>
      </p:sp>
      <p:sp>
        <p:nvSpPr>
          <p:cNvPr id="45060" name="Title 9">
            <a:extLst>
              <a:ext uri="{FF2B5EF4-FFF2-40B4-BE49-F238E27FC236}">
                <a16:creationId xmlns:a16="http://schemas.microsoft.com/office/drawing/2014/main" id="{8E58F6E1-3FDF-CF48-B687-FAD2DC97E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371600"/>
          </a:xfrm>
        </p:spPr>
        <p:txBody>
          <a:bodyPr anchor="t"/>
          <a:lstStyle/>
          <a:p>
            <a:r>
              <a:rPr lang="it-IT" altLang="it-IT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Regressione e correlazione lineari:</a:t>
            </a:r>
            <a:br>
              <a:rPr lang="it-IT" altLang="it-IT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</a:br>
            <a:r>
              <a:rPr lang="it-IT" altLang="it-IT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come conviene a esaminare dati?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375CBA-5532-3A47-AB7D-86088598A330}"/>
              </a:ext>
            </a:extLst>
          </p:cNvPr>
          <p:cNvSpPr txBox="1"/>
          <p:nvPr/>
        </p:nvSpPr>
        <p:spPr>
          <a:xfrm>
            <a:off x="490947" y="2204864"/>
            <a:ext cx="8314506" cy="313932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Conviene programmare il computer in modo da:</a:t>
            </a:r>
          </a:p>
          <a:p>
            <a:pPr eaLnBrk="1" hangingPunct="1"/>
            <a:endParaRPr lang="it-IT" altLang="it-IT" sz="1000" b="1" dirty="0">
              <a:latin typeface="Arial Narrow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it-IT" altLang="it-IT" sz="2800" b="1" dirty="0">
                <a:latin typeface="Arial Narrow" panose="020B0604020202020204" pitchFamily="34" charset="0"/>
              </a:rPr>
              <a:t>Calcolare l’indice di correlazione </a:t>
            </a:r>
            <a:r>
              <a:rPr lang="it-IT" altLang="it-IT" sz="2800" b="1" i="1" dirty="0" err="1">
                <a:latin typeface="Arial Narrow" panose="020B0604020202020204" pitchFamily="34" charset="0"/>
              </a:rPr>
              <a:t>r</a:t>
            </a:r>
            <a:r>
              <a:rPr lang="it-IT" altLang="it-IT" sz="2800" b="1" dirty="0">
                <a:latin typeface="Arial Narrow" panose="020B0604020202020204" pitchFamily="34" charset="0"/>
              </a:rPr>
              <a:t>.</a:t>
            </a:r>
          </a:p>
          <a:p>
            <a:pPr marL="228600" indent="-228600" eaLnBrk="1" hangingPunct="1">
              <a:buFont typeface="+mj-lt"/>
              <a:buAutoNum type="arabicPeriod"/>
            </a:pPr>
            <a:endParaRPr lang="it-IT" altLang="it-IT" sz="1000" b="1" dirty="0">
              <a:latin typeface="Arial Narrow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it-IT" altLang="it-IT" sz="2800" b="1" dirty="0">
                <a:latin typeface="Arial Narrow" panose="020B0604020202020204" pitchFamily="34" charset="0"/>
              </a:rPr>
              <a:t>Stabilire se il valore di </a:t>
            </a:r>
            <a:r>
              <a:rPr lang="it-IT" altLang="it-IT" sz="2800" b="1" i="1" dirty="0" err="1">
                <a:latin typeface="Arial Narrow" panose="020B0604020202020204" pitchFamily="34" charset="0"/>
              </a:rPr>
              <a:t>r</a:t>
            </a:r>
            <a:r>
              <a:rPr lang="it-IT" altLang="it-IT" sz="2800" b="1" dirty="0">
                <a:latin typeface="Arial Narrow" panose="020B0604020202020204" pitchFamily="34" charset="0"/>
              </a:rPr>
              <a:t> indica una correlazione significativa per l’indagine.</a:t>
            </a:r>
          </a:p>
          <a:p>
            <a:pPr marL="228600" indent="-228600" eaLnBrk="1" hangingPunct="1">
              <a:buFont typeface="+mj-lt"/>
              <a:buAutoNum type="arabicPeriod"/>
            </a:pPr>
            <a:endParaRPr lang="it-IT" altLang="it-IT" sz="1000" b="1" dirty="0">
              <a:latin typeface="Arial Narrow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it-IT" altLang="it-IT" sz="2800" b="1" dirty="0">
                <a:latin typeface="Arial Narrow" panose="020B0604020202020204" pitchFamily="34" charset="0"/>
              </a:rPr>
              <a:t>Solo in caso affermativo determinare la retta di regressione.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672D54D-4A0E-0248-BAAC-AA05E45F33D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8991600" cy="762000"/>
          </a:xfrm>
        </p:spPr>
        <p:txBody>
          <a:bodyPr anchor="t"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I dati di un’indagine per riflettere</a:t>
            </a:r>
          </a:p>
        </p:txBody>
      </p:sp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AFC9C207-2EFC-1846-B105-49FC63CE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895600" cy="171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Treccani Scuola 2015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AD6A07AF-853D-834D-A214-CF5B337A3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DB60F60-BD1A-8143-BE41-0A3E5424A9A3}" type="slidenum">
              <a:rPr lang="it-IT" altLang="it-IT" sz="1400"/>
              <a:pPr eaLnBrk="1" hangingPunct="1"/>
              <a:t>3</a:t>
            </a:fld>
            <a:endParaRPr lang="it-IT" altLang="it-IT" sz="1400"/>
          </a:p>
        </p:txBody>
      </p:sp>
      <p:pic>
        <p:nvPicPr>
          <p:cNvPr id="20485" name="Picture 6" descr="Schermata 2015-10-30 alle 18.47.41.png">
            <a:extLst>
              <a:ext uri="{FF2B5EF4-FFF2-40B4-BE49-F238E27FC236}">
                <a16:creationId xmlns:a16="http://schemas.microsoft.com/office/drawing/2014/main" id="{D79D4A63-9B9C-CC40-A3BC-8300B0AEF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0"/>
            <a:ext cx="569118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C7627A7-7C64-7A45-97CB-B7EC57EA69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0"/>
            <a:ext cx="8763000" cy="914400"/>
          </a:xfrm>
        </p:spPr>
        <p:txBody>
          <a:bodyPr anchor="t"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I dati trattati con un foglio di calcolo</a:t>
            </a:r>
          </a:p>
        </p:txBody>
      </p:sp>
      <p:sp>
        <p:nvSpPr>
          <p:cNvPr id="21507" name="Footer Placeholder 4">
            <a:extLst>
              <a:ext uri="{FF2B5EF4-FFF2-40B4-BE49-F238E27FC236}">
                <a16:creationId xmlns:a16="http://schemas.microsoft.com/office/drawing/2014/main" id="{B05A5642-31E5-AB4B-827B-6814440BF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895600" cy="171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Treccani Scuola 2015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BEB5C72A-1675-FB41-A44F-E1F266D7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619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F212F60-A7DA-D447-BA38-8CBF72D71F82}" type="slidenum">
              <a:rPr lang="it-IT" altLang="it-IT" sz="1400"/>
              <a:pPr eaLnBrk="1" hangingPunct="1"/>
              <a:t>4</a:t>
            </a:fld>
            <a:endParaRPr lang="it-IT" altLang="it-IT" sz="1400"/>
          </a:p>
        </p:txBody>
      </p:sp>
      <p:sp>
        <p:nvSpPr>
          <p:cNvPr id="21509" name="TextBox 8">
            <a:extLst>
              <a:ext uri="{FF2B5EF4-FFF2-40B4-BE49-F238E27FC236}">
                <a16:creationId xmlns:a16="http://schemas.microsoft.com/office/drawing/2014/main" id="{CFE65C65-BB5D-A445-BFDF-BB4FADD9B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876800"/>
            <a:ext cx="2209800" cy="40005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rgbClr val="0000FF"/>
                </a:solidFill>
                <a:latin typeface="Arial Narrow" panose="020B0604020202020204" pitchFamily="34" charset="0"/>
              </a:rPr>
              <a:t>Retta di regressione</a:t>
            </a:r>
          </a:p>
        </p:txBody>
      </p:sp>
      <p:sp>
        <p:nvSpPr>
          <p:cNvPr id="21510" name="TextBox 9">
            <a:extLst>
              <a:ext uri="{FF2B5EF4-FFF2-40B4-BE49-F238E27FC236}">
                <a16:creationId xmlns:a16="http://schemas.microsoft.com/office/drawing/2014/main" id="{CADBD153-31E6-0341-8D15-98F2218F4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953000"/>
            <a:ext cx="2209800" cy="40005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rgbClr val="FF0000"/>
                </a:solidFill>
                <a:latin typeface="Arial Narrow" panose="020B0604020202020204" pitchFamily="34" charset="0"/>
              </a:rPr>
              <a:t>Retta di regressione</a:t>
            </a:r>
          </a:p>
        </p:txBody>
      </p:sp>
      <p:pic>
        <p:nvPicPr>
          <p:cNvPr id="21511" name="Picture 12" descr="Schermata 2015-10-30 alle 10.31.16.png">
            <a:extLst>
              <a:ext uri="{FF2B5EF4-FFF2-40B4-BE49-F238E27FC236}">
                <a16:creationId xmlns:a16="http://schemas.microsoft.com/office/drawing/2014/main" id="{D7BD0D47-E99B-A242-9B0F-41889B1FC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205288" cy="327183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13" descr="Schermata 2015-10-30 alle 10.38.12.png">
            <a:extLst>
              <a:ext uri="{FF2B5EF4-FFF2-40B4-BE49-F238E27FC236}">
                <a16:creationId xmlns:a16="http://schemas.microsoft.com/office/drawing/2014/main" id="{EB2EAF1E-BCA2-914F-B7F4-7964A8E35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4170363" cy="32988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87CCCB8-2C02-9C42-B088-31E689E3FA3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895600" y="3505200"/>
            <a:ext cx="243840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A169027-E412-1C42-9E59-A81EC4260DB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972300" y="3162300"/>
            <a:ext cx="3352800" cy="2286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5" name="TextBox 36">
            <a:extLst>
              <a:ext uri="{FF2B5EF4-FFF2-40B4-BE49-F238E27FC236}">
                <a16:creationId xmlns:a16="http://schemas.microsoft.com/office/drawing/2014/main" id="{89BE8156-BE72-184A-A249-CC7E31CCE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562600"/>
            <a:ext cx="5562600" cy="523875"/>
          </a:xfrm>
          <a:prstGeom prst="rect">
            <a:avLst/>
          </a:prstGeom>
          <a:solidFill>
            <a:srgbClr val="FFFF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I due gruppi di dati sono molto diversi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F207708-C002-734B-9C2B-CE923C789AD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152400"/>
            <a:ext cx="8763000" cy="914400"/>
          </a:xfrm>
        </p:spPr>
        <p:txBody>
          <a:bodyPr anchor="t"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I dati trattati con un foglio di calcolo</a:t>
            </a:r>
          </a:p>
        </p:txBody>
      </p:sp>
      <p:sp>
        <p:nvSpPr>
          <p:cNvPr id="22531" name="Footer Placeholder 4">
            <a:extLst>
              <a:ext uri="{FF2B5EF4-FFF2-40B4-BE49-F238E27FC236}">
                <a16:creationId xmlns:a16="http://schemas.microsoft.com/office/drawing/2014/main" id="{83652AC3-2A4B-9F4D-8B72-0A7DD38B6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895600" cy="171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Treccani Scuola 2015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AE472B60-D1C0-EB42-A740-0BB985549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619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4C0DD27-311E-4B4F-A8DC-5433A16FFD80}" type="slidenum">
              <a:rPr lang="it-IT" altLang="it-IT" sz="1400"/>
              <a:pPr eaLnBrk="1" hangingPunct="1"/>
              <a:t>5</a:t>
            </a:fld>
            <a:endParaRPr lang="it-IT" altLang="it-IT" sz="1400"/>
          </a:p>
        </p:txBody>
      </p:sp>
      <p:sp>
        <p:nvSpPr>
          <p:cNvPr id="22533" name="TextBox 8">
            <a:extLst>
              <a:ext uri="{FF2B5EF4-FFF2-40B4-BE49-F238E27FC236}">
                <a16:creationId xmlns:a16="http://schemas.microsoft.com/office/drawing/2014/main" id="{3B725A3C-7415-404C-9D60-57B03899A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572000"/>
            <a:ext cx="3200400" cy="8302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Punti ‘sparsi’ e lontani dalla retta di regressione</a:t>
            </a:r>
          </a:p>
        </p:txBody>
      </p:sp>
      <p:sp>
        <p:nvSpPr>
          <p:cNvPr id="22534" name="TextBox 9">
            <a:extLst>
              <a:ext uri="{FF2B5EF4-FFF2-40B4-BE49-F238E27FC236}">
                <a16:creationId xmlns:a16="http://schemas.microsoft.com/office/drawing/2014/main" id="{F3A473AA-7D2A-4B45-B1BA-4E59A039C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572000"/>
            <a:ext cx="3124200" cy="83026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</a:rPr>
              <a:t>Punti tutti molto vicini alla retta di regressione</a:t>
            </a:r>
          </a:p>
        </p:txBody>
      </p:sp>
      <p:pic>
        <p:nvPicPr>
          <p:cNvPr id="22535" name="Picture 12" descr="Schermata 2015-10-30 alle 10.31.16.png">
            <a:extLst>
              <a:ext uri="{FF2B5EF4-FFF2-40B4-BE49-F238E27FC236}">
                <a16:creationId xmlns:a16="http://schemas.microsoft.com/office/drawing/2014/main" id="{D90FCB04-F559-D346-81B8-2E1577843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205288" cy="327183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13" descr="Schermata 2015-10-30 alle 10.38.12.png">
            <a:extLst>
              <a:ext uri="{FF2B5EF4-FFF2-40B4-BE49-F238E27FC236}">
                <a16:creationId xmlns:a16="http://schemas.microsoft.com/office/drawing/2014/main" id="{E4A6B3BA-915C-7A44-9A30-B3D5885DD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4170363" cy="32988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7FD9BA-7863-F64C-A635-A2139A8E58CC}"/>
              </a:ext>
            </a:extLst>
          </p:cNvPr>
          <p:cNvSpPr txBox="1"/>
          <p:nvPr/>
        </p:nvSpPr>
        <p:spPr>
          <a:xfrm>
            <a:off x="1219200" y="5562600"/>
            <a:ext cx="6705600" cy="954088"/>
          </a:xfrm>
          <a:prstGeom prst="rect">
            <a:avLst/>
          </a:prstGeom>
          <a:solidFill>
            <a:srgbClr val="FFFFEA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C’è un indicatore statistico per stabilire quanto i punti sono vicini alla retta di regressione?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F4D10DF-0405-084A-80AA-226C3EAF7A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152400"/>
            <a:ext cx="7391400" cy="914400"/>
          </a:xfrm>
        </p:spPr>
        <p:txBody>
          <a:bodyPr anchor="t"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Studi di Galton e Pearson</a:t>
            </a:r>
          </a:p>
        </p:txBody>
      </p:sp>
      <p:sp>
        <p:nvSpPr>
          <p:cNvPr id="23555" name="Footer Placeholder 4">
            <a:extLst>
              <a:ext uri="{FF2B5EF4-FFF2-40B4-BE49-F238E27FC236}">
                <a16:creationId xmlns:a16="http://schemas.microsoft.com/office/drawing/2014/main" id="{F8D93C16-0548-9046-BCBE-12524D829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895600" cy="171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Treccani Scuola 2015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DE4D36D1-1AA7-D540-ADD8-8AC6C9ECD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619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4C7322D-4A1A-3240-94A9-477EBEA9DD68}" type="slidenum">
              <a:rPr lang="it-IT" altLang="it-IT" sz="1400"/>
              <a:pPr eaLnBrk="1" hangingPunct="1"/>
              <a:t>6</a:t>
            </a:fld>
            <a:endParaRPr lang="it-IT" altLang="it-IT" sz="1400"/>
          </a:p>
        </p:txBody>
      </p:sp>
      <p:pic>
        <p:nvPicPr>
          <p:cNvPr id="23557" name="Picture 9" descr="Picture_of_Karl_Pearson.jpg">
            <a:extLst>
              <a:ext uri="{FF2B5EF4-FFF2-40B4-BE49-F238E27FC236}">
                <a16:creationId xmlns:a16="http://schemas.microsoft.com/office/drawing/2014/main" id="{F73971C1-65B5-8A4F-A13A-72890B00B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7" t="11111" r="3542" b="30000"/>
          <a:stretch>
            <a:fillRect/>
          </a:stretch>
        </p:blipFill>
        <p:spPr bwMode="auto">
          <a:xfrm>
            <a:off x="5029200" y="1295400"/>
            <a:ext cx="3784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10">
            <a:extLst>
              <a:ext uri="{FF2B5EF4-FFF2-40B4-BE49-F238E27FC236}">
                <a16:creationId xmlns:a16="http://schemas.microsoft.com/office/drawing/2014/main" id="{2B652119-0ED7-6940-B4E2-CCF720FA2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953000"/>
            <a:ext cx="2743200" cy="70802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000" b="1">
                <a:latin typeface="Arial Narrow" panose="020B0604020202020204" pitchFamily="34" charset="0"/>
              </a:rPr>
              <a:t>K. Pearson, Regno Unito</a:t>
            </a:r>
          </a:p>
          <a:p>
            <a:pPr algn="ctr" eaLnBrk="1" hangingPunct="1"/>
            <a:r>
              <a:rPr lang="it-IT" altLang="it-IT" sz="2000" b="1">
                <a:latin typeface="Arial Narrow" panose="020B0604020202020204" pitchFamily="34" charset="0"/>
              </a:rPr>
              <a:t>1857 - 1936</a:t>
            </a:r>
          </a:p>
        </p:txBody>
      </p:sp>
      <p:pic>
        <p:nvPicPr>
          <p:cNvPr id="23559" name="Picture 13" descr="galton_ritratto.jpg">
            <a:extLst>
              <a:ext uri="{FF2B5EF4-FFF2-40B4-BE49-F238E27FC236}">
                <a16:creationId xmlns:a16="http://schemas.microsoft.com/office/drawing/2014/main" id="{26BB70CA-67B6-7544-AA17-B93DD9A69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r="22353" b="28439"/>
          <a:stretch>
            <a:fillRect/>
          </a:stretch>
        </p:blipFill>
        <p:spPr bwMode="auto">
          <a:xfrm>
            <a:off x="830263" y="1295400"/>
            <a:ext cx="3132137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Box 10">
            <a:extLst>
              <a:ext uri="{FF2B5EF4-FFF2-40B4-BE49-F238E27FC236}">
                <a16:creationId xmlns:a16="http://schemas.microsoft.com/office/drawing/2014/main" id="{53455EEC-D356-3143-B785-088699A06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953000"/>
            <a:ext cx="2514600" cy="70802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000" b="1">
                <a:latin typeface="Arial Narrow" panose="020B0604020202020204" pitchFamily="34" charset="0"/>
              </a:rPr>
              <a:t>F. Galton, Regno Unito</a:t>
            </a:r>
          </a:p>
          <a:p>
            <a:pPr algn="ctr" eaLnBrk="1" hangingPunct="1"/>
            <a:r>
              <a:rPr lang="it-IT" altLang="it-IT" sz="2000" b="1">
                <a:latin typeface="Arial Narrow" panose="020B0604020202020204" pitchFamily="34" charset="0"/>
              </a:rPr>
              <a:t>1822 - 1911</a:t>
            </a:r>
          </a:p>
          <a:p>
            <a:pPr eaLnBrk="1" hangingPunct="1"/>
            <a:endParaRPr lang="it-IT" altLang="it-IT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83553D5-BA2E-1547-BDED-AF56D5CF9F8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7391400" cy="914400"/>
          </a:xfrm>
        </p:spPr>
        <p:txBody>
          <a:bodyPr anchor="t"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Il termine ‘</a:t>
            </a:r>
            <a:r>
              <a:rPr lang="it-IT" altLang="it-IT" b="1" i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correlazione</a:t>
            </a:r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’: origini</a:t>
            </a:r>
          </a:p>
        </p:txBody>
      </p:sp>
      <p:sp>
        <p:nvSpPr>
          <p:cNvPr id="24579" name="Footer Placeholder 4">
            <a:extLst>
              <a:ext uri="{FF2B5EF4-FFF2-40B4-BE49-F238E27FC236}">
                <a16:creationId xmlns:a16="http://schemas.microsoft.com/office/drawing/2014/main" id="{B6A1EBF5-03B1-F74F-88EB-85FD37A9F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895600" cy="171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Treccani Scuola 2015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E33B475B-FC80-1046-9A96-5A88F5C3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619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F6E96A-E831-F347-AA0D-748197DA878D}" type="slidenum">
              <a:rPr lang="it-IT" altLang="it-IT" sz="1400"/>
              <a:pPr eaLnBrk="1" hangingPunct="1"/>
              <a:t>7</a:t>
            </a:fld>
            <a:endParaRPr lang="it-IT" altLang="it-IT" sz="1400"/>
          </a:p>
        </p:txBody>
      </p:sp>
      <p:pic>
        <p:nvPicPr>
          <p:cNvPr id="24581" name="Picture 11" descr="Schermata 2015-10-31 alle 12.54.24.png">
            <a:extLst>
              <a:ext uri="{FF2B5EF4-FFF2-40B4-BE49-F238E27FC236}">
                <a16:creationId xmlns:a16="http://schemas.microsoft.com/office/drawing/2014/main" id="{D87553C6-967F-C545-BFB4-5FD6F4211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5899150" cy="24384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13" descr="galton_ritratto.jpg">
            <a:extLst>
              <a:ext uri="{FF2B5EF4-FFF2-40B4-BE49-F238E27FC236}">
                <a16:creationId xmlns:a16="http://schemas.microsoft.com/office/drawing/2014/main" id="{C71916BF-DCFF-A04D-B269-9BB45CE8A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r="22353" b="34753"/>
          <a:stretch>
            <a:fillRect/>
          </a:stretch>
        </p:blipFill>
        <p:spPr bwMode="auto">
          <a:xfrm>
            <a:off x="6477000" y="990600"/>
            <a:ext cx="22590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Box 17">
            <a:extLst>
              <a:ext uri="{FF2B5EF4-FFF2-40B4-BE49-F238E27FC236}">
                <a16:creationId xmlns:a16="http://schemas.microsoft.com/office/drawing/2014/main" id="{BF0C5CDD-D62E-9D46-BB2A-7E262203D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81400"/>
            <a:ext cx="76200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 err="1">
                <a:latin typeface="Arial Narrow" panose="020B0604020202020204" pitchFamily="34" charset="0"/>
              </a:rPr>
              <a:t>Galton</a:t>
            </a:r>
            <a:r>
              <a:rPr lang="it-IT" altLang="it-IT" b="1" dirty="0">
                <a:latin typeface="Arial Narrow" panose="020B0604020202020204" pitchFamily="34" charset="0"/>
              </a:rPr>
              <a:t> riprende un termine già usato nelle scienze con un largo significato di </a:t>
            </a:r>
            <a:r>
              <a:rPr lang="it-IT" altLang="it-IT" b="1" i="1" dirty="0">
                <a:latin typeface="Arial Narrow" panose="020B0604020202020204" pitchFamily="34" charset="0"/>
              </a:rPr>
              <a:t>‘relazione fra due variabili, in modo che a variazioni di una si accompagnino variazioni dell’altra’</a:t>
            </a:r>
            <a:r>
              <a:rPr lang="it-IT" altLang="it-IT" b="1" dirty="0">
                <a:latin typeface="Arial Narrow" panose="020B0604020202020204" pitchFamily="34" charset="0"/>
              </a:rPr>
              <a:t>. </a:t>
            </a:r>
          </a:p>
        </p:txBody>
      </p:sp>
      <p:sp>
        <p:nvSpPr>
          <p:cNvPr id="24584" name="TextBox 18">
            <a:extLst>
              <a:ext uri="{FF2B5EF4-FFF2-40B4-BE49-F238E27FC236}">
                <a16:creationId xmlns:a16="http://schemas.microsoft.com/office/drawing/2014/main" id="{CE5F4D6A-E58A-904A-920E-ED4555C48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953000"/>
            <a:ext cx="67818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I lavori di Galton, Pearson e dei successivi ricercatori portano a precisare il significato statistico del termine</a:t>
            </a:r>
            <a:r>
              <a:rPr lang="it-IT" altLang="it-IT">
                <a:latin typeface="Arial Narrow" panose="020B0604020202020204" pitchFamily="34" charset="0"/>
              </a:rPr>
              <a:t>. </a:t>
            </a:r>
          </a:p>
        </p:txBody>
      </p:sp>
      <p:sp>
        <p:nvSpPr>
          <p:cNvPr id="24585" name="TextBox 10">
            <a:extLst>
              <a:ext uri="{FF2B5EF4-FFF2-40B4-BE49-F238E27FC236}">
                <a16:creationId xmlns:a16="http://schemas.microsoft.com/office/drawing/2014/main" id="{292694F3-40F3-F249-B2F1-E506EEBC7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429000"/>
            <a:ext cx="1371600" cy="40005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000" b="1">
                <a:latin typeface="Arial Narrow" panose="020B0604020202020204" pitchFamily="34" charset="0"/>
              </a:rPr>
              <a:t>F. Galton</a:t>
            </a:r>
            <a:endParaRPr lang="it-IT" altLang="it-IT"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3E192EE-6421-B846-ACA8-CDF68E60F5F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848600" cy="762000"/>
          </a:xfrm>
        </p:spPr>
        <p:txBody>
          <a:bodyPr anchor="t"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Correlazione: il cammino delle idee</a:t>
            </a:r>
          </a:p>
        </p:txBody>
      </p:sp>
      <p:sp>
        <p:nvSpPr>
          <p:cNvPr id="25603" name="Footer Placeholder 4">
            <a:extLst>
              <a:ext uri="{FF2B5EF4-FFF2-40B4-BE49-F238E27FC236}">
                <a16:creationId xmlns:a16="http://schemas.microsoft.com/office/drawing/2014/main" id="{2F2E25E8-6855-8A4A-940D-9DD3A5352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895600" cy="171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Treccani Scuola 2015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A5C3FE86-D9CF-3E45-B44A-56AF3EC25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619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3A30859-5D33-1C4E-9A3F-CC1331C4BDEC}" type="slidenum">
              <a:rPr lang="it-IT" altLang="it-IT" sz="1400"/>
              <a:pPr eaLnBrk="1" hangingPunct="1"/>
              <a:t>8</a:t>
            </a:fld>
            <a:endParaRPr lang="it-IT" altLang="it-IT" sz="1400"/>
          </a:p>
        </p:txBody>
      </p:sp>
      <p:sp>
        <p:nvSpPr>
          <p:cNvPr id="25605" name="TextBox 9">
            <a:extLst>
              <a:ext uri="{FF2B5EF4-FFF2-40B4-BE49-F238E27FC236}">
                <a16:creationId xmlns:a16="http://schemas.microsoft.com/office/drawing/2014/main" id="{77D8271C-8EC3-9E4F-8FA5-37EAEC1AB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066800"/>
            <a:ext cx="708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Retta di regressione e correlazione lineare</a:t>
            </a:r>
          </a:p>
        </p:txBody>
      </p:sp>
      <p:pic>
        <p:nvPicPr>
          <p:cNvPr id="25606" name="Picture 14" descr="Schermata 2015-10-31 alle 16.25.06.png">
            <a:extLst>
              <a:ext uri="{FF2B5EF4-FFF2-40B4-BE49-F238E27FC236}">
                <a16:creationId xmlns:a16="http://schemas.microsoft.com/office/drawing/2014/main" id="{DF0F78C8-679B-6A4C-9D60-E8C2AD439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76400"/>
            <a:ext cx="25019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5" descr="Schermata 2015-10-31 alle 16.25.22.png">
            <a:extLst>
              <a:ext uri="{FF2B5EF4-FFF2-40B4-BE49-F238E27FC236}">
                <a16:creationId xmlns:a16="http://schemas.microsoft.com/office/drawing/2014/main" id="{74BD594D-44BC-8042-A6C7-FEC62A26D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76400"/>
            <a:ext cx="2543175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9" descr="Schermata 2015-10-31 alle 16.31.58.png">
            <a:extLst>
              <a:ext uri="{FF2B5EF4-FFF2-40B4-BE49-F238E27FC236}">
                <a16:creationId xmlns:a16="http://schemas.microsoft.com/office/drawing/2014/main" id="{E733CDD1-0E0B-764F-857A-203E66F4A3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345916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Box 21">
            <a:extLst>
              <a:ext uri="{FF2B5EF4-FFF2-40B4-BE49-F238E27FC236}">
                <a16:creationId xmlns:a16="http://schemas.microsoft.com/office/drawing/2014/main" id="{9B1D0C39-0F87-084C-A377-B8FE5933E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10200"/>
            <a:ext cx="83820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Lunghe ricerche per trovare </a:t>
            </a:r>
            <a:r>
              <a:rPr lang="it-IT" altLang="it-IT" b="1" i="1">
                <a:latin typeface="Arial Narrow" panose="020B0604020202020204" pitchFamily="34" charset="0"/>
              </a:rPr>
              <a:t> un indice di correlazione lineare</a:t>
            </a:r>
            <a:r>
              <a:rPr lang="it-IT" altLang="it-IT" b="1">
                <a:latin typeface="Arial Narrow" panose="020B0604020202020204" pitchFamily="34" charset="0"/>
              </a:rPr>
              <a:t>, cioè un numero adatto a misurare l’intensità della correlazione lineare.</a:t>
            </a:r>
          </a:p>
        </p:txBody>
      </p:sp>
      <p:sp>
        <p:nvSpPr>
          <p:cNvPr id="25610" name="TextBox 9">
            <a:extLst>
              <a:ext uri="{FF2B5EF4-FFF2-40B4-BE49-F238E27FC236}">
                <a16:creationId xmlns:a16="http://schemas.microsoft.com/office/drawing/2014/main" id="{1F9D343E-61C8-9A4C-A86D-7DA17C6E1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419600"/>
            <a:ext cx="4572000" cy="400050"/>
          </a:xfrm>
          <a:prstGeom prst="rect">
            <a:avLst/>
          </a:prstGeom>
          <a:solidFill>
            <a:srgbClr val="FDFFF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rgbClr val="FF0000"/>
                </a:solidFill>
                <a:latin typeface="Arial Narrow" panose="020B0604020202020204" pitchFamily="34" charset="0"/>
              </a:rPr>
              <a:t>Forte correlazione lineare fra le due variabili</a:t>
            </a:r>
          </a:p>
        </p:txBody>
      </p:sp>
      <p:sp>
        <p:nvSpPr>
          <p:cNvPr id="25611" name="TextBox 10">
            <a:extLst>
              <a:ext uri="{FF2B5EF4-FFF2-40B4-BE49-F238E27FC236}">
                <a16:creationId xmlns:a16="http://schemas.microsoft.com/office/drawing/2014/main" id="{F2FE24A2-CF18-9F49-B764-12A8CF0B0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419600"/>
            <a:ext cx="2438400" cy="708025"/>
          </a:xfrm>
          <a:prstGeom prst="rect">
            <a:avLst/>
          </a:prstGeom>
          <a:solidFill>
            <a:srgbClr val="FDFFF0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000" b="1">
                <a:solidFill>
                  <a:srgbClr val="0000FF"/>
                </a:solidFill>
                <a:latin typeface="Arial Narrow" panose="020B0604020202020204" pitchFamily="34" charset="0"/>
              </a:rPr>
              <a:t>Variabili non correlate linearmente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>
            <a:extLst>
              <a:ext uri="{FF2B5EF4-FFF2-40B4-BE49-F238E27FC236}">
                <a16:creationId xmlns:a16="http://schemas.microsoft.com/office/drawing/2014/main" id="{53728A3D-1934-4C41-93A1-97670C842E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848600" cy="762000"/>
          </a:xfrm>
        </p:spPr>
        <p:txBody>
          <a:bodyPr anchor="t"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L’indice di correlazione lineare </a:t>
            </a:r>
            <a:r>
              <a:rPr lang="it-IT" altLang="it-IT" b="1" i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r</a:t>
            </a:r>
          </a:p>
        </p:txBody>
      </p:sp>
      <p:sp>
        <p:nvSpPr>
          <p:cNvPr id="26628" name="Footer Placeholder 4">
            <a:extLst>
              <a:ext uri="{FF2B5EF4-FFF2-40B4-BE49-F238E27FC236}">
                <a16:creationId xmlns:a16="http://schemas.microsoft.com/office/drawing/2014/main" id="{AD5E38AC-DA84-164D-91EE-C0F71A38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895600" cy="171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Treccani Scuola 2015</a:t>
            </a:r>
          </a:p>
        </p:txBody>
      </p:sp>
      <p:sp>
        <p:nvSpPr>
          <p:cNvPr id="26629" name="Slide Number Placeholder 3">
            <a:extLst>
              <a:ext uri="{FF2B5EF4-FFF2-40B4-BE49-F238E27FC236}">
                <a16:creationId xmlns:a16="http://schemas.microsoft.com/office/drawing/2014/main" id="{C970ADDB-9702-A54A-B2D5-30543AA35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619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59DE22A-0A71-564C-B567-76E3110A6321}" type="slidenum">
              <a:rPr lang="it-IT" altLang="it-IT" sz="1400"/>
              <a:pPr eaLnBrk="1" hangingPunct="1"/>
              <a:t>9</a:t>
            </a:fld>
            <a:endParaRPr lang="it-IT" altLang="it-IT" sz="1400"/>
          </a:p>
        </p:txBody>
      </p:sp>
      <p:sp>
        <p:nvSpPr>
          <p:cNvPr id="26630" name="TextBox 12">
            <a:extLst>
              <a:ext uri="{FF2B5EF4-FFF2-40B4-BE49-F238E27FC236}">
                <a16:creationId xmlns:a16="http://schemas.microsoft.com/office/drawing/2014/main" id="{07CE30B7-053B-F745-81BD-BF3E1ADF9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19200"/>
            <a:ext cx="8382000" cy="2370138"/>
          </a:xfrm>
          <a:prstGeom prst="rect">
            <a:avLst/>
          </a:prstGeom>
          <a:solidFill>
            <a:srgbClr val="FDFFF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 dirty="0" err="1">
                <a:solidFill>
                  <a:srgbClr val="FF0000"/>
                </a:solidFill>
                <a:latin typeface="Arial Narrow" panose="020B0604020202020204" pitchFamily="34" charset="0"/>
              </a:rPr>
              <a:t>Galton</a:t>
            </a:r>
            <a:endParaRPr lang="it-IT" altLang="it-IT" sz="2800" b="1" dirty="0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r>
              <a:rPr lang="it-IT" altLang="it-IT" b="1" dirty="0">
                <a:latin typeface="Arial Narrow" panose="020B0604020202020204" pitchFamily="34" charset="0"/>
              </a:rPr>
              <a:t>Il numero</a:t>
            </a:r>
            <a:r>
              <a:rPr lang="it-IT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b="1" dirty="0">
                <a:latin typeface="Arial Narrow" panose="020B0604020202020204" pitchFamily="34" charset="0"/>
              </a:rPr>
              <a:t>è legato alla pendenza </a:t>
            </a:r>
            <a:r>
              <a:rPr lang="it-IT" altLang="it-IT" b="1" dirty="0" err="1">
                <a:latin typeface="Arial Narrow" panose="020B0604020202020204" pitchFamily="34" charset="0"/>
              </a:rPr>
              <a:t>m</a:t>
            </a:r>
            <a:r>
              <a:rPr lang="it-IT" altLang="it-IT" b="1" baseline="-25000" dirty="0" err="1">
                <a:latin typeface="Arial Narrow" panose="020B0604020202020204" pitchFamily="34" charset="0"/>
              </a:rPr>
              <a:t>s</a:t>
            </a:r>
            <a:r>
              <a:rPr lang="it-IT" altLang="it-IT" b="1" dirty="0">
                <a:latin typeface="Arial Narrow" panose="020B0604020202020204" pitchFamily="34" charset="0"/>
              </a:rPr>
              <a:t> della retta di regressione, ma anche alla deviazione standard </a:t>
            </a:r>
            <a:r>
              <a:rPr lang="it-IT" altLang="it-IT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σ</a:t>
            </a:r>
            <a:r>
              <a:rPr lang="it-IT" altLang="it-IT" b="1" baseline="-25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X</a:t>
            </a:r>
            <a:r>
              <a:rPr lang="it-IT" altLang="it-IT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it-IT" altLang="it-IT" b="1" dirty="0">
                <a:latin typeface="Arial Narrow" panose="020B0604020202020204" pitchFamily="34" charset="0"/>
              </a:rPr>
              <a:t>dei dati X e </a:t>
            </a:r>
            <a:r>
              <a:rPr lang="it-IT" altLang="it-IT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σ</a:t>
            </a:r>
            <a:r>
              <a:rPr lang="it-IT" altLang="it-IT" b="1" baseline="-25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Y</a:t>
            </a:r>
            <a:r>
              <a:rPr lang="it-IT" altLang="it-IT" b="1" baseline="-25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it-IT" altLang="it-IT" b="1" dirty="0">
                <a:latin typeface="Arial Narrow" panose="020B0604020202020204" pitchFamily="34" charset="0"/>
              </a:rPr>
              <a:t>dei dati Y.</a:t>
            </a:r>
          </a:p>
          <a:p>
            <a:pPr eaLnBrk="1" hangingPunct="1"/>
            <a:endParaRPr lang="it-IT" altLang="it-IT" b="1" dirty="0">
              <a:latin typeface="Arial Narrow" panose="020B0604020202020204" pitchFamily="34" charset="0"/>
            </a:endParaRPr>
          </a:p>
          <a:p>
            <a:pPr eaLnBrk="1" hangingPunct="1"/>
            <a:endParaRPr lang="it-IT" altLang="it-IT" b="1" dirty="0">
              <a:latin typeface="Arial Narrow" panose="020B0604020202020204" pitchFamily="34" charset="0"/>
            </a:endParaRPr>
          </a:p>
          <a:p>
            <a:pPr eaLnBrk="1" hangingPunct="1"/>
            <a:endParaRPr lang="it-IT" altLang="it-IT" b="1" dirty="0">
              <a:latin typeface="Arial Narrow" panose="020B0604020202020204" pitchFamily="34" charset="0"/>
            </a:endParaRPr>
          </a:p>
          <a:p>
            <a:pPr eaLnBrk="1" hangingPunct="1"/>
            <a:endParaRPr lang="it-IT" altLang="it-IT" b="1" dirty="0">
              <a:latin typeface="Arial Narrow" panose="020B0604020202020204" pitchFamily="34" charset="0"/>
            </a:endParaRPr>
          </a:p>
        </p:txBody>
      </p:sp>
      <p:sp>
        <p:nvSpPr>
          <p:cNvPr id="26631" name="TextBox 9">
            <a:extLst>
              <a:ext uri="{FF2B5EF4-FFF2-40B4-BE49-F238E27FC236}">
                <a16:creationId xmlns:a16="http://schemas.microsoft.com/office/drawing/2014/main" id="{62B897C8-058C-7B4F-8BBC-0052B8197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657600"/>
            <a:ext cx="830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latin typeface="Arial Narrow" panose="020B0604020202020204" pitchFamily="34" charset="0"/>
              </a:rPr>
              <a:t>La formula di </a:t>
            </a:r>
            <a:r>
              <a:rPr lang="it-IT" altLang="it-IT" b="1" dirty="0" err="1">
                <a:latin typeface="Arial Narrow" panose="020B0604020202020204" pitchFamily="34" charset="0"/>
              </a:rPr>
              <a:t>Galton</a:t>
            </a:r>
            <a:r>
              <a:rPr lang="it-IT" altLang="it-IT" b="1" dirty="0">
                <a:latin typeface="Arial Narrow" panose="020B0604020202020204" pitchFamily="34" charset="0"/>
              </a:rPr>
              <a:t> sembra snella, ma ogni simbolo sintetizza calcoli che diventano molto lunghi se è grande il numero </a:t>
            </a:r>
            <a:r>
              <a:rPr lang="it-IT" altLang="it-IT" b="1" dirty="0" err="1">
                <a:latin typeface="Arial Narrow" panose="020B0604020202020204" pitchFamily="34" charset="0"/>
              </a:rPr>
              <a:t>N</a:t>
            </a:r>
            <a:r>
              <a:rPr lang="it-IT" altLang="it-IT" b="1" dirty="0">
                <a:latin typeface="Arial Narrow" panose="020B0604020202020204" pitchFamily="34" charset="0"/>
              </a:rPr>
              <a:t> di dati: </a:t>
            </a:r>
          </a:p>
        </p:txBody>
      </p:sp>
      <p:pic>
        <p:nvPicPr>
          <p:cNvPr id="26632" name="Picture 11" descr="Schermata 2015-11-04 alle 10.31.32.png">
            <a:extLst>
              <a:ext uri="{FF2B5EF4-FFF2-40B4-BE49-F238E27FC236}">
                <a16:creationId xmlns:a16="http://schemas.microsoft.com/office/drawing/2014/main" id="{E859D067-4BF1-8446-B26F-FCD240B20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0"/>
            <a:ext cx="8670925" cy="187483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B426997-D49C-9D4F-8A1D-CDF9CC0B3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0" y="2404269"/>
            <a:ext cx="2214488" cy="10723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39902</TotalTime>
  <Words>890</Words>
  <Application>Microsoft Macintosh PowerPoint</Application>
  <PresentationFormat>Presentazione su schermo (4:3)</PresentationFormat>
  <Paragraphs>144</Paragraphs>
  <Slides>26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5" baseType="lpstr">
      <vt:lpstr>ＭＳ ゴシック</vt:lpstr>
      <vt:lpstr>ＭＳ Ｐゴシック</vt:lpstr>
      <vt:lpstr>Arial</vt:lpstr>
      <vt:lpstr>Arial Narrow</vt:lpstr>
      <vt:lpstr>Calibri</vt:lpstr>
      <vt:lpstr>Lucida Grande</vt:lpstr>
      <vt:lpstr>Times New Roman</vt:lpstr>
      <vt:lpstr>Struttura predefinita</vt:lpstr>
      <vt:lpstr>Equation</vt:lpstr>
      <vt:lpstr>Correlazione</vt:lpstr>
      <vt:lpstr>I dati di un’indagine per riflettere</vt:lpstr>
      <vt:lpstr>I dati di un’indagine per riflettere</vt:lpstr>
      <vt:lpstr>I dati trattati con un foglio di calcolo</vt:lpstr>
      <vt:lpstr>I dati trattati con un foglio di calcolo</vt:lpstr>
      <vt:lpstr>Studi di Galton e Pearson</vt:lpstr>
      <vt:lpstr>Il termine ‘correlazione’: origini</vt:lpstr>
      <vt:lpstr>Correlazione: il cammino delle idee</vt:lpstr>
      <vt:lpstr>L’indice di correlazione lineare r</vt:lpstr>
      <vt:lpstr>L’indice di correlazione lineare r</vt:lpstr>
      <vt:lpstr>Indice di correlazione lineare r</vt:lpstr>
      <vt:lpstr>Indice di correlazione lineare e covarianza</vt:lpstr>
      <vt:lpstr>Attività Indice di correlazione lineare</vt:lpstr>
      <vt:lpstr>Che cosa hai ottenuto</vt:lpstr>
      <vt:lpstr>Valori dell’indice r </vt:lpstr>
      <vt:lpstr>Valori dell’indice r </vt:lpstr>
      <vt:lpstr>Il linguaggio della statistica</vt:lpstr>
      <vt:lpstr>Il segno dell’indice r </vt:lpstr>
      <vt:lpstr>Valori dell’indice r </vt:lpstr>
      <vt:lpstr>Il linguaggio della statistica</vt:lpstr>
      <vt:lpstr>Valori dell’indice r </vt:lpstr>
      <vt:lpstr>Il linguaggio della statistica</vt:lpstr>
      <vt:lpstr>Correlazione lineare e valori di r</vt:lpstr>
      <vt:lpstr>r = 0 e retta di regressione </vt:lpstr>
      <vt:lpstr>Regressione e correlazione lineari.</vt:lpstr>
      <vt:lpstr>Regressione e correlazione lineari: come conviene a esaminare dati? 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Variabilità</dc:title>
  <dc:subject/>
  <dc:creator>Io</dc:creator>
  <cp:keywords/>
  <dc:description/>
  <cp:lastModifiedBy>Microsoft Office User</cp:lastModifiedBy>
  <cp:revision>1501</cp:revision>
  <dcterms:created xsi:type="dcterms:W3CDTF">2015-11-05T06:46:25Z</dcterms:created>
  <dcterms:modified xsi:type="dcterms:W3CDTF">2020-05-24T14:33:20Z</dcterms:modified>
  <cp:category/>
</cp:coreProperties>
</file>