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93" r:id="rId3"/>
    <p:sldId id="395" r:id="rId4"/>
    <p:sldId id="396" r:id="rId5"/>
    <p:sldId id="400" r:id="rId6"/>
    <p:sldId id="401" r:id="rId7"/>
    <p:sldId id="406" r:id="rId8"/>
    <p:sldId id="407" r:id="rId9"/>
    <p:sldId id="402" r:id="rId10"/>
    <p:sldId id="408" r:id="rId11"/>
    <p:sldId id="412" r:id="rId12"/>
    <p:sldId id="409" r:id="rId13"/>
    <p:sldId id="410" r:id="rId14"/>
    <p:sldId id="411" r:id="rId15"/>
    <p:sldId id="413" r:id="rId16"/>
    <p:sldId id="414" r:id="rId17"/>
    <p:sldId id="416" r:id="rId18"/>
    <p:sldId id="415" r:id="rId19"/>
    <p:sldId id="418" r:id="rId20"/>
    <p:sldId id="419" r:id="rId21"/>
    <p:sldId id="420" r:id="rId22"/>
    <p:sldId id="424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FF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/>
    <p:restoredTop sz="75699"/>
  </p:normalViewPr>
  <p:slideViewPr>
    <p:cSldViewPr snapToGrid="0">
      <p:cViewPr varScale="1">
        <p:scale>
          <a:sx n="93" d="100"/>
          <a:sy n="93" d="100"/>
        </p:scale>
        <p:origin x="15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D5863-CBF3-5D44-AA75-DC65719930A4}" type="datetimeFigureOut">
              <a:t>10/04/26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807C-5AA1-AA44-9518-92D3091C728F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21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8579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9D830-8C4B-7B4F-AB99-9CEAF668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3D86252-C041-FC6B-F6A2-E1190217E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C6654C4-6561-C19D-69EC-2572FE00C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72CC4A-11F2-C4C4-7A57-D5A83FA04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3337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C1D19-044B-C4EF-0D78-0C7179642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6450024-DB8D-930E-B9A5-7ADA49C9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C7C7836-A334-A95A-E468-160CC1E63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EE8560-BD55-B491-25AA-C3A503F80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8818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C93AC-3D25-2492-9B32-8F2875937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BDA3C3A-48A7-6EBD-93FA-322EDB1A9A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3494A68-FFB2-D8FC-AD63-EC1A49B45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5C2BDA-2167-1D72-16FB-88D6EA7F1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78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29991-9154-C99B-C083-00F7B4A98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EB9BA1C-C54D-A610-E2F0-0DDBF91D8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5C79311-51A8-E6A1-BE09-1365C2394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C32AF24-B7BF-A3D9-07C3-8FEE2C8AF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40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71E6A-8631-8BED-317D-E25C85FA5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52EAD97-3401-C6C8-CF51-1CD22A177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395E22E-34EF-05D4-BABB-A6D6A8476C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9FF4BC-5D90-8BDE-FBB0-540287290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14772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EDA1-863F-F67F-7B9D-23B3F83F3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CB05ED9-32ED-39AD-11C3-24A4D9326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F855536-E406-E200-CA63-D9BA5A502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6CFC2DF-E2F4-BAF6-EDFB-D052BEA74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25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111DB-A280-C5DD-E425-022F3C160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F531BE3-A2FD-3A95-24C0-90A8E2716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771EBD6-2134-F8D7-DAAD-CFDD7AFEF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DD1B33-7F64-D2D6-9D6C-A3E36C6DE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374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F7C5-0598-CD95-9FDC-F45DC6BAD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816924F-6184-5E48-A6EC-14C1E5993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B5AFD91-9BEA-6988-E779-BCFAD42AA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D9C46C-A8D3-0E92-DFA1-DD4142D8B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33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AD6F-9A91-DB47-2410-F32CCB314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0A6662B-F68E-25A8-A921-147C33B71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0076AFD-8C76-85E7-2302-A1077CBD4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61D872-BC84-6E58-537D-6A356E6DA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486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843F8-E76A-0EF6-620D-79C7526C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3C92DF2-A422-AC0F-B8DB-FB7EFEFAB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237FAFA-932D-CFFC-BC1D-CEB8A8B04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56EA7A9-1F76-4146-1A2A-BAA5F8776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0160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FEF0-5CAE-E425-C33A-A3C1AE915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57EB268-BDD4-28E2-859B-0F52B64BA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BD1EC03-62F8-8F06-8145-B3F75D828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61F5FA3-14B8-B484-D139-1126C66F52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474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0E579-E686-8723-2CE6-A0948C7C8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1C81935-04C3-E380-5D82-6529B7D47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4EF731-349E-8A24-9F98-CB26C071F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97E805-43BE-C50D-4CF1-A8E18ED6FE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909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080DD-515F-E2BD-F5A6-51F4EB6F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E74DB43-D038-CA77-FA9B-3DB943FEF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291077C-A473-9CEF-7C78-6C83E602B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8372C6D-6C9B-DD58-A94E-2A00998C1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621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CB33F-F5E5-B812-608F-F5678D45E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975266D-9126-CBF1-1ED9-F8943CA8E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EF47446-B313-4AE1-B534-8EE807180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37357D9-44EF-F4AF-00CA-0F2A9FFD7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479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E08B4-C6EE-5785-2115-218AE133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0B92D45-EDAF-9FF4-EA07-2425631421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9579459-5049-680E-52C2-C0AEA2751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2796CD-61AE-55CE-46A1-B1D5D9F9A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345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E01C1-A793-7DB0-2647-8A074DBE0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C7A4EC6-1339-094F-3FE7-F53542AA6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4FE54C2-194D-A48C-978C-2E7358F58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C2B9E30-7219-4398-F3D9-077A0779E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4905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BDB0-6416-4035-3478-C52749F0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28AA260-9073-BABB-8352-0F0B3ABB8C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BCC344E-7138-D1A3-44CD-5914CF70A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FE4871-2394-AA3A-98B2-154D11429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6381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0167A-3764-F3F7-1541-766408F7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036349F-1509-AF05-E66A-567A7116D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D0042CC-7FD1-502C-9CDF-EC0565981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671D4D-20B7-F128-665C-7DC200A9E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268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85664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69EA2-8154-1CDF-3662-4A3D38C82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87D556C-F5AC-031E-7168-77BED77AF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E528624-BC65-99E3-865F-3DE1E354D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3962C0-748B-40DC-054F-BC52CF2D83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176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4DC6-B3B6-DF18-1D5E-6B143C4A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750862A-4B0F-00B7-17BA-8F5ACA86B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65D0478-A72E-D3E5-B35C-156723449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4039809-AC13-DBA9-733E-DCB99073B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012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3BA55E-39A7-8AF9-498F-7A444D493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CF2D608-9546-C486-B073-ED6BA164B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72A94E-7BBF-5482-5348-940A4745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E89F-E8BE-4D4D-AC0D-648A4D8FAC42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0ADE6D-8323-4DD8-1C02-C1B3880E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8A93F9-EF99-4B3E-9944-6917E7C77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344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B8FA1C-25F8-E99D-E441-6753EF35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DB5177-C5B1-F19E-17DD-40D36D6E7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26564F-5098-22E6-40F5-97A6A050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FEF8-AA7A-9446-A217-23BC6D4BF70C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B9E132-3905-6E1F-8A3D-F4B3EFA7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26A889-159D-FFA5-7593-ECE36816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167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D8D539-F24F-33B3-3315-ACAE5483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7B5BC4-EC49-6C3C-EBFB-B078DF57C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30A84D1-242C-1331-5AC3-E308154A3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D4AA-BA0F-644A-88A6-CB89386685C7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84E988-1828-5C6A-0661-500A1BAD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859B9E-7EC7-754F-F81B-9999CC1C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478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2CE76F-12F0-43E5-64D0-EDE4509D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E8A9FE-0CE6-962F-71DA-AA3FD5303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9C542B1-5ED3-F045-10BD-13CF3615B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1BF6908-85EE-DBD6-C515-5C2AE0CD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9B2D-4DBD-4C43-9B97-822981884654}" type="datetime1">
              <a:t>10/04/26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06FB09-9E9A-A8DF-F0E6-BD94C1D0D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3FBEA43-52AE-32F4-3892-5AB34DEE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150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1E7574-5A63-3978-30D3-CAE9619E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F74556-2A60-BF25-C1DC-DD56A943EA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BD181E2-9E87-F6A6-1301-CF347B9BC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51CB2E5-E7C2-3E09-EC65-78482E81C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E52386C-028A-A946-A15D-FE2772C208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39DBCD6-B27A-78B7-D38D-883F9FAB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05B26-1000-9A43-8525-3B91F9E0B553}" type="datetime1">
              <a:t>10/04/26</a:t>
            </a:fld>
            <a:endParaRPr lang="it-IT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C8B469-47BF-AFEA-9171-286B6FC54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39AA246-0863-5EF1-87B8-00C662919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031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512E40-2A1C-F7EA-7D7C-9F56A7F2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F1CA370-CE0A-DD98-AD7F-63BED006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B263-73A4-7146-95B2-A09AB5900F6B}" type="datetime1">
              <a:t>10/04/26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313A03-11E3-C671-5791-D0A87B4EB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389D4D9-A46D-D5E0-7828-27862C6A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703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2534718-7235-4885-D4B2-8C92A405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5E8B0-E551-AC44-BADE-86ACBDC7E5B4}" type="datetime1">
              <a:t>10/04/26</a:t>
            </a:fld>
            <a:endParaRPr lang="it-IT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5976E58-B441-9B5B-9E36-04AB8778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E6920F-DDE2-1717-98CE-3E3DFC8E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97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4FBA5C-FE33-B027-D825-DFE0EFB5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93B767-3052-3BB6-7468-307C8D09B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0DA023-7E3F-B6C2-EBE0-4CC21BB68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F6D8D6-8CAC-7561-FA66-614F0F4FA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6AC2-A1AB-914A-B3E5-910851F40638}" type="datetime1">
              <a:t>10/04/26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3F98BB4-DC0E-15C7-B4DC-19A2DF902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B9A7C1-1B69-AB07-7BF8-7263E24C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370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138498-CB18-7959-8C09-652635EE8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8DEBC65-9569-C166-9EFD-3A25EFA307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89C644-1053-F472-D7A0-A1BDE0F2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0C45D7-14FB-0D31-BE03-744DC1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8919-8353-1F41-9D4B-50357337C995}" type="datetime1">
              <a:t>10/04/26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77056B-A427-4B1E-3FD7-2B90C442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C80983-FE1C-A152-8DA1-7A80540A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912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11A6FA-2DEA-A1AF-B08A-C0D84046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6FDC402-4DAC-0002-5993-1FA8D7CD7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637AAA8-E285-E873-1C18-0520E9B1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01D1-9F35-794C-832C-44168A06D2EA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E50E316-7456-625B-20FA-6C0CB0D6C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E814CD-93ED-6C71-D8E7-A46FFEC9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673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E35849C-D318-6F38-87FE-7E7E023F4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E0CF78D-1CDC-A535-87CF-01BB688F3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F55935A-BE66-6B3E-D883-CA28C93E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8C645-058B-604D-8064-B2A32BC269B7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CD0F15-A4D5-733B-73C8-717E3440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59C6EC-F11D-3FEA-E62A-084E59E0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553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EA23CFA-3438-45B4-43F0-E0268B7B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DE99AF-9CF1-FADF-A172-B0B9D2C89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E78EB2-2CC2-A17D-87D6-45CE1B7CA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4D8D4-1745-604C-B1E0-9F3F26666C9F}" type="datetime1">
              <a:t>10/04/26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2A3D23-A09E-7082-FEE0-B75D62FBF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Liuba Ballocco - IIS "G. Vallauri", Fossano; Centro PRISTEM Università "L. Bocconi", Milano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070D20-A8A0-AFA0-B504-4D92025C6F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0A3E6-0CA4-354D-A01E-B6CE4B4C17B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051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4B60E2C-E622-98ED-FBEE-4E829CCDA68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4E32BBF-08CC-003D-744C-B3F4D62C7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185" y="1467853"/>
            <a:ext cx="9681556" cy="2387600"/>
          </a:xfrm>
        </p:spPr>
        <p:txBody>
          <a:bodyPr>
            <a:normAutofit/>
          </a:bodyPr>
          <a:lstStyle/>
          <a:p>
            <a:pPr algn="l"/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Disfide matematiche in classe</a:t>
            </a:r>
            <a:br>
              <a:rPr lang="it-IT" sz="5100" dirty="0">
                <a:solidFill>
                  <a:schemeClr val="bg1"/>
                </a:solidFill>
                <a:latin typeface="Trebuchet MS" panose="020B0703020202090204" pitchFamily="34" charset="0"/>
              </a:rPr>
            </a:b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8B6450-2AEF-5B31-3411-EAC862BF2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117" y="5635390"/>
            <a:ext cx="9547779" cy="1655762"/>
          </a:xfrm>
        </p:spPr>
        <p:txBody>
          <a:bodyPr>
            <a:norm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2800" dirty="0">
                <a:latin typeface="Trebuchet MS" panose="020B0703020202090204" pitchFamily="34" charset="0"/>
              </a:rPr>
              <a:t>Liuba Ballocco  </a:t>
            </a:r>
            <a:r>
              <a:rPr lang="it-IT" dirty="0">
                <a:latin typeface="Trebuchet MS" panose="020B0703020202090204" pitchFamily="34" charset="0"/>
              </a:rPr>
              <a:t>	</a:t>
            </a:r>
            <a:r>
              <a:rPr lang="it-IT" sz="1800" i="1" dirty="0">
                <a:latin typeface="Trebuchet MS" panose="020B0703020202090204" pitchFamily="34" charset="0"/>
              </a:rPr>
              <a:t>I.I.S. “G. Vallauri", Fossano </a:t>
            </a:r>
          </a:p>
          <a:p>
            <a:pPr algn="l">
              <a:lnSpc>
                <a:spcPts val="2160"/>
              </a:lnSpc>
              <a:spcBef>
                <a:spcPts val="0"/>
              </a:spcBef>
            </a:pPr>
            <a:r>
              <a:rPr lang="it-IT" sz="1800" i="1" dirty="0">
                <a:latin typeface="Trebuchet MS" panose="020B0703020202090204" pitchFamily="34" charset="0"/>
              </a:rPr>
              <a:t>			Centro PRISTEM Università “L. Bocconi", Milano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CAD5EC-F80E-60B8-0B99-D86D6EF0C8A2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543BAEB-EF6C-739D-CD3E-8C9DC7265398}"/>
              </a:ext>
            </a:extLst>
          </p:cNvPr>
          <p:cNvSpPr/>
          <p:nvPr/>
        </p:nvSpPr>
        <p:spPr>
          <a:xfrm>
            <a:off x="1241184" y="2035168"/>
            <a:ext cx="9274416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921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D05E2B-62DB-369C-21F7-3C653FA5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040756-B3DB-EFE1-7D4B-DAFEE7E8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E1B9807E-C3FB-5523-C9CF-5C0D28DFF55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A146C7A-40C2-C5ED-B523-AAFFBFF9B592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D32703D-67CD-8DC4-B68A-50423CC84344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7173C56-E044-893F-AE71-29B73D9E9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91B5F48-5C04-BC16-92AB-6CFCDE61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47C0A9D-AA69-76F6-3E2C-2B2B1AEDA6B3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23CF933-8943-4F98-6560-A6EF0ED9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70" y="14555"/>
            <a:ext cx="922423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Il regolamento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00F812-4139-2617-E9DF-A65FADF6B7CD}"/>
              </a:ext>
            </a:extLst>
          </p:cNvPr>
          <p:cNvSpPr/>
          <p:nvPr/>
        </p:nvSpPr>
        <p:spPr>
          <a:xfrm>
            <a:off x="129694" y="1111349"/>
            <a:ext cx="11866796" cy="5358127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551E8C9C-3005-10AC-A203-E87CF87FA005}"/>
              </a:ext>
            </a:extLst>
          </p:cNvPr>
          <p:cNvSpPr txBox="1">
            <a:spLocks/>
          </p:cNvSpPr>
          <p:nvPr/>
        </p:nvSpPr>
        <p:spPr>
          <a:xfrm>
            <a:off x="58373" y="1219990"/>
            <a:ext cx="11856117" cy="4831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Si costituiscono 4 squadre.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squadra avrà un team leader che sarà responsabile dell’attività del proprio gruppo. Il leader sarà regolarmente eletto da tutti i componenti della squadra.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La squadra assumerà un nome da utilizzare durante le dispute.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La competizione avverrà ad eliminazione diretta con due semifinali e una finale.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Le squadre partecipanti alle singole dispute saranno sorteggiate.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È stato predisposto appositamente un corso su Google </a:t>
            </a:r>
            <a:r>
              <a:rPr lang="it-IT" sz="2200" dirty="0" err="1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Classroom</a:t>
            </a: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 per condividere i materiali.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All’interno del corso verrà creato un gruppo per ogni squadra in modo che solo i componenti della squadra potranno consultare i relativi materiali e consegnare su quel gruppo le risposte ai quesiti. </a:t>
            </a:r>
            <a:endParaRPr lang="it-IT" sz="22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squadra riceverà su Google </a:t>
            </a:r>
            <a:r>
              <a:rPr lang="it-IT" sz="2200" dirty="0" err="1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Classroom</a:t>
            </a: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 i tre quesiti che dovrà saper risolvere e proporre alla squadra avversaria: i tre quesiti forniti a ciascuna squadra verteranno su argomenti di matematica e fisica. </a:t>
            </a:r>
            <a:endParaRPr lang="it-IT" sz="22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1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7E53D0-0CE6-EDE5-A2EB-6CCAD9247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4ABF9F-D4E2-5764-F7B5-DB424125E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9AA4959-5E79-AE20-8C92-FCF2AEFE8EA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087004E-9360-DA53-26C9-1E3DF2177E56}"/>
              </a:ext>
            </a:extLst>
          </p:cNvPr>
          <p:cNvSpPr/>
          <p:nvPr/>
        </p:nvSpPr>
        <p:spPr>
          <a:xfrm>
            <a:off x="109536" y="-1282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D377D55F-78DA-0283-27CC-FC67E7BABDDD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DD3752CA-4D2B-9CA6-475B-AD9DB3B9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EA67D67D-5779-E743-1858-C277F0B0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9CF125F-B7DF-02E7-D48E-755270F0FAAF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D28C36D0-8855-40D2-58FE-53B7FA2F9443}"/>
              </a:ext>
            </a:extLst>
          </p:cNvPr>
          <p:cNvGrpSpPr/>
          <p:nvPr/>
        </p:nvGrpSpPr>
        <p:grpSpPr>
          <a:xfrm>
            <a:off x="0" y="617125"/>
            <a:ext cx="11967414" cy="5849065"/>
            <a:chOff x="0" y="617125"/>
            <a:chExt cx="11967414" cy="5849065"/>
          </a:xfrm>
        </p:grpSpPr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E7003E52-ABB7-86E6-F576-AF399341F407}"/>
                </a:ext>
              </a:extLst>
            </p:cNvPr>
            <p:cNvSpPr/>
            <p:nvPr/>
          </p:nvSpPr>
          <p:spPr>
            <a:xfrm>
              <a:off x="0" y="617125"/>
              <a:ext cx="11866796" cy="545102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4318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Segnaposto contenuto 2">
              <a:extLst>
                <a:ext uri="{FF2B5EF4-FFF2-40B4-BE49-F238E27FC236}">
                  <a16:creationId xmlns:a16="http://schemas.microsoft.com/office/drawing/2014/main" id="{D1E02B23-94E5-1C67-FCC6-DC44AF7676BD}"/>
                </a:ext>
              </a:extLst>
            </p:cNvPr>
            <p:cNvSpPr txBox="1">
              <a:spLocks/>
            </p:cNvSpPr>
            <p:nvPr/>
          </p:nvSpPr>
          <p:spPr>
            <a:xfrm>
              <a:off x="111297" y="996341"/>
              <a:ext cx="11856117" cy="546984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buFont typeface="+mj-lt"/>
                <a:buAutoNum type="arabicPeriod" startAt="9"/>
              </a:pPr>
              <a:r>
                <a:rPr lang="it-IT" sz="2200" b="1" u="sng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F</a:t>
              </a:r>
              <a:r>
                <a:rPr lang="it-IT" sz="2200" u="sng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a</a:t>
              </a:r>
              <a:r>
                <a:rPr lang="it-IT" sz="2200" b="1" u="sng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se preparatoria alla disfida</a:t>
              </a: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. Ogni squadra avrà a disposizione 40 minuti di una lezione precedente la disfida: nei 40 minuti a disposizione ciascuna squadra dovrà risolvere i tre quesiti con cui sfiderà la squadra avversaria. Punteggio ottenuto per ogni quesito risolto in maniera corretta: 10 punti. Verranno attribuiti punteggi parziali per i quesiti impostati in maniera corretta anche se incompleta o con errori.</a:t>
              </a:r>
              <a:endParaRPr lang="it-IT" sz="2200" dirty="0">
                <a:latin typeface="Trebuchet MS" panose="020B0703020202090204" pitchFamily="34" charset="0"/>
              </a:endParaRPr>
            </a:p>
            <a:p>
              <a:pPr marL="342900" lvl="0" indent="-342900">
                <a:buFont typeface="+mj-lt"/>
                <a:buAutoNum type="arabicPeriod" startAt="9"/>
              </a:pPr>
              <a:r>
                <a:rPr lang="it-IT" sz="2200" b="1" u="sng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Disfida vera e propria</a:t>
              </a: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. Ogni squadra sorteggiata proporrà alla squadra avversaria i tre quesiti ricevuti. Ogni squadra avrà 40 minuti di tempo per risolvere i quesiti ricevuti dalla squadra avversaria. Punteggio ottenuto per ogni quesito risolto in maniera corretta: 10 punti. Verranno attribuiti punteggi parziali per i quesiti impostati in maniera corretta anche se incompleta o con errori. 					   </a:t>
              </a:r>
              <a:b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</a:br>
              <a:r>
                <a:rPr lang="it-IT" sz="2200" u="sng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Bonus</a:t>
              </a: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 per ciascun quesito che la squadra risolve in maniera corretta e consegna prima del corrispondente quesito della squadra avversaria: 5 punti. </a:t>
              </a:r>
              <a:endParaRPr lang="it-IT" sz="22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 marL="342900" lvl="0" indent="-342900">
                <a:buFont typeface="+mj-lt"/>
                <a:buAutoNum type="arabicPeriod" startAt="9"/>
              </a:pP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Dopo la disfida finale si formerà la classifica finale eleggendo la squadra vincitrice: ogni componente della squadra vincitrice riceverà un premio “matematico” distribuito dal dirigente scolastico.</a:t>
              </a:r>
              <a:endParaRPr lang="it-IT" sz="2200" dirty="0">
                <a:effectLst/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it-IT" sz="2200" dirty="0">
                <a:latin typeface="Trebuchet MS" panose="020B0703020202090204" pitchFamily="34" charset="0"/>
              </a:endParaRPr>
            </a:p>
            <a:p>
              <a:pPr marL="0" indent="0">
                <a:lnSpc>
                  <a:spcPct val="100000"/>
                </a:lnSpc>
                <a:buFont typeface="Arial" panose="020B0604020202020204" pitchFamily="34" charset="0"/>
                <a:buNone/>
              </a:pPr>
              <a:endParaRPr lang="it-IT" sz="1800" dirty="0">
                <a:latin typeface="Trebuchet MS" panose="020B0703020202090204" pitchFamily="34" charset="0"/>
              </a:endParaRPr>
            </a:p>
            <a:p>
              <a:pPr>
                <a:lnSpc>
                  <a:spcPct val="100000"/>
                </a:lnSpc>
              </a:pPr>
              <a:endParaRPr lang="it-IT" sz="1800" dirty="0"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92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435B24-9F0F-04E7-EC21-D16BE58D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CCA776-1E13-BB55-3266-CDE9D2CA5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45BF384-4DA0-5B6F-2F3B-FB135579136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9516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41723D7-9E59-79CA-A583-B711B6A4C414}"/>
              </a:ext>
            </a:extLst>
          </p:cNvPr>
          <p:cNvSpPr/>
          <p:nvPr/>
        </p:nvSpPr>
        <p:spPr>
          <a:xfrm>
            <a:off x="-12525" y="7856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317D69B-D4AB-7D77-BD99-675ED60EBC05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B23A82F6-1591-5698-5DFF-9276AC22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6FA9ABB-F8BB-0045-D07D-ACDAF8E1F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EB9050E-EB9E-0243-FEBD-1A197906488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0730929-C844-B712-29C6-8A1DFA85C8DD}"/>
              </a:ext>
            </a:extLst>
          </p:cNvPr>
          <p:cNvSpPr/>
          <p:nvPr/>
        </p:nvSpPr>
        <p:spPr>
          <a:xfrm>
            <a:off x="798104" y="398730"/>
            <a:ext cx="10983697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SEMIFINALI: preparazione alla disfida.</a:t>
            </a:r>
          </a:p>
          <a:p>
            <a:endParaRPr lang="it-IT" sz="36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690AF853-EC69-E9C0-A983-CFEA0A37153D}"/>
              </a:ext>
            </a:extLst>
          </p:cNvPr>
          <p:cNvGrpSpPr/>
          <p:nvPr/>
        </p:nvGrpSpPr>
        <p:grpSpPr>
          <a:xfrm>
            <a:off x="1141728" y="1435675"/>
            <a:ext cx="9510824" cy="4173860"/>
            <a:chOff x="1141728" y="1435675"/>
            <a:chExt cx="9510824" cy="4173860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052B0639-DEEA-DFBD-2035-E4DFB2B89BA3}"/>
                </a:ext>
              </a:extLst>
            </p:cNvPr>
            <p:cNvSpPr txBox="1"/>
            <p:nvPr/>
          </p:nvSpPr>
          <p:spPr>
            <a:xfrm>
              <a:off x="1239859" y="1799056"/>
              <a:ext cx="9412693" cy="37548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it-IT" sz="2200" b="1" dirty="0">
                  <a:solidFill>
                    <a:srgbClr val="212121"/>
                  </a:solidFill>
                  <a:effectLst/>
                  <a:highlight>
                    <a:srgbClr val="FFE699"/>
                  </a:highlight>
                  <a:latin typeface="Trebuchet MS" panose="020B0703020202090204" pitchFamily="34" charset="0"/>
                  <a:ea typeface="Times New Roman" panose="02020603050405020304" pitchFamily="18" charset="0"/>
                </a:rPr>
                <a:t>Ogni squadra riceve i quesiti con cui, nella successiva disfida vera e propria, sfiderà gli antagonisti. </a:t>
              </a:r>
              <a:endParaRPr lang="it-IT" sz="22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>
                <a:spcAft>
                  <a:spcPts val="1200"/>
                </a:spcAft>
              </a:pP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Le quattro squadre lavorano in parallelo e in segreto, ciascuna sui propri quesiti.</a:t>
              </a:r>
              <a:endParaRPr lang="it-IT" sz="22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>
                <a:spcAft>
                  <a:spcPts val="1200"/>
                </a:spcAft>
              </a:pPr>
              <a:r>
                <a:rPr lang="it-IT" sz="2200" b="1" dirty="0">
                  <a:solidFill>
                    <a:srgbClr val="212121"/>
                  </a:solidFill>
                  <a:effectLst/>
                  <a:highlight>
                    <a:srgbClr val="FFE699"/>
                  </a:highlight>
                  <a:latin typeface="Trebuchet MS" panose="020B0703020202090204" pitchFamily="34" charset="0"/>
                  <a:ea typeface="Times New Roman" panose="02020603050405020304" pitchFamily="18" charset="0"/>
                </a:rPr>
                <a:t>Ogni squadra ha disposizione 40 minuti per dimostrare di saper risolvere i tre quesiti con cui sfiderà la squadra avversaria. </a:t>
              </a:r>
              <a:endParaRPr lang="it-IT" sz="22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>
                <a:spcAft>
                  <a:spcPts val="1200"/>
                </a:spcAft>
              </a:pP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Punteggio ottenuto per ogni quesito risolto in maniera corretta: 10 punti. </a:t>
              </a:r>
              <a:endParaRPr lang="it-IT" sz="22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endParaRPr>
            </a:p>
            <a:p>
              <a:pPr>
                <a:spcAft>
                  <a:spcPts val="1200"/>
                </a:spcAft>
              </a:pPr>
              <a:r>
                <a:rPr lang="it-IT" sz="2200" dirty="0">
                  <a:solidFill>
                    <a:srgbClr val="212121"/>
                  </a:solidFill>
                  <a:effectLst/>
                  <a:latin typeface="Trebuchet MS" panose="020B0703020202090204" pitchFamily="34" charset="0"/>
                  <a:ea typeface="Times New Roman" panose="02020603050405020304" pitchFamily="18" charset="0"/>
                </a:rPr>
                <a:t>Verranno attribuiti punteggi parziali per i quesiti impostati in maniera corretta anche se incompleta o con errori.</a:t>
              </a:r>
              <a:endParaRPr lang="it-IT" sz="2200" dirty="0">
                <a:latin typeface="Trebuchet MS" panose="020B0703020202090204" pitchFamily="34" charset="0"/>
              </a:endParaRP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A256199B-451F-B5EE-DF01-1D6305D34F70}"/>
                </a:ext>
              </a:extLst>
            </p:cNvPr>
            <p:cNvSpPr/>
            <p:nvPr/>
          </p:nvSpPr>
          <p:spPr>
            <a:xfrm>
              <a:off x="1141728" y="1435675"/>
              <a:ext cx="9454086" cy="4173860"/>
            </a:xfrm>
            <a:prstGeom prst="rect">
              <a:avLst/>
            </a:prstGeom>
            <a:noFill/>
            <a:ln w="101600"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350000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01398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B400C1-6647-B62D-A4AE-C468A22B3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8F5A24B-F41A-6E35-30A5-84B610285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E6C8B4B-4821-3EF9-316A-99F8994256B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381E100-56D0-B909-17B2-8D8705012107}"/>
              </a:ext>
            </a:extLst>
          </p:cNvPr>
          <p:cNvSpPr/>
          <p:nvPr/>
        </p:nvSpPr>
        <p:spPr>
          <a:xfrm>
            <a:off x="0" y="19706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99C7AAC-AA3B-EB92-9D5A-0332187D357B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1C9EF81-389C-E756-0F6D-ED7ACF47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0AFE39FD-0E5E-0C07-A631-A3446CFC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6347D71-A5FC-17A1-EF2C-6F31DDE47B3B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F61EA84-50D2-A12D-6286-F0444AFCEABF}"/>
              </a:ext>
            </a:extLst>
          </p:cNvPr>
          <p:cNvSpPr/>
          <p:nvPr/>
        </p:nvSpPr>
        <p:spPr>
          <a:xfrm>
            <a:off x="491333" y="398730"/>
            <a:ext cx="5369140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1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2 nella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semifinale.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12" name="Immagine 11" descr="Immagine che contiene testo, alber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9EB6ADAF-105E-2A5B-142D-BD09B2DDD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887" y="99845"/>
            <a:ext cx="4413997" cy="6242015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1779070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BEDB2-1F6D-A0C5-3E3B-9E9F64997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C51493-EA00-F009-62D2-29F43564F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7FAAFF3-970E-F257-3C8F-E59F30D68B5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B8179EA-4DB0-D5DF-1E9F-F7AADF286BF7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3E183C8-C6B6-A604-A546-A570F1583D2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3287176F-8F6A-3F46-352F-3F117A656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A611460F-73C9-47ED-F207-EB7B9707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56D8455-A454-CD19-61DA-51C530ACA885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9773CD9-C24F-85B4-FC86-D93E24400F9B}"/>
              </a:ext>
            </a:extLst>
          </p:cNvPr>
          <p:cNvSpPr/>
          <p:nvPr/>
        </p:nvSpPr>
        <p:spPr>
          <a:xfrm>
            <a:off x="252339" y="397513"/>
            <a:ext cx="7180091" cy="369332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2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1 nella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semifinale.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8066205-D634-2C69-BE36-0AFA550EB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106" y="99845"/>
            <a:ext cx="4410925" cy="6242015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1308632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D2B21-7A9B-6C9D-9948-F08D79087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CDEE20-3DA2-92C9-DF5D-E3EE4EC19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ABA61049-726A-1F75-5001-332024694CA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2A65648-8283-F370-6960-5D24E13B5339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2AD7F09-1996-AC8D-1CC8-9CE3E0A1324B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C7C442D-887D-94CD-E340-6D9710CFD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4D7C048D-0D93-43AC-AE32-B01AB0E92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7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C84C6A-26E2-4387-C3C7-9F6D00A469D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9BFBF3A-D428-1923-BC19-CC675061DCB4}"/>
              </a:ext>
            </a:extLst>
          </p:cNvPr>
          <p:cNvSpPr/>
          <p:nvPr/>
        </p:nvSpPr>
        <p:spPr>
          <a:xfrm>
            <a:off x="323474" y="315993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3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4 nella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semifinale.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8" name="Immagine 7" descr="Immagine che contiene testo, schermata, Sito Web, design&#10;&#10;Il contenuto generato dall'IA potrebbe non essere corretto.">
            <a:extLst>
              <a:ext uri="{FF2B5EF4-FFF2-40B4-BE49-F238E27FC236}">
                <a16:creationId xmlns:a16="http://schemas.microsoft.com/office/drawing/2014/main" id="{DD4FC26F-3F7F-1353-6365-526FB3C9B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582" y="93994"/>
            <a:ext cx="4410925" cy="6237672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2619776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E4596-95DC-26E5-3882-85412EAD9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49D243-FAFA-F3EF-DBC4-2BFFA170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DF55AC8E-1FC6-7571-387B-325456CD951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E77D8F2-E761-3B43-20E1-12BE8A277602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72D4F3AC-5F7D-D238-7FAD-644FFA7D383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B0AFC19C-F2F3-4C34-F074-69A33DF6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B1B4AADA-B8C0-41A5-3470-83D46C349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8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0EDB12C-5393-B0B7-64B6-D863AD2E8F69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97620E3-B312-CBE6-D8C8-B1499C60BA47}"/>
              </a:ext>
            </a:extLst>
          </p:cNvPr>
          <p:cNvSpPr/>
          <p:nvPr/>
        </p:nvSpPr>
        <p:spPr>
          <a:xfrm>
            <a:off x="323474" y="422865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4: 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3 nella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semifinale.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11" name="Immagine 10" descr="Immagine che contiene test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1386C10D-6968-FFDC-AAFF-C887D1189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200" y="85946"/>
            <a:ext cx="4422307" cy="6253768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62954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BA3E5-4216-D46C-1BA7-631243915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7731AA3-1FFA-A0CC-35A1-09C80C450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FA2447D-3D76-0890-4D3D-03F668721D9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192E0BA9-A232-4C9A-9A95-CC1468F91C45}"/>
              </a:ext>
            </a:extLst>
          </p:cNvPr>
          <p:cNvSpPr/>
          <p:nvPr/>
        </p:nvSpPr>
        <p:spPr>
          <a:xfrm>
            <a:off x="25075" y="39934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23ABCD9D-6E2D-2DBD-2FA0-977A6FEB38C0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5F67FF77-89D6-A411-EE90-B0CDCA21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2F09CC0A-57FB-08CC-B257-7ACA9BDE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9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C24F115-6D59-8E00-93C4-742E5F9F999A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E9AA8E9-199C-EEE7-F94A-D730509F37CD}"/>
              </a:ext>
            </a:extLst>
          </p:cNvPr>
          <p:cNvSpPr/>
          <p:nvPr/>
        </p:nvSpPr>
        <p:spPr>
          <a:xfrm>
            <a:off x="1356422" y="247388"/>
            <a:ext cx="9454086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SEMIFINALI: disfida vera e propria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5A14192-BBC8-6C9B-0F0D-79CBBECAA40F}"/>
              </a:ext>
            </a:extLst>
          </p:cNvPr>
          <p:cNvSpPr txBox="1"/>
          <p:nvPr/>
        </p:nvSpPr>
        <p:spPr>
          <a:xfrm>
            <a:off x="1673099" y="1466422"/>
            <a:ext cx="917500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b="1" dirty="0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I team leader delle squadre che si sfidano si scambiano i quesiti.</a:t>
            </a:r>
            <a:endParaRPr lang="it-IT" sz="2000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it-IT" sz="2000" b="1" dirty="0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Ogni squadra ha disposizione 40 minuti per </a:t>
            </a:r>
            <a:r>
              <a:rPr lang="it-IT" sz="2000" b="1" dirty="0">
                <a:solidFill>
                  <a:srgbClr val="212121"/>
                </a:solidFill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per risolvere i quesiti ricevuti dalla squadra avversaria. </a:t>
            </a:r>
            <a:endParaRPr lang="it-IT" sz="2000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it-IT" sz="20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Punteggio ottenuto per ogni quesito risolto in maniera corretta: 10 punti.</a:t>
            </a:r>
          </a:p>
          <a:p>
            <a:pPr>
              <a:spcAft>
                <a:spcPts val="1200"/>
              </a:spcAft>
            </a:pPr>
            <a:r>
              <a:rPr lang="it-IT" sz="20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Verranno attribuiti punteggi parziali per i quesiti impostati in maniera corretta anche se incompleta o con errori. </a:t>
            </a:r>
            <a:endParaRPr lang="it-IT" sz="2000" u="sng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it-IT" sz="2000" u="sng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Bonus</a:t>
            </a:r>
            <a:r>
              <a:rPr lang="it-IT" sz="2000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 per ciascun quesito che la squadra risolve in maniera corretta e consegna prima del corrispondente quesito della squadra avversaria: 5 punti.</a:t>
            </a:r>
            <a:endParaRPr lang="it-IT" sz="2000" dirty="0"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2BE3BB0-0C65-F5DA-2401-9130625DD296}"/>
              </a:ext>
            </a:extLst>
          </p:cNvPr>
          <p:cNvSpPr/>
          <p:nvPr/>
        </p:nvSpPr>
        <p:spPr>
          <a:xfrm>
            <a:off x="1394022" y="1333242"/>
            <a:ext cx="9454086" cy="3568825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42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482FC-C794-61E0-C419-624C69A90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434A27-E84E-BD5E-22F9-DF740094C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F9B3E2B-77D3-F3F1-29AE-644D33F0FBD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410015D9-59F8-A8AE-6970-1D179684F882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B470FEB6-D844-82DE-B620-704D5FF9BE5F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F80EE04B-98FD-EBF3-4970-A19D99C26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39F8517B-5549-5903-2455-024B5EA0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10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49596AD-D914-7153-C2B1-4DDAA5188AA3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A11442D-0524-86AF-0789-F2AC81496CB7}"/>
              </a:ext>
            </a:extLst>
          </p:cNvPr>
          <p:cNvSpPr/>
          <p:nvPr/>
        </p:nvSpPr>
        <p:spPr>
          <a:xfrm>
            <a:off x="1208303" y="165205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CONCLUSIONE SEMIFINALI: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F5402D8-5B73-82D6-B655-91B344E41211}"/>
              </a:ext>
            </a:extLst>
          </p:cNvPr>
          <p:cNvSpPr txBox="1"/>
          <p:nvPr/>
        </p:nvSpPr>
        <p:spPr>
          <a:xfrm>
            <a:off x="1714493" y="1607084"/>
            <a:ext cx="8186245" cy="3418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800"/>
              <a:t>I docenti correggono gli elaborati, </a:t>
            </a:r>
          </a:p>
          <a:p>
            <a:pPr>
              <a:lnSpc>
                <a:spcPct val="200000"/>
              </a:lnSpc>
            </a:pPr>
            <a:r>
              <a:rPr lang="it-IT" sz="2800"/>
              <a:t>sommano i punteggi ottenuti nella fase preparatoria e nella disfida vera e propria e avviene la </a:t>
            </a:r>
            <a:r>
              <a:rPr lang="it-IT" sz="2800">
                <a:highlight>
                  <a:srgbClr val="FFE699"/>
                </a:highlight>
              </a:rPr>
              <a:t>proclamazione delle squadre finaliste</a:t>
            </a:r>
            <a:r>
              <a:rPr lang="it-IT" sz="2800"/>
              <a:t>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3C39910-40A2-AED0-FF7C-1894CAB49D12}"/>
              </a:ext>
            </a:extLst>
          </p:cNvPr>
          <p:cNvSpPr/>
          <p:nvPr/>
        </p:nvSpPr>
        <p:spPr>
          <a:xfrm>
            <a:off x="1064814" y="1300719"/>
            <a:ext cx="9454086" cy="417386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2596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446EB1-1D32-28B3-564D-AB0E5D6AE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9C63B66-0B3A-8260-D93E-64315C8DC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92D2F680-21B3-C460-545B-F6AA6A5C9CD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877AE3F-C070-404E-62B4-601D062EF376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47869F7-9CA8-522A-DDE7-383455C73617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4028F9A2-ABFF-6CD9-F6F3-5EAEDDB65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8072DC84-8CFD-A5FA-5652-F9DFFE8A6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AC34D70-ABB0-B911-6D85-C765F5DD8B32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572F35-BEC2-717C-83C3-2EA4F400F043}"/>
              </a:ext>
            </a:extLst>
          </p:cNvPr>
          <p:cNvSpPr txBox="1"/>
          <p:nvPr/>
        </p:nvSpPr>
        <p:spPr>
          <a:xfrm>
            <a:off x="1232895" y="1586887"/>
            <a:ext cx="9286016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b="1" dirty="0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Ogni squadra finalista riceve i quesiti con cui, nella successiva disfida FINALE vera e propria, sfiderà gli antagonisti. </a:t>
            </a:r>
          </a:p>
          <a:p>
            <a:endParaRPr lang="it-IT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endParaRPr lang="it-IT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 sz="2200" b="1" dirty="0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Ogni squadra ha disposizione 40 minuti per dimostrare di saper risolvere i tre quesiti con cui sfiderà la squadra avversaria. </a:t>
            </a:r>
          </a:p>
          <a:p>
            <a:endParaRPr lang="it-IT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 sz="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Punteggio ottenuto per ogni quesito risolto in maniera corretta: 10 p. </a:t>
            </a:r>
          </a:p>
          <a:p>
            <a:endParaRPr lang="it-IT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Verranno attribuiti punteggi parziali per i quesiti impostati in maniera corretta anche se incompleta o con errori.</a:t>
            </a:r>
            <a:endParaRPr lang="it-IT" sz="2200" dirty="0">
              <a:latin typeface="Trebuchet MS" panose="020B070302020209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6B452EB-F997-EFAC-0036-D9A311A23D97}"/>
              </a:ext>
            </a:extLst>
          </p:cNvPr>
          <p:cNvSpPr/>
          <p:nvPr/>
        </p:nvSpPr>
        <p:spPr>
          <a:xfrm>
            <a:off x="1064814" y="1300719"/>
            <a:ext cx="9454086" cy="417386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1FB3B65-9FC8-0FDC-6341-CC38C638FBAB}"/>
              </a:ext>
            </a:extLst>
          </p:cNvPr>
          <p:cNvSpPr/>
          <p:nvPr/>
        </p:nvSpPr>
        <p:spPr>
          <a:xfrm>
            <a:off x="323474" y="272730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FINALE: preparazione alla disfida.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14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5D1657-FF3F-F69D-8B7D-CB3041F3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FB9F98-2409-E966-EA43-22AEFDD21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719A1954-70F5-E2F1-F105-6D1E1530F52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6869637-5C78-2F2D-2901-CD628C03C6C5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50EFCED6-DA93-A8CA-10D1-5DD9B2361474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65DDCCA3-3386-B6E7-D1D0-ADDC43C5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FAD5AC62-D932-7653-5197-217EBBEA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629CE81-F64C-38AC-C6C1-58E2949DFA2F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D084B87-15A2-708D-947D-0183B8871BAF}"/>
              </a:ext>
            </a:extLst>
          </p:cNvPr>
          <p:cNvSpPr/>
          <p:nvPr/>
        </p:nvSpPr>
        <p:spPr>
          <a:xfrm>
            <a:off x="252339" y="-2596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finalista 1: 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finalista 2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nella disfida 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8" name="Immagine 7" descr="Immagine che contiene testo, schermata&#10;&#10;Il contenuto generato dall'IA potrebbe non essere corretto.">
            <a:extLst>
              <a:ext uri="{FF2B5EF4-FFF2-40B4-BE49-F238E27FC236}">
                <a16:creationId xmlns:a16="http://schemas.microsoft.com/office/drawing/2014/main" id="{AC44086C-BB6F-6219-005F-2A78AE4BC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363" y="93994"/>
            <a:ext cx="4413997" cy="6242016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3324956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61AA2F-BAC1-C9D5-AE92-280E04458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C899B3C-C572-A56C-FF21-F0894A046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C40246E4-9D4B-2078-F624-1668BE47EBD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452588BE-41E7-4583-FC1E-66E4CD96C447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F8E4E265-3007-63A9-F991-7EC828180394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F4CB8CC8-22FB-268E-B989-62038FDE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2028BBB5-507E-BD3A-D916-396A2C66F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3D0D1D4-7AED-38D0-ACB9-0C850D15E185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3BB06A7-CCFF-FAC6-62B2-92C34F7AC858}"/>
              </a:ext>
            </a:extLst>
          </p:cNvPr>
          <p:cNvSpPr/>
          <p:nvPr/>
        </p:nvSpPr>
        <p:spPr>
          <a:xfrm>
            <a:off x="252339" y="-2596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Squadra finalista 2: 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risoluzione dei quesiti con cui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sfiderà la squadra finalista 1 </a:t>
            </a:r>
          </a:p>
          <a:p>
            <a:r>
              <a:rPr lang="it-IT" sz="2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nella disfida finale.</a:t>
            </a:r>
          </a:p>
          <a:p>
            <a:endParaRPr lang="it-IT" sz="28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6623B9B-FB6B-5E53-D9B6-9FDF7D976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538" y="88143"/>
            <a:ext cx="4413997" cy="6242016"/>
          </a:xfrm>
          <a:prstGeom prst="rect">
            <a:avLst/>
          </a:prstGeom>
          <a:ln w="63500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74000">
                  <a:schemeClr val="accent2">
                    <a:lumMod val="75000"/>
                  </a:schemeClr>
                </a:gs>
                <a:gs pos="83000">
                  <a:schemeClr val="accent2">
                    <a:lumMod val="50000"/>
                  </a:schemeClr>
                </a:gs>
                <a:gs pos="100000">
                  <a:schemeClr val="tx1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val="113707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DEB9F-5884-C9F0-3EF9-B55BB4645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ADE06D-333D-1531-7FF7-81BD12FE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2C7DA46C-613D-03D9-1F45-88B6E19E906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0F72C37-FF42-5E64-BFC8-5CFF3D8D1B68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687261EE-3D59-6786-6BBD-DEBADA1F3E08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1FE5C51A-9F4C-A769-693D-8A299095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F3E545AD-BD9A-4345-AA0B-76C1DA61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14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286683F-4C15-AADB-BDF5-88B185BD4402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0E0CAB-A07D-1E06-2597-E848D3F4004F}"/>
              </a:ext>
            </a:extLst>
          </p:cNvPr>
          <p:cNvSpPr/>
          <p:nvPr/>
        </p:nvSpPr>
        <p:spPr>
          <a:xfrm>
            <a:off x="252339" y="-2596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DISFIDA FINALE: disfida vera e propria.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694ADD-458B-5222-C23D-840E14C3247F}"/>
              </a:ext>
            </a:extLst>
          </p:cNvPr>
          <p:cNvSpPr txBox="1"/>
          <p:nvPr/>
        </p:nvSpPr>
        <p:spPr>
          <a:xfrm>
            <a:off x="1714493" y="1544024"/>
            <a:ext cx="818624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I team leader delle squadre finaliste si scambiano i quesiti.</a:t>
            </a:r>
          </a:p>
          <a:p>
            <a:endParaRPr lang="it-IT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endParaRPr lang="it-IT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 sz="1800" b="1">
                <a:solidFill>
                  <a:srgbClr val="212121"/>
                </a:solidFill>
                <a:effectLst/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Ogni squadra ha disposizione 40 minuti per </a:t>
            </a:r>
            <a:r>
              <a:rPr lang="it-IT" b="1">
                <a:solidFill>
                  <a:srgbClr val="212121"/>
                </a:solidFill>
                <a:highlight>
                  <a:srgbClr val="FFE699"/>
                </a:highlight>
                <a:latin typeface="Trebuchet MS" panose="020B0703020202090204" pitchFamily="34" charset="0"/>
                <a:ea typeface="Times New Roman" panose="02020603050405020304" pitchFamily="18" charset="0"/>
              </a:rPr>
              <a:t>per risolvere i quesiti ricevuti dalla squadra avversaria. </a:t>
            </a:r>
          </a:p>
          <a:p>
            <a:endParaRPr lang="it-IT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Punteggio ottenuto per ogni quesito risolto in maniera corretta: 10 punti.</a:t>
            </a:r>
          </a:p>
          <a:p>
            <a:endParaRPr lang="it-IT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Verranno attribuiti punteggi parziali per i quesiti impostati in maniera corretta anche se incompleta o con errori. </a:t>
            </a:r>
          </a:p>
          <a:p>
            <a:endParaRPr lang="it-IT" u="sng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r>
              <a:rPr lang="it-IT" u="sng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Bonus</a:t>
            </a:r>
            <a:r>
              <a:rPr lang="it-IT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 per ciascun quesito che la squadra risolve in maniera corretta e consegna prima del corrispondente quesito della squadra avversaria: 5 punti.</a:t>
            </a:r>
            <a:endParaRPr lang="it-IT"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5C7764E-3F6D-62B6-947E-E72EB22D1268}"/>
              </a:ext>
            </a:extLst>
          </p:cNvPr>
          <p:cNvSpPr/>
          <p:nvPr/>
        </p:nvSpPr>
        <p:spPr>
          <a:xfrm>
            <a:off x="1064814" y="1300719"/>
            <a:ext cx="9454086" cy="417386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5672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5221C7-3756-E498-A3CA-C692ED05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5A75A5-82CE-2366-927D-B967E5BD2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C8EA6AD6-91C4-AA8C-FDF2-F76A4E85F0C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E9209AE-C3BF-7733-0793-31B30BE97841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455E05C-17BC-6DE5-3B95-5549F1230E4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3BA6F70-4CE9-D241-2570-A94790D2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0CA662CA-0E7C-CF00-A967-89D938D3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15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787B0F0-D18E-0A57-F45B-1F5A9FB206E3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D7A0BB2-C81D-282B-AFD1-357920B6CD60}"/>
              </a:ext>
            </a:extLst>
          </p:cNvPr>
          <p:cNvSpPr/>
          <p:nvPr/>
        </p:nvSpPr>
        <p:spPr>
          <a:xfrm>
            <a:off x="252339" y="-2596"/>
            <a:ext cx="7180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4400" b="1" dirty="0">
                <a:ln w="19050">
                  <a:solidFill>
                    <a:schemeClr val="tx1"/>
                  </a:solidFill>
                </a:ln>
                <a:solidFill>
                  <a:srgbClr val="FF98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CONCLUSIONE DISFIDA FINALE:</a:t>
            </a: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  <a:p>
            <a:endParaRPr lang="it-IT" sz="4400" b="1" dirty="0">
              <a:ln w="19050">
                <a:solidFill>
                  <a:schemeClr val="tx1"/>
                </a:solidFill>
              </a:ln>
              <a:solidFill>
                <a:srgbClr val="FF98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1A95518-A109-C63F-4E98-E70F2743219A}"/>
              </a:ext>
            </a:extLst>
          </p:cNvPr>
          <p:cNvSpPr txBox="1"/>
          <p:nvPr/>
        </p:nvSpPr>
        <p:spPr>
          <a:xfrm>
            <a:off x="1714493" y="1607084"/>
            <a:ext cx="8186245" cy="3418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800"/>
              <a:t>I docenti correggono gli elaborati, </a:t>
            </a:r>
          </a:p>
          <a:p>
            <a:pPr>
              <a:lnSpc>
                <a:spcPct val="200000"/>
              </a:lnSpc>
            </a:pPr>
            <a:r>
              <a:rPr lang="it-IT" sz="2800"/>
              <a:t>sommano i punteggi ottenuti nella fase preparatoria e nella disfida vera e propria, viene stilata la </a:t>
            </a:r>
            <a:r>
              <a:rPr lang="it-IT" sz="2800">
                <a:highlight>
                  <a:srgbClr val="FFE699"/>
                </a:highlight>
              </a:rPr>
              <a:t>classifica finale</a:t>
            </a:r>
            <a:r>
              <a:rPr lang="it-IT" sz="2800"/>
              <a:t> e avviene la </a:t>
            </a:r>
            <a:r>
              <a:rPr lang="it-IT" sz="2800">
                <a:highlight>
                  <a:srgbClr val="FFE699"/>
                </a:highlight>
              </a:rPr>
              <a:t>premiazione della squadra vincitrice</a:t>
            </a:r>
            <a:r>
              <a:rPr lang="it-IT" sz="2800"/>
              <a:t>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20A97C4-34FA-1495-EFF4-31314C9980F3}"/>
              </a:ext>
            </a:extLst>
          </p:cNvPr>
          <p:cNvSpPr/>
          <p:nvPr/>
        </p:nvSpPr>
        <p:spPr>
          <a:xfrm>
            <a:off x="1064814" y="1300719"/>
            <a:ext cx="9454086" cy="417386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714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5361A1-C41F-F90F-DD65-3F38E0ACB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E499EFE-10A0-02E9-1C25-0178D3B6B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F5DA6DE4-1D79-7E7F-3356-CF1895CDB1B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3A1E2750-93D5-F805-A0F8-55492216BF3F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C18FA5D5-AC39-5D1F-E9DE-46467C42EF63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37364AFB-A61E-4030-E33F-854E5A241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E7C296B7-53E0-E6C7-FD58-60D03CCA3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16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D65B1C6-861A-BD55-8ED4-088C46BD7AAB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A5EAE98B-4EE1-9612-9F6F-B0A68F6CF469}"/>
              </a:ext>
            </a:extLst>
          </p:cNvPr>
          <p:cNvSpPr txBox="1">
            <a:spLocks/>
          </p:cNvSpPr>
          <p:nvPr/>
        </p:nvSpPr>
        <p:spPr>
          <a:xfrm>
            <a:off x="220812" y="784213"/>
            <a:ext cx="11861651" cy="7078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“Giochi matematici del medioevo. I “conigli di Fibonacci” e altri rompicapi liberamente tratti dal Liber Abaci”, (a cura di Nando Geronimi), ed. Bruno Mondadori (squadra 1 quesito 1)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“Problemi matematici antichissimi. Giochi di aritmetica e quesiti interessanti”, Giuseppe Peano, Edizioni Clichy (squadra 1 quesito 2; squadra 2 quesito 2; finale 1 quesito 1; finale 2 quesito 1)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“Matematica dilettevole e curiosa”, Italo Ghersi, ed. Hoepli (squadra 1 quesito 3; squadra 3 quesito 2; squadra 4 quesito 2; finale 1 quesito 2)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“Storia dell’algebra”, Silvio Maracchia, ed. Liguori (squadra 2 quesito 1: Bhaskara, Medio-Oriente, 1150 d.C.; squadra 3 quesito 1: problema n.30 del papiro Rhind; finale 2 quesito 2: problema relativo all’equazione pitagorica comune alla matematica babilonese, seleucida e cinese)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“Penna, numeri e fantasia. Raccolta di giochi matematici”, (a cura di) Angelo Lissoni, ed. Egea (squadra 2 quesito 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“Pitagora si diverte 2”, (a cura di) Gilles Cohen, ed. Bruno Mondadori (squadra 3 quesito 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“Giochi matematici alla corte di Carlomagno. Problemi per rendere acuta la mente dei giovani”, (a cura di) Raﬀaella Franci, Edizioni ETS (squadra 4 quesito 1)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“Giochi matematici”, (a cura di) Nando Geronimi, ed. Egea (squadra 4 quesito 3)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“Algebra. Origini e sviluppi tra mondo arabo e mondo latino”, Laura Catastini, Franco Ghione, Roshdi Rashed, Carocci Editore (finale 1 quesito 3: “Il problema delle due torri”)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“Le sfide di Pitagora. 66 giochi matematici”, (a cura di) Gilles Cohen, ed. Bruno Mondadori (finale 2 quesito 3)</a:t>
            </a:r>
          </a:p>
          <a:p>
            <a:pPr marL="0" indent="0">
              <a:lnSpc>
                <a:spcPct val="10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783CC11E-1003-7512-78EE-ACF5A816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6" y="164182"/>
            <a:ext cx="11500938" cy="365126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Testi da cui sono stati estratti i quesiti.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855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C6DE43-F82A-526A-C0A2-6B79B481C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459514-C380-8CB5-6D3C-B013FDDD1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3E0729C7-77E5-CDBF-CEB2-B25E69AB855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DAC3648D-D7CE-A03B-7ACE-06DD218D82AB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52FFFD6E-0591-ADEF-7D4F-9150B975DA0A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B19B2598-A581-6DE3-A133-A3312AFB0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39F9D52E-E240-07AF-3EB5-338E6FEB7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17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1DF1C82-DC81-F49D-C69C-EE38DB26D7B3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AF997973-23A9-05D5-BFF3-8D3D3BC20A47}"/>
              </a:ext>
            </a:extLst>
          </p:cNvPr>
          <p:cNvSpPr txBox="1">
            <a:spLocks/>
          </p:cNvSpPr>
          <p:nvPr/>
        </p:nvSpPr>
        <p:spPr>
          <a:xfrm>
            <a:off x="220812" y="1052230"/>
            <a:ext cx="11861651" cy="5263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Toscano, F. (2009). </a:t>
            </a:r>
            <a:r>
              <a:rPr lang="it-IT" sz="1600" i="1" dirty="0">
                <a:latin typeface="Trebuchet MS" panose="020B0703020202090204" pitchFamily="34" charset="0"/>
              </a:rPr>
              <a:t>La formula segreta. Tartaglia, Cardano e il duello matematico che infiammò l’Italia del Rinascimento</a:t>
            </a:r>
            <a:r>
              <a:rPr lang="it-IT" sz="1600" dirty="0">
                <a:latin typeface="Trebuchet MS" panose="020B0703020202090204" pitchFamily="34" charset="0"/>
              </a:rPr>
              <a:t>, Sironi, Milano.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https://mathup.it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www.treccani.it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https://pages.di.unipi.it/romani/DIDATTICA/CMS/equaL.pdf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https://www.teatroescienza.it/Rassegna2016/GIACARDI%20-%20Tartaglia,%20Cardano%20e%20il%20Duello%20Matematico.pdf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http://progettomatematica.dm.unibo.it/NumeriEgitto/par1.htm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https://www.wikipedia.org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Maracchia, S. (2005). </a:t>
            </a:r>
            <a:r>
              <a:rPr lang="it-IT" sz="1600" i="1" dirty="0">
                <a:latin typeface="Trebuchet MS" panose="020B0703020202090204" pitchFamily="34" charset="0"/>
              </a:rPr>
              <a:t>Storia dell’algebra</a:t>
            </a:r>
            <a:r>
              <a:rPr lang="it-IT" sz="1600" dirty="0">
                <a:latin typeface="Trebuchet MS" panose="020B0703020202090204" pitchFamily="34" charset="0"/>
              </a:rPr>
              <a:t>, Liguori, Napoli.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https://www.prismamagazine.it/2020/11/02/cardano-tartaglia-e-la-formula-contesa/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https://matematica.unibocconi.eu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https://www.lunieditrice.com/wp-content/uploads/2021/05/IL-MEMOIR-DI-CARDANO-STAR-DEL-CINQUECENTO-la-Repubblica.pdf</a:t>
            </a:r>
          </a:p>
          <a:p>
            <a:pPr marL="0" indent="0">
              <a:lnSpc>
                <a:spcPct val="10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A1D368DB-0BB4-6902-9252-C19CCDBC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6" y="164181"/>
            <a:ext cx="11500938" cy="1325563"/>
          </a:xfr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Bibliografia.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758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124E0E-BF53-4E6B-52E2-09973B012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EE6F390-2E5C-22A7-EA8C-1E17A8B5D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5AC81CCA-B38C-F70D-F772-4C44AD88A20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F883CF9-7074-C73E-A56E-F78A60B097EF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DFF8356-87BD-6134-88F9-5D9FABB4ED35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olo 1">
            <a:extLst>
              <a:ext uri="{FF2B5EF4-FFF2-40B4-BE49-F238E27FC236}">
                <a16:creationId xmlns:a16="http://schemas.microsoft.com/office/drawing/2014/main" id="{F0978B8E-E26F-3DDC-1800-D1AD88A9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6" y="254948"/>
            <a:ext cx="11500938" cy="1325563"/>
          </a:xfrm>
          <a:noFill/>
        </p:spPr>
        <p:txBody>
          <a:bodyPr wrap="none" lIns="91440" tIns="45720" rIns="91440" bIns="45720">
            <a:noAutofit/>
          </a:bodyPr>
          <a:lstStyle/>
          <a:p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Fonti da cui sono state estratte le immagini per le schede.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736D838-EE76-426E-2459-1D04CD9E9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C64BA045-89F3-8DF3-DF54-25554D01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18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EC82DE99-2388-9998-45A1-655B524701E7}"/>
              </a:ext>
            </a:extLst>
          </p:cNvPr>
          <p:cNvSpPr txBox="1">
            <a:spLocks/>
          </p:cNvSpPr>
          <p:nvPr/>
        </p:nvSpPr>
        <p:spPr>
          <a:xfrm>
            <a:off x="220812" y="800099"/>
            <a:ext cx="11861651" cy="5032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https://www.irrigazioneagricoltura.it/blog/perche-gli-alberi-sono-importanti/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https://www.nonsprecare.it/fattoria-sostenibile-calabria-cooperativa-sovereto-produzione-energia-elettrica-riutilizzo-scarti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https://www.parmadaily.it/11-febbraio-1809-fulton-brevetta-la-nave-a-vapore/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https://www.euganeamente.it/le-api-instancabili-alleate-colli-euganei/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https://www.frasicelebri.it/blog/2021/02/18/frasi-sui-fratelli-e-sulle-sorelle/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https://www.reggianaascensori.it/prodotti/scale-e-tappeti-mobili/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http://dareagle.altervista.org/origine-del-punto-interrogativo/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https://www.lumaca-italia.it/blogs/curiosita-sulle-lumache/ma-quanto-vive-una-lumaca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https://www.epicura.it/blog/animali-domestici/educare-un-cucciolo-di-cane-consigli-utili/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https://www.qumran2.net/indice.php?c=disegni&amp;immagine=571</a:t>
            </a: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90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22889-E7F0-DA2E-8D99-8D3AABD9F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B2B464-9817-7019-2DA8-63D1FB9F7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96D9F145-6247-144F-C167-53884E97B42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52169A4-09BB-55FC-4FFA-490AACF6FA4F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D4E80D62-3DD1-8156-6AB0-3B02DD9B0324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44463DF6-EAE0-F03D-64B7-EFA83E8C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0EB0475A-78B7-9B79-4276-318E8F3D7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19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3A3C6A36-8FD3-42F6-33BF-C9EDF24B43A3}"/>
              </a:ext>
            </a:extLst>
          </p:cNvPr>
          <p:cNvSpPr txBox="1">
            <a:spLocks/>
          </p:cNvSpPr>
          <p:nvPr/>
        </p:nvSpPr>
        <p:spPr>
          <a:xfrm>
            <a:off x="220812" y="800099"/>
            <a:ext cx="11861651" cy="5032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https://www.duepuntotre.it/2015/10/il-gatto-e-i-topi-esopo.html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https://it.dreamstime.com/illustrazione-di-stock-automobilista-felice-image42097145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https://www.eticamente.net/53235/la-preghiera-per-stare-vicino-ad-una-persona-cara-in-diﬃcolta.html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https://it.vecteezy.com/foto/1948396-stagno-pieno-di-ninfee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https://www.europeanheritagedays.com/node/292081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https://fortissimo.it/vendere-in-un-negozio/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https://www.amazon.it/Palo-Liscio-Specchio-Segnaletica-Diametro/dp/B07FW1HFKS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1600" dirty="0">
                <a:latin typeface="Trebuchet MS" panose="020B0703020202090204" pitchFamily="34" charset="0"/>
              </a:rPr>
              <a:t>https://www.themeditelegraph.com/it/transport/2014/11/03/news/il-porto-di-venezia-si-collega-a-mantova-1.3817247</a:t>
            </a: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6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756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F95926-9312-02CC-7175-9F6A3D4BD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0BB3CA5-DF97-B77C-061E-95639CC00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820B141D-131B-63F6-C0F7-4F20E244B81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3" t="9091" r="13316" b="1"/>
          <a:stretch/>
        </p:blipFill>
        <p:spPr>
          <a:xfrm>
            <a:off x="8040" y="9635"/>
            <a:ext cx="12191981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B0B574E-3047-8180-2A34-9D89BC46E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A648F2-CB6D-CC76-B2F7-C5B61F771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2662" y="1901193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it-IT" sz="5100" b="1" dirty="0">
                <a:solidFill>
                  <a:schemeClr val="bg1"/>
                </a:solidFill>
                <a:latin typeface="Trebuchet MS" panose="020B0703020202090204" pitchFamily="34" charset="0"/>
              </a:rPr>
              <a:t>Sfidiamo l’I.A.</a:t>
            </a:r>
            <a:br>
              <a:rPr lang="it-IT" sz="5100" dirty="0">
                <a:solidFill>
                  <a:schemeClr val="bg1"/>
                </a:solidFill>
                <a:latin typeface="Trebuchet MS" panose="020B0703020202090204" pitchFamily="34" charset="0"/>
              </a:rPr>
            </a:br>
            <a:endParaRPr lang="it-IT" sz="5100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86DF7DD-1C58-2578-5D17-48D3438D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50A1008-43DD-24D5-DE9E-55921F074D99}"/>
              </a:ext>
            </a:extLst>
          </p:cNvPr>
          <p:cNvSpPr/>
          <p:nvPr/>
        </p:nvSpPr>
        <p:spPr>
          <a:xfrm>
            <a:off x="132347" y="132347"/>
            <a:ext cx="11899232" cy="5257800"/>
          </a:xfrm>
          <a:prstGeom prst="rect">
            <a:avLst/>
          </a:prstGeom>
          <a:noFill/>
          <a:ln w="1016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8D03C46-30CD-9C18-0B62-45B718C9EE69}"/>
              </a:ext>
            </a:extLst>
          </p:cNvPr>
          <p:cNvSpPr/>
          <p:nvPr/>
        </p:nvSpPr>
        <p:spPr>
          <a:xfrm>
            <a:off x="3155355" y="2382376"/>
            <a:ext cx="5881289" cy="1641697"/>
          </a:xfrm>
          <a:prstGeom prst="rect">
            <a:avLst/>
          </a:prstGeom>
          <a:noFill/>
          <a:ln w="50800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200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220615-B783-14C1-CE7D-321ECEE8C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699A3F-915E-7423-9A6F-E397584DB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DD58A837-C6B9-8DFD-6B92-93F274962BD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DB892AE2-7AEC-9A34-1D8B-23083FB41170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943C5593-3A72-98DB-0EA9-9F0920DC755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CCF183C1-BF0C-B777-B416-7BCB0316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FF4E767F-FBA4-09F2-378B-6786E5DB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C3EBA7-B74B-4514-36CA-05A11E9C01C2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0DD7DD-6DDD-32CE-234F-09791642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476" y="420501"/>
            <a:ext cx="11500938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PRIMA FASE: matematici in carne e ossa contro l’IA.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Il regolamento.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F584D2E-5C6A-E7D0-F457-07AC75AF8113}"/>
              </a:ext>
            </a:extLst>
          </p:cNvPr>
          <p:cNvSpPr/>
          <p:nvPr/>
        </p:nvSpPr>
        <p:spPr>
          <a:xfrm>
            <a:off x="150067" y="1892075"/>
            <a:ext cx="11866796" cy="3673934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8F4EF659-DD41-3732-D363-38C3DE2CBBB3}"/>
              </a:ext>
            </a:extLst>
          </p:cNvPr>
          <p:cNvSpPr txBox="1">
            <a:spLocks/>
          </p:cNvSpPr>
          <p:nvPr/>
        </p:nvSpPr>
        <p:spPr>
          <a:xfrm>
            <a:off x="640871" y="1919273"/>
            <a:ext cx="10418519" cy="40348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200"/>
              </a:spcAft>
              <a:buNone/>
            </a:pP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Ogni squadra sfida l’IA.</a:t>
            </a:r>
          </a:p>
          <a:p>
            <a:pPr marL="0" lvl="0" indent="0"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A partire dalle stesse squadre composte per le precedenti disfide, ogni squadra sceglie due quesiti tra quelli affrontati nelle varie fasi delle disfide e li pone ad un software di IA.</a:t>
            </a:r>
          </a:p>
          <a:p>
            <a:pPr marL="0" lvl="0" indent="0"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squadra corregge la soluzione ottenuta dall’IA e la confronta con la propria proposta iniziale.</a:t>
            </a:r>
          </a:p>
          <a:p>
            <a:pPr marL="0" lvl="0" indent="0"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L’insegnante conclude l’attività confrontando i risultati e mettendo in evidenza gli aspetti più significativi.</a:t>
            </a:r>
          </a:p>
          <a:p>
            <a:pPr marL="342900" lvl="0" indent="-342900">
              <a:buFont typeface="+mj-lt"/>
              <a:buAutoNum type="arabicPeriod"/>
            </a:pPr>
            <a:endParaRPr lang="it-IT" sz="1800" dirty="0">
              <a:solidFill>
                <a:srgbClr val="212121"/>
              </a:solidFill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484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19A64F-E25A-25FE-C585-05E58EE2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6AB8E3-B935-BD12-FEC2-D2287A889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0F93294C-7654-FA84-3FA1-A80CFC367BC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9A62C95E-4C08-8C75-1A82-0798CCB4FC65}"/>
              </a:ext>
            </a:extLst>
          </p:cNvPr>
          <p:cNvSpPr/>
          <p:nvPr/>
        </p:nvSpPr>
        <p:spPr>
          <a:xfrm>
            <a:off x="0" y="5851"/>
            <a:ext cx="12191979" cy="685800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EAFCE0B9-87B7-0115-1C68-F42924850C69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3B1BAC1B-5D5A-5EE0-21A7-A73B88C0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B3AC5E38-9DFD-CA67-8B9E-8EA597D3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BAE2CE6-C28D-3C7C-45A9-5AD34511564B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B480EC-EDEE-4BA0-9820-4EA0BB19A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36" y="388033"/>
            <a:ext cx="11500938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SECONDA FASE: l’IA sfida l’IA.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Il regolamento.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5FC71CC-320B-DFFF-EF6D-D2B66054D985}"/>
              </a:ext>
            </a:extLst>
          </p:cNvPr>
          <p:cNvSpPr/>
          <p:nvPr/>
        </p:nvSpPr>
        <p:spPr>
          <a:xfrm>
            <a:off x="162602" y="1809410"/>
            <a:ext cx="11866796" cy="4562431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647ED88-4FCC-795F-9696-38829532DCDE}"/>
              </a:ext>
            </a:extLst>
          </p:cNvPr>
          <p:cNvSpPr txBox="1">
            <a:spLocks/>
          </p:cNvSpPr>
          <p:nvPr/>
        </p:nvSpPr>
        <p:spPr>
          <a:xfrm>
            <a:off x="109537" y="1998785"/>
            <a:ext cx="11919862" cy="40348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1800"/>
              </a:spcAft>
              <a:buNone/>
            </a:pPr>
            <a: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</a:rPr>
              <a:t>Ogni squadra allestisce una disfida tra due differenti IA.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A partire dalle stesse squadre composte per le precedenti disfide, ogni squadra sceglie due quesiti tra quelli affrontati nelle varie fasi delle disfide e li pone, uno per volta, a due differenti software di IA.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squadra corregge e confronta tra loro le soluzioni ottenuta dalle IA stabilendo il vincitore.</a:t>
            </a:r>
          </a:p>
          <a:p>
            <a:pPr marL="0" lvl="0" indent="0">
              <a:spcAft>
                <a:spcPts val="1200"/>
              </a:spcAft>
              <a:buNone/>
            </a:pPr>
            <a:r>
              <a:rPr lang="it-IT" sz="2200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L’insegnante conclude l’attività confrontando i risultati e mettendo in evidenza gli aspetti più significativi.</a:t>
            </a:r>
          </a:p>
        </p:txBody>
      </p:sp>
    </p:spTree>
    <p:extLst>
      <p:ext uri="{BB962C8B-B14F-4D97-AF65-F5344CB8AC3E}">
        <p14:creationId xmlns:p14="http://schemas.microsoft.com/office/powerpoint/2010/main" val="37543613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15716</TotalTime>
  <Words>2362</Words>
  <Application>Microsoft Macintosh PowerPoint</Application>
  <PresentationFormat>Widescreen</PresentationFormat>
  <Paragraphs>220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Trebuchet MS</vt:lpstr>
      <vt:lpstr>Tema di Office</vt:lpstr>
      <vt:lpstr>Disfide matematiche in classe </vt:lpstr>
      <vt:lpstr> Il regolamento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Testi da cui sono stati estratti i quesiti.  </vt:lpstr>
      <vt:lpstr>Bibliografia.  </vt:lpstr>
      <vt:lpstr>Fonti da cui sono state estratte le immagini per le schede.  </vt:lpstr>
      <vt:lpstr>Presentazione standard di PowerPoint</vt:lpstr>
      <vt:lpstr>Sfidiamo l’I.A. </vt:lpstr>
      <vt:lpstr> PRIMA FASE: matematici in carne e ossa contro l’IA.  Il regolamento. </vt:lpstr>
      <vt:lpstr> SECONDA FASE: l’IA sfida l’IA.  Il regolamento.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Disfide matematiche: un’attività interdisciplinare in una classe di indirizzo tecnologico-meccanico</dc:title>
  <dc:creator>LIUBA BALLOCCO</dc:creator>
  <cp:lastModifiedBy>Microsoft Office User</cp:lastModifiedBy>
  <cp:revision>88</cp:revision>
  <dcterms:created xsi:type="dcterms:W3CDTF">2023-03-21T17:12:50Z</dcterms:created>
  <dcterms:modified xsi:type="dcterms:W3CDTF">2026-04-10T07:32:20Z</dcterms:modified>
</cp:coreProperties>
</file>