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65" r:id="rId2"/>
    <p:sldId id="509" r:id="rId3"/>
    <p:sldId id="367" r:id="rId4"/>
    <p:sldId id="271" r:id="rId5"/>
    <p:sldId id="272" r:id="rId6"/>
    <p:sldId id="366" r:id="rId7"/>
    <p:sldId id="368" r:id="rId8"/>
    <p:sldId id="533" r:id="rId9"/>
    <p:sldId id="528" r:id="rId10"/>
    <p:sldId id="534" r:id="rId11"/>
    <p:sldId id="410" r:id="rId12"/>
    <p:sldId id="273" r:id="rId13"/>
    <p:sldId id="499" r:id="rId14"/>
    <p:sldId id="500" r:id="rId15"/>
    <p:sldId id="501" r:id="rId16"/>
    <p:sldId id="502" r:id="rId17"/>
    <p:sldId id="503" r:id="rId18"/>
    <p:sldId id="504" r:id="rId19"/>
    <p:sldId id="505" r:id="rId20"/>
    <p:sldId id="506" r:id="rId21"/>
    <p:sldId id="507" r:id="rId22"/>
    <p:sldId id="485" r:id="rId23"/>
  </p:sldIdLst>
  <p:sldSz cx="9144000" cy="6858000" type="screen4x3"/>
  <p:notesSz cx="6650038" cy="978376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33"/>
  </p:normalViewPr>
  <p:slideViewPr>
    <p:cSldViewPr>
      <p:cViewPr varScale="1">
        <p:scale>
          <a:sx n="86" d="100"/>
          <a:sy n="86" d="100"/>
        </p:scale>
        <p:origin x="176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5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9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4EDC085-D8CD-1F41-AC53-CAF9312E45C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889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078AE2-5868-A04F-8E59-837CB458D43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767138" y="0"/>
            <a:ext cx="2881312" cy="4889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B838F2-8686-4D45-B3D8-490C91CC4385}" type="datetime1">
              <a:rPr lang="it-IT" altLang="it-IT"/>
              <a:pPr/>
              <a:t>12/09/20</a:t>
            </a:fld>
            <a:endParaRPr lang="it-IT" alt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FD0B02-7262-2E4B-8042-3C5DD777DE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293225"/>
            <a:ext cx="2881313" cy="4889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2E03E1-E684-AF40-B7D0-F50BFE2B1D5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767138" y="9293225"/>
            <a:ext cx="2881312" cy="4889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4827E9E-56BE-7644-9671-3A32D018C6FC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37213AA-4C19-A143-AE20-8C267D5122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889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DB7A4A-6533-3C49-826D-178E2A64448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767138" y="0"/>
            <a:ext cx="2881312" cy="4889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4C2724E-651A-264B-955E-271B16826C1D}" type="datetime1">
              <a:rPr lang="it-IT" altLang="it-IT"/>
              <a:pPr/>
              <a:t>12/09/20</a:t>
            </a:fld>
            <a:endParaRPr lang="it-IT" altLang="it-IT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965918C-A3FF-FF45-9787-3F896FE16BD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879475" y="733425"/>
            <a:ext cx="4891088" cy="3668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it-IT" altLang="it-IT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6FC1F00-6B29-264A-94B5-00E2B366D1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5163" y="4646613"/>
            <a:ext cx="5319712" cy="44037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it-IT" altLang="it-IT"/>
              <a:t>Click to edit Master text styles</a:t>
            </a:r>
          </a:p>
          <a:p>
            <a:pPr lvl="1"/>
            <a:r>
              <a:rPr lang="it-IT" altLang="it-IT"/>
              <a:t>Second level</a:t>
            </a:r>
          </a:p>
          <a:p>
            <a:pPr lvl="2"/>
            <a:r>
              <a:rPr lang="it-IT" altLang="it-IT"/>
              <a:t>Third level</a:t>
            </a:r>
          </a:p>
          <a:p>
            <a:pPr lvl="3"/>
            <a:r>
              <a:rPr lang="it-IT" altLang="it-IT"/>
              <a:t>Fourth level</a:t>
            </a:r>
          </a:p>
          <a:p>
            <a:pPr lvl="4"/>
            <a:r>
              <a:rPr lang="it-IT" altLang="it-IT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6F44A7-65D3-0544-98C7-5841E232FB4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293225"/>
            <a:ext cx="2881313" cy="4889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 alt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F5E3A6-42B0-904B-8F9F-F8D2BE1876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767138" y="9293225"/>
            <a:ext cx="2881312" cy="4889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AE38B19-DB1A-0144-90A6-7A37D8BC0F31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8327B6-0296-504D-B632-85D9A2FC7B62}" type="slidenum">
              <a:rPr lang="it-IT" altLang="it-IT" smtClean="0"/>
              <a:pPr>
                <a:defRPr/>
              </a:pPr>
              <a:t>10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96780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8531F5B-89C1-B04D-BAC7-B9C9F030B5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gennaio 2013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4BA448D-1040-BD4B-B03A-74AEFA39D81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2020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1EF9003-3A01-5241-A6EC-E6893FE681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76B8D4-A200-774F-8D4A-D6CF53C4DA1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92435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3881903-157F-914B-94EB-8E609A07C4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gennaio 2013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259B541-C5BF-814B-8145-FE21E88BAD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2020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92B4270-DF74-8747-B59C-1B79FB4A20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721FED-71B0-5D40-A81B-A3BA5F5C7D7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81573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3E91056-F130-BB46-AD31-E0738AF9E8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gennaio 2013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AE709D-EE15-BC43-9CC2-ABE6AC99CB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2020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405DDA-E663-6C44-9E7B-DA00F9D11B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419248-75DB-9F48-8AD2-9D321F1C788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198147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AF0E89-2B5A-0047-80D9-96AA4A01BB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gennaio 2013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A9C80F-4713-F844-9767-635E9E6DF3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2020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A5D745-1272-2A49-93E1-EC040AF036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573A9F-AFBE-AA49-BB25-1EEABF765EA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609349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1DD7480-196F-3C4D-96B9-FE82CAED83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gennaio 2013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2BA44CB-CC85-2841-B30E-AE330F7D3C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2020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B8DDD43F-20BB-D448-A376-B4B61C45CB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F6DDB5-8C1C-A840-9576-A5BDCAF0640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08373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3D1A046-860F-4344-8275-4A8A8F775B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gennaio 2013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8773E16-D284-B04D-BB0D-C42E57D88F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2020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19216F8-909C-454C-BD6E-3BF9A21833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BAB01C-DD40-2742-9A86-D74E9A3348DC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13021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13A1572-DA84-8545-9DC4-90961C7DDA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gennaio 2013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D78D3D-5C8E-F34F-84A8-D27C24A4F8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2020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56089B-B610-9E42-9D4F-F0EB53EEDA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EDEBA0-DE6B-CF45-8B22-83A2D977989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71087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95504F-6815-0B42-9E71-57D0D2C178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gennaio 2013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4661679-157B-A346-82B4-58AA4910E6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2020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9B056C-A67E-C94E-8FE6-AF3551FD84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FC2964-C39F-934F-BB92-A04C0C1ABF3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56494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DF6ADA-A384-944D-9065-0E5CCEF994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gennaio 2013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A883732-42D0-3845-9FEC-CEAE370155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293D413-DA5D-564D-9797-B5DA12F880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A3832F-35B4-F14C-A8DC-E72EEB9A62EB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67730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0799C5E-7E2E-304B-9A3D-A68FE4E0F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gennaio 2013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2EB60FD-8960-7F46-8DDB-BAD59A4EB1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2020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B25F455-C2F0-0A44-91D5-73D9DB41D2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506472-3998-FA4B-BA48-528DF2561EF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07446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04FAB0A-85FA-5244-9A97-C27867286A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gennaio 2013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A1B7F26-424B-EF46-867B-CBCC0B5CDF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2020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9008756-6107-594C-9367-ED67F0D83C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B6D654-F8EA-D041-B446-A9617216A7F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778711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91D7708-B691-8A4D-BC4E-E107AF0580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gennaio 2013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81BF4FD-6D77-6A4D-8686-D2344EE227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2020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6012A68-E912-2E45-9E70-E7C16C8838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36004A-14E5-4A49-9E01-749911804F1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18621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F9EF0A5-D536-4A4C-A4FD-0B1348396C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gennaio 2013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253ACA-3B73-0A43-A3BC-40EA07BEDC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04818C-4E11-994D-BDB1-BA6ED63D47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9CF166-5EAC-D749-BACC-F5A469E3F78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27848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CF8E65-BB6A-7441-AAE4-A51594F939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gennaio 2013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9D82E6-5FAF-664F-A732-5190345D7E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it-IT" altLang="it-IT"/>
              <a:t>Daniela Valenti, 2020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7994B0-DCA6-C642-A503-0612F96958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869B62-42C7-484A-A9BD-5250700EB4E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7714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BC79320-FD9D-E348-B5CC-8AFD9D397A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3EDA445-908E-6145-9507-CD88523AE2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AFEA209-B985-9444-97E3-C7570FEE0F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it-IT" altLang="it-IT"/>
              <a:t>gennaio 2013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EF3A944-37E9-D145-81A1-2F019F1B2B7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it-IT" altLang="it-IT"/>
              <a:t>Daniela Valenti, 2020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95E3EC4-6063-8149-9D33-D2FF6628ECA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35FF3AE-3C99-9D42-935B-CA6CC1493CB6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23FB95C1-C54C-1F47-9330-EA07259DE9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23728" y="2060848"/>
            <a:ext cx="4824536" cy="685800"/>
          </a:xfrm>
        </p:spPr>
        <p:txBody>
          <a:bodyPr/>
          <a:lstStyle/>
          <a:p>
            <a:pPr algn="l" eaLnBrk="1" hangingPunct="1"/>
            <a:r>
              <a:rPr lang="it-IT" altLang="it-IT" sz="40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Funzioni e insiemi</a:t>
            </a:r>
          </a:p>
        </p:txBody>
      </p:sp>
      <p:sp>
        <p:nvSpPr>
          <p:cNvPr id="38915" name="TextBox 78">
            <a:extLst>
              <a:ext uri="{FF2B5EF4-FFF2-40B4-BE49-F238E27FC236}">
                <a16:creationId xmlns:a16="http://schemas.microsoft.com/office/drawing/2014/main" id="{E7034452-0C3F-9843-B97B-92F617A664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724400"/>
            <a:ext cx="7924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br>
              <a:rPr lang="it-IT" altLang="it-IT"/>
            </a:br>
            <a:br>
              <a:rPr lang="it-IT" altLang="it-IT"/>
            </a:br>
            <a:endParaRPr lang="it-IT" altLang="it-IT"/>
          </a:p>
        </p:txBody>
      </p:sp>
      <p:sp>
        <p:nvSpPr>
          <p:cNvPr id="26636" name="Slide Number Placeholder 24">
            <a:extLst>
              <a:ext uri="{FF2B5EF4-FFF2-40B4-BE49-F238E27FC236}">
                <a16:creationId xmlns:a16="http://schemas.microsoft.com/office/drawing/2014/main" id="{58A07188-E429-A747-9213-DB752A0B4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H="1">
            <a:off x="4419600" y="6324600"/>
            <a:ext cx="838200" cy="396875"/>
          </a:xfrm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E1F6B95-1FD4-2B4C-94A9-D71F8601CE20}" type="slidenum">
              <a:rPr lang="it-IT" altLang="it-IT" sz="1400"/>
              <a:pPr eaLnBrk="1" hangingPunct="1"/>
              <a:t>1</a:t>
            </a:fld>
            <a:endParaRPr lang="it-IT" altLang="it-IT" sz="1400"/>
          </a:p>
        </p:txBody>
      </p:sp>
      <p:sp>
        <p:nvSpPr>
          <p:cNvPr id="38922" name="Footer Placeholder 9">
            <a:extLst>
              <a:ext uri="{FF2B5EF4-FFF2-40B4-BE49-F238E27FC236}">
                <a16:creationId xmlns:a16="http://schemas.microsoft.com/office/drawing/2014/main" id="{375474AE-FEC1-C942-BB28-FAAF6D94D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3505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400"/>
              <a:t>Daniela Valenti, 2020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-1" y="6381750"/>
            <a:ext cx="3324225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it-IT" altLang="it-IT" sz="1400" i="1"/>
              <a:t>Daniela Valenti, 4 giugno 2020</a:t>
            </a:r>
            <a:endParaRPr lang="it-IT" altLang="it-IT" sz="1400" i="1" dirty="0"/>
          </a:p>
        </p:txBody>
      </p:sp>
      <p:sp>
        <p:nvSpPr>
          <p:cNvPr id="59395" name="Title 7"/>
          <p:cNvSpPr>
            <a:spLocks noGrp="1"/>
          </p:cNvSpPr>
          <p:nvPr>
            <p:ph type="title"/>
          </p:nvPr>
        </p:nvSpPr>
        <p:spPr>
          <a:xfrm>
            <a:off x="1626760" y="161925"/>
            <a:ext cx="6172200" cy="838200"/>
          </a:xfrm>
        </p:spPr>
        <p:txBody>
          <a:bodyPr/>
          <a:lstStyle/>
          <a:p>
            <a:r>
              <a:rPr lang="it-IT" altLang="it-IT" sz="3200" b="1" dirty="0">
                <a:solidFill>
                  <a:srgbClr val="FF000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Definizioni e simboli </a:t>
            </a:r>
            <a:r>
              <a:rPr lang="it-IT" altLang="it-IT" sz="3200" b="1" i="1" dirty="0">
                <a:solidFill>
                  <a:srgbClr val="FF000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coerenti</a:t>
            </a:r>
            <a:r>
              <a:rPr lang="it-IT" altLang="it-IT" sz="3200" b="1" dirty="0">
                <a:solidFill>
                  <a:srgbClr val="FF0000"/>
                </a:solidFill>
                <a:latin typeface="Arial Narrow" panose="020B0604020202020204" pitchFamily="34" charset="0"/>
                <a:cs typeface="Arial Narrow" panose="020B0604020202020204" pitchFamily="34" charset="0"/>
              </a:rPr>
              <a:t> con  la più recente definizione di funzione</a:t>
            </a:r>
          </a:p>
        </p:txBody>
      </p:sp>
      <p:pic>
        <p:nvPicPr>
          <p:cNvPr id="59396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19200"/>
            <a:ext cx="240982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7" name="Picture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219200"/>
            <a:ext cx="2417763" cy="161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9" name="Picture 13" descr="Schermata 2019-03-16 alle 15.47.17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971800"/>
            <a:ext cx="7083425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400" name="Picture 8" descr="Schermata 2019-03-17 alle 12.57.23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334000"/>
            <a:ext cx="2049463" cy="6096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E0002FAB-DE84-9F4B-BDC5-94EF8780F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6718F6-7CF6-7D44-B7B8-BCAE8BC84E91}" type="slidenum">
              <a:rPr lang="it-IT" altLang="it-IT" smtClean="0"/>
              <a:pPr>
                <a:defRPr/>
              </a:pPr>
              <a:t>10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09469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958C4B9F-0009-954B-8E30-1DEE71C97D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eaLnBrk="1" hangingPunct="1"/>
            <a:r>
              <a:rPr lang="it-IT" altLang="it-IT" sz="4000" b="1">
                <a:solidFill>
                  <a:srgbClr val="FF0000"/>
                </a:solidFill>
                <a:ea typeface="ＭＳ Ｐゴシック" panose="020B0600070205080204" pitchFamily="34" charset="-128"/>
              </a:rPr>
              <a:t>Riflessioni sulla storia</a:t>
            </a:r>
          </a:p>
        </p:txBody>
      </p:sp>
      <p:sp>
        <p:nvSpPr>
          <p:cNvPr id="46083" name="Text Box 4">
            <a:extLst>
              <a:ext uri="{FF2B5EF4-FFF2-40B4-BE49-F238E27FC236}">
                <a16:creationId xmlns:a16="http://schemas.microsoft.com/office/drawing/2014/main" id="{DEC248D3-5FCA-9B4B-AEA6-512A7513FD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838200"/>
            <a:ext cx="8458200" cy="343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2563" indent="-18256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2800" b="1" i="1" dirty="0">
                <a:solidFill>
                  <a:srgbClr val="008000"/>
                </a:solidFill>
              </a:rPr>
              <a:t>La storia fa capire che</a:t>
            </a:r>
          </a:p>
          <a:p>
            <a:pPr eaLnBrk="1" hangingPunct="1"/>
            <a:r>
              <a:rPr lang="it-IT" altLang="it-IT" sz="2800" b="1" dirty="0"/>
              <a:t>- </a:t>
            </a:r>
            <a:r>
              <a:rPr lang="it-IT" altLang="it-IT" sz="2600" b="1" dirty="0">
                <a:latin typeface="Arial Narrow" panose="020B0604020202020204" pitchFamily="34" charset="0"/>
              </a:rPr>
              <a:t>Grafici e geometria analitica si basano su concetti e termini precedenti la definizione bourbakista del concetto di funzione.</a:t>
            </a:r>
          </a:p>
          <a:p>
            <a:pPr eaLnBrk="1" hangingPunct="1">
              <a:spcBef>
                <a:spcPct val="10000"/>
              </a:spcBef>
              <a:buFontTx/>
              <a:buChar char="-"/>
            </a:pPr>
            <a:r>
              <a:rPr lang="it-IT" altLang="it-IT" sz="2600" b="1" dirty="0">
                <a:latin typeface="Arial Narrow" panose="020B0604020202020204" pitchFamily="34" charset="0"/>
              </a:rPr>
              <a:t>La definizione di funzione basata sugli insiemi è legata </a:t>
            </a:r>
            <a:r>
              <a:rPr lang="it-IT" altLang="it-IT" sz="2600" b="1" i="1" dirty="0">
                <a:latin typeface="Arial Narrow" panose="020B0604020202020204" pitchFamily="34" charset="0"/>
              </a:rPr>
              <a:t>solo</a:t>
            </a:r>
            <a:r>
              <a:rPr lang="it-IT" altLang="it-IT" sz="2600" b="1" dirty="0">
                <a:latin typeface="Arial Narrow" panose="020B0604020202020204" pitchFamily="34" charset="0"/>
              </a:rPr>
              <a:t> alla necessità di risistemare in modo coerente concetti e risultati che si sono sviluppati lungo molti secoli.</a:t>
            </a:r>
          </a:p>
          <a:p>
            <a:pPr eaLnBrk="1" hangingPunct="1">
              <a:spcBef>
                <a:spcPct val="10000"/>
              </a:spcBef>
              <a:buFontTx/>
              <a:buChar char="-"/>
            </a:pPr>
            <a:r>
              <a:rPr lang="it-IT" altLang="it-IT" sz="2600" b="1" dirty="0">
                <a:latin typeface="Arial Narrow" panose="020B0604020202020204" pitchFamily="34" charset="0"/>
              </a:rPr>
              <a:t>Aver recepito questa definizione agevola una trattazione coerente delle equazioni di II grado (studenti di 16 – 17 anni)</a:t>
            </a:r>
            <a:endParaRPr lang="it-IT" altLang="it-IT" sz="2600" b="1" dirty="0">
              <a:solidFill>
                <a:srgbClr val="FF0000"/>
              </a:solidFill>
              <a:latin typeface="Arial Narrow" panose="020B0604020202020204" pitchFamily="34" charset="0"/>
            </a:endParaRPr>
          </a:p>
        </p:txBody>
      </p:sp>
      <p:sp>
        <p:nvSpPr>
          <p:cNvPr id="46084" name="Slide Number Placeholder 6">
            <a:extLst>
              <a:ext uri="{FF2B5EF4-FFF2-40B4-BE49-F238E27FC236}">
                <a16:creationId xmlns:a16="http://schemas.microsoft.com/office/drawing/2014/main" id="{928FD3D0-B749-044A-ADC8-DF800F923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86800" y="6381750"/>
            <a:ext cx="457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134063D-24CE-FF4A-A768-A65AD18683F2}" type="slidenum">
              <a:rPr lang="it-IT" altLang="it-IT" sz="1400"/>
              <a:pPr eaLnBrk="1" hangingPunct="1"/>
              <a:t>11</a:t>
            </a:fld>
            <a:endParaRPr lang="it-IT" altLang="it-IT" sz="1400"/>
          </a:p>
        </p:txBody>
      </p:sp>
      <p:sp>
        <p:nvSpPr>
          <p:cNvPr id="46085" name="Text Box 6">
            <a:extLst>
              <a:ext uri="{FF2B5EF4-FFF2-40B4-BE49-F238E27FC236}">
                <a16:creationId xmlns:a16="http://schemas.microsoft.com/office/drawing/2014/main" id="{6EA94CE6-079F-AA40-BBF4-04F701498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343400"/>
            <a:ext cx="8229600" cy="1816100"/>
          </a:xfrm>
          <a:prstGeom prst="rect">
            <a:avLst/>
          </a:prstGeom>
          <a:solidFill>
            <a:srgbClr val="FFFFCC"/>
          </a:solidFill>
          <a:ln w="3175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it-IT" altLang="it-IT" sz="2800" b="1">
                <a:solidFill>
                  <a:srgbClr val="FF0000"/>
                </a:solidFill>
                <a:latin typeface="Comic Sans MS" panose="030F0902030302020204" pitchFamily="66" charset="0"/>
              </a:rPr>
              <a:t>DUNQUE</a:t>
            </a:r>
          </a:p>
          <a:p>
            <a:pPr eaLnBrk="1" hangingPunct="1"/>
            <a:r>
              <a:rPr lang="it-IT" altLang="it-IT" sz="2800" b="1" i="1">
                <a:solidFill>
                  <a:srgbClr val="003300"/>
                </a:solidFill>
                <a:latin typeface="Comic Sans MS" panose="030F0902030302020204" pitchFamily="66" charset="0"/>
              </a:rPr>
              <a:t>La storia </a:t>
            </a:r>
            <a:r>
              <a:rPr lang="it-IT" altLang="it-IT" sz="2800" b="1" i="1">
                <a:latin typeface="Comic Sans MS" panose="030F0902030302020204" pitchFamily="66" charset="0"/>
              </a:rPr>
              <a:t>suggerisce di costruire con attenzione e gradualità il concetto di funzione </a:t>
            </a:r>
            <a:r>
              <a:rPr lang="it-IT" altLang="it-IT" sz="2800" b="1" i="1">
                <a:solidFill>
                  <a:srgbClr val="FF0000"/>
                </a:solidFill>
                <a:latin typeface="Comic Sans MS" panose="030F0902030302020204" pitchFamily="66" charset="0"/>
              </a:rPr>
              <a:t>prima</a:t>
            </a:r>
            <a:r>
              <a:rPr lang="it-IT" altLang="it-IT" sz="2800" b="1" i="1">
                <a:latin typeface="Comic Sans MS" panose="030F0902030302020204" pitchFamily="66" charset="0"/>
              </a:rPr>
              <a:t> di arrivare a definizioni formali</a:t>
            </a:r>
            <a:r>
              <a:rPr lang="it-IT" altLang="it-IT" sz="2800" b="1" i="1">
                <a:solidFill>
                  <a:srgbClr val="003300"/>
                </a:solidFill>
                <a:latin typeface="Comic Sans MS" panose="030F0902030302020204" pitchFamily="66" charset="0"/>
              </a:rPr>
              <a:t>. </a:t>
            </a:r>
            <a:r>
              <a:rPr lang="it-IT" altLang="it-IT" sz="1800" b="1"/>
              <a:t>	</a:t>
            </a:r>
            <a:endParaRPr lang="it-IT" altLang="it-IT" sz="1800"/>
          </a:p>
        </p:txBody>
      </p:sp>
      <p:sp>
        <p:nvSpPr>
          <p:cNvPr id="46086" name="Footer Placeholder 5">
            <a:extLst>
              <a:ext uri="{FF2B5EF4-FFF2-40B4-BE49-F238E27FC236}">
                <a16:creationId xmlns:a16="http://schemas.microsoft.com/office/drawing/2014/main" id="{6F99F46E-02E7-6A4E-945B-25E32BD92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37338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400"/>
              <a:t>Daniela Valenti, 2020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711BEA95-4E80-F749-AFF8-3E5A5BA61B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686800" cy="762000"/>
          </a:xfrm>
        </p:spPr>
        <p:txBody>
          <a:bodyPr anchor="t"/>
          <a:lstStyle/>
          <a:p>
            <a:pPr eaLnBrk="1" hangingPunct="1"/>
            <a:r>
              <a:rPr lang="it-IT" altLang="it-IT" sz="4000" b="1">
                <a:solidFill>
                  <a:srgbClr val="FF0000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Osservazioni e domande didattiche</a:t>
            </a:r>
          </a:p>
        </p:txBody>
      </p:sp>
      <p:sp>
        <p:nvSpPr>
          <p:cNvPr id="47107" name="Text Box 4">
            <a:extLst>
              <a:ext uri="{FF2B5EF4-FFF2-40B4-BE49-F238E27FC236}">
                <a16:creationId xmlns:a16="http://schemas.microsoft.com/office/drawing/2014/main" id="{8038E0E1-3078-5349-A558-C330796DC1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914400"/>
            <a:ext cx="87630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31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3200" b="1">
                <a:latin typeface="Arial Narrow" panose="020B0604020202020204" pitchFamily="34" charset="0"/>
              </a:rPr>
              <a:t>I ragazzi di 16 anni debbono assimilare la definizione insiemistica di funzione, perciò è bene anticiparla!</a:t>
            </a:r>
          </a:p>
        </p:txBody>
      </p:sp>
      <p:sp>
        <p:nvSpPr>
          <p:cNvPr id="47108" name="Slide Number Placeholder 6">
            <a:extLst>
              <a:ext uri="{FF2B5EF4-FFF2-40B4-BE49-F238E27FC236}">
                <a16:creationId xmlns:a16="http://schemas.microsoft.com/office/drawing/2014/main" id="{5F96D44B-5B4C-424E-A975-A325DFD36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055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4843599-7874-6346-BC8A-2BC75E01A65C}" type="slidenum">
              <a:rPr lang="it-IT" altLang="it-IT" sz="1400"/>
              <a:pPr eaLnBrk="1" hangingPunct="1"/>
              <a:t>12</a:t>
            </a:fld>
            <a:endParaRPr lang="it-IT" altLang="it-IT" sz="1400"/>
          </a:p>
        </p:txBody>
      </p:sp>
      <p:sp>
        <p:nvSpPr>
          <p:cNvPr id="47109" name="Footer Placeholder 6">
            <a:extLst>
              <a:ext uri="{FF2B5EF4-FFF2-40B4-BE49-F238E27FC236}">
                <a16:creationId xmlns:a16="http://schemas.microsoft.com/office/drawing/2014/main" id="{97897A14-DB0B-0A47-B2A5-3DDE0ACC2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37338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400"/>
              <a:t>Daniela Valenti, 2020</a:t>
            </a:r>
          </a:p>
        </p:txBody>
      </p:sp>
      <p:sp>
        <p:nvSpPr>
          <p:cNvPr id="47110" name="TextBox 8">
            <a:extLst>
              <a:ext uri="{FF2B5EF4-FFF2-40B4-BE49-F238E27FC236}">
                <a16:creationId xmlns:a16="http://schemas.microsoft.com/office/drawing/2014/main" id="{DF379774-A233-C640-8DAB-836FB3546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81200"/>
            <a:ext cx="86106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3000" b="1">
                <a:solidFill>
                  <a:srgbClr val="0000FF"/>
                </a:solidFill>
                <a:latin typeface="Arial Narrow" panose="020B0604020202020204" pitchFamily="34" charset="0"/>
              </a:rPr>
              <a:t>Nell’Europa e nell’Italia del Nord è importante per i ragazzi saper andare bene in bicicletta, perciò insegniamo ad andare in bicicletta ai bambini di 6 mesi? </a:t>
            </a:r>
          </a:p>
        </p:txBody>
      </p:sp>
      <p:pic>
        <p:nvPicPr>
          <p:cNvPr id="47111" name="Picture 7" descr="Lope_bike (1).jpg">
            <a:extLst>
              <a:ext uri="{FF2B5EF4-FFF2-40B4-BE49-F238E27FC236}">
                <a16:creationId xmlns:a16="http://schemas.microsoft.com/office/drawing/2014/main" id="{3C550C46-5C48-C34E-944A-EEE691C660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505200"/>
            <a:ext cx="259397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12" name="Picture 8" descr="bambini-in-bicicletta-con-senza-rotelle (1).jpg">
            <a:extLst>
              <a:ext uri="{FF2B5EF4-FFF2-40B4-BE49-F238E27FC236}">
                <a16:creationId xmlns:a16="http://schemas.microsoft.com/office/drawing/2014/main" id="{FF0E97F3-6F68-A544-9A47-EF3605CC9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505200"/>
            <a:ext cx="3578225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3905DE32-BEDB-8340-A4E1-842B8D3902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990600"/>
            <a:ext cx="6477000" cy="762000"/>
          </a:xfrm>
        </p:spPr>
        <p:txBody>
          <a:bodyPr anchor="t"/>
          <a:lstStyle/>
          <a:p>
            <a:pPr eaLnBrk="1" hangingPunct="1"/>
            <a:r>
              <a:rPr lang="it-IT" altLang="it-IT" b="1">
                <a:solidFill>
                  <a:srgbClr val="FF0000"/>
                </a:solidFill>
                <a:ea typeface="ＭＳ Ｐゴシック" panose="020B0600070205080204" pitchFamily="34" charset="-128"/>
              </a:rPr>
              <a:t>Domande didattiche</a:t>
            </a:r>
          </a:p>
        </p:txBody>
      </p:sp>
      <p:sp>
        <p:nvSpPr>
          <p:cNvPr id="48131" name="Slide Number Placeholder 6">
            <a:extLst>
              <a:ext uri="{FF2B5EF4-FFF2-40B4-BE49-F238E27FC236}">
                <a16:creationId xmlns:a16="http://schemas.microsoft.com/office/drawing/2014/main" id="{EE64377D-DBFA-554B-A93D-6A1548AF7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055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1D094BF-A923-2143-BC0B-59150622AAC0}" type="slidenum">
              <a:rPr lang="it-IT" altLang="it-IT" sz="1400"/>
              <a:pPr eaLnBrk="1" hangingPunct="1"/>
              <a:t>13</a:t>
            </a:fld>
            <a:endParaRPr lang="it-IT" altLang="it-IT" sz="1400"/>
          </a:p>
        </p:txBody>
      </p:sp>
      <p:sp>
        <p:nvSpPr>
          <p:cNvPr id="48132" name="Footer Placeholder 6">
            <a:extLst>
              <a:ext uri="{FF2B5EF4-FFF2-40B4-BE49-F238E27FC236}">
                <a16:creationId xmlns:a16="http://schemas.microsoft.com/office/drawing/2014/main" id="{30EB9CED-CF43-BB47-B823-4ECFABC74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37338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400"/>
              <a:t>Daniela Valenti, 2020</a:t>
            </a:r>
          </a:p>
        </p:txBody>
      </p:sp>
      <p:sp>
        <p:nvSpPr>
          <p:cNvPr id="48133" name="Text Box 8">
            <a:extLst>
              <a:ext uri="{FF2B5EF4-FFF2-40B4-BE49-F238E27FC236}">
                <a16:creationId xmlns:a16="http://schemas.microsoft.com/office/drawing/2014/main" id="{3CA28E8E-D00E-D348-A483-AC566B36B9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209800"/>
            <a:ext cx="7315200" cy="1816100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317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2800">
                <a:latin typeface="Arial Black" panose="020B0604020202020204" pitchFamily="34" charset="0"/>
              </a:rPr>
              <a:t>Introdurre il concetto di funzione basandosi sulla teoria degli insiemi anche a 11 – 14 anni è un percorso didatticamente conveniente?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23C7F6CF-D326-2D45-95E4-9E569E2E81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990600"/>
            <a:ext cx="8991600" cy="762000"/>
          </a:xfrm>
        </p:spPr>
        <p:txBody>
          <a:bodyPr anchor="t"/>
          <a:lstStyle/>
          <a:p>
            <a:pPr eaLnBrk="1" hangingPunct="1"/>
            <a:r>
              <a:rPr lang="it-IT" altLang="it-IT" sz="3400" b="1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B) Il punto di vista didattico internazionale</a:t>
            </a:r>
          </a:p>
        </p:txBody>
      </p:sp>
      <p:sp>
        <p:nvSpPr>
          <p:cNvPr id="49155" name="Text Box 4">
            <a:extLst>
              <a:ext uri="{FF2B5EF4-FFF2-40B4-BE49-F238E27FC236}">
                <a16:creationId xmlns:a16="http://schemas.microsoft.com/office/drawing/2014/main" id="{763944D2-99E4-9846-A7AE-28EE85F9D8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1916113"/>
            <a:ext cx="75612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t-IT" altLang="it-IT" sz="1800" b="1"/>
          </a:p>
        </p:txBody>
      </p:sp>
      <p:sp>
        <p:nvSpPr>
          <p:cNvPr id="49156" name="Slide Number Placeholder 7">
            <a:extLst>
              <a:ext uri="{FF2B5EF4-FFF2-40B4-BE49-F238E27FC236}">
                <a16:creationId xmlns:a16="http://schemas.microsoft.com/office/drawing/2014/main" id="{F3B2CC9D-53E1-8A49-A200-1383CE25B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9E6FBD4C-8DB2-2E45-B9D0-15B3AA8BC562}" type="slidenum">
              <a:rPr lang="it-IT" altLang="it-IT" sz="1400"/>
              <a:pPr eaLnBrk="1" hangingPunct="1"/>
              <a:t>14</a:t>
            </a:fld>
            <a:endParaRPr lang="it-IT" altLang="it-IT" sz="1400"/>
          </a:p>
        </p:txBody>
      </p:sp>
      <p:sp>
        <p:nvSpPr>
          <p:cNvPr id="49157" name="Footer Placeholder 4">
            <a:extLst>
              <a:ext uri="{FF2B5EF4-FFF2-40B4-BE49-F238E27FC236}">
                <a16:creationId xmlns:a16="http://schemas.microsoft.com/office/drawing/2014/main" id="{9C06BA05-C917-574A-9FA7-11A228D1C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" y="6381750"/>
            <a:ext cx="34290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it-IT" altLang="it-IT" sz="1400"/>
              <a:t>Daniela Valenti, 2020</a:t>
            </a:r>
          </a:p>
        </p:txBody>
      </p:sp>
      <p:sp>
        <p:nvSpPr>
          <p:cNvPr id="6" name="Text Box 9">
            <a:extLst>
              <a:ext uri="{FF2B5EF4-FFF2-40B4-BE49-F238E27FC236}">
                <a16:creationId xmlns:a16="http://schemas.microsoft.com/office/drawing/2014/main" id="{907A290D-4733-ED4B-852C-C3390CEB8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590800"/>
            <a:ext cx="8229600" cy="1384300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2800">
                <a:solidFill>
                  <a:srgbClr val="003399"/>
                </a:solidFill>
                <a:latin typeface="Arial Black" panose="020B0604020202020204" pitchFamily="34" charset="0"/>
              </a:rPr>
              <a:t>Per rispondere, uno sguardo a ciò che è successo nelle scuole di altri paesi del mondo in questi ultimi cinquanta anni.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49538F16-6960-8741-8DFB-E700469BDD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4000" b="1">
                <a:solidFill>
                  <a:srgbClr val="D60093"/>
                </a:solidFill>
                <a:ea typeface="ＭＳ Ｐゴシック" panose="020B0600070205080204" pitchFamily="34" charset="-128"/>
              </a:rPr>
              <a:t>La matematica bourbakista nella scuola secondaria</a:t>
            </a:r>
            <a:r>
              <a:rPr lang="it-IT" altLang="it-IT" sz="4000">
                <a:ea typeface="ＭＳ Ｐゴシック" panose="020B0600070205080204" pitchFamily="34" charset="-128"/>
              </a:rPr>
              <a:t> 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44F40899-200F-C94C-A2CA-314A76C5BA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97326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it-IT" altLang="it-IT" b="1">
                <a:solidFill>
                  <a:srgbClr val="003399"/>
                </a:solidFill>
                <a:ea typeface="ＭＳ Ｐゴシック" panose="020B0600070205080204" pitchFamily="34" charset="-128"/>
              </a:rPr>
              <a:t>Dopo il Congresso di Royaumont (1959) la matematica bourbakista viene “paracadutata” nella scuola, in base a considerazioni di questo tipo:</a:t>
            </a:r>
          </a:p>
        </p:txBody>
      </p:sp>
      <p:sp>
        <p:nvSpPr>
          <p:cNvPr id="50180" name="Text Box 4">
            <a:extLst>
              <a:ext uri="{FF2B5EF4-FFF2-40B4-BE49-F238E27FC236}">
                <a16:creationId xmlns:a16="http://schemas.microsoft.com/office/drawing/2014/main" id="{6AA02B8A-8D33-E54D-8636-5AA53ADD9E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10000"/>
            <a:ext cx="84582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74638" indent="-2746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Char char="•"/>
            </a:pPr>
            <a:r>
              <a:rPr lang="it-IT" altLang="it-IT" sz="2800">
                <a:latin typeface="Arial Black" panose="020B0604020202020204" pitchFamily="34" charset="0"/>
              </a:rPr>
              <a:t>la matematica è il modello di una struttura deduttiva;</a:t>
            </a:r>
          </a:p>
          <a:p>
            <a:pPr eaLnBrk="1" hangingPunct="1"/>
            <a:endParaRPr lang="it-IT" altLang="it-IT" sz="800">
              <a:latin typeface="Arial Black" panose="020B0604020202020204" pitchFamily="34" charset="0"/>
            </a:endParaRPr>
          </a:p>
          <a:p>
            <a:pPr eaLnBrk="1" hangingPunct="1">
              <a:buFontTx/>
              <a:buChar char="•"/>
            </a:pPr>
            <a:r>
              <a:rPr lang="it-IT" altLang="it-IT" sz="2800">
                <a:latin typeface="Arial Black" panose="020B0604020202020204" pitchFamily="34" charset="0"/>
              </a:rPr>
              <a:t>la matematica insegnata come struttura deduttiva è più facile da imparare.</a:t>
            </a:r>
          </a:p>
        </p:txBody>
      </p:sp>
      <p:sp>
        <p:nvSpPr>
          <p:cNvPr id="50181" name="Slide Number Placeholder 6">
            <a:extLst>
              <a:ext uri="{FF2B5EF4-FFF2-40B4-BE49-F238E27FC236}">
                <a16:creationId xmlns:a16="http://schemas.microsoft.com/office/drawing/2014/main" id="{2111BF50-05DC-AA41-B6E6-2D616C71E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41CC475-3C4F-E943-89A2-F1D957A99B9E}" type="slidenum">
              <a:rPr lang="it-IT" altLang="it-IT" sz="1400"/>
              <a:pPr eaLnBrk="1" hangingPunct="1"/>
              <a:t>15</a:t>
            </a:fld>
            <a:endParaRPr lang="it-IT" altLang="it-IT" sz="1400"/>
          </a:p>
        </p:txBody>
      </p:sp>
      <p:sp>
        <p:nvSpPr>
          <p:cNvPr id="50182" name="Footer Placeholder 5">
            <a:extLst>
              <a:ext uri="{FF2B5EF4-FFF2-40B4-BE49-F238E27FC236}">
                <a16:creationId xmlns:a16="http://schemas.microsoft.com/office/drawing/2014/main" id="{6E51B423-D854-4D48-86F4-75AC701DC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3657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400"/>
              <a:t>Daniela Valenti, 2020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A2754800-A4B0-214A-AB94-988AE4309D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435975" cy="1143000"/>
          </a:xfrm>
        </p:spPr>
        <p:txBody>
          <a:bodyPr/>
          <a:lstStyle/>
          <a:p>
            <a:pPr eaLnBrk="1" hangingPunct="1"/>
            <a:r>
              <a:rPr lang="it-IT" altLang="it-IT" sz="4000" b="1">
                <a:solidFill>
                  <a:srgbClr val="D60093"/>
                </a:solidFill>
                <a:ea typeface="ＭＳ Ｐゴシック" panose="020B0600070205080204" pitchFamily="34" charset="-128"/>
              </a:rPr>
              <a:t>La matematica bourbakista introdotta nella scuola secondaria</a:t>
            </a:r>
            <a:r>
              <a:rPr lang="it-IT" altLang="it-IT" sz="4000">
                <a:ea typeface="ＭＳ Ｐゴシック" panose="020B0600070205080204" pitchFamily="34" charset="-128"/>
              </a:rPr>
              <a:t> </a:t>
            </a:r>
          </a:p>
        </p:txBody>
      </p:sp>
      <p:sp>
        <p:nvSpPr>
          <p:cNvPr id="51203" name="Text Box 4">
            <a:extLst>
              <a:ext uri="{FF2B5EF4-FFF2-40B4-BE49-F238E27FC236}">
                <a16:creationId xmlns:a16="http://schemas.microsoft.com/office/drawing/2014/main" id="{3596D147-7E0A-1548-B8AA-6888C1C0D4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24000"/>
            <a:ext cx="2808288" cy="1577975"/>
          </a:xfrm>
          <a:prstGeom prst="rect">
            <a:avLst/>
          </a:prstGeom>
          <a:solidFill>
            <a:schemeClr val="bg1"/>
          </a:solidFill>
          <a:ln w="254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i="1">
                <a:solidFill>
                  <a:srgbClr val="008000"/>
                </a:solidFill>
                <a:latin typeface="Arial Black" panose="020B0604020202020204" pitchFamily="34" charset="0"/>
              </a:rPr>
              <a:t>In Belgio</a:t>
            </a:r>
            <a:endParaRPr lang="it-IT" altLang="it-IT">
              <a:solidFill>
                <a:srgbClr val="008000"/>
              </a:solidFill>
              <a:latin typeface="Arial Black" panose="020B0604020202020204" pitchFamily="34" charset="0"/>
            </a:endParaRPr>
          </a:p>
          <a:p>
            <a:pPr eaLnBrk="1" hangingPunct="1"/>
            <a:r>
              <a:rPr lang="it-IT" altLang="it-IT">
                <a:latin typeface="Arial Black" panose="020B0604020202020204" pitchFamily="34" charset="0"/>
              </a:rPr>
              <a:t>I coniugi Papy</a:t>
            </a:r>
          </a:p>
          <a:p>
            <a:pPr eaLnBrk="1" hangingPunct="1"/>
            <a:r>
              <a:rPr lang="it-IT" altLang="it-IT" i="1">
                <a:solidFill>
                  <a:schemeClr val="bg2"/>
                </a:solidFill>
                <a:latin typeface="Arial Black" panose="020B0604020202020204" pitchFamily="34" charset="0"/>
              </a:rPr>
              <a:t>in antitesi a</a:t>
            </a:r>
          </a:p>
          <a:p>
            <a:pPr eaLnBrk="1" hangingPunct="1"/>
            <a:r>
              <a:rPr lang="it-IT" altLang="it-IT">
                <a:latin typeface="Arial Black" panose="020B0604020202020204" pitchFamily="34" charset="0"/>
              </a:rPr>
              <a:t>L’école Décroly</a:t>
            </a:r>
          </a:p>
        </p:txBody>
      </p:sp>
      <p:sp>
        <p:nvSpPr>
          <p:cNvPr id="51204" name="Text Box 6">
            <a:extLst>
              <a:ext uri="{FF2B5EF4-FFF2-40B4-BE49-F238E27FC236}">
                <a16:creationId xmlns:a16="http://schemas.microsoft.com/office/drawing/2014/main" id="{B634CD64-D45C-E442-ADFE-71BC7B45DB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1524000"/>
            <a:ext cx="3811588" cy="1200150"/>
          </a:xfrm>
          <a:prstGeom prst="rect">
            <a:avLst/>
          </a:prstGeom>
          <a:solidFill>
            <a:schemeClr val="bg1"/>
          </a:solidFill>
          <a:ln w="254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i="1">
                <a:solidFill>
                  <a:srgbClr val="008000"/>
                </a:solidFill>
                <a:latin typeface="Arial Black" panose="020B0604020202020204" pitchFamily="34" charset="0"/>
              </a:rPr>
              <a:t>In Francia</a:t>
            </a:r>
            <a:endParaRPr lang="it-IT" altLang="it-IT">
              <a:solidFill>
                <a:srgbClr val="008000"/>
              </a:solidFill>
              <a:latin typeface="Arial Black" panose="020B0604020202020204" pitchFamily="34" charset="0"/>
            </a:endParaRPr>
          </a:p>
          <a:p>
            <a:pPr eaLnBrk="1" hangingPunct="1"/>
            <a:r>
              <a:rPr lang="it-IT" altLang="it-IT">
                <a:latin typeface="Arial Black" panose="020B0604020202020204" pitchFamily="34" charset="0"/>
              </a:rPr>
              <a:t>I programmi rinnovati</a:t>
            </a:r>
          </a:p>
          <a:p>
            <a:pPr eaLnBrk="1" hangingPunct="1"/>
            <a:r>
              <a:rPr lang="it-IT" altLang="it-IT">
                <a:latin typeface="Arial Black" panose="020B0604020202020204" pitchFamily="34" charset="0"/>
              </a:rPr>
              <a:t>Gli IREM</a:t>
            </a:r>
          </a:p>
        </p:txBody>
      </p:sp>
      <p:sp>
        <p:nvSpPr>
          <p:cNvPr id="51205" name="Text Box 7">
            <a:extLst>
              <a:ext uri="{FF2B5EF4-FFF2-40B4-BE49-F238E27FC236}">
                <a16:creationId xmlns:a16="http://schemas.microsoft.com/office/drawing/2014/main" id="{D373BAEB-591F-5540-BA04-D6D11214F7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495800"/>
            <a:ext cx="8763000" cy="1384300"/>
          </a:xfrm>
          <a:prstGeom prst="rect">
            <a:avLst/>
          </a:prstGeom>
          <a:solidFill>
            <a:srgbClr val="FFFFCC"/>
          </a:solidFill>
          <a:ln w="31750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2800">
                <a:latin typeface="Arial Black" panose="020B0604020202020204" pitchFamily="34" charset="0"/>
              </a:rPr>
              <a:t>Le esperienze si moltiplicano, finché diventa ufficialmente chiaro che gli esperimenti hanno </a:t>
            </a:r>
            <a:r>
              <a:rPr lang="it-IT" altLang="it-IT" sz="2800" i="1">
                <a:solidFill>
                  <a:srgbClr val="FF3300"/>
                </a:solidFill>
                <a:latin typeface="Arial Black" panose="020B0604020202020204" pitchFamily="34" charset="0"/>
              </a:rPr>
              <a:t>tutti</a:t>
            </a:r>
            <a:r>
              <a:rPr lang="it-IT" altLang="it-IT" sz="2800">
                <a:solidFill>
                  <a:srgbClr val="FF3300"/>
                </a:solidFill>
                <a:latin typeface="Arial Black" panose="020B0604020202020204" pitchFamily="34" charset="0"/>
              </a:rPr>
              <a:t> </a:t>
            </a:r>
            <a:r>
              <a:rPr lang="it-IT" altLang="it-IT" sz="2800">
                <a:latin typeface="Arial Black" panose="020B0604020202020204" pitchFamily="34" charset="0"/>
              </a:rPr>
              <a:t>un esito disastroso.</a:t>
            </a:r>
            <a:r>
              <a:rPr lang="it-IT" altLang="it-IT" sz="2800">
                <a:solidFill>
                  <a:srgbClr val="D60093"/>
                </a:solidFill>
                <a:latin typeface="Arial Black" panose="020B0604020202020204" pitchFamily="34" charset="0"/>
              </a:rPr>
              <a:t> </a:t>
            </a:r>
          </a:p>
        </p:txBody>
      </p:sp>
      <p:pic>
        <p:nvPicPr>
          <p:cNvPr id="51206" name="Picture 8">
            <a:extLst>
              <a:ext uri="{FF2B5EF4-FFF2-40B4-BE49-F238E27FC236}">
                <a16:creationId xmlns:a16="http://schemas.microsoft.com/office/drawing/2014/main" id="{4BCEA3AA-EF78-AB40-B137-6408E47217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447800"/>
            <a:ext cx="180975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7" name="Slide Number Placeholder 8">
            <a:extLst>
              <a:ext uri="{FF2B5EF4-FFF2-40B4-BE49-F238E27FC236}">
                <a16:creationId xmlns:a16="http://schemas.microsoft.com/office/drawing/2014/main" id="{3A0406A3-87CB-6244-8D1E-46B874F6A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C0C2543-520D-2848-9689-37D5C2B742A7}" type="slidenum">
              <a:rPr lang="it-IT" altLang="it-IT" sz="1400"/>
              <a:pPr eaLnBrk="1" hangingPunct="1"/>
              <a:t>16</a:t>
            </a:fld>
            <a:endParaRPr lang="it-IT" altLang="it-IT" sz="1400"/>
          </a:p>
        </p:txBody>
      </p:sp>
      <p:sp>
        <p:nvSpPr>
          <p:cNvPr id="51208" name="Footer Placeholder 7">
            <a:extLst>
              <a:ext uri="{FF2B5EF4-FFF2-40B4-BE49-F238E27FC236}">
                <a16:creationId xmlns:a16="http://schemas.microsoft.com/office/drawing/2014/main" id="{EAC190A5-69BE-A14A-8692-28246E061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3505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400"/>
              <a:t>Daniela Valenti, 2020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4CFBAB3F-15AB-8448-90D2-89F2433853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404225" cy="1143000"/>
          </a:xfrm>
        </p:spPr>
        <p:txBody>
          <a:bodyPr/>
          <a:lstStyle/>
          <a:p>
            <a:pPr eaLnBrk="1" hangingPunct="1"/>
            <a:r>
              <a:rPr lang="it-IT" altLang="it-IT" sz="3200" b="1">
                <a:solidFill>
                  <a:srgbClr val="D60093"/>
                </a:solidFill>
                <a:ea typeface="ＭＳ Ｐゴシック" panose="020B0600070205080204" pitchFamily="34" charset="-128"/>
              </a:rPr>
              <a:t>La matematica bourbakista “</a:t>
            </a:r>
            <a:r>
              <a:rPr lang="it-IT" altLang="it-IT" sz="3200" b="1" i="1">
                <a:solidFill>
                  <a:srgbClr val="D60093"/>
                </a:solidFill>
                <a:ea typeface="ＭＳ Ｐゴシック" panose="020B0600070205080204" pitchFamily="34" charset="-128"/>
              </a:rPr>
              <a:t>eliminata”</a:t>
            </a:r>
            <a:r>
              <a:rPr lang="it-IT" altLang="it-IT" sz="3200" b="1">
                <a:solidFill>
                  <a:srgbClr val="D60093"/>
                </a:solidFill>
                <a:ea typeface="ＭＳ Ｐゴシック" panose="020B0600070205080204" pitchFamily="34" charset="-128"/>
              </a:rPr>
              <a:t> dalla scuola secondaria</a:t>
            </a:r>
          </a:p>
        </p:txBody>
      </p:sp>
      <p:sp>
        <p:nvSpPr>
          <p:cNvPr id="52227" name="Text Box 4">
            <a:extLst>
              <a:ext uri="{FF2B5EF4-FFF2-40B4-BE49-F238E27FC236}">
                <a16:creationId xmlns:a16="http://schemas.microsoft.com/office/drawing/2014/main" id="{CC5F3DBB-D588-8B43-9897-AE8F6B74FA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295400"/>
            <a:ext cx="7848600" cy="2678113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2800">
                <a:solidFill>
                  <a:srgbClr val="008000"/>
                </a:solidFill>
                <a:latin typeface="Arial Black" panose="020B0604020202020204" pitchFamily="34" charset="0"/>
              </a:rPr>
              <a:t>H. Freudenthal (1987)</a:t>
            </a:r>
          </a:p>
          <a:p>
            <a:pPr eaLnBrk="1" hangingPunct="1"/>
            <a:r>
              <a:rPr lang="it-IT" altLang="it-IT" sz="2800" i="1">
                <a:latin typeface="Arial Black" panose="020B0604020202020204" pitchFamily="34" charset="0"/>
              </a:rPr>
              <a:t>Fin dall’inizio gli insegnanti, ma anche i matematici, dovevano sapere che </a:t>
            </a:r>
            <a:r>
              <a:rPr lang="it-IT" altLang="it-IT" sz="2800" i="1">
                <a:solidFill>
                  <a:srgbClr val="FF0000"/>
                </a:solidFill>
                <a:latin typeface="Arial Black" panose="020B0604020202020204" pitchFamily="34" charset="0"/>
              </a:rPr>
              <a:t>la deduttività</a:t>
            </a:r>
            <a:r>
              <a:rPr lang="it-IT" altLang="it-IT" sz="2800" i="1">
                <a:latin typeface="Arial Black" panose="020B0604020202020204" pitchFamily="34" charset="0"/>
              </a:rPr>
              <a:t>, lungi dall’essere il punto di partenza,  </a:t>
            </a:r>
            <a:r>
              <a:rPr lang="it-IT" altLang="it-IT" sz="2800" i="1">
                <a:solidFill>
                  <a:srgbClr val="FF0000"/>
                </a:solidFill>
                <a:latin typeface="Arial Black" panose="020B0604020202020204" pitchFamily="34" charset="0"/>
              </a:rPr>
              <a:t>deve essere la conclusione di ogni attività matematica</a:t>
            </a:r>
            <a:r>
              <a:rPr lang="it-IT" altLang="it-IT" sz="2800" i="1">
                <a:latin typeface="Arial Black" panose="020B0604020202020204" pitchFamily="34" charset="0"/>
              </a:rPr>
              <a:t>.</a:t>
            </a:r>
          </a:p>
        </p:txBody>
      </p:sp>
      <p:sp>
        <p:nvSpPr>
          <p:cNvPr id="52228" name="Slide Number Placeholder 6">
            <a:extLst>
              <a:ext uri="{FF2B5EF4-FFF2-40B4-BE49-F238E27FC236}">
                <a16:creationId xmlns:a16="http://schemas.microsoft.com/office/drawing/2014/main" id="{03B5FBF2-98FF-3542-8772-381135079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29B0993-698C-4148-95DD-7BBAD20F6FC5}" type="slidenum">
              <a:rPr lang="it-IT" altLang="it-IT" sz="1400"/>
              <a:pPr eaLnBrk="1" hangingPunct="1"/>
              <a:t>17</a:t>
            </a:fld>
            <a:endParaRPr lang="it-IT" altLang="it-IT" sz="1400"/>
          </a:p>
        </p:txBody>
      </p:sp>
      <p:sp>
        <p:nvSpPr>
          <p:cNvPr id="52229" name="Footer Placeholder 4">
            <a:extLst>
              <a:ext uri="{FF2B5EF4-FFF2-40B4-BE49-F238E27FC236}">
                <a16:creationId xmlns:a16="http://schemas.microsoft.com/office/drawing/2014/main" id="{1D7EF269-C1FF-5A41-9988-7D3993294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3657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400"/>
              <a:t>Daniela Valenti, 2020</a:t>
            </a:r>
          </a:p>
        </p:txBody>
      </p:sp>
      <p:sp>
        <p:nvSpPr>
          <p:cNvPr id="52230" name="TextBox 6">
            <a:extLst>
              <a:ext uri="{FF2B5EF4-FFF2-40B4-BE49-F238E27FC236}">
                <a16:creationId xmlns:a16="http://schemas.microsoft.com/office/drawing/2014/main" id="{2745E24A-6B2A-4244-85B1-FCEB62BCEC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267200"/>
            <a:ext cx="7620000" cy="1816100"/>
          </a:xfrm>
          <a:prstGeom prst="rect">
            <a:avLst/>
          </a:prstGeom>
          <a:solidFill>
            <a:srgbClr val="F4FFEA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it-IT" altLang="it-IT" sz="2800" b="1"/>
              <a:t>Attenzione! </a:t>
            </a:r>
          </a:p>
          <a:p>
            <a:pPr eaLnBrk="1" hangingPunct="1"/>
            <a:r>
              <a:rPr lang="it-IT" altLang="it-IT" sz="2800" b="1"/>
              <a:t>Freudenthal </a:t>
            </a:r>
            <a:r>
              <a:rPr lang="it-IT" altLang="it-IT" sz="2800" b="1">
                <a:solidFill>
                  <a:srgbClr val="FF0000"/>
                </a:solidFill>
              </a:rPr>
              <a:t>non propone di </a:t>
            </a:r>
            <a:r>
              <a:rPr lang="it-IT" altLang="it-IT" sz="2800" b="1" i="1">
                <a:solidFill>
                  <a:srgbClr val="FF0000"/>
                </a:solidFill>
              </a:rPr>
              <a:t>eliminare</a:t>
            </a:r>
            <a:r>
              <a:rPr lang="it-IT" altLang="it-IT" sz="2800" b="1">
                <a:solidFill>
                  <a:srgbClr val="FF0000"/>
                </a:solidFill>
              </a:rPr>
              <a:t> la deduttività</a:t>
            </a:r>
            <a:r>
              <a:rPr lang="it-IT" altLang="it-IT" sz="2800" b="1"/>
              <a:t>, ma di inserirla alla conclusione di un adeguato percorso didattico. </a:t>
            </a:r>
          </a:p>
          <a:p>
            <a:pPr eaLnBrk="1" hangingPunct="1"/>
            <a:endParaRPr lang="it-IT" altLang="it-IT" sz="3200" b="1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C44F97C1-A27A-FC4E-A6E4-9A1264C293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8775" y="188913"/>
            <a:ext cx="8328025" cy="1143000"/>
          </a:xfrm>
        </p:spPr>
        <p:txBody>
          <a:bodyPr/>
          <a:lstStyle/>
          <a:p>
            <a:pPr eaLnBrk="1" hangingPunct="1"/>
            <a:r>
              <a:rPr lang="it-IT" altLang="it-IT" sz="3200" b="1">
                <a:solidFill>
                  <a:srgbClr val="D60093"/>
                </a:solidFill>
                <a:ea typeface="ＭＳ Ｐゴシック" panose="020B0600070205080204" pitchFamily="34" charset="-128"/>
              </a:rPr>
              <a:t>La matematica bourbakista “</a:t>
            </a:r>
            <a:r>
              <a:rPr lang="it-IT" altLang="it-IT" sz="3200" b="1" i="1">
                <a:solidFill>
                  <a:srgbClr val="D60093"/>
                </a:solidFill>
                <a:ea typeface="ＭＳ Ｐゴシック" panose="020B0600070205080204" pitchFamily="34" charset="-128"/>
              </a:rPr>
              <a:t>eliminata”</a:t>
            </a:r>
            <a:r>
              <a:rPr lang="it-IT" altLang="it-IT" sz="3200" b="1">
                <a:solidFill>
                  <a:srgbClr val="D60093"/>
                </a:solidFill>
                <a:ea typeface="ＭＳ Ｐゴシック" panose="020B0600070205080204" pitchFamily="34" charset="-128"/>
              </a:rPr>
              <a:t> dalla scuola secondaria</a:t>
            </a:r>
            <a:endParaRPr lang="it-IT" altLang="it-IT" sz="3200">
              <a:solidFill>
                <a:srgbClr val="660066"/>
              </a:solidFill>
              <a:latin typeface="Arial Black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3251" name="Text Box 3">
            <a:extLst>
              <a:ext uri="{FF2B5EF4-FFF2-40B4-BE49-F238E27FC236}">
                <a16:creationId xmlns:a16="http://schemas.microsoft.com/office/drawing/2014/main" id="{8499975C-29B8-E246-87EF-5BFCB3125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8353425" cy="4154488"/>
          </a:xfrm>
          <a:prstGeom prst="rect">
            <a:avLst/>
          </a:prstGeom>
          <a:solidFill>
            <a:srgbClr val="FFFFCC"/>
          </a:solidFill>
          <a:ln w="25400">
            <a:solidFill>
              <a:srgbClr val="008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2800" i="1">
                <a:solidFill>
                  <a:srgbClr val="008000"/>
                </a:solidFill>
                <a:latin typeface="Arial Black" panose="020B0604020202020204" pitchFamily="34" charset="0"/>
              </a:rPr>
              <a:t>I programmi francesi del 1989 (età degli alunni 14-15 anni)</a:t>
            </a:r>
            <a:endParaRPr lang="it-IT" altLang="it-IT" sz="2800">
              <a:solidFill>
                <a:srgbClr val="008000"/>
              </a:solidFill>
              <a:latin typeface="Arial Black" panose="020B0604020202020204" pitchFamily="34" charset="0"/>
            </a:endParaRPr>
          </a:p>
          <a:p>
            <a:pPr eaLnBrk="1" hangingPunct="1"/>
            <a:r>
              <a:rPr lang="it-IT" altLang="it-IT" b="1"/>
              <a:t>«… I simboli </a:t>
            </a:r>
            <a:r>
              <a:rPr lang="it-IT" altLang="it-IT" b="1">
                <a:latin typeface="Symbol" pitchFamily="2" charset="2"/>
              </a:rPr>
              <a:t>«</a:t>
            </a:r>
            <a:r>
              <a:rPr lang="it-IT" altLang="it-IT" b="1"/>
              <a:t>  </a:t>
            </a:r>
            <a:r>
              <a:rPr lang="it-IT" altLang="it-IT" b="1">
                <a:latin typeface="Symbol" pitchFamily="2" charset="2"/>
                <a:sym typeface="Symbol" pitchFamily="2" charset="2"/>
              </a:rPr>
              <a:t>  </a:t>
            </a:r>
            <a:r>
              <a:rPr lang="it-IT" altLang="it-IT" b="1"/>
              <a:t>  sono fuori programma così come tutte le nozioni sugli insiemi, le relazioni fra insiemi e la composizione di funzioni…»</a:t>
            </a:r>
            <a:r>
              <a:rPr lang="it-IT" altLang="it-IT"/>
              <a:t> </a:t>
            </a:r>
          </a:p>
          <a:p>
            <a:pPr eaLnBrk="1" hangingPunct="1"/>
            <a:endParaRPr lang="it-IT" altLang="it-IT" sz="800"/>
          </a:p>
          <a:p>
            <a:pPr eaLnBrk="1" hangingPunct="1"/>
            <a:r>
              <a:rPr lang="it-IT" altLang="it-IT" sz="2800" i="1">
                <a:solidFill>
                  <a:srgbClr val="008000"/>
                </a:solidFill>
                <a:latin typeface="Arial Black" panose="020B0604020202020204" pitchFamily="34" charset="0"/>
              </a:rPr>
              <a:t>I programmi francesi del 2007 (età degli alunni 16 anni)</a:t>
            </a:r>
          </a:p>
          <a:p>
            <a:pPr eaLnBrk="1" hangingPunct="1"/>
            <a:r>
              <a:rPr lang="it-IT" altLang="it-IT"/>
              <a:t>«</a:t>
            </a:r>
            <a:r>
              <a:rPr lang="it-IT" altLang="it-IT" b="1"/>
              <a:t>Qualunque definizione generale del concetto di funzione e la nozione di insieme di definizione sono fuori programma</a:t>
            </a:r>
            <a:r>
              <a:rPr lang="it-IT" altLang="it-IT"/>
              <a:t>».</a:t>
            </a:r>
          </a:p>
        </p:txBody>
      </p:sp>
      <p:sp>
        <p:nvSpPr>
          <p:cNvPr id="53252" name="Slide Number Placeholder 5">
            <a:extLst>
              <a:ext uri="{FF2B5EF4-FFF2-40B4-BE49-F238E27FC236}">
                <a16:creationId xmlns:a16="http://schemas.microsoft.com/office/drawing/2014/main" id="{E15E871E-DAAD-404C-992C-A2C9DF326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C9D8D5B-DD5A-7E4D-8B59-CD5418FA36D7}" type="slidenum">
              <a:rPr lang="it-IT" altLang="it-IT" sz="1400"/>
              <a:pPr eaLnBrk="1" hangingPunct="1"/>
              <a:t>18</a:t>
            </a:fld>
            <a:endParaRPr lang="it-IT" altLang="it-IT" sz="1400"/>
          </a:p>
        </p:txBody>
      </p:sp>
      <p:sp>
        <p:nvSpPr>
          <p:cNvPr id="53253" name="Footer Placeholder 4">
            <a:extLst>
              <a:ext uri="{FF2B5EF4-FFF2-40B4-BE49-F238E27FC236}">
                <a16:creationId xmlns:a16="http://schemas.microsoft.com/office/drawing/2014/main" id="{E33F0012-2504-2C48-A3A8-01E90E3A0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35814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400"/>
              <a:t>Daniela Valenti, 2020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D4FE0F6-3554-E248-92F8-AA70F9D1A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867400"/>
            <a:ext cx="71707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i="1">
                <a:solidFill>
                  <a:srgbClr val="008000"/>
                </a:solidFill>
                <a:latin typeface="Arial Black" panose="020B0604020202020204" pitchFamily="34" charset="0"/>
              </a:rPr>
              <a:t>Discussioni e cambiamenti oggi in atto ...</a:t>
            </a:r>
            <a:endParaRPr lang="it-IT" altLang="it-IT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97D07B93-F6F8-D94D-A11A-5E41367B1D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4000">
                <a:solidFill>
                  <a:srgbClr val="FF0000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rPr>
              <a:t>Il punto di vista didattico internazionale</a:t>
            </a:r>
            <a:r>
              <a:rPr lang="it-IT" altLang="it-IT" sz="4000">
                <a:ea typeface="ＭＳ Ｐゴシック" panose="020B0600070205080204" pitchFamily="34" charset="-128"/>
              </a:rPr>
              <a:t> </a:t>
            </a:r>
          </a:p>
        </p:txBody>
      </p:sp>
      <p:sp>
        <p:nvSpPr>
          <p:cNvPr id="54275" name="Text Box 4">
            <a:extLst>
              <a:ext uri="{FF2B5EF4-FFF2-40B4-BE49-F238E27FC236}">
                <a16:creationId xmlns:a16="http://schemas.microsoft.com/office/drawing/2014/main" id="{5B78D181-A249-2640-8C71-AEC2D55E5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905000"/>
            <a:ext cx="84582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3200" b="1"/>
              <a:t>Dalle esperienze degli altri paesi possiamo ricavare un’importante indicazione:</a:t>
            </a:r>
            <a:endParaRPr lang="it-IT" altLang="it-IT" sz="3200" b="1" i="1"/>
          </a:p>
        </p:txBody>
      </p:sp>
      <p:sp>
        <p:nvSpPr>
          <p:cNvPr id="54276" name="Text Box 5">
            <a:extLst>
              <a:ext uri="{FF2B5EF4-FFF2-40B4-BE49-F238E27FC236}">
                <a16:creationId xmlns:a16="http://schemas.microsoft.com/office/drawing/2014/main" id="{1214CD66-6C1D-2F45-A2B1-B87B9B97E4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429000"/>
            <a:ext cx="8686800" cy="1570038"/>
          </a:xfrm>
          <a:prstGeom prst="rect">
            <a:avLst/>
          </a:prstGeom>
          <a:solidFill>
            <a:srgbClr val="FFFFCC"/>
          </a:solidFill>
          <a:ln w="3175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3200" b="1" i="1"/>
              <a:t>Non è didatticamente conveniente iniziare ad introdurre il concetto di funzione con la definizione basata sulla teoria degli insiemi.</a:t>
            </a:r>
            <a:endParaRPr lang="it-IT" altLang="it-IT" sz="3200"/>
          </a:p>
        </p:txBody>
      </p:sp>
      <p:sp>
        <p:nvSpPr>
          <p:cNvPr id="54277" name="Slide Number Placeholder 6">
            <a:extLst>
              <a:ext uri="{FF2B5EF4-FFF2-40B4-BE49-F238E27FC236}">
                <a16:creationId xmlns:a16="http://schemas.microsoft.com/office/drawing/2014/main" id="{78D60C82-DDBF-9E42-BB25-04C516E9B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1E5D31C-060C-BA4E-A55B-C674206E48AB}" type="slidenum">
              <a:rPr lang="it-IT" altLang="it-IT" sz="1400"/>
              <a:pPr eaLnBrk="1" hangingPunct="1"/>
              <a:t>19</a:t>
            </a:fld>
            <a:endParaRPr lang="it-IT" altLang="it-IT" sz="1400"/>
          </a:p>
        </p:txBody>
      </p:sp>
      <p:sp>
        <p:nvSpPr>
          <p:cNvPr id="54278" name="Footer Placeholder 5">
            <a:extLst>
              <a:ext uri="{FF2B5EF4-FFF2-40B4-BE49-F238E27FC236}">
                <a16:creationId xmlns:a16="http://schemas.microsoft.com/office/drawing/2014/main" id="{4D190D9C-AAFD-7D40-9C4D-ACBBE7E3E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4038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400"/>
              <a:t>Daniela Valenti, 2020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23FB95C1-C54C-1F47-9330-EA07259DE9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3962400" cy="685800"/>
          </a:xfrm>
        </p:spPr>
        <p:txBody>
          <a:bodyPr/>
          <a:lstStyle/>
          <a:p>
            <a:pPr algn="l" eaLnBrk="1" hangingPunct="1"/>
            <a:r>
              <a:rPr lang="it-IT" altLang="it-IT" sz="4000" b="1">
                <a:solidFill>
                  <a:srgbClr val="FF0000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Funzioni e insiemi</a:t>
            </a:r>
            <a:endParaRPr lang="it-IT" altLang="it-IT" sz="4000">
              <a:solidFill>
                <a:srgbClr val="FF0000"/>
              </a:solidFill>
              <a:latin typeface="Arial Black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8915" name="TextBox 78">
            <a:extLst>
              <a:ext uri="{FF2B5EF4-FFF2-40B4-BE49-F238E27FC236}">
                <a16:creationId xmlns:a16="http://schemas.microsoft.com/office/drawing/2014/main" id="{E7034452-0C3F-9843-B97B-92F617A664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724400"/>
            <a:ext cx="7924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br>
              <a:rPr lang="it-IT" altLang="it-IT"/>
            </a:br>
            <a:br>
              <a:rPr lang="it-IT" altLang="it-IT"/>
            </a:br>
            <a:endParaRPr lang="it-IT" altLang="it-IT"/>
          </a:p>
        </p:txBody>
      </p:sp>
      <p:sp>
        <p:nvSpPr>
          <p:cNvPr id="26636" name="Slide Number Placeholder 24">
            <a:extLst>
              <a:ext uri="{FF2B5EF4-FFF2-40B4-BE49-F238E27FC236}">
                <a16:creationId xmlns:a16="http://schemas.microsoft.com/office/drawing/2014/main" id="{58A07188-E429-A747-9213-DB752A0B4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H="1">
            <a:off x="4419600" y="6324600"/>
            <a:ext cx="838200" cy="396875"/>
          </a:xfrm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0E1F6B95-1FD4-2B4C-94A9-D71F8601CE20}" type="slidenum">
              <a:rPr lang="it-IT" altLang="it-IT" sz="1400"/>
              <a:pPr eaLnBrk="1" hangingPunct="1"/>
              <a:t>2</a:t>
            </a:fld>
            <a:endParaRPr lang="it-IT" altLang="it-IT" sz="1400"/>
          </a:p>
        </p:txBody>
      </p:sp>
      <p:sp>
        <p:nvSpPr>
          <p:cNvPr id="38917" name="TextBox 14">
            <a:extLst>
              <a:ext uri="{FF2B5EF4-FFF2-40B4-BE49-F238E27FC236}">
                <a16:creationId xmlns:a16="http://schemas.microsoft.com/office/drawing/2014/main" id="{D37A9357-65F8-294C-84DF-D18AFB779E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495300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3200" b="1"/>
              <a:t>A partire dalla seconda metà del 1800 si sviluppa la ‘teoria degli insiemi’, con particolare attenzione anche agli insiemi numerici.</a:t>
            </a:r>
          </a:p>
        </p:txBody>
      </p:sp>
      <p:pic>
        <p:nvPicPr>
          <p:cNvPr id="38918" name="Picture 15" descr="Georg_Cantor3.jpg">
            <a:extLst>
              <a:ext uri="{FF2B5EF4-FFF2-40B4-BE49-F238E27FC236}">
                <a16:creationId xmlns:a16="http://schemas.microsoft.com/office/drawing/2014/main" id="{BBEAFB6B-ACC8-2846-8D12-03127DC063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83" t="7547" r="10583" b="27359"/>
          <a:stretch>
            <a:fillRect/>
          </a:stretch>
        </p:blipFill>
        <p:spPr bwMode="auto">
          <a:xfrm>
            <a:off x="6172200" y="457200"/>
            <a:ext cx="2206625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9" name="TextBox 16">
            <a:extLst>
              <a:ext uri="{FF2B5EF4-FFF2-40B4-BE49-F238E27FC236}">
                <a16:creationId xmlns:a16="http://schemas.microsoft.com/office/drawing/2014/main" id="{BB3158D5-9251-C34F-AA03-7A3136290C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3048000"/>
            <a:ext cx="2133600" cy="46196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b="1">
                <a:latin typeface="Arial Narrow" panose="020B0604020202020204" pitchFamily="34" charset="0"/>
              </a:rPr>
              <a:t>George  Cantor</a:t>
            </a:r>
          </a:p>
        </p:txBody>
      </p:sp>
      <p:pic>
        <p:nvPicPr>
          <p:cNvPr id="38920" name="Picture 17" descr="Giuseppe_Peano.jpg">
            <a:extLst>
              <a:ext uri="{FF2B5EF4-FFF2-40B4-BE49-F238E27FC236}">
                <a16:creationId xmlns:a16="http://schemas.microsoft.com/office/drawing/2014/main" id="{4D61E3D4-0C1E-324E-9733-E13384D9EE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16" t="3333" r="13441" b="11111"/>
          <a:stretch>
            <a:fillRect/>
          </a:stretch>
        </p:blipFill>
        <p:spPr bwMode="auto">
          <a:xfrm>
            <a:off x="6172200" y="3657600"/>
            <a:ext cx="1995488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21" name="TextBox 20">
            <a:extLst>
              <a:ext uri="{FF2B5EF4-FFF2-40B4-BE49-F238E27FC236}">
                <a16:creationId xmlns:a16="http://schemas.microsoft.com/office/drawing/2014/main" id="{B0438431-5C28-6946-A5FF-01BE8C0E56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6396038"/>
            <a:ext cx="2286000" cy="461962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b="1">
                <a:latin typeface="Arial Narrow" panose="020B0604020202020204" pitchFamily="34" charset="0"/>
              </a:rPr>
              <a:t>Giuseppe  Peano</a:t>
            </a:r>
          </a:p>
        </p:txBody>
      </p:sp>
      <p:sp>
        <p:nvSpPr>
          <p:cNvPr id="38922" name="Footer Placeholder 9">
            <a:extLst>
              <a:ext uri="{FF2B5EF4-FFF2-40B4-BE49-F238E27FC236}">
                <a16:creationId xmlns:a16="http://schemas.microsoft.com/office/drawing/2014/main" id="{375474AE-FEC1-C942-BB28-FAAF6D94D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3505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400"/>
              <a:t>Daniela Valenti, 2020</a:t>
            </a:r>
          </a:p>
        </p:txBody>
      </p:sp>
    </p:spTree>
    <p:extLst>
      <p:ext uri="{BB962C8B-B14F-4D97-AF65-F5344CB8AC3E}">
        <p14:creationId xmlns:p14="http://schemas.microsoft.com/office/powerpoint/2010/main" val="9730040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93CF1C76-D329-0A40-A3A8-FDFD901D85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it-IT" altLang="it-IT">
                <a:solidFill>
                  <a:srgbClr val="FF0000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rPr>
              <a:t>E l’Italia?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36948E90-5800-FA43-A92E-4745193AAF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052513"/>
            <a:ext cx="8497887" cy="26638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it-IT" altLang="it-IT" dirty="0">
                <a:latin typeface="Arial Black" panose="020B0604020202020204" pitchFamily="34" charset="0"/>
                <a:ea typeface="ＭＳ Ｐゴシック" panose="020B0600070205080204" pitchFamily="34" charset="-128"/>
              </a:rPr>
              <a:t>Non è stata “travolta dalla tempesta bourbakista” negli anni ’60.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it-IT" altLang="it-IT" dirty="0">
                <a:latin typeface="Arial Black" panose="020B0604020202020204" pitchFamily="34" charset="0"/>
                <a:ea typeface="ＭＳ Ｐゴシック" panose="020B0600070205080204" pitchFamily="34" charset="-128"/>
              </a:rPr>
              <a:t>L’influenza di Emma Castelnuovo.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it-IT" altLang="it-IT" dirty="0">
                <a:latin typeface="Arial Black" panose="020B0604020202020204" pitchFamily="34" charset="0"/>
                <a:ea typeface="ＭＳ Ｐゴシック" panose="020B0600070205080204" pitchFamily="34" charset="-128"/>
              </a:rPr>
              <a:t>Nei programmi della scuola media unica (istituita nel 1963):</a:t>
            </a:r>
            <a:endParaRPr lang="it-IT" altLang="it-IT" sz="2800" dirty="0">
              <a:solidFill>
                <a:srgbClr val="006600"/>
              </a:solidFill>
              <a:latin typeface="Arial Black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55300" name="Text Box 4">
            <a:extLst>
              <a:ext uri="{FF2B5EF4-FFF2-40B4-BE49-F238E27FC236}">
                <a16:creationId xmlns:a16="http://schemas.microsoft.com/office/drawing/2014/main" id="{84726353-5CD5-B046-A25A-F68E73A725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644900"/>
            <a:ext cx="8156575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9875" indent="-2698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FontTx/>
              <a:buChar char="-"/>
            </a:pPr>
            <a:r>
              <a:rPr lang="it-IT" altLang="it-IT">
                <a:solidFill>
                  <a:srgbClr val="006600"/>
                </a:solidFill>
                <a:latin typeface="Arial Black" panose="020B0604020202020204" pitchFamily="34" charset="0"/>
              </a:rPr>
              <a:t>Uso occasionale e intuitivo degli insiemi per classificare.</a:t>
            </a:r>
          </a:p>
          <a:p>
            <a:pPr eaLnBrk="1" hangingPunct="1">
              <a:buFontTx/>
              <a:buChar char="-"/>
            </a:pPr>
            <a:r>
              <a:rPr lang="it-IT" altLang="it-IT">
                <a:solidFill>
                  <a:srgbClr val="006600"/>
                </a:solidFill>
                <a:latin typeface="Arial Black" panose="020B0604020202020204" pitchFamily="34" charset="0"/>
              </a:rPr>
              <a:t>Geometria dinamica.</a:t>
            </a:r>
          </a:p>
          <a:p>
            <a:pPr eaLnBrk="1" hangingPunct="1">
              <a:buFontTx/>
              <a:buChar char="-"/>
            </a:pPr>
            <a:r>
              <a:rPr lang="it-IT" altLang="it-IT">
                <a:solidFill>
                  <a:srgbClr val="006600"/>
                </a:solidFill>
                <a:latin typeface="Arial Black" panose="020B0604020202020204" pitchFamily="34" charset="0"/>
              </a:rPr>
              <a:t>Funzioni e grafici a partire dalla realtà.</a:t>
            </a:r>
          </a:p>
          <a:p>
            <a:pPr eaLnBrk="1" hangingPunct="1">
              <a:buFontTx/>
              <a:buChar char="-"/>
            </a:pPr>
            <a:r>
              <a:rPr lang="it-IT" altLang="it-IT">
                <a:solidFill>
                  <a:srgbClr val="FF3300"/>
                </a:solidFill>
                <a:latin typeface="Arial Black" panose="020B0604020202020204" pitchFamily="34" charset="0"/>
              </a:rPr>
              <a:t>Alla fine della terza media</a:t>
            </a:r>
            <a:r>
              <a:rPr lang="it-IT" altLang="it-IT">
                <a:solidFill>
                  <a:srgbClr val="006600"/>
                </a:solidFill>
                <a:latin typeface="Arial Black" panose="020B0604020202020204" pitchFamily="34" charset="0"/>
              </a:rPr>
              <a:t> operazioni fra insiemi e logica, analogie strutturali</a:t>
            </a:r>
            <a:endParaRPr lang="it-IT" altLang="it-IT">
              <a:latin typeface="Arial Black" panose="020B0604020202020204" pitchFamily="34" charset="0"/>
            </a:endParaRPr>
          </a:p>
        </p:txBody>
      </p:sp>
      <p:sp>
        <p:nvSpPr>
          <p:cNvPr id="55301" name="Slide Number Placeholder 6">
            <a:extLst>
              <a:ext uri="{FF2B5EF4-FFF2-40B4-BE49-F238E27FC236}">
                <a16:creationId xmlns:a16="http://schemas.microsoft.com/office/drawing/2014/main" id="{D35D6F4C-CF2F-8546-BC12-5BD79BF66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83A0DEE-BEA8-CD40-AE3D-DB28AF62F035}" type="slidenum">
              <a:rPr lang="it-IT" altLang="it-IT" sz="1400"/>
              <a:pPr eaLnBrk="1" hangingPunct="1"/>
              <a:t>20</a:t>
            </a:fld>
            <a:endParaRPr lang="it-IT" altLang="it-IT" sz="1400"/>
          </a:p>
        </p:txBody>
      </p:sp>
      <p:sp>
        <p:nvSpPr>
          <p:cNvPr id="55302" name="Footer Placeholder 5">
            <a:extLst>
              <a:ext uri="{FF2B5EF4-FFF2-40B4-BE49-F238E27FC236}">
                <a16:creationId xmlns:a16="http://schemas.microsoft.com/office/drawing/2014/main" id="{C72C5083-1CE8-8843-8F21-BD24EFB73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33528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it-IT" altLang="it-IT" sz="1400"/>
              <a:t>Daniela Valenti, 2020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705665D0-7EC7-134E-BF6E-7A5520439C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77875"/>
          </a:xfrm>
        </p:spPr>
        <p:txBody>
          <a:bodyPr/>
          <a:lstStyle/>
          <a:p>
            <a:pPr eaLnBrk="1" hangingPunct="1"/>
            <a:r>
              <a:rPr lang="it-IT" altLang="it-IT">
                <a:solidFill>
                  <a:srgbClr val="FF0000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rPr>
              <a:t>E l’Italia?</a:t>
            </a:r>
          </a:p>
        </p:txBody>
      </p:sp>
      <p:sp>
        <p:nvSpPr>
          <p:cNvPr id="56323" name="Slide Number Placeholder 6">
            <a:extLst>
              <a:ext uri="{FF2B5EF4-FFF2-40B4-BE49-F238E27FC236}">
                <a16:creationId xmlns:a16="http://schemas.microsoft.com/office/drawing/2014/main" id="{52771E68-C8B1-B747-9DEB-F90A1FDAA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62400" y="6400800"/>
            <a:ext cx="2133600" cy="247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7E5D910-CFE5-EE49-B4C9-3403CF1FCA4D}" type="slidenum">
              <a:rPr lang="it-IT" altLang="it-IT" sz="1400"/>
              <a:pPr eaLnBrk="1" hangingPunct="1"/>
              <a:t>21</a:t>
            </a:fld>
            <a:endParaRPr lang="it-IT" altLang="it-IT" sz="1400"/>
          </a:p>
        </p:txBody>
      </p:sp>
      <p:sp>
        <p:nvSpPr>
          <p:cNvPr id="56324" name="Footer Placeholder 5">
            <a:extLst>
              <a:ext uri="{FF2B5EF4-FFF2-40B4-BE49-F238E27FC236}">
                <a16:creationId xmlns:a16="http://schemas.microsoft.com/office/drawing/2014/main" id="{9661AB41-94DF-A448-8E30-B67D81F33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477000"/>
            <a:ext cx="3352800" cy="38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it-IT" altLang="it-IT" sz="1400"/>
              <a:t>Daniela Valenti, 2020</a:t>
            </a:r>
          </a:p>
        </p:txBody>
      </p:sp>
      <p:sp>
        <p:nvSpPr>
          <p:cNvPr id="56325" name="Rectangle 6">
            <a:extLst>
              <a:ext uri="{FF2B5EF4-FFF2-40B4-BE49-F238E27FC236}">
                <a16:creationId xmlns:a16="http://schemas.microsoft.com/office/drawing/2014/main" id="{DF89D00B-D723-2149-BEB9-F545D642FE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838200"/>
            <a:ext cx="8001000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it-IT" altLang="it-IT" sz="2800" b="1" dirty="0">
                <a:cs typeface="Arial" panose="020B0604020202020204" pitchFamily="34" charset="0"/>
              </a:rPr>
              <a:t>Anche nei successivi programmi legati alla riforma Moratti (2003) troviamo menzionati gli insiemi </a:t>
            </a:r>
            <a:r>
              <a:rPr lang="it-IT" altLang="it-IT" sz="2800" b="1" u="sng" dirty="0">
                <a:cs typeface="Arial" panose="020B0604020202020204" pitchFamily="34" charset="0"/>
              </a:rPr>
              <a:t>solo</a:t>
            </a:r>
            <a:r>
              <a:rPr lang="it-IT" altLang="it-IT" sz="2800" b="1" dirty="0">
                <a:cs typeface="Arial" panose="020B0604020202020204" pitchFamily="34" charset="0"/>
              </a:rPr>
              <a:t> alla conclusione della scuola secondaria di I grado come occasione di introduzione al pensiero razionale.    </a:t>
            </a:r>
          </a:p>
        </p:txBody>
      </p:sp>
      <p:sp>
        <p:nvSpPr>
          <p:cNvPr id="56326" name="TextBox 9">
            <a:extLst>
              <a:ext uri="{FF2B5EF4-FFF2-40B4-BE49-F238E27FC236}">
                <a16:creationId xmlns:a16="http://schemas.microsoft.com/office/drawing/2014/main" id="{33BF2875-57C4-544F-BCE4-89FC4E6F5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2895600"/>
            <a:ext cx="2133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2800">
                <a:solidFill>
                  <a:srgbClr val="FF0000"/>
                </a:solidFill>
                <a:latin typeface="Arial Black" panose="020B0604020202020204" pitchFamily="34" charset="0"/>
              </a:rPr>
              <a:t>Tuttavia...</a:t>
            </a:r>
          </a:p>
        </p:txBody>
      </p:sp>
      <p:sp>
        <p:nvSpPr>
          <p:cNvPr id="56327" name="TextBox 10">
            <a:extLst>
              <a:ext uri="{FF2B5EF4-FFF2-40B4-BE49-F238E27FC236}">
                <a16:creationId xmlns:a16="http://schemas.microsoft.com/office/drawing/2014/main" id="{00CE1E60-FBC1-794D-8815-739D39FDAD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352800"/>
            <a:ext cx="8229600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2800" b="1">
                <a:solidFill>
                  <a:srgbClr val="0000FF"/>
                </a:solidFill>
              </a:rPr>
              <a:t>I testi universitari di matematica cominciano con teoria degli insiemi e definizione insiemistica di funzione e ... gradualmente questa struttura si insinua nei testi ‘classici’ di scuola secondaria, che però lasciano inalterato il resto del testo, con notevoli contraddizioni.</a:t>
            </a:r>
          </a:p>
          <a:p>
            <a:pPr eaLnBrk="1" hangingPunct="1"/>
            <a:r>
              <a:rPr lang="it-IT" altLang="it-IT" sz="2600" b="1">
                <a:solidFill>
                  <a:srgbClr val="0000FF"/>
                </a:solidFill>
              </a:rPr>
              <a:t>E gli insiemi invadono anche i testi della primaria.</a:t>
            </a:r>
            <a:r>
              <a:rPr lang="it-IT" altLang="it-IT" sz="2800" b="1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56328" name="TextBox 11">
            <a:extLst>
              <a:ext uri="{FF2B5EF4-FFF2-40B4-BE49-F238E27FC236}">
                <a16:creationId xmlns:a16="http://schemas.microsoft.com/office/drawing/2014/main" id="{EE834E0F-8995-E742-A3F5-74F6647732A0}"/>
              </a:ext>
            </a:extLst>
          </p:cNvPr>
          <p:cNvSpPr txBox="1">
            <a:spLocks noChangeArrowheads="1"/>
          </p:cNvSpPr>
          <p:nvPr/>
        </p:nvSpPr>
        <p:spPr bwMode="auto">
          <a:xfrm rot="1242516">
            <a:off x="6718300" y="2690813"/>
            <a:ext cx="1123950" cy="708025"/>
          </a:xfrm>
          <a:prstGeom prst="rect">
            <a:avLst/>
          </a:prstGeom>
          <a:solidFill>
            <a:srgbClr val="F4FFEA"/>
          </a:solidFill>
          <a:ln w="222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4000">
                <a:solidFill>
                  <a:srgbClr val="FF0000"/>
                </a:solidFill>
                <a:latin typeface="Arial Black" panose="020B0604020202020204" pitchFamily="34" charset="0"/>
              </a:rPr>
              <a:t>???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1E7B8096-CCDF-594F-BFC2-22B6B81C12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86800" cy="990600"/>
          </a:xfrm>
        </p:spPr>
        <p:txBody>
          <a:bodyPr/>
          <a:lstStyle/>
          <a:p>
            <a:pPr eaLnBrk="1" hangingPunct="1"/>
            <a:r>
              <a:rPr lang="it-IT" altLang="it-IT" b="1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Nell’ultima presentazione</a:t>
            </a:r>
          </a:p>
        </p:txBody>
      </p:sp>
      <p:sp>
        <p:nvSpPr>
          <p:cNvPr id="57347" name="Slide Number Placeholder 5">
            <a:extLst>
              <a:ext uri="{FF2B5EF4-FFF2-40B4-BE49-F238E27FC236}">
                <a16:creationId xmlns:a16="http://schemas.microsoft.com/office/drawing/2014/main" id="{2D433B8D-1E6E-374B-9CBC-CE1EA3775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447D64C1-A6FF-434D-9BE5-2902B1F9557C}" type="slidenum">
              <a:rPr lang="it-IT" altLang="it-IT" sz="1400"/>
              <a:pPr eaLnBrk="1" hangingPunct="1"/>
              <a:t>22</a:t>
            </a:fld>
            <a:endParaRPr lang="it-IT" altLang="it-IT" sz="1400"/>
          </a:p>
        </p:txBody>
      </p:sp>
      <p:sp>
        <p:nvSpPr>
          <p:cNvPr id="57348" name="Rectangle 6">
            <a:extLst>
              <a:ext uri="{FF2B5EF4-FFF2-40B4-BE49-F238E27FC236}">
                <a16:creationId xmlns:a16="http://schemas.microsoft.com/office/drawing/2014/main" id="{4945F7E2-282A-FC48-89E9-E2EC7ED1B9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981200"/>
            <a:ext cx="822960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44513" indent="-5445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3600" b="1" dirty="0">
                <a:solidFill>
                  <a:srgbClr val="FF0000"/>
                </a:solidFill>
              </a:rPr>
              <a:t>C) Panorama sulle funzioni nelle Indicazioni e nelle recenti indagini a livello nazionale.</a:t>
            </a:r>
          </a:p>
          <a:p>
            <a:pPr eaLnBrk="1" hangingPunct="1"/>
            <a:endParaRPr lang="it-IT" altLang="it-IT" sz="1800" b="1" dirty="0"/>
          </a:p>
          <a:p>
            <a:pPr eaLnBrk="1" hangingPunct="1"/>
            <a:endParaRPr lang="it-IT" altLang="it-IT" sz="1000" b="1" i="1" dirty="0"/>
          </a:p>
          <a:p>
            <a:pPr eaLnBrk="1" hangingPunct="1"/>
            <a:r>
              <a:rPr lang="it-IT" altLang="it-IT" b="1" i="1" dirty="0"/>
              <a:t> </a:t>
            </a:r>
          </a:p>
        </p:txBody>
      </p:sp>
      <p:sp>
        <p:nvSpPr>
          <p:cNvPr id="57349" name="Footer Placeholder 4">
            <a:extLst>
              <a:ext uri="{FF2B5EF4-FFF2-40B4-BE49-F238E27FC236}">
                <a16:creationId xmlns:a16="http://schemas.microsoft.com/office/drawing/2014/main" id="{D7D098C8-1370-6449-A6FD-38E747A70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35052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400"/>
              <a:t>Daniela Valenti, 2020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24536641-2E54-7C4B-8144-B1D22D6314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62200" y="304800"/>
            <a:ext cx="3962400" cy="685800"/>
          </a:xfrm>
        </p:spPr>
        <p:txBody>
          <a:bodyPr/>
          <a:lstStyle/>
          <a:p>
            <a:pPr algn="l" eaLnBrk="1" hangingPunct="1"/>
            <a:r>
              <a:rPr lang="it-IT" altLang="it-IT" sz="4000" b="1">
                <a:solidFill>
                  <a:srgbClr val="FF0000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Funzioni e insiemi</a:t>
            </a:r>
            <a:endParaRPr lang="it-IT" altLang="it-IT" sz="4000">
              <a:solidFill>
                <a:srgbClr val="FF0000"/>
              </a:solidFill>
              <a:latin typeface="Arial Black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9939" name="TextBox 78">
            <a:extLst>
              <a:ext uri="{FF2B5EF4-FFF2-40B4-BE49-F238E27FC236}">
                <a16:creationId xmlns:a16="http://schemas.microsoft.com/office/drawing/2014/main" id="{A52473A5-9F17-CC45-9C3A-E1EC1D9737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724400"/>
            <a:ext cx="7924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br>
              <a:rPr lang="it-IT" altLang="it-IT"/>
            </a:br>
            <a:br>
              <a:rPr lang="it-IT" altLang="it-IT"/>
            </a:br>
            <a:endParaRPr lang="it-IT" altLang="it-IT"/>
          </a:p>
        </p:txBody>
      </p:sp>
      <p:sp>
        <p:nvSpPr>
          <p:cNvPr id="26636" name="Slide Number Placeholder 24">
            <a:extLst>
              <a:ext uri="{FF2B5EF4-FFF2-40B4-BE49-F238E27FC236}">
                <a16:creationId xmlns:a16="http://schemas.microsoft.com/office/drawing/2014/main" id="{CDD7DA8B-0BA9-8440-AD74-A841328E5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H="1">
            <a:off x="8077200" y="6461125"/>
            <a:ext cx="838200" cy="396875"/>
          </a:xfrm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068F96F-6F06-BD4C-9067-E231D33548D7}" type="slidenum">
              <a:rPr lang="it-IT" altLang="it-IT" sz="1400"/>
              <a:pPr eaLnBrk="1" hangingPunct="1"/>
              <a:t>3</a:t>
            </a:fld>
            <a:endParaRPr lang="it-IT" altLang="it-IT" sz="1400"/>
          </a:p>
        </p:txBody>
      </p:sp>
      <p:sp>
        <p:nvSpPr>
          <p:cNvPr id="39941" name="Text Box 5">
            <a:extLst>
              <a:ext uri="{FF2B5EF4-FFF2-40B4-BE49-F238E27FC236}">
                <a16:creationId xmlns:a16="http://schemas.microsoft.com/office/drawing/2014/main" id="{7A04DCF8-CF2A-2543-B4D4-A70C91832B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133600"/>
            <a:ext cx="548640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920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2600" i="1">
                <a:solidFill>
                  <a:srgbClr val="660066"/>
                </a:solidFill>
                <a:latin typeface="Arial Black" panose="020B0604020202020204" pitchFamily="34" charset="0"/>
              </a:rPr>
              <a:t>Dieudonné (1969)</a:t>
            </a:r>
            <a:endParaRPr lang="it-IT" altLang="it-IT" sz="2600">
              <a:solidFill>
                <a:srgbClr val="660066"/>
              </a:solidFill>
              <a:latin typeface="Arial Black" panose="020B0604020202020204" pitchFamily="34" charset="0"/>
            </a:endParaRPr>
          </a:p>
          <a:p>
            <a:pPr eaLnBrk="1" hangingPunct="1"/>
            <a:r>
              <a:rPr lang="it-IT" altLang="it-IT" sz="2800" b="1">
                <a:latin typeface="Arial Narrow" panose="020B0604020202020204" pitchFamily="34" charset="0"/>
              </a:rPr>
              <a:t>«</a:t>
            </a:r>
            <a:r>
              <a:rPr lang="it-IT" altLang="it-IT" sz="2800" b="1">
                <a:solidFill>
                  <a:srgbClr val="FF0000"/>
                </a:solidFill>
                <a:latin typeface="Arial Narrow" panose="020B0604020202020204" pitchFamily="34" charset="0"/>
              </a:rPr>
              <a:t>Siano E ed F due insiemi</a:t>
            </a:r>
            <a:r>
              <a:rPr lang="it-IT" altLang="it-IT" sz="2800" b="1">
                <a:latin typeface="Arial Narrow" panose="020B0604020202020204" pitchFamily="34" charset="0"/>
              </a:rPr>
              <a:t>, distinti o no. Una relazione fra una variabile </a:t>
            </a:r>
            <a:r>
              <a:rPr lang="it-IT" altLang="it-IT" sz="2800" b="1" i="1">
                <a:latin typeface="Arial Narrow" panose="020B0604020202020204" pitchFamily="34" charset="0"/>
              </a:rPr>
              <a:t>x</a:t>
            </a:r>
            <a:r>
              <a:rPr lang="it-IT" altLang="it-IT" sz="2800" b="1">
                <a:latin typeface="Arial Narrow" panose="020B0604020202020204" pitchFamily="34" charset="0"/>
              </a:rPr>
              <a:t> di E e una variabile </a:t>
            </a:r>
            <a:r>
              <a:rPr lang="it-IT" altLang="it-IT" sz="2800" b="1" i="1">
                <a:latin typeface="Arial Narrow" panose="020B0604020202020204" pitchFamily="34" charset="0"/>
              </a:rPr>
              <a:t>y</a:t>
            </a:r>
            <a:r>
              <a:rPr lang="it-IT" altLang="it-IT" sz="2800" b="1">
                <a:latin typeface="Arial Narrow" panose="020B0604020202020204" pitchFamily="34" charset="0"/>
              </a:rPr>
              <a:t> di F è detta relazione funzionale di E verso F, se, qualunque sia </a:t>
            </a:r>
            <a:r>
              <a:rPr lang="it-IT" altLang="it-IT" sz="2800" b="1" i="1">
                <a:latin typeface="Arial Narrow" panose="020B0604020202020204" pitchFamily="34" charset="0"/>
              </a:rPr>
              <a:t>x in E, esiste un elemento y di F, </a:t>
            </a:r>
            <a:r>
              <a:rPr lang="it-IT" altLang="it-IT" sz="2800" b="1" i="1">
                <a:solidFill>
                  <a:srgbClr val="FF0000"/>
                </a:solidFill>
                <a:latin typeface="Arial Narrow" panose="020B0604020202020204" pitchFamily="34" charset="0"/>
              </a:rPr>
              <a:t>e uno solo</a:t>
            </a:r>
            <a:r>
              <a:rPr lang="it-IT" altLang="it-IT" sz="2800" b="1" i="1">
                <a:solidFill>
                  <a:srgbClr val="D60093"/>
                </a:solidFill>
                <a:latin typeface="Arial Narrow" panose="020B0604020202020204" pitchFamily="34" charset="0"/>
              </a:rPr>
              <a:t>,</a:t>
            </a:r>
            <a:r>
              <a:rPr lang="it-IT" altLang="it-IT" sz="2800" b="1" i="1">
                <a:latin typeface="Arial Narrow" panose="020B0604020202020204" pitchFamily="34" charset="0"/>
              </a:rPr>
              <a:t> che stia nella relazione considerata</a:t>
            </a:r>
            <a:r>
              <a:rPr lang="it-IT" altLang="it-IT" sz="2800" b="1">
                <a:latin typeface="Arial Narrow" panose="020B0604020202020204" pitchFamily="34" charset="0"/>
              </a:rPr>
              <a:t> con x.»</a:t>
            </a:r>
          </a:p>
        </p:txBody>
      </p:sp>
      <p:sp>
        <p:nvSpPr>
          <p:cNvPr id="39942" name="TextBox 11">
            <a:extLst>
              <a:ext uri="{FF2B5EF4-FFF2-40B4-BE49-F238E27FC236}">
                <a16:creationId xmlns:a16="http://schemas.microsoft.com/office/drawing/2014/main" id="{B3C5FC09-338C-EB43-8090-D223C19653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219200"/>
            <a:ext cx="7848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3200" b="1">
                <a:solidFill>
                  <a:srgbClr val="660066"/>
                </a:solidFill>
              </a:rPr>
              <a:t>Definizione ‘insiemistica’ di funzione</a:t>
            </a:r>
          </a:p>
        </p:txBody>
      </p:sp>
      <p:pic>
        <p:nvPicPr>
          <p:cNvPr id="39943" name="Picture 12" descr="Dieudonné1.jpg">
            <a:extLst>
              <a:ext uri="{FF2B5EF4-FFF2-40B4-BE49-F238E27FC236}">
                <a16:creationId xmlns:a16="http://schemas.microsoft.com/office/drawing/2014/main" id="{0C6901CC-1E4D-4248-809E-045A3534DB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057400"/>
            <a:ext cx="2359025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4" name="TextBox 13">
            <a:extLst>
              <a:ext uri="{FF2B5EF4-FFF2-40B4-BE49-F238E27FC236}">
                <a16:creationId xmlns:a16="http://schemas.microsoft.com/office/drawing/2014/main" id="{B1804BAE-4C4B-B94B-9CDF-3AEBA2059F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5486400"/>
            <a:ext cx="2590800" cy="830263"/>
          </a:xfrm>
          <a:prstGeom prst="rect">
            <a:avLst/>
          </a:prstGeom>
          <a:solidFill>
            <a:schemeClr val="bg1"/>
          </a:solidFill>
          <a:ln w="12700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it-IT" altLang="it-IT" b="1">
                <a:latin typeface="Arial Narrow" panose="020B0604020202020204" pitchFamily="34" charset="0"/>
              </a:rPr>
              <a:t>Jean Dieudonné Francia 1906 - 1992</a:t>
            </a:r>
          </a:p>
        </p:txBody>
      </p:sp>
      <p:sp>
        <p:nvSpPr>
          <p:cNvPr id="39945" name="Footer Placeholder 8">
            <a:extLst>
              <a:ext uri="{FF2B5EF4-FFF2-40B4-BE49-F238E27FC236}">
                <a16:creationId xmlns:a16="http://schemas.microsoft.com/office/drawing/2014/main" id="{1AF97C84-08BD-5D41-9368-40278E440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33528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400"/>
              <a:t>Daniela Valenti, 2020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C31C1319-4D89-7044-983D-E6267B0E10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2600" y="0"/>
            <a:ext cx="5867400" cy="922338"/>
          </a:xfrm>
        </p:spPr>
        <p:txBody>
          <a:bodyPr/>
          <a:lstStyle/>
          <a:p>
            <a:pPr marL="541338" indent="-541338" algn="l" eaLnBrk="1" hangingPunct="1"/>
            <a:r>
              <a:rPr lang="it-IT" altLang="it-IT" sz="3600" b="1">
                <a:solidFill>
                  <a:srgbClr val="D60093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La ricerca del gruppo Bourbaki</a:t>
            </a:r>
            <a:endParaRPr lang="it-IT" altLang="it-IT" sz="3600" b="1">
              <a:solidFill>
                <a:srgbClr val="D60093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0963" name="Text Box 3">
            <a:extLst>
              <a:ext uri="{FF2B5EF4-FFF2-40B4-BE49-F238E27FC236}">
                <a16:creationId xmlns:a16="http://schemas.microsoft.com/office/drawing/2014/main" id="{798778DC-A622-F548-887A-1C35C98898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3" y="1792288"/>
            <a:ext cx="67167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t-IT" altLang="it-IT" sz="1800"/>
          </a:p>
        </p:txBody>
      </p:sp>
      <p:sp>
        <p:nvSpPr>
          <p:cNvPr id="40964" name="Text Box 6">
            <a:extLst>
              <a:ext uri="{FF2B5EF4-FFF2-40B4-BE49-F238E27FC236}">
                <a16:creationId xmlns:a16="http://schemas.microsoft.com/office/drawing/2014/main" id="{105CCBC6-8D66-314C-A2EF-2C14CE0E74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105400"/>
            <a:ext cx="8915400" cy="1292225"/>
          </a:xfrm>
          <a:prstGeom prst="rect">
            <a:avLst/>
          </a:prstGeom>
          <a:solidFill>
            <a:srgbClr val="FFFFCC"/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2600" b="1" i="1">
                <a:solidFill>
                  <a:srgbClr val="003300"/>
                </a:solidFill>
                <a:latin typeface="Comic Sans MS" panose="030F0902030302020204" pitchFamily="66" charset="0"/>
              </a:rPr>
              <a:t>Obiettivo della ricerca del gruppo Bourbaki:</a:t>
            </a:r>
            <a:r>
              <a:rPr lang="it-IT" altLang="it-IT" sz="2600" b="1">
                <a:solidFill>
                  <a:srgbClr val="003300"/>
                </a:solidFill>
                <a:latin typeface="Comic Sans MS" panose="030F0902030302020204" pitchFamily="66" charset="0"/>
              </a:rPr>
              <a:t> risistemare tutta la matematica conosciuta basandola su un unico fondamento, la teoria degli insiemi.</a:t>
            </a:r>
          </a:p>
        </p:txBody>
      </p:sp>
      <p:sp>
        <p:nvSpPr>
          <p:cNvPr id="40965" name="Slide Number Placeholder 9">
            <a:extLst>
              <a:ext uri="{FF2B5EF4-FFF2-40B4-BE49-F238E27FC236}">
                <a16:creationId xmlns:a16="http://schemas.microsoft.com/office/drawing/2014/main" id="{9A0D4F0A-E6D4-714E-A5D8-7B684BE4B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12FF830-0577-4D4F-A60A-FDFB2E0D5ABA}" type="slidenum">
              <a:rPr lang="it-IT" altLang="it-IT" sz="1400"/>
              <a:pPr eaLnBrk="1" hangingPunct="1"/>
              <a:t>4</a:t>
            </a:fld>
            <a:endParaRPr lang="it-IT" altLang="it-IT" sz="1400"/>
          </a:p>
        </p:txBody>
      </p:sp>
      <p:pic>
        <p:nvPicPr>
          <p:cNvPr id="40966" name="Picture 9" descr="bourbakicongresso1.jpg">
            <a:extLst>
              <a:ext uri="{FF2B5EF4-FFF2-40B4-BE49-F238E27FC236}">
                <a16:creationId xmlns:a16="http://schemas.microsoft.com/office/drawing/2014/main" id="{E8E70462-7A91-C24F-A5FC-C08433E75A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39" b="9396"/>
          <a:stretch>
            <a:fillRect/>
          </a:stretch>
        </p:blipFill>
        <p:spPr bwMode="auto">
          <a:xfrm>
            <a:off x="3200400" y="2514600"/>
            <a:ext cx="2438400" cy="256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7" name="TextBox 10">
            <a:extLst>
              <a:ext uri="{FF2B5EF4-FFF2-40B4-BE49-F238E27FC236}">
                <a16:creationId xmlns:a16="http://schemas.microsoft.com/office/drawing/2014/main" id="{9DD3DAD5-F48B-0D45-A70F-899DA96DDE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14400"/>
            <a:ext cx="85344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2800" b="1"/>
              <a:t>La definizione ‘insiemistica’ di funzione è una parte del lavoro di ricerca del gruppo Bourbaki, di cui Dieudonné era parte attiva.</a:t>
            </a:r>
          </a:p>
        </p:txBody>
      </p:sp>
      <p:sp>
        <p:nvSpPr>
          <p:cNvPr id="40968" name="Footer Placeholder 7">
            <a:extLst>
              <a:ext uri="{FF2B5EF4-FFF2-40B4-BE49-F238E27FC236}">
                <a16:creationId xmlns:a16="http://schemas.microsoft.com/office/drawing/2014/main" id="{75FC0FDD-4004-CB41-A34B-675CBB159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35814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400"/>
              <a:t>Daniela Valenti, 2020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2545DE71-C770-944D-A0DD-F660271F10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8763000" cy="922337"/>
          </a:xfrm>
        </p:spPr>
        <p:txBody>
          <a:bodyPr/>
          <a:lstStyle/>
          <a:p>
            <a:pPr marL="439738" indent="-355600" algn="l" eaLnBrk="1" hangingPunct="1"/>
            <a:r>
              <a:rPr lang="it-IT" altLang="it-IT" sz="3200" b="1">
                <a:ea typeface="ＭＳ Ｐゴシック" panose="020B0600070205080204" pitchFamily="34" charset="-128"/>
              </a:rPr>
              <a:t> </a:t>
            </a:r>
            <a:r>
              <a:rPr lang="it-IT" altLang="it-IT" sz="3200" b="1">
                <a:solidFill>
                  <a:srgbClr val="660066"/>
                </a:solidFill>
                <a:ea typeface="ＭＳ Ｐゴシック" panose="020B0600070205080204" pitchFamily="34" charset="-128"/>
              </a:rPr>
              <a:t>Reazioni all’impostazione “bourbakista”</a:t>
            </a:r>
            <a:r>
              <a:rPr lang="it-IT" altLang="it-IT" sz="3200">
                <a:solidFill>
                  <a:srgbClr val="660066"/>
                </a:solidFill>
                <a:ea typeface="ＭＳ Ｐゴシック" panose="020B0600070205080204" pitchFamily="34" charset="-128"/>
              </a:rPr>
              <a:t> </a:t>
            </a:r>
            <a:br>
              <a:rPr lang="it-IT" altLang="it-IT" sz="3200">
                <a:ea typeface="ＭＳ Ｐゴシック" panose="020B0600070205080204" pitchFamily="34" charset="-128"/>
              </a:rPr>
            </a:br>
            <a:endParaRPr lang="it-IT" altLang="it-IT" sz="3200" b="1">
              <a:solidFill>
                <a:srgbClr val="D60093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41987" name="Text Box 3">
            <a:extLst>
              <a:ext uri="{FF2B5EF4-FFF2-40B4-BE49-F238E27FC236}">
                <a16:creationId xmlns:a16="http://schemas.microsoft.com/office/drawing/2014/main" id="{D7A2BB9A-C8E7-B445-A4F4-E4A44C5C32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3" y="1792288"/>
            <a:ext cx="67167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t-IT" altLang="it-IT" sz="1800"/>
          </a:p>
        </p:txBody>
      </p:sp>
      <p:sp>
        <p:nvSpPr>
          <p:cNvPr id="41988" name="Text Box 4">
            <a:extLst>
              <a:ext uri="{FF2B5EF4-FFF2-40B4-BE49-F238E27FC236}">
                <a16:creationId xmlns:a16="http://schemas.microsoft.com/office/drawing/2014/main" id="{39030FCB-0DE0-5D40-B54C-B0E9701DD8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143000"/>
            <a:ext cx="69119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41989" name="Text Box 5">
            <a:extLst>
              <a:ext uri="{FF2B5EF4-FFF2-40B4-BE49-F238E27FC236}">
                <a16:creationId xmlns:a16="http://schemas.microsoft.com/office/drawing/2014/main" id="{C04870DA-750F-494B-8A2F-B8A8E1721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19200"/>
            <a:ext cx="65532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i="1">
                <a:solidFill>
                  <a:srgbClr val="660066"/>
                </a:solidFill>
                <a:latin typeface="Arial Black" panose="020B0604020202020204" pitchFamily="34" charset="0"/>
              </a:rPr>
              <a:t>Il commento di Thom (1974)</a:t>
            </a:r>
            <a:endParaRPr lang="it-IT" altLang="it-IT">
              <a:solidFill>
                <a:srgbClr val="660066"/>
              </a:solidFill>
              <a:latin typeface="Arial Black" panose="020B0604020202020204" pitchFamily="34" charset="0"/>
            </a:endParaRPr>
          </a:p>
          <a:p>
            <a:pPr eaLnBrk="1" hangingPunct="1"/>
            <a:r>
              <a:rPr lang="it-IT" altLang="it-IT">
                <a:latin typeface="Arial Black" panose="020B0604020202020204" pitchFamily="34" charset="0"/>
              </a:rPr>
              <a:t>«È caratteristico che, dall’immenso sforzo di sistemazione di Bourbaki non sia uscito alcun teorema nuovo di qualche importanza»</a:t>
            </a:r>
          </a:p>
        </p:txBody>
      </p:sp>
      <p:sp>
        <p:nvSpPr>
          <p:cNvPr id="41990" name="Text Box 6">
            <a:extLst>
              <a:ext uri="{FF2B5EF4-FFF2-40B4-BE49-F238E27FC236}">
                <a16:creationId xmlns:a16="http://schemas.microsoft.com/office/drawing/2014/main" id="{3014E69E-E5F2-0A44-AFFD-09F00BE72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352800"/>
            <a:ext cx="6172200" cy="2492375"/>
          </a:xfrm>
          <a:prstGeom prst="rect">
            <a:avLst/>
          </a:prstGeom>
          <a:solidFill>
            <a:srgbClr val="FFFFCC"/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2600" b="1" i="1">
                <a:solidFill>
                  <a:srgbClr val="003300"/>
                </a:solidFill>
                <a:latin typeface="Comic Sans MS" panose="030F0902030302020204" pitchFamily="66" charset="0"/>
              </a:rPr>
              <a:t>Un eterno dilemma della matematica:</a:t>
            </a:r>
            <a:r>
              <a:rPr lang="it-IT" altLang="it-IT" sz="2600" b="1">
                <a:solidFill>
                  <a:srgbClr val="003300"/>
                </a:solidFill>
                <a:latin typeface="Comic Sans MS" panose="030F0902030302020204" pitchFamily="66" charset="0"/>
              </a:rPr>
              <a:t> </a:t>
            </a:r>
          </a:p>
          <a:p>
            <a:pPr eaLnBrk="1" hangingPunct="1"/>
            <a:r>
              <a:rPr lang="it-IT" altLang="it-IT" sz="2600" b="1">
                <a:solidFill>
                  <a:srgbClr val="003300"/>
                </a:solidFill>
                <a:latin typeface="Comic Sans MS" panose="030F0902030302020204" pitchFamily="66" charset="0"/>
              </a:rPr>
              <a:t>scoprire nuovi risultati o sistemare logicamente i risultati noti?</a:t>
            </a:r>
          </a:p>
          <a:p>
            <a:pPr algn="ctr" eaLnBrk="1" hangingPunct="1"/>
            <a:r>
              <a:rPr lang="it-IT" altLang="it-IT" sz="3600" b="1">
                <a:solidFill>
                  <a:srgbClr val="003300"/>
                </a:solidFill>
                <a:latin typeface="Comic Sans MS" panose="030F0902030302020204" pitchFamily="66" charset="0"/>
              </a:rPr>
              <a:t>Bourbaki o Thom?  </a:t>
            </a:r>
          </a:p>
          <a:p>
            <a:pPr algn="ctr" eaLnBrk="1" hangingPunct="1"/>
            <a:r>
              <a:rPr lang="it-IT" altLang="it-IT" sz="3600" b="1">
                <a:solidFill>
                  <a:srgbClr val="003300"/>
                </a:solidFill>
                <a:latin typeface="Comic Sans MS" panose="030F0902030302020204" pitchFamily="66" charset="0"/>
              </a:rPr>
              <a:t>Euclide o Archimede?</a:t>
            </a:r>
          </a:p>
        </p:txBody>
      </p:sp>
      <p:sp>
        <p:nvSpPr>
          <p:cNvPr id="41991" name="Text Box 8">
            <a:extLst>
              <a:ext uri="{FF2B5EF4-FFF2-40B4-BE49-F238E27FC236}">
                <a16:creationId xmlns:a16="http://schemas.microsoft.com/office/drawing/2014/main" id="{593304AF-875E-D844-93F6-EAA0370FB8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5157788"/>
            <a:ext cx="8085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2800">
                <a:solidFill>
                  <a:srgbClr val="FF0000"/>
                </a:solidFill>
                <a:latin typeface="Arial Black" panose="020B0604020202020204" pitchFamily="34" charset="0"/>
              </a:rPr>
              <a:t> </a:t>
            </a:r>
          </a:p>
        </p:txBody>
      </p:sp>
      <p:pic>
        <p:nvPicPr>
          <p:cNvPr id="41992" name="Picture 10" descr="http://www.exploratorium.edu/complexity/CompLexicon/ReneThom.gif">
            <a:extLst>
              <a:ext uri="{FF2B5EF4-FFF2-40B4-BE49-F238E27FC236}">
                <a16:creationId xmlns:a16="http://schemas.microsoft.com/office/drawing/2014/main" id="{66BD9663-629D-B348-8DC6-12634768F9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914400"/>
            <a:ext cx="1981200" cy="286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93" name="Slide Number Placeholder 10">
            <a:extLst>
              <a:ext uri="{FF2B5EF4-FFF2-40B4-BE49-F238E27FC236}">
                <a16:creationId xmlns:a16="http://schemas.microsoft.com/office/drawing/2014/main" id="{E01E7E03-784F-6D4A-AE01-188C41AFD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29400" y="638175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D097D50-B173-9C4E-9E2A-A2159248BB19}" type="slidenum">
              <a:rPr lang="it-IT" altLang="it-IT" sz="1400"/>
              <a:pPr eaLnBrk="1" hangingPunct="1"/>
              <a:t>5</a:t>
            </a:fld>
            <a:endParaRPr lang="it-IT" altLang="it-IT" sz="1400"/>
          </a:p>
        </p:txBody>
      </p:sp>
      <p:sp>
        <p:nvSpPr>
          <p:cNvPr id="41994" name="Footer Placeholder 9">
            <a:extLst>
              <a:ext uri="{FF2B5EF4-FFF2-40B4-BE49-F238E27FC236}">
                <a16:creationId xmlns:a16="http://schemas.microsoft.com/office/drawing/2014/main" id="{73CD9F65-1AC1-2145-BA7C-C1A6748A5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35814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400"/>
              <a:t>Daniela Valenti, 2020</a:t>
            </a:r>
          </a:p>
        </p:txBody>
      </p:sp>
      <p:sp>
        <p:nvSpPr>
          <p:cNvPr id="41995" name="TextBox 13">
            <a:extLst>
              <a:ext uri="{FF2B5EF4-FFF2-40B4-BE49-F238E27FC236}">
                <a16:creationId xmlns:a16="http://schemas.microsoft.com/office/drawing/2014/main" id="{CFDBB879-7E87-1C42-80E6-2FB22D15BD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810000"/>
            <a:ext cx="2209800" cy="708025"/>
          </a:xfrm>
          <a:prstGeom prst="rect">
            <a:avLst/>
          </a:prstGeom>
          <a:solidFill>
            <a:schemeClr val="bg1"/>
          </a:solidFill>
          <a:ln w="12700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it-IT" altLang="it-IT" sz="2000" b="1">
                <a:latin typeface="Arial Narrow" panose="020B0604020202020204" pitchFamily="34" charset="0"/>
              </a:rPr>
              <a:t>René Thom,</a:t>
            </a:r>
          </a:p>
          <a:p>
            <a:pPr algn="ctr" eaLnBrk="1" hangingPunct="1"/>
            <a:r>
              <a:rPr lang="it-IT" altLang="it-IT" sz="2000" b="1">
                <a:latin typeface="Arial Narrow" panose="020B0604020202020204" pitchFamily="34" charset="0"/>
              </a:rPr>
              <a:t>Francia 1923 - 2002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A8AB7F44-9685-1447-8EED-DB01D0F1B6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229600" cy="922338"/>
          </a:xfrm>
        </p:spPr>
        <p:txBody>
          <a:bodyPr/>
          <a:lstStyle/>
          <a:p>
            <a:pPr eaLnBrk="1" hangingPunct="1"/>
            <a:r>
              <a:rPr lang="it-IT" altLang="it-IT" sz="4000" b="1">
                <a:solidFill>
                  <a:srgbClr val="D60093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Definizione di funzione oggi condivisa</a:t>
            </a:r>
          </a:p>
        </p:txBody>
      </p:sp>
      <p:sp>
        <p:nvSpPr>
          <p:cNvPr id="43011" name="Text Box 3">
            <a:extLst>
              <a:ext uri="{FF2B5EF4-FFF2-40B4-BE49-F238E27FC236}">
                <a16:creationId xmlns:a16="http://schemas.microsoft.com/office/drawing/2014/main" id="{3FB1E172-5FF6-6444-A138-B7241A3F2B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3" y="1792288"/>
            <a:ext cx="67167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43012" name="Text Box 4">
            <a:extLst>
              <a:ext uri="{FF2B5EF4-FFF2-40B4-BE49-F238E27FC236}">
                <a16:creationId xmlns:a16="http://schemas.microsoft.com/office/drawing/2014/main" id="{52BDC065-AD7F-2840-A9EC-579612BF07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143000"/>
            <a:ext cx="76215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2800" i="1">
                <a:solidFill>
                  <a:srgbClr val="008000"/>
                </a:solidFill>
                <a:latin typeface="Arial Black" panose="020B0604020202020204" pitchFamily="34" charset="0"/>
              </a:rPr>
              <a:t>Una definizione più ‘snella’</a:t>
            </a:r>
            <a:endParaRPr lang="it-IT" altLang="it-IT" sz="2800">
              <a:latin typeface="Arial Black" panose="020B0604020202020204" pitchFamily="34" charset="0"/>
            </a:endParaRPr>
          </a:p>
        </p:txBody>
      </p:sp>
      <p:sp>
        <p:nvSpPr>
          <p:cNvPr id="21509" name="Text Box 5">
            <a:extLst>
              <a:ext uri="{FF2B5EF4-FFF2-40B4-BE49-F238E27FC236}">
                <a16:creationId xmlns:a16="http://schemas.microsoft.com/office/drawing/2014/main" id="{CC4346CE-17E2-074E-A445-138F46A1A4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752600"/>
            <a:ext cx="6248400" cy="3046413"/>
          </a:xfrm>
          <a:prstGeom prst="rect">
            <a:avLst/>
          </a:prstGeom>
          <a:solidFill>
            <a:schemeClr val="accent3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920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i="1">
                <a:solidFill>
                  <a:srgbClr val="660066"/>
                </a:solidFill>
                <a:latin typeface="Arial Black" panose="020B0604020202020204" pitchFamily="34" charset="0"/>
              </a:rPr>
              <a:t>Kolmogorov (1974)</a:t>
            </a:r>
            <a:br>
              <a:rPr lang="it-IT" altLang="it-IT" i="1">
                <a:solidFill>
                  <a:srgbClr val="660066"/>
                </a:solidFill>
                <a:latin typeface="Arial Black" panose="020B0604020202020204" pitchFamily="34" charset="0"/>
              </a:rPr>
            </a:br>
            <a:r>
              <a:rPr lang="it-IT" altLang="it-IT">
                <a:latin typeface="Arial Black" panose="020B0604020202020204" pitchFamily="34" charset="0"/>
              </a:rPr>
              <a:t>«Si può intendere una </a:t>
            </a:r>
            <a:r>
              <a:rPr lang="it-IT" altLang="it-IT" i="1">
                <a:solidFill>
                  <a:srgbClr val="FF0000"/>
                </a:solidFill>
                <a:latin typeface="Arial Black" panose="020B0604020202020204" pitchFamily="34" charset="0"/>
              </a:rPr>
              <a:t>funzione</a:t>
            </a:r>
            <a:r>
              <a:rPr lang="it-IT" altLang="it-IT">
                <a:latin typeface="Arial Black" panose="020B0604020202020204" pitchFamily="34" charset="0"/>
              </a:rPr>
              <a:t> come una legge arbitraria che, ad ogni </a:t>
            </a:r>
            <a:r>
              <a:rPr lang="it-IT" altLang="it-IT" b="1" i="1">
                <a:latin typeface="Arial Black" panose="020B0604020202020204" pitchFamily="34" charset="0"/>
              </a:rPr>
              <a:t>x</a:t>
            </a:r>
            <a:r>
              <a:rPr lang="it-IT" altLang="it-IT">
                <a:latin typeface="Arial Black" panose="020B0604020202020204" pitchFamily="34" charset="0"/>
              </a:rPr>
              <a:t> appartenente ad un insieme </a:t>
            </a:r>
            <a:r>
              <a:rPr lang="it-IT" altLang="it-IT" b="1" i="1">
                <a:latin typeface="Arial Black" panose="020B0604020202020204" pitchFamily="34" charset="0"/>
              </a:rPr>
              <a:t>D</a:t>
            </a:r>
            <a:r>
              <a:rPr lang="it-IT" altLang="it-IT">
                <a:latin typeface="Arial Black" panose="020B0604020202020204" pitchFamily="34" charset="0"/>
              </a:rPr>
              <a:t> (detto </a:t>
            </a:r>
            <a:r>
              <a:rPr lang="it-IT" altLang="it-IT" b="1" i="1">
                <a:solidFill>
                  <a:srgbClr val="0000FF"/>
                </a:solidFill>
                <a:latin typeface="Arial Black" panose="020B0604020202020204" pitchFamily="34" charset="0"/>
              </a:rPr>
              <a:t>dominio</a:t>
            </a:r>
            <a:r>
              <a:rPr lang="it-IT" altLang="it-IT">
                <a:latin typeface="Arial Black" panose="020B0604020202020204" pitchFamily="34" charset="0"/>
              </a:rPr>
              <a:t> della funzione), fa corrispondere una sola </a:t>
            </a:r>
            <a:r>
              <a:rPr lang="it-IT" altLang="it-IT" b="1" i="1">
                <a:latin typeface="Arial Black" panose="020B0604020202020204" pitchFamily="34" charset="0"/>
              </a:rPr>
              <a:t>y</a:t>
            </a:r>
            <a:r>
              <a:rPr lang="it-IT" altLang="it-IT">
                <a:latin typeface="Arial Black" panose="020B0604020202020204" pitchFamily="34" charset="0"/>
              </a:rPr>
              <a:t> appar­tenente ad un insieme </a:t>
            </a:r>
            <a:r>
              <a:rPr lang="it-IT" altLang="it-IT" b="1" i="1">
                <a:latin typeface="Arial Black" panose="020B0604020202020204" pitchFamily="34" charset="0"/>
              </a:rPr>
              <a:t>C</a:t>
            </a:r>
            <a:r>
              <a:rPr lang="it-IT" altLang="it-IT">
                <a:latin typeface="Arial Black" panose="020B0604020202020204" pitchFamily="34" charset="0"/>
              </a:rPr>
              <a:t> (detto</a:t>
            </a:r>
            <a:r>
              <a:rPr lang="it-IT" altLang="it-IT" i="1">
                <a:latin typeface="Arial Black" panose="020B0604020202020204" pitchFamily="34" charset="0"/>
              </a:rPr>
              <a:t> </a:t>
            </a:r>
            <a:r>
              <a:rPr lang="it-IT" altLang="it-IT" b="1" i="1">
                <a:solidFill>
                  <a:srgbClr val="008000"/>
                </a:solidFill>
                <a:latin typeface="Arial Black" panose="020B0604020202020204" pitchFamily="34" charset="0"/>
              </a:rPr>
              <a:t>codominio</a:t>
            </a:r>
            <a:r>
              <a:rPr lang="it-IT" altLang="it-IT">
                <a:latin typeface="Arial Black" panose="020B0604020202020204" pitchFamily="34" charset="0"/>
              </a:rPr>
              <a:t> della funzione)»</a:t>
            </a:r>
            <a:r>
              <a:rPr lang="it-IT" altLang="it-IT"/>
              <a:t> </a:t>
            </a:r>
            <a:endParaRPr lang="it-IT" altLang="it-IT" i="1">
              <a:solidFill>
                <a:srgbClr val="660066"/>
              </a:solidFill>
              <a:latin typeface="Arial Black" panose="020B0604020202020204" pitchFamily="34" charset="0"/>
            </a:endParaRPr>
          </a:p>
          <a:p>
            <a:pPr eaLnBrk="1" hangingPunct="1"/>
            <a:endParaRPr lang="it-IT" altLang="it-IT">
              <a:solidFill>
                <a:srgbClr val="660066"/>
              </a:solidFill>
              <a:latin typeface="Arial Black" panose="020B0604020202020204" pitchFamily="34" charset="0"/>
            </a:endParaRPr>
          </a:p>
        </p:txBody>
      </p:sp>
      <p:sp>
        <p:nvSpPr>
          <p:cNvPr id="43014" name="Text Box 6">
            <a:extLst>
              <a:ext uri="{FF2B5EF4-FFF2-40B4-BE49-F238E27FC236}">
                <a16:creationId xmlns:a16="http://schemas.microsoft.com/office/drawing/2014/main" id="{02354986-4D48-4246-BC73-671D6FD23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953000"/>
            <a:ext cx="6172200" cy="1077913"/>
          </a:xfrm>
          <a:prstGeom prst="rect">
            <a:avLst/>
          </a:prstGeom>
          <a:solidFill>
            <a:srgbClr val="FFFFCC"/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it-IT" altLang="it-IT" sz="3200" b="1" i="1">
                <a:solidFill>
                  <a:srgbClr val="003300"/>
                </a:solidFill>
                <a:latin typeface="Comic Sans MS" panose="030F0902030302020204" pitchFamily="66" charset="0"/>
              </a:rPr>
              <a:t>Definizione condivisa oggi dalla comunità scientifica</a:t>
            </a:r>
            <a:r>
              <a:rPr lang="it-IT" altLang="it-IT" sz="3200" b="1">
                <a:solidFill>
                  <a:srgbClr val="003300"/>
                </a:solidFill>
                <a:latin typeface="Comic Sans MS" panose="030F0902030302020204" pitchFamily="66" charset="0"/>
              </a:rPr>
              <a:t>. </a:t>
            </a:r>
          </a:p>
        </p:txBody>
      </p:sp>
      <p:pic>
        <p:nvPicPr>
          <p:cNvPr id="43015" name="Picture 7" descr="Kologorov.jpg">
            <a:extLst>
              <a:ext uri="{FF2B5EF4-FFF2-40B4-BE49-F238E27FC236}">
                <a16:creationId xmlns:a16="http://schemas.microsoft.com/office/drawing/2014/main" id="{11C7A8A9-9A3E-B74F-AC21-6152B3A5C4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718"/>
          <a:stretch>
            <a:fillRect/>
          </a:stretch>
        </p:blipFill>
        <p:spPr bwMode="auto">
          <a:xfrm>
            <a:off x="6705600" y="1752600"/>
            <a:ext cx="22256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5B7F55C-B36C-AD4E-8477-6A373B605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E4409D07-BBEC-C44B-BEF5-C2A64E5FDB13}" type="slidenum">
              <a:rPr lang="it-IT" altLang="it-IT" sz="1400"/>
              <a:pPr eaLnBrk="1" hangingPunct="1"/>
              <a:t>6</a:t>
            </a:fld>
            <a:endParaRPr lang="it-IT" altLang="it-IT" sz="1400"/>
          </a:p>
        </p:txBody>
      </p:sp>
      <p:sp>
        <p:nvSpPr>
          <p:cNvPr id="43017" name="Footer Placeholder 8">
            <a:extLst>
              <a:ext uri="{FF2B5EF4-FFF2-40B4-BE49-F238E27FC236}">
                <a16:creationId xmlns:a16="http://schemas.microsoft.com/office/drawing/2014/main" id="{D604B2B5-B1F0-9548-93F5-6429DB09D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34290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400"/>
              <a:t>Daniela Valenti, 2020</a:t>
            </a:r>
          </a:p>
        </p:txBody>
      </p:sp>
      <p:sp>
        <p:nvSpPr>
          <p:cNvPr id="43018" name="TextBox 13">
            <a:extLst>
              <a:ext uri="{FF2B5EF4-FFF2-40B4-BE49-F238E27FC236}">
                <a16:creationId xmlns:a16="http://schemas.microsoft.com/office/drawing/2014/main" id="{B3B548C0-88DE-6F42-85F6-BE11E238C5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4343400"/>
            <a:ext cx="2209800" cy="708025"/>
          </a:xfrm>
          <a:prstGeom prst="rect">
            <a:avLst/>
          </a:prstGeom>
          <a:solidFill>
            <a:schemeClr val="bg1"/>
          </a:solidFill>
          <a:ln w="12700">
            <a:solidFill>
              <a:srgbClr val="8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it-IT" altLang="it-IT" sz="2000" b="1">
                <a:latin typeface="Arial Narrow" panose="020B0604020202020204" pitchFamily="34" charset="0"/>
              </a:rPr>
              <a:t>Andrej Kolmogorov Russia 1903 - 1987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E002C35B-53B8-9043-9537-1D7E03AA99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638742"/>
            <a:ext cx="8229600" cy="922337"/>
          </a:xfrm>
        </p:spPr>
        <p:txBody>
          <a:bodyPr/>
          <a:lstStyle/>
          <a:p>
            <a:pPr eaLnBrk="1" hangingPunct="1"/>
            <a:r>
              <a:rPr lang="it-IT" altLang="it-IT" sz="4000" b="1" dirty="0">
                <a:solidFill>
                  <a:srgbClr val="D60093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Chiarezza sulla radice quadrata </a:t>
            </a:r>
          </a:p>
        </p:txBody>
      </p:sp>
      <p:sp>
        <p:nvSpPr>
          <p:cNvPr id="44035" name="Text Box 3">
            <a:extLst>
              <a:ext uri="{FF2B5EF4-FFF2-40B4-BE49-F238E27FC236}">
                <a16:creationId xmlns:a16="http://schemas.microsoft.com/office/drawing/2014/main" id="{46988B09-DCB7-CD42-ABAD-65BC9FAA82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3" y="2401888"/>
            <a:ext cx="67167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it-IT" altLang="it-IT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29418AB8-4578-3B4E-866D-B6706D348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145E9F0D-4171-6B44-8007-BBFFBD6D2D19}" type="slidenum">
              <a:rPr lang="it-IT" altLang="it-IT" sz="1400"/>
              <a:pPr eaLnBrk="1" hangingPunct="1"/>
              <a:t>7</a:t>
            </a:fld>
            <a:endParaRPr lang="it-IT" altLang="it-IT" sz="1400"/>
          </a:p>
        </p:txBody>
      </p:sp>
      <p:sp>
        <p:nvSpPr>
          <p:cNvPr id="44045" name="Footer Placeholder 13">
            <a:extLst>
              <a:ext uri="{FF2B5EF4-FFF2-40B4-BE49-F238E27FC236}">
                <a16:creationId xmlns:a16="http://schemas.microsoft.com/office/drawing/2014/main" id="{FC736017-FB15-844C-BD64-3B4E0C742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81750"/>
            <a:ext cx="37338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it-IT" sz="1400"/>
              <a:t>Daniela Valenti, 2020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775911" y="422551"/>
            <a:ext cx="7474024" cy="685800"/>
          </a:xfrm>
        </p:spPr>
        <p:txBody>
          <a:bodyPr/>
          <a:lstStyle/>
          <a:p>
            <a:pPr algn="l" eaLnBrk="1" hangingPunct="1"/>
            <a:r>
              <a:rPr lang="it-IT" altLang="it-IT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 quadrato alla radice quadrata</a:t>
            </a:r>
          </a:p>
        </p:txBody>
      </p:sp>
      <p:sp>
        <p:nvSpPr>
          <p:cNvPr id="57347" name="TextBox 78"/>
          <p:cNvSpPr txBox="1">
            <a:spLocks noChangeArrowheads="1"/>
          </p:cNvSpPr>
          <p:nvPr/>
        </p:nvSpPr>
        <p:spPr bwMode="auto">
          <a:xfrm>
            <a:off x="685800" y="4724400"/>
            <a:ext cx="7924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br>
              <a:rPr lang="it-IT" altLang="it-IT"/>
            </a:br>
            <a:br>
              <a:rPr lang="it-IT" altLang="it-IT"/>
            </a:br>
            <a:endParaRPr lang="it-IT" altLang="it-IT"/>
          </a:p>
        </p:txBody>
      </p:sp>
      <p:sp>
        <p:nvSpPr>
          <p:cNvPr id="57348" name="Footer Placeholder 84"/>
          <p:cNvSpPr>
            <a:spLocks noGrp="1"/>
          </p:cNvSpPr>
          <p:nvPr>
            <p:ph type="ftr" sz="quarter" idx="11"/>
          </p:nvPr>
        </p:nvSpPr>
        <p:spPr>
          <a:xfrm>
            <a:off x="381000" y="6381750"/>
            <a:ext cx="3614936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it-IT" altLang="it-IT" sz="1400" i="1"/>
              <a:t>Daniela Valenti, 4 giugno 2020</a:t>
            </a:r>
            <a:endParaRPr lang="it-IT" altLang="it-IT" sz="1400" i="1" dirty="0"/>
          </a:p>
        </p:txBody>
      </p:sp>
      <p:sp>
        <p:nvSpPr>
          <p:cNvPr id="57350" name="TextBox 12"/>
          <p:cNvSpPr txBox="1">
            <a:spLocks noChangeArrowheads="1"/>
          </p:cNvSpPr>
          <p:nvPr/>
        </p:nvSpPr>
        <p:spPr bwMode="auto">
          <a:xfrm>
            <a:off x="990600" y="1182687"/>
            <a:ext cx="6934200" cy="14462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it-IT" altLang="it-IT" sz="2800" b="1" dirty="0"/>
              <a:t>Qual è la radice quadrata di 4?</a:t>
            </a:r>
          </a:p>
          <a:p>
            <a:pPr eaLnBrk="1" hangingPunct="1"/>
            <a:endParaRPr lang="it-IT" altLang="it-IT" sz="2800" b="1" dirty="0"/>
          </a:p>
          <a:p>
            <a:pPr eaLnBrk="1" hangingPunct="1"/>
            <a:r>
              <a:rPr lang="it-IT" altLang="it-IT" sz="2800" b="1" dirty="0"/>
              <a:t>                 2       −2           ±2     </a:t>
            </a:r>
            <a:r>
              <a:rPr lang="it-IT" altLang="it-IT" sz="3200" b="1" dirty="0">
                <a:solidFill>
                  <a:srgbClr val="FF0000"/>
                </a:solidFill>
              </a:rPr>
              <a:t>??</a:t>
            </a:r>
            <a:r>
              <a:rPr lang="it-IT" altLang="it-IT" sz="2800" b="1" dirty="0"/>
              <a:t>    </a:t>
            </a:r>
          </a:p>
        </p:txBody>
      </p:sp>
      <p:sp>
        <p:nvSpPr>
          <p:cNvPr id="57351" name="TextBox 13"/>
          <p:cNvSpPr txBox="1">
            <a:spLocks noChangeArrowheads="1"/>
          </p:cNvSpPr>
          <p:nvPr/>
        </p:nvSpPr>
        <p:spPr bwMode="auto">
          <a:xfrm>
            <a:off x="838200" y="2814622"/>
            <a:ext cx="6400800" cy="9540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it-IT" altLang="it-IT" sz="2800" b="1" dirty="0"/>
              <a:t>Sui libri ho trovato diverse formule:</a:t>
            </a:r>
          </a:p>
          <a:p>
            <a:pPr eaLnBrk="1" hangingPunct="1"/>
            <a:endParaRPr lang="it-IT" altLang="it-IT" sz="2800" b="1" dirty="0"/>
          </a:p>
          <a:p>
            <a:pPr eaLnBrk="1" hangingPunct="1"/>
            <a:endParaRPr lang="it-IT" altLang="it-IT" sz="2800" b="1" dirty="0"/>
          </a:p>
        </p:txBody>
      </p:sp>
      <p:pic>
        <p:nvPicPr>
          <p:cNvPr id="57352" name="Picture 14" descr="Schermata 2019-03-16 alle 15.04.0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395632"/>
            <a:ext cx="64008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53" name="TextBox 15"/>
          <p:cNvSpPr txBox="1">
            <a:spLocks noChangeArrowheads="1"/>
          </p:cNvSpPr>
          <p:nvPr/>
        </p:nvSpPr>
        <p:spPr bwMode="auto">
          <a:xfrm>
            <a:off x="685800" y="4724400"/>
            <a:ext cx="7239000" cy="13843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it-IT" altLang="it-IT" sz="2800" b="1" dirty="0">
                <a:solidFill>
                  <a:srgbClr val="FF0000"/>
                </a:solidFill>
              </a:rPr>
              <a:t>Queste formule sono tutte coerenti con la definizione di funzione condivisa oggi dalla comunità scientifica internazionale?</a:t>
            </a: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9155EAFB-3A59-E441-B691-0EBA64A84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6718F6-7CF6-7D44-B7B8-BCAE8BC84E91}" type="slidenum">
              <a:rPr lang="it-IT" altLang="it-IT" smtClean="0"/>
              <a:pPr>
                <a:defRPr/>
              </a:pPr>
              <a:t>8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16105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-22158" y="6488182"/>
            <a:ext cx="3449637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it-IT" altLang="it-IT" sz="1400" i="1"/>
              <a:t>Daniela Valenti, 4 giugno 2020</a:t>
            </a:r>
            <a:endParaRPr lang="it-IT" altLang="it-IT" sz="1400" i="1" dirty="0"/>
          </a:p>
        </p:txBody>
      </p:sp>
      <p:sp>
        <p:nvSpPr>
          <p:cNvPr id="58371" name="Title 7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609600"/>
          </a:xfrm>
        </p:spPr>
        <p:txBody>
          <a:bodyPr/>
          <a:lstStyle/>
          <a:p>
            <a:r>
              <a:rPr lang="it-IT" altLang="it-IT" sz="2800" b="1">
                <a:solidFill>
                  <a:srgbClr val="FF0000"/>
                </a:solidFill>
              </a:rPr>
              <a:t>Coerenza con la più recente definizione di funzione</a:t>
            </a:r>
          </a:p>
        </p:txBody>
      </p:sp>
      <p:pic>
        <p:nvPicPr>
          <p:cNvPr id="58372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438400"/>
            <a:ext cx="3068638" cy="291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3" name="TextBox 10"/>
          <p:cNvSpPr txBox="1">
            <a:spLocks noChangeArrowheads="1"/>
          </p:cNvSpPr>
          <p:nvPr/>
        </p:nvSpPr>
        <p:spPr bwMode="auto">
          <a:xfrm>
            <a:off x="1273732" y="871876"/>
            <a:ext cx="6172200" cy="954088"/>
          </a:xfrm>
          <a:prstGeom prst="rect">
            <a:avLst/>
          </a:prstGeom>
          <a:solidFill>
            <a:srgbClr val="F8FFDF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it-IT" altLang="it-IT" sz="2800" b="1" dirty="0">
                <a:latin typeface="Arial Narrow" charset="0"/>
              </a:rPr>
              <a:t>Per descrivere la curva </a:t>
            </a:r>
            <a:r>
              <a:rPr lang="it-IT" altLang="it-IT" sz="2800" b="1" i="1" dirty="0">
                <a:latin typeface="Arial Narrow" charset="0"/>
              </a:rPr>
              <a:t>d’equazione </a:t>
            </a:r>
            <a:r>
              <a:rPr lang="it-IT" altLang="it-IT" sz="2800" b="1" i="1" dirty="0">
                <a:latin typeface="Times New Roman" charset="0"/>
              </a:rPr>
              <a:t>x = y</a:t>
            </a:r>
            <a:r>
              <a:rPr lang="it-IT" altLang="it-IT" sz="2800" b="1" i="1" baseline="30000" dirty="0">
                <a:latin typeface="Times New Roman" charset="0"/>
              </a:rPr>
              <a:t>2</a:t>
            </a:r>
            <a:r>
              <a:rPr lang="it-IT" altLang="it-IT" sz="2800" b="1" i="1" dirty="0">
                <a:latin typeface="Times New Roman" charset="0"/>
              </a:rPr>
              <a:t> </a:t>
            </a:r>
            <a:r>
              <a:rPr lang="it-IT" altLang="it-IT" sz="2800" b="1" dirty="0">
                <a:latin typeface="Arial Narrow" charset="0"/>
              </a:rPr>
              <a:t>occorrono </a:t>
            </a:r>
            <a:r>
              <a:rPr lang="it-IT" altLang="it-IT" sz="2800" b="1" dirty="0">
                <a:solidFill>
                  <a:srgbClr val="FF0000"/>
                </a:solidFill>
                <a:latin typeface="Arial Narrow" charset="0"/>
              </a:rPr>
              <a:t>due funzioni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rot="5400000" flipH="1" flipV="1">
            <a:off x="3091656" y="2643982"/>
            <a:ext cx="1609725" cy="893762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449638" y="3895725"/>
            <a:ext cx="893762" cy="1438275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8376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9832" y="2068338"/>
            <a:ext cx="240982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7" name="TextBox 20"/>
          <p:cNvSpPr txBox="1">
            <a:spLocks noChangeArrowheads="1"/>
          </p:cNvSpPr>
          <p:nvPr/>
        </p:nvSpPr>
        <p:spPr bwMode="auto">
          <a:xfrm>
            <a:off x="6826611" y="2767899"/>
            <a:ext cx="2246887" cy="646331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it-IT" altLang="it-IT" sz="1800" dirty="0">
                <a:solidFill>
                  <a:srgbClr val="FF0000"/>
                </a:solidFill>
                <a:latin typeface="Abadi MT Condensed Extra Bold" charset="0"/>
              </a:rPr>
              <a:t>Dominio: insieme </a:t>
            </a:r>
            <a:r>
              <a:rPr lang="it-IT" altLang="it-IT" sz="1800" dirty="0" err="1">
                <a:solidFill>
                  <a:srgbClr val="FF0000"/>
                </a:solidFill>
                <a:latin typeface="Abadi MT Condensed Extra Bold" charset="0"/>
              </a:rPr>
              <a:t>R</a:t>
            </a:r>
            <a:r>
              <a:rPr lang="it-IT" altLang="it-IT" sz="1800" baseline="30000" dirty="0">
                <a:solidFill>
                  <a:srgbClr val="FF0000"/>
                </a:solidFill>
                <a:latin typeface="Abadi MT Condensed Extra Bold" charset="0"/>
              </a:rPr>
              <a:t>+</a:t>
            </a:r>
            <a:br>
              <a:rPr lang="it-IT" altLang="it-IT" sz="1800" dirty="0">
                <a:solidFill>
                  <a:srgbClr val="FF0000"/>
                </a:solidFill>
                <a:latin typeface="Abadi MT Condensed Extra Bold" charset="0"/>
              </a:rPr>
            </a:br>
            <a:r>
              <a:rPr lang="it-IT" altLang="it-IT" sz="1800" dirty="0">
                <a:solidFill>
                  <a:srgbClr val="FF0000"/>
                </a:solidFill>
                <a:latin typeface="Abadi MT Condensed Extra Bold" charset="0"/>
              </a:rPr>
              <a:t>Codominio: insieme </a:t>
            </a:r>
            <a:r>
              <a:rPr lang="it-IT" altLang="it-IT" sz="1800" dirty="0" err="1">
                <a:solidFill>
                  <a:srgbClr val="FF0000"/>
                </a:solidFill>
                <a:latin typeface="Abadi MT Condensed Extra Bold" charset="0"/>
              </a:rPr>
              <a:t>R</a:t>
            </a:r>
            <a:r>
              <a:rPr lang="it-IT" altLang="it-IT" sz="1800" baseline="30000" dirty="0">
                <a:solidFill>
                  <a:srgbClr val="FF0000"/>
                </a:solidFill>
                <a:latin typeface="Abadi MT Condensed Extra Bold" charset="0"/>
              </a:rPr>
              <a:t>+</a:t>
            </a:r>
            <a:r>
              <a:rPr lang="it-IT" altLang="it-IT" sz="1800" dirty="0">
                <a:solidFill>
                  <a:srgbClr val="FF0000"/>
                </a:solidFill>
                <a:latin typeface="Abadi MT Condensed Extra Bold" charset="0"/>
              </a:rPr>
              <a:t> </a:t>
            </a:r>
          </a:p>
        </p:txBody>
      </p:sp>
      <p:pic>
        <p:nvPicPr>
          <p:cNvPr id="58378" name="Picture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848" y="3736975"/>
            <a:ext cx="2417763" cy="161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9" name="Rectangle 22"/>
          <p:cNvSpPr>
            <a:spLocks noChangeArrowheads="1"/>
          </p:cNvSpPr>
          <p:nvPr/>
        </p:nvSpPr>
        <p:spPr bwMode="auto">
          <a:xfrm>
            <a:off x="6892059" y="4687669"/>
            <a:ext cx="2221943" cy="646331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it-IT" altLang="it-IT" sz="1800" dirty="0">
                <a:solidFill>
                  <a:srgbClr val="008000"/>
                </a:solidFill>
                <a:latin typeface="Abadi MT Condensed Extra Bold" charset="0"/>
              </a:rPr>
              <a:t>Dominio: insieme </a:t>
            </a:r>
            <a:r>
              <a:rPr lang="it-IT" altLang="it-IT" sz="1800" dirty="0" err="1">
                <a:solidFill>
                  <a:srgbClr val="008000"/>
                </a:solidFill>
                <a:latin typeface="Abadi MT Condensed Extra Bold" charset="0"/>
              </a:rPr>
              <a:t>R</a:t>
            </a:r>
            <a:r>
              <a:rPr lang="it-IT" altLang="it-IT" sz="1800" baseline="30000" dirty="0">
                <a:solidFill>
                  <a:srgbClr val="008000"/>
                </a:solidFill>
                <a:latin typeface="Abadi MT Condensed Extra Bold" charset="0"/>
              </a:rPr>
              <a:t>+</a:t>
            </a:r>
            <a:r>
              <a:rPr lang="it-IT" altLang="it-IT" sz="1800" dirty="0">
                <a:solidFill>
                  <a:srgbClr val="008000"/>
                </a:solidFill>
                <a:latin typeface="Abadi MT Condensed Extra Bold" charset="0"/>
              </a:rPr>
              <a:t>;</a:t>
            </a:r>
            <a:br>
              <a:rPr lang="it-IT" altLang="it-IT" sz="1800" dirty="0">
                <a:solidFill>
                  <a:srgbClr val="008000"/>
                </a:solidFill>
                <a:latin typeface="Abadi MT Condensed Extra Bold" charset="0"/>
              </a:rPr>
            </a:br>
            <a:r>
              <a:rPr lang="it-IT" altLang="it-IT" sz="1800" dirty="0">
                <a:solidFill>
                  <a:srgbClr val="008000"/>
                </a:solidFill>
                <a:latin typeface="Abadi MT Condensed Extra Bold" charset="0"/>
              </a:rPr>
              <a:t>Codominio: insieme </a:t>
            </a:r>
            <a:r>
              <a:rPr lang="it-IT" altLang="it-IT" sz="1800" dirty="0" err="1">
                <a:solidFill>
                  <a:srgbClr val="008000"/>
                </a:solidFill>
                <a:latin typeface="Abadi MT Condensed Extra Bold" charset="0"/>
              </a:rPr>
              <a:t>R</a:t>
            </a:r>
            <a:r>
              <a:rPr lang="it-IT" altLang="it-IT" sz="1600" baseline="30000" dirty="0">
                <a:solidFill>
                  <a:srgbClr val="008000"/>
                </a:solidFill>
                <a:latin typeface="Abadi MT Condensed Extra Bold" charset="0"/>
              </a:rPr>
              <a:t>−</a:t>
            </a:r>
            <a:r>
              <a:rPr lang="it-IT" altLang="it-IT" sz="1600" dirty="0">
                <a:solidFill>
                  <a:srgbClr val="008000"/>
                </a:solidFill>
                <a:latin typeface="Abadi MT Condensed Extra Bold" charset="0"/>
              </a:rPr>
              <a:t> 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C344C7F-4DF8-174C-BEEE-75AE2C68439E}"/>
              </a:ext>
            </a:extLst>
          </p:cNvPr>
          <p:cNvSpPr txBox="1"/>
          <p:nvPr/>
        </p:nvSpPr>
        <p:spPr>
          <a:xfrm>
            <a:off x="304800" y="5420129"/>
            <a:ext cx="8610600" cy="954107"/>
          </a:xfrm>
          <a:prstGeom prst="rect">
            <a:avLst/>
          </a:prstGeom>
          <a:solidFill>
            <a:srgbClr val="F8FFDF"/>
          </a:solidFill>
        </p:spPr>
        <p:txBody>
          <a:bodyPr wrap="square" rtlCol="0">
            <a:spAutoFit/>
          </a:bodyPr>
          <a:lstStyle/>
          <a:p>
            <a:r>
              <a:rPr lang="it-IT" sz="28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Dominio e codominio indicati qui sopra sono sottintesi se ogni funzione è descritta dalla sola formula.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4C436801-0A9F-514F-8E9A-6FB866928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6718F6-7CF6-7D44-B7B8-BCAE8BC84E91}" type="slidenum">
              <a:rPr lang="it-IT" altLang="it-IT" smtClean="0"/>
              <a:pPr>
                <a:defRPr/>
              </a:pPr>
              <a:t>9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53255054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Custom 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20903</TotalTime>
  <Words>1126</Words>
  <Application>Microsoft Macintosh PowerPoint</Application>
  <PresentationFormat>Presentazione su schermo (4:3)</PresentationFormat>
  <Paragraphs>152</Paragraphs>
  <Slides>22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9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32" baseType="lpstr">
      <vt:lpstr>ＭＳ Ｐゴシック</vt:lpstr>
      <vt:lpstr>Abadi MT Condensed Extra Bold</vt:lpstr>
      <vt:lpstr>Arial</vt:lpstr>
      <vt:lpstr>Arial Black</vt:lpstr>
      <vt:lpstr>Arial Narrow</vt:lpstr>
      <vt:lpstr>Calibri</vt:lpstr>
      <vt:lpstr>Comic Sans MS</vt:lpstr>
      <vt:lpstr>Symbol</vt:lpstr>
      <vt:lpstr>Times New Roman</vt:lpstr>
      <vt:lpstr>Struttura predefinita</vt:lpstr>
      <vt:lpstr>Funzioni e insiemi</vt:lpstr>
      <vt:lpstr>Funzioni e insiemi</vt:lpstr>
      <vt:lpstr>Funzioni e insiemi</vt:lpstr>
      <vt:lpstr>La ricerca del gruppo Bourbaki</vt:lpstr>
      <vt:lpstr> Reazioni all’impostazione “bourbakista”  </vt:lpstr>
      <vt:lpstr>Definizione di funzione oggi condivisa</vt:lpstr>
      <vt:lpstr>Chiarezza sulla radice quadrata </vt:lpstr>
      <vt:lpstr>Dal quadrato alla radice quadrata</vt:lpstr>
      <vt:lpstr>Coerenza con la più recente definizione di funzione</vt:lpstr>
      <vt:lpstr>Definizioni e simboli coerenti con  la più recente definizione di funzione</vt:lpstr>
      <vt:lpstr>Riflessioni sulla storia</vt:lpstr>
      <vt:lpstr>Osservazioni e domande didattiche</vt:lpstr>
      <vt:lpstr>Domande didattiche</vt:lpstr>
      <vt:lpstr>B) Il punto di vista didattico internazionale</vt:lpstr>
      <vt:lpstr>La matematica bourbakista nella scuola secondaria </vt:lpstr>
      <vt:lpstr>La matematica bourbakista introdotta nella scuola secondaria </vt:lpstr>
      <vt:lpstr>La matematica bourbakista “eliminata” dalla scuola secondaria</vt:lpstr>
      <vt:lpstr>La matematica bourbakista “eliminata” dalla scuola secondaria</vt:lpstr>
      <vt:lpstr>Il punto di vista didattico internazionale </vt:lpstr>
      <vt:lpstr>E l’Italia?</vt:lpstr>
      <vt:lpstr>E l’Italia?</vt:lpstr>
      <vt:lpstr>Nell’ultima presentazione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Grafici e funzioni al biennio superiore</dc:title>
  <dc:subject/>
  <dc:creator>Io</dc:creator>
  <cp:keywords/>
  <dc:description/>
  <cp:lastModifiedBy>Microsoft Office User</cp:lastModifiedBy>
  <cp:revision>1174</cp:revision>
  <cp:lastPrinted>2018-04-23T15:10:02Z</cp:lastPrinted>
  <dcterms:created xsi:type="dcterms:W3CDTF">2018-10-14T12:31:42Z</dcterms:created>
  <dcterms:modified xsi:type="dcterms:W3CDTF">2020-09-12T12:55:11Z</dcterms:modified>
  <cp:category/>
</cp:coreProperties>
</file>