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6" r:id="rId2"/>
    <p:sldId id="325" r:id="rId3"/>
    <p:sldId id="327" r:id="rId4"/>
    <p:sldId id="477" r:id="rId5"/>
    <p:sldId id="328" r:id="rId6"/>
    <p:sldId id="282" r:id="rId7"/>
    <p:sldId id="330" r:id="rId8"/>
    <p:sldId id="331" r:id="rId9"/>
    <p:sldId id="475" r:id="rId10"/>
    <p:sldId id="476" r:id="rId11"/>
    <p:sldId id="333" r:id="rId1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B99"/>
    <a:srgbClr val="0057DD"/>
    <a:srgbClr val="D1FBFF"/>
    <a:srgbClr val="FFFEEA"/>
    <a:srgbClr val="FFFEE8"/>
    <a:srgbClr val="F1EEF4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716B2-B1BA-194D-A115-1C3987032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94A0F-DB85-9440-BA13-62B53476DD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42D1F8-2FE0-F24E-830C-5D40E7CFB2A5}" type="datetime1">
              <a:rPr lang="it-IT" altLang="it-IT"/>
              <a:pPr/>
              <a:t>16/12/22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69DABE-B9C3-FE41-8A00-841B5FD0BB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7FDF-C2A4-2E4F-8459-CBDA40652A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F4E50-587F-F74F-AFB9-315A6B5C76D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CAEA37-265E-FB48-B66E-047FC0AAC9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E23B9-7CEF-6C4E-9F78-4D2ECB95602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0B239D-9E66-464A-A1D7-A6330A1DE585}" type="datetime1">
              <a:rPr lang="it-IT" altLang="it-IT"/>
              <a:pPr/>
              <a:t>16/12/22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8B7ACE3-1B3B-C747-B5BB-F12D602AC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E91CDD1-A084-4742-8790-39D7389B9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C9EED-D3C8-B24D-B028-740472E92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5577A-DA54-924D-AE7F-E3EAA20FCF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C81806-4E12-D545-BDB9-46BA9A27658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838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1AD6DD-1417-FD46-9BE0-7017E819D2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C677FC3-511E-8E4C-92DE-E8AD806DF1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0F3C3A-05E3-294F-8543-A03B29484C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CBA29F3-7368-9B4E-9074-A42BE0B13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B29F37-0269-7543-A031-3AF3A0772C54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D0E4C3DB-9FCD-6B4F-A534-FF1657831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3" name="Rectangle 3">
            <a:extLst>
              <a:ext uri="{FF2B5EF4-FFF2-40B4-BE49-F238E27FC236}">
                <a16:creationId xmlns:a16="http://schemas.microsoft.com/office/drawing/2014/main" id="{A87B00AE-BC97-8449-AB19-15054437B5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1743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D8B5BB-146A-694C-BCDE-CEE3A179D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B6348F-22BE-2247-992D-0A25153C7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A505A-7BCB-914E-8AE0-D61BBBE55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4DFC7-3EE7-DA4F-B97B-A8B8A4D84C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012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A5CCD3-2137-BD42-8040-0E494EA783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28090A-F034-BB43-9633-690DC7154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ACAD3B-DEE1-4B4C-9DF9-659544E928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7A3CD-ED15-5F4A-9F5D-4129CFCF5D0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311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737EF8-A5BE-2C46-83D9-EEF167191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60D024-861A-F640-A1FC-CEBBE8F65D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BC499C-D658-8F47-A326-A15FD4EA2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0BA896-15A4-5B4A-9643-5B694E0F09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8853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7C7379-6CBB-C545-896F-45A1820131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BD0CE-3BBB-0A47-A27E-B744DC12F4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66D9B-7558-EC46-8A25-2ABDF0566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8C8764-742C-F347-81CD-1D8AD6C16B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465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D28B0F3-525A-8340-A721-0F3F8667CC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0FD2D4-3301-5442-826D-6C9A963AA3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D3F2868-7772-A84F-BB30-65787C4D75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57C7-79C6-6149-B67F-70570B0F71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4447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D274C0-13E9-594E-9706-C16E92F179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07E4A3C-8077-EE44-A5E7-F60AFB1087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A3B12DD-2F9A-B341-B119-081C15163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998E4D-6D2B-5E41-95CC-E0FE9FB48E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388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7D4C66-8356-C84C-87FF-D21EDD8830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605877-A32E-2D4A-9097-67E05EF80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52568-C0C7-CA47-B60E-1D51E2245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6B33BD-8B15-7B48-A38A-9C6114852C2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488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B308E4-4AE7-DF41-AA7C-1708E5728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0B81BA-03F1-2649-BC41-4C55DA597B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8A90E-055D-A942-906B-A66321B35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A356-6C63-1F49-86B5-3822436125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08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8CB529-18D4-3444-B90B-1790378FA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D393D-2836-0743-AB09-AD5FDB5EC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31A355-2CA6-204F-A369-D8FAC0F732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C541F-AD9D-B549-809C-0D0786953F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18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8AACC1-99A3-1943-9566-3D9283F4D0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55BCAB-ABCB-2244-AC87-5A12F7DB6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98EC36-DB3E-624A-A8F6-DFE4B7CBA9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CF5AC-3E3A-5147-80AB-EAB68982E40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04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013A2A-59D9-2449-94E3-C6D083E263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59ED072-618D-D947-9139-20669A17A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F4FB4A-6842-6C48-BA1E-F6993C5FA5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A9DBE-30EF-1442-9CA7-733E24D46B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012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D7FC31-9917-1940-A1D0-BC4E070B13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A25A535-087C-B342-9D9B-76A7B02D2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C844528-A2F3-5B4B-AF2B-D617942B4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A64CD-8D0A-7C48-B658-7C2332C18F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05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0CDEE3-288D-1549-8E27-5530AFCCF8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E25736-DDB8-BF4A-87F5-76D84D4DE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B83F5E-166C-B246-B760-1F7FE5DE01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89ECC-8F37-BE48-AFDD-DE7F7FE953D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5935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4C80FE-9FDD-8543-BC8C-CA1E957AB0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0B32F-561D-174F-B5C2-3B3879B4DB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487DA7-BA0A-364C-9E12-6242CEE6E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40BEB6-F3C3-FB4B-B038-26BC3B8BD4E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190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2D3E25-06D3-2843-B77A-907B8099B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2103E16-2015-294D-9AE5-FE9C33446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F94C1A-7737-4346-8937-56DDE37BB04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D7D94CE-C8A1-DE45-A27F-64C3476F59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2022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86F7635-70C9-FA40-A1AF-F5851572D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BA86618-43B0-1749-B534-DD405980ECA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196752"/>
            <a:ext cx="8936076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Proposte del sito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Matemat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per sviluppare le derivate 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1</a:t>
            </a:fld>
            <a:endParaRPr lang="it-IT" altLang="it-IT" sz="1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6B7F3E5-5705-1E4F-A02F-98C021E487E3}"/>
              </a:ext>
            </a:extLst>
          </p:cNvPr>
          <p:cNvSpPr txBox="1"/>
          <p:nvPr/>
        </p:nvSpPr>
        <p:spPr>
          <a:xfrm>
            <a:off x="1691680" y="2636912"/>
            <a:ext cx="532859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13B99"/>
                </a:solidFill>
              </a:rPr>
              <a:t>B. Un percorso più ampio</a:t>
            </a:r>
          </a:p>
        </p:txBody>
      </p:sp>
    </p:spTree>
    <p:extLst>
      <p:ext uri="{BB962C8B-B14F-4D97-AF65-F5344CB8AC3E}">
        <p14:creationId xmlns:p14="http://schemas.microsoft.com/office/powerpoint/2010/main" val="1129106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116632"/>
            <a:ext cx="8353425" cy="74746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468560" y="6466579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1097" y="6350751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10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3637581" y="908819"/>
            <a:ext cx="1720552" cy="523220"/>
          </a:xfrm>
          <a:prstGeom prst="rect">
            <a:avLst/>
          </a:prstGeom>
          <a:solidFill>
            <a:srgbClr val="3A7B53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Richiami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611311" y="1432039"/>
            <a:ext cx="8353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Sono pensati per superare una notevole difficoltà didattica: un singolo studente o buona parte della classe non ricorda temi studiati durante gli anni precedenti e indispensabili per una corretta comprensione degli argomenti sulle derivate.</a:t>
            </a:r>
          </a:p>
          <a:p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I richiami propongono, ad esempio: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brevi presentazioni </a:t>
            </a:r>
            <a:r>
              <a:rPr lang="it-IT" sz="2400" b="1" dirty="0" err="1">
                <a:latin typeface="Arial Narrow" panose="020B0604020202020204" pitchFamily="34" charset="0"/>
                <a:cs typeface="Arial Narrow" panose="020B0604020202020204" pitchFamily="34" charset="0"/>
              </a:rPr>
              <a:t>Power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Point e pdf;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attività che gli studenti possono eseguire con il supporto di adeguati software didattici;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verifiche degli esiti del recupero.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C9B76F6-1F8D-374F-81EA-B9421F9DC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647" r="5650" b="1641"/>
          <a:stretch/>
        </p:blipFill>
        <p:spPr>
          <a:xfrm rot="2728299">
            <a:off x="5283636" y="5076437"/>
            <a:ext cx="3514435" cy="48458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863FFEB-21A8-ED44-9041-CE1D7D969C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37" t="9090" r="9822" b="5288"/>
          <a:stretch/>
        </p:blipFill>
        <p:spPr>
          <a:xfrm rot="20169047">
            <a:off x="87964" y="5383628"/>
            <a:ext cx="2731233" cy="3956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8370953-0454-1144-B039-B68D9E4CDA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18" r="22166" b="9597"/>
          <a:stretch/>
        </p:blipFill>
        <p:spPr>
          <a:xfrm>
            <a:off x="3426294" y="5903151"/>
            <a:ext cx="2088233" cy="40184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E8C10E7-2B55-8E42-BFEE-7B8A52DD8E6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447" r="22742" b="5501"/>
          <a:stretch/>
        </p:blipFill>
        <p:spPr>
          <a:xfrm>
            <a:off x="3304971" y="4933396"/>
            <a:ext cx="2088233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24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11</a:t>
            </a:fld>
            <a:endParaRPr lang="it-IT" altLang="it-IT" sz="14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07D6D13-DE51-0F4F-B530-0654CC3C57FF}"/>
              </a:ext>
            </a:extLst>
          </p:cNvPr>
          <p:cNvSpPr/>
          <p:nvPr/>
        </p:nvSpPr>
        <p:spPr>
          <a:xfrm>
            <a:off x="396030" y="1918191"/>
            <a:ext cx="84964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Per consolidare e ampliare l’intero percorso sono previsti numerosi esercizi e problemi riassuntivi con le seguenti caratteristiche: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esercizi e problemi sono  suddivisi in varie tematiche;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ogni tematica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si apre con un richiamo della teoria;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propone uno o più esercizi guidati; 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presenta esercizi e problemi elencati in ordine di difficoltà crescente;</a:t>
            </a:r>
          </a:p>
          <a:p>
            <a:pPr marL="714375" lvl="1" indent="-341313">
              <a:spcAft>
                <a:spcPts val="0"/>
              </a:spcAft>
              <a:buFontTx/>
              <a:buChar char="-"/>
            </a:pPr>
            <a:r>
              <a:rPr lang="it-IT" sz="2400" b="1" dirty="0">
                <a:solidFill>
                  <a:srgbClr val="0057DD"/>
                </a:solidFill>
              </a:rPr>
              <a:t>non propone </a:t>
            </a:r>
            <a:r>
              <a:rPr lang="it-IT" sz="2400" b="1" dirty="0"/>
              <a:t>esercizi per sviluppare “un particolare addestramento alle tecniche di calcolo” </a:t>
            </a:r>
            <a:endParaRPr lang="it-IT" sz="2400" b="1" dirty="0">
              <a:solidFill>
                <a:srgbClr val="00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2CA0422-A3AE-3C4B-B2F4-C0950E1A7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030" y="11169"/>
            <a:ext cx="7772400" cy="897551"/>
          </a:xfrm>
        </p:spPr>
        <p:txBody>
          <a:bodyPr/>
          <a:lstStyle/>
          <a:p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  <a:endParaRPr lang="it-IT" sz="4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D9BA0B6-4F1B-0B4F-8553-B999FB7E8E9E}"/>
              </a:ext>
            </a:extLst>
          </p:cNvPr>
          <p:cNvSpPr txBox="1"/>
          <p:nvPr/>
        </p:nvSpPr>
        <p:spPr>
          <a:xfrm>
            <a:off x="1571513" y="826683"/>
            <a:ext cx="5400600" cy="95410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Esercizi e problemi riassuntivi su derivate e loro applicazioni</a:t>
            </a:r>
          </a:p>
        </p:txBody>
      </p:sp>
    </p:spTree>
    <p:extLst>
      <p:ext uri="{BB962C8B-B14F-4D97-AF65-F5344CB8AC3E}">
        <p14:creationId xmlns:p14="http://schemas.microsoft.com/office/powerpoint/2010/main" val="134340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37151"/>
            <a:ext cx="899160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B. Percorso più ampio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415" y="6510655"/>
            <a:ext cx="1899320" cy="2769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 dirty="0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2</a:t>
            </a:fld>
            <a:endParaRPr lang="it-IT" alt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442CC2-E4C6-544A-A87D-1C04F3621693}"/>
              </a:ext>
            </a:extLst>
          </p:cNvPr>
          <p:cNvSpPr txBox="1"/>
          <p:nvPr/>
        </p:nvSpPr>
        <p:spPr>
          <a:xfrm>
            <a:off x="323528" y="666328"/>
            <a:ext cx="81472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Materiali multimediali per lezioni  adattabili alle varie tipologie di istituto: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sintetiche;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lezioni </a:t>
            </a:r>
            <a:r>
              <a:rPr lang="it-IT" sz="2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attive.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AB4421A-5906-2446-A68F-360E54422F3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3"/>
          <a:stretch/>
        </p:blipFill>
        <p:spPr bwMode="auto">
          <a:xfrm>
            <a:off x="251520" y="1781212"/>
            <a:ext cx="4423208" cy="4702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67E3C27-B08B-AC4B-A0D8-54393B2AB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55" y="1166632"/>
            <a:ext cx="4211960" cy="531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materiali multimediali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3</a:t>
            </a:fld>
            <a:endParaRPr lang="it-IT" altLang="it-IT" sz="14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6F514EC-C8D4-734F-8A25-52E8E81225B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69" r="1321"/>
          <a:stretch/>
        </p:blipFill>
        <p:spPr bwMode="auto">
          <a:xfrm>
            <a:off x="225649" y="1196752"/>
            <a:ext cx="3888432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A64A6F2-2A5F-8945-B932-614053A8266B}"/>
              </a:ext>
            </a:extLst>
          </p:cNvPr>
          <p:cNvSpPr/>
          <p:nvPr/>
        </p:nvSpPr>
        <p:spPr>
          <a:xfrm>
            <a:off x="4121492" y="1184481"/>
            <a:ext cx="48965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presentazione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è ricca di figure e prevede almeno un video con un’animazione per illustrare dinamicamente i concetti fondamentali;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in classe o assegnata per casa;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risposte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i commenti all’attività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possono essere proposti nella stessa lezione o in una lezione successiva;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verifica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può essere proposta nel momento più didatticamente efficace;</a:t>
            </a:r>
          </a:p>
          <a:p>
            <a:pPr marL="342900" lvl="0" indent="-342900"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it-IT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gli esercizi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sono di difficoltà crescente e </a:t>
            </a:r>
            <a:r>
              <a:rPr lang="it-IT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non propongono </a:t>
            </a:r>
            <a:r>
              <a:rPr lang="it-I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“un particolare addestramento alle tecniche di calcolo”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467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560" y="306860"/>
            <a:ext cx="7474002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Un percorso più ampio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4</a:t>
            </a:fld>
            <a:endParaRPr lang="it-IT" altLang="it-IT" sz="14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23528" y="2060848"/>
            <a:ext cx="8291264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</a:t>
            </a:r>
            <a:r>
              <a:rPr lang="it-IT" sz="22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lezioni sintetiche </a:t>
            </a: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propongono un percorso agevole e graduale. </a:t>
            </a:r>
          </a:p>
          <a:p>
            <a:pPr>
              <a:spcAft>
                <a:spcPts val="300"/>
              </a:spcAft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Principali caratteristiche di ogni lezione:</a:t>
            </a:r>
          </a:p>
          <a:p>
            <a:pPr marL="342900" lvl="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non richiede necessariamente lo studio preliminare dei limiti, ma è coerente con un loro corretto studio;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la teoria è sviluppata a livello </a:t>
            </a:r>
            <a:r>
              <a:rPr lang="it-IT" sz="2200" b="1" dirty="0" err="1">
                <a:solidFill>
                  <a:srgbClr val="000000"/>
                </a:solidFill>
                <a:cs typeface="Arial" panose="020B0604020202020204" pitchFamily="34" charset="0"/>
              </a:rPr>
              <a:t>preuniversitario</a:t>
            </a:r>
            <a:r>
              <a:rPr lang="it-IT" sz="2200" b="1" dirty="0">
                <a:solidFill>
                  <a:srgbClr val="000000"/>
                </a:solidFill>
                <a:cs typeface="Arial" panose="020B0604020202020204" pitchFamily="34" charset="0"/>
              </a:rPr>
              <a:t>: concetti e teoremi fondamentali sono presentati e motivati prevalentemente in forma visiva e dinamica;</a:t>
            </a:r>
          </a:p>
          <a:p>
            <a:pPr marL="342900" indent="-342900">
              <a:spcAft>
                <a:spcPts val="600"/>
              </a:spcAft>
              <a:buFont typeface="Symbol" pitchFamily="2" charset="2"/>
              <a:buChar char=""/>
            </a:pPr>
            <a:r>
              <a:rPr lang="it-IT" sz="22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è organizzata per durare circa un’ora, con il sostegno dei materiali multimediali liberamente scaricabili.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65301BB-23A9-F44F-83C7-B20FAF40C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4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7F77EB-C1DE-D845-A021-72F800C9D8EF}"/>
              </a:ext>
            </a:extLst>
          </p:cNvPr>
          <p:cNvSpPr txBox="1"/>
          <p:nvPr/>
        </p:nvSpPr>
        <p:spPr>
          <a:xfrm>
            <a:off x="2123728" y="1337845"/>
            <a:ext cx="41414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SINTETICHE</a:t>
            </a:r>
          </a:p>
        </p:txBody>
      </p:sp>
    </p:spTree>
    <p:extLst>
      <p:ext uri="{BB962C8B-B14F-4D97-AF65-F5344CB8AC3E}">
        <p14:creationId xmlns:p14="http://schemas.microsoft.com/office/powerpoint/2010/main" val="53544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3FDA32C-8293-C244-BDFD-CDFE2E2B7E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91522" y="404664"/>
            <a:ext cx="6939880" cy="648072"/>
          </a:xfrm>
        </p:spPr>
        <p:txBody>
          <a:bodyPr/>
          <a:lstStyle/>
          <a:p>
            <a:pPr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B. Percorso più ampio</a:t>
            </a:r>
          </a:p>
        </p:txBody>
      </p:sp>
      <p:sp>
        <p:nvSpPr>
          <p:cNvPr id="20483" name="Footer Placeholder 4">
            <a:extLst>
              <a:ext uri="{FF2B5EF4-FFF2-40B4-BE49-F238E27FC236}">
                <a16:creationId xmlns:a16="http://schemas.microsoft.com/office/drawing/2014/main" id="{D9ADCE95-BB30-5B47-9712-D44C0030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i="1"/>
              <a:t>Daniela Valenti, 2022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79F35D4E-7B5B-314C-A380-C98C361E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68B91A2-AA6B-ED44-9C6B-2C24271AF9B8}" type="slidenum">
              <a:rPr lang="it-IT" altLang="it-IT" sz="1400"/>
              <a:pPr eaLnBrk="1" hangingPunct="1"/>
              <a:t>5</a:t>
            </a:fld>
            <a:endParaRPr lang="it-IT" altLang="it-IT" sz="14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C8D741C6-3B08-0644-8F0B-50EBD8AF5555}"/>
              </a:ext>
            </a:extLst>
          </p:cNvPr>
          <p:cNvSpPr/>
          <p:nvPr/>
        </p:nvSpPr>
        <p:spPr>
          <a:xfrm>
            <a:off x="395536" y="2270093"/>
            <a:ext cx="8136904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 </a:t>
            </a:r>
            <a:r>
              <a:rPr lang="it-IT" sz="2400" b="1" i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lezioni attive </a:t>
            </a: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hanno caratteristiche analoghe alle lezioni sintetiche.</a:t>
            </a:r>
          </a:p>
          <a:p>
            <a:pPr>
              <a:spcAft>
                <a:spcPts val="300"/>
              </a:spcAft>
            </a:pPr>
            <a:r>
              <a:rPr lang="it-IT" sz="2400" b="1" dirty="0">
                <a:solidFill>
                  <a:srgbClr val="000000"/>
                </a:solidFill>
                <a:ea typeface="Cambria" panose="02040503050406030204" pitchFamily="18" charset="0"/>
                <a:cs typeface="Arial" panose="020B0604020202020204" pitchFamily="34" charset="0"/>
              </a:rPr>
              <a:t>Caratteristiche particolari delle lezioni attive: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tutte le lezioni prevedono di proporre l’attività e le corrispondenti risposte in classe, durante la lezione.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le due lezioni in più corrispondono a tematiche sviluppate in modo più ampio.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1F0EDC-56C3-7A4C-908F-6FE89E65DB13}"/>
              </a:ext>
            </a:extLst>
          </p:cNvPr>
          <p:cNvSpPr txBox="1"/>
          <p:nvPr/>
        </p:nvSpPr>
        <p:spPr>
          <a:xfrm>
            <a:off x="2555776" y="1424306"/>
            <a:ext cx="30243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b="1" dirty="0"/>
              <a:t>LEZIONI ATTIVE</a:t>
            </a:r>
          </a:p>
        </p:txBody>
      </p:sp>
    </p:spTree>
    <p:extLst>
      <p:ext uri="{BB962C8B-B14F-4D97-AF65-F5344CB8AC3E}">
        <p14:creationId xmlns:p14="http://schemas.microsoft.com/office/powerpoint/2010/main" val="1803780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680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di figura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F2CD11A8-F0DB-7249-A2A2-290FF6A366FB}"/>
              </a:ext>
            </a:extLst>
          </p:cNvPr>
          <p:cNvGrpSpPr/>
          <p:nvPr/>
        </p:nvGrpSpPr>
        <p:grpSpPr>
          <a:xfrm>
            <a:off x="179512" y="1919843"/>
            <a:ext cx="5127104" cy="4394817"/>
            <a:chOff x="153259" y="1280885"/>
            <a:chExt cx="5127104" cy="43948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A05591-D033-F34F-8057-00E45478B907}"/>
                </a:ext>
              </a:extLst>
            </p:cNvPr>
            <p:cNvSpPr txBox="1"/>
            <p:nvPr/>
          </p:nvSpPr>
          <p:spPr>
            <a:xfrm>
              <a:off x="153259" y="1280885"/>
              <a:ext cx="512710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Al variare di x il punto </a:t>
              </a:r>
              <a:r>
                <a:rPr lang="it-IT" altLang="it-IT" b="1" dirty="0">
                  <a:solidFill>
                    <a:srgbClr val="00B050"/>
                  </a:solidFill>
                </a:rPr>
                <a:t>T </a:t>
              </a:r>
              <a:r>
                <a:rPr lang="it-IT" altLang="it-IT" b="1" dirty="0"/>
                <a:t>ha: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la stessa ascissa di A;</a:t>
              </a:r>
            </a:p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it-IT" altLang="it-IT" b="1" dirty="0"/>
                <a:t>ordinata m</a:t>
              </a:r>
              <a:r>
                <a:rPr lang="it-IT" altLang="it-IT" b="1" baseline="-25000" dirty="0"/>
                <a:t>t</a:t>
              </a:r>
              <a:r>
                <a:rPr lang="it-IT" altLang="it-IT" b="1" dirty="0"/>
                <a:t>, che è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nel punto A.</a:t>
              </a:r>
            </a:p>
          </p:txBody>
        </p:sp>
        <p:sp>
          <p:nvSpPr>
            <p:cNvPr id="29704" name="Rectangle 13">
              <a:extLst>
                <a:ext uri="{FF2B5EF4-FFF2-40B4-BE49-F238E27FC236}">
                  <a16:creationId xmlns:a16="http://schemas.microsoft.com/office/drawing/2014/main" id="{1DAC83C7-9B56-4F4F-ABED-F793B5372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59" y="3005570"/>
              <a:ext cx="4800600" cy="1723549"/>
            </a:xfrm>
            <a:prstGeom prst="rect">
              <a:avLst/>
            </a:prstGeom>
            <a:solidFill>
              <a:srgbClr val="D1FBFF"/>
            </a:solidFill>
            <a:ln w="31750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/>
                <a:t>La funzione così ottenuta associa ad ogni x la derivata di 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, perciò prende il nome di  </a:t>
              </a:r>
            </a:p>
            <a:p>
              <a:pPr eaLnBrk="1" hangingPunct="1"/>
              <a:endParaRPr lang="it-IT" altLang="it-IT" sz="1000" b="1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it-IT" altLang="it-IT" b="1" dirty="0">
                  <a:solidFill>
                    <a:srgbClr val="FF0000"/>
                  </a:solidFill>
                </a:rPr>
                <a:t>FUNZIONE DERIVATA DI </a:t>
              </a:r>
              <a:r>
                <a:rPr lang="it-IT" altLang="it-IT" b="1" dirty="0"/>
                <a:t>y = x</a:t>
              </a:r>
              <a:r>
                <a:rPr lang="it-IT" altLang="it-IT" b="1" baseline="30000" dirty="0"/>
                <a:t>3</a:t>
              </a:r>
              <a:r>
                <a:rPr lang="it-IT" altLang="it-IT" b="1" dirty="0"/>
                <a:t>  </a:t>
              </a:r>
            </a:p>
          </p:txBody>
        </p:sp>
        <p:sp>
          <p:nvSpPr>
            <p:cNvPr id="29706" name="TextBox 18">
              <a:extLst>
                <a:ext uri="{FF2B5EF4-FFF2-40B4-BE49-F238E27FC236}">
                  <a16:creationId xmlns:a16="http://schemas.microsoft.com/office/drawing/2014/main" id="{BA33BA37-F478-ED46-8783-A9F763AB1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59" y="4845439"/>
              <a:ext cx="464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b="1" dirty="0">
                  <a:solidFill>
                    <a:srgbClr val="0000FF"/>
                  </a:solidFill>
                </a:rPr>
                <a:t>Possiamo descrivere questa funzione con una formula?</a:t>
              </a: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E18A1BF-AD99-9448-96FD-76DE48D9B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45" y="1920260"/>
            <a:ext cx="3316355" cy="42036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756246" y="1119762"/>
            <a:ext cx="40165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9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57" y="980728"/>
            <a:ext cx="4198127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 Narrow" panose="020B0604020202020204" pitchFamily="34" charset="0"/>
                <a:ea typeface="ＭＳ Ｐゴシック" panose="020B0600070205080204" pitchFamily="34" charset="-128"/>
                <a:cs typeface="Arial Narrow" panose="020B0604020202020204" pitchFamily="34" charset="0"/>
              </a:rPr>
              <a:t>Esempio 1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948264" y="6511581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Enrico Pietropoli,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632524" y="1844824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La funzione derivata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2" name="1a.DerSpunto5-video1.mp4">
            <a:hlinkClick r:id="" action="ppaction://media"/>
            <a:extLst>
              <a:ext uri="{FF2B5EF4-FFF2-40B4-BE49-F238E27FC236}">
                <a16:creationId xmlns:a16="http://schemas.microsoft.com/office/drawing/2014/main" id="{CA60396A-D3EE-8D42-B583-C8F536ED47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620" r="1182"/>
          <a:stretch/>
        </p:blipFill>
        <p:spPr>
          <a:xfrm>
            <a:off x="4644008" y="127781"/>
            <a:ext cx="4320480" cy="6383800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270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>
            <a:extLst>
              <a:ext uri="{FF2B5EF4-FFF2-40B4-BE49-F238E27FC236}">
                <a16:creationId xmlns:a16="http://schemas.microsoft.com/office/drawing/2014/main" id="{93A69FAF-7E8D-7240-8125-4A8AE5E6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4277"/>
            <a:ext cx="8229600" cy="639762"/>
          </a:xfrm>
        </p:spPr>
        <p:txBody>
          <a:bodyPr anchor="t"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Esempio 2 di video</a:t>
            </a: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6C3A4837-3C78-2B4A-A9A2-8F74D085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388424" y="6381327"/>
            <a:ext cx="298376" cy="34014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8093B6-BF64-424A-A34E-524CEF758612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it-IT" altLang="it-IT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9700" name="Footer Placeholder 4">
            <a:extLst>
              <a:ext uri="{FF2B5EF4-FFF2-40B4-BE49-F238E27FC236}">
                <a16:creationId xmlns:a16="http://schemas.microsoft.com/office/drawing/2014/main" id="{A0720BE9-FE0F-B841-8DBC-C68430F8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 dirty="0">
                <a:solidFill>
                  <a:srgbClr val="898989"/>
                </a:solidFill>
                <a:latin typeface="Calibri" panose="020F0502020204030204" pitchFamily="34" charset="0"/>
              </a:rPr>
              <a:t>Stefano Volpe, 2022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66FA2F0-ECAB-EE45-956D-5BFB6329AC54}"/>
              </a:ext>
            </a:extLst>
          </p:cNvPr>
          <p:cNvSpPr/>
          <p:nvPr/>
        </p:nvSpPr>
        <p:spPr>
          <a:xfrm>
            <a:off x="2339752" y="967826"/>
            <a:ext cx="4781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200" b="1" dirty="0">
                <a:solidFill>
                  <a:srgbClr val="0057DD"/>
                </a:solidFill>
                <a:latin typeface="Arial Narrow" panose="020B0604020202020204" pitchFamily="34" charset="0"/>
              </a:rPr>
              <a:t>Problema di ottimizzazione</a:t>
            </a:r>
            <a:endParaRPr lang="it-IT" sz="3200" dirty="0">
              <a:solidFill>
                <a:srgbClr val="0057DD"/>
              </a:solidFill>
            </a:endParaRPr>
          </a:p>
        </p:txBody>
      </p:sp>
      <p:pic>
        <p:nvPicPr>
          <p:cNvPr id="2" name="1b.DerSpunto5.-video2.mp4">
            <a:hlinkClick r:id="" action="ppaction://media"/>
            <a:extLst>
              <a:ext uri="{FF2B5EF4-FFF2-40B4-BE49-F238E27FC236}">
                <a16:creationId xmlns:a16="http://schemas.microsoft.com/office/drawing/2014/main" id="{335C8A99-0717-214C-918C-0E6804DF3E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388" t="11019" b="12200"/>
          <a:stretch/>
        </p:blipFill>
        <p:spPr>
          <a:xfrm>
            <a:off x="471137" y="1552601"/>
            <a:ext cx="8288555" cy="4791576"/>
          </a:xfrm>
          <a:prstGeom prst="rec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340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3">
            <a:extLst>
              <a:ext uri="{FF2B5EF4-FFF2-40B4-BE49-F238E27FC236}">
                <a16:creationId xmlns:a16="http://schemas.microsoft.com/office/drawing/2014/main" id="{54745096-5B85-5348-94F7-0CDC3F8E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019" y="0"/>
            <a:ext cx="8353425" cy="748897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Altri materiali proposti dal sito</a:t>
            </a:r>
          </a:p>
        </p:txBody>
      </p:sp>
      <p:sp>
        <p:nvSpPr>
          <p:cNvPr id="18435" name="Footer Placeholder 3">
            <a:extLst>
              <a:ext uri="{FF2B5EF4-FFF2-40B4-BE49-F238E27FC236}">
                <a16:creationId xmlns:a16="http://schemas.microsoft.com/office/drawing/2014/main" id="{611B1C64-4679-AA4D-A203-BE191CB5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31484" y="6534386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AB158-72A3-7442-9AB3-5E54F767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398529"/>
            <a:ext cx="2133600" cy="47625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F54D3E-EAC7-034C-B5BF-AA7F4FC83711}" type="slidenum">
              <a:rPr lang="it-IT" altLang="it-IT" sz="1400"/>
              <a:pPr eaLnBrk="1" hangingPunct="1"/>
              <a:t>9</a:t>
            </a:fld>
            <a:endParaRPr lang="it-IT" altLang="it-IT" sz="1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4F22CC-27C2-3841-AB89-38D69676F42D}"/>
              </a:ext>
            </a:extLst>
          </p:cNvPr>
          <p:cNvSpPr txBox="1"/>
          <p:nvPr/>
        </p:nvSpPr>
        <p:spPr>
          <a:xfrm>
            <a:off x="2919739" y="840380"/>
            <a:ext cx="3096344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F9EA"/>
                </a:solidFill>
              </a:rPr>
              <a:t>Approfondimenti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A587864-EE08-004D-8F70-02EA8CBD7FA8}"/>
              </a:ext>
            </a:extLst>
          </p:cNvPr>
          <p:cNvSpPr txBox="1"/>
          <p:nvPr/>
        </p:nvSpPr>
        <p:spPr>
          <a:xfrm>
            <a:off x="354019" y="1497781"/>
            <a:ext cx="8553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Pensati per attività di potenziamento o per studenti con particolari interessi scientifici, sono di vario tipo; ad esempio: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letture che approfondiscono la storia della matematica già presente nelle lezioni;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studio di temi collegati anche ad altre discipline e in particolare alla fisica;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dimostrazioni più formali di quelle date nelle lezioni;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metodi grafici o numerici;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200" b="1" dirty="0"/>
              <a:t>…………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53EDF9E-FB3D-034B-8366-2C6858298E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85"/>
          <a:stretch/>
        </p:blipFill>
        <p:spPr>
          <a:xfrm rot="20773745">
            <a:off x="133780" y="4973306"/>
            <a:ext cx="4327768" cy="57606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44C22A9-163D-DE40-A31C-6B67D889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75927">
            <a:off x="5403977" y="4718622"/>
            <a:ext cx="3426020" cy="1056482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B711775-EB10-2944-823F-4DE9B68DBB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2" t="12817" b="14486"/>
          <a:stretch/>
        </p:blipFill>
        <p:spPr>
          <a:xfrm>
            <a:off x="2581276" y="5678449"/>
            <a:ext cx="389891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420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10520</TotalTime>
  <Words>640</Words>
  <Application>Microsoft Macintosh PowerPoint</Application>
  <PresentationFormat>Presentazione su schermo (4:3)</PresentationFormat>
  <Paragraphs>92</Paragraphs>
  <Slides>11</Slides>
  <Notes>2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Arial Narrow</vt:lpstr>
      <vt:lpstr>Calibri</vt:lpstr>
      <vt:lpstr>Cambria</vt:lpstr>
      <vt:lpstr>Symbol</vt:lpstr>
      <vt:lpstr>Times New Roman</vt:lpstr>
      <vt:lpstr>Struttura predefinita</vt:lpstr>
      <vt:lpstr>Proposte del sito Matemat per sviluppare le derivate </vt:lpstr>
      <vt:lpstr>B. Percorso più ampio</vt:lpstr>
      <vt:lpstr>I materiali multimediali</vt:lpstr>
      <vt:lpstr>B. Un percorso più ampio</vt:lpstr>
      <vt:lpstr>B. Percorso più ampio</vt:lpstr>
      <vt:lpstr>Esempio di figura</vt:lpstr>
      <vt:lpstr>Esempio 1 di video</vt:lpstr>
      <vt:lpstr>Esempio 2 di video</vt:lpstr>
      <vt:lpstr>Altri materiali proposti dal sito</vt:lpstr>
      <vt:lpstr>Altri materiali proposti dal sito</vt:lpstr>
      <vt:lpstr>Altri materiali proposti dal sito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484</cp:revision>
  <dcterms:created xsi:type="dcterms:W3CDTF">2015-12-09T08:14:34Z</dcterms:created>
  <dcterms:modified xsi:type="dcterms:W3CDTF">2022-12-16T11:03:06Z</dcterms:modified>
  <cp:category/>
</cp:coreProperties>
</file>