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8" r:id="rId3"/>
    <p:sldId id="319" r:id="rId4"/>
    <p:sldId id="480" r:id="rId5"/>
    <p:sldId id="323" r:id="rId6"/>
    <p:sldId id="478" r:id="rId7"/>
    <p:sldId id="321" r:id="rId8"/>
    <p:sldId id="479" r:id="rId9"/>
    <p:sldId id="324" r:id="rId10"/>
    <p:sldId id="329" r:id="rId11"/>
    <p:sldId id="326" r:id="rId12"/>
  </p:sldIdLst>
  <p:sldSz cx="9144000" cy="6858000" type="screen4x3"/>
  <p:notesSz cx="6650038" cy="9783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B99"/>
    <a:srgbClr val="0057DD"/>
    <a:srgbClr val="D1FBFF"/>
    <a:srgbClr val="FFFEEA"/>
    <a:srgbClr val="FFFEE8"/>
    <a:srgbClr val="F1EEF4"/>
    <a:srgbClr val="FFF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07"/>
  </p:normalViewPr>
  <p:slideViewPr>
    <p:cSldViewPr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0716B2-B1BA-194D-A115-1C3987032D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294A0F-DB85-9440-BA13-62B53476DD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42D1F8-2FE0-F24E-830C-5D40E7CFB2A5}" type="datetime1">
              <a:rPr lang="it-IT" altLang="it-IT"/>
              <a:pPr/>
              <a:t>15/12/22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9DABE-B9C3-FE41-8A00-841B5FD0BB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7FDF-C2A4-2E4F-8459-CBDA40652A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FF4E50-587F-F74F-AFB9-315A6B5C76D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CAEA37-265E-FB48-B66E-047FC0AAC9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6E23B9-7CEF-6C4E-9F78-4D2ECB9560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0B239D-9E66-464A-A1D7-A6330A1DE585}" type="datetime1">
              <a:rPr lang="it-IT" altLang="it-IT"/>
              <a:pPr/>
              <a:t>15/12/22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8B7ACE3-1B3B-C747-B5BB-F12D602ACD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E91CDD1-A084-4742-8790-39D7389B9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C9EED-D3C8-B24D-B028-740472E929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5577A-DA54-924D-AE7F-E3EAA20FCF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C81806-4E12-D545-BDB9-46BA9A27658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C81806-4E12-D545-BDB9-46BA9A27658A}" type="slidenum">
              <a:rPr lang="it-IT" altLang="it-IT" smtClean="0"/>
              <a:pPr/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786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8B5BB-146A-694C-BCDE-CEE3A179DF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B6348F-22BE-2247-992D-0A25153C7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8A505A-7BCB-914E-8AE0-D61BBBE55A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4DFC7-3EE7-DA4F-B97B-A8B8A4D84C1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012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A5CCD3-2137-BD42-8040-0E494EA78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28090A-F034-BB43-9633-690DC7154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ACAD3B-DEE1-4B4C-9DF9-659544E92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97A3CD-ED15-5F4A-9F5D-4129CFCF5D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311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737EF8-A5BE-2C46-83D9-EEF167191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60D024-861A-F640-A1FC-CEBBE8F65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BC499C-D658-8F47-A326-A15FD4EA2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0BA896-15A4-5B4A-9643-5B694E0F09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8537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7C7379-6CBB-C545-896F-45A182013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1BD0CE-3BBB-0A47-A27E-B744DC12F4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D66D9B-7558-EC46-8A25-2ABDF0566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C8764-742C-F347-81CD-1D8AD6C16BE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4653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D28B0F3-525A-8340-A721-0F3F8667C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D0FD2D4-3301-5442-826D-6C9A963AA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D3F2868-7772-A84F-BB30-65787C4D7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F57C7-79C6-6149-B67F-70570B0F717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4447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AD274C0-13E9-594E-9706-C16E92F17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7E4A3C-8077-EE44-A5E7-F60AFB108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A3B12DD-2F9A-B341-B119-081C15163D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98E4D-6D2B-5E41-95CC-E0FE9FB48EE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388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7D4C66-8356-C84C-87FF-D21EDD883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605877-A32E-2D4A-9097-67E05EF803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52568-C0C7-CA47-B60E-1D51E2245D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6B33BD-8B15-7B48-A38A-9C6114852C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488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B308E4-4AE7-DF41-AA7C-1708E5728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0B81BA-03F1-2649-BC41-4C55DA597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E8A90E-055D-A942-906B-A66321B35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42A356-6C63-1F49-86B5-3822436125E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2081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8CB529-18D4-3444-B90B-1790378FA2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D393D-2836-0743-AB09-AD5FDB5ECF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31A355-2CA6-204F-A369-D8FAC0F732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C541F-AD9D-B549-809C-0D0786953FA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218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8AACC1-99A3-1943-9566-3D9283F4D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55BCAB-ABCB-2244-AC87-5A12F7DB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98EC36-DB3E-624A-A8F6-DFE4B7CBA9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CF5AC-3E3A-5147-80AB-EAB68982E40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504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013A2A-59D9-2449-94E3-C6D083E26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9ED072-618D-D947-9139-20669A17A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F4FB4A-6842-6C48-BA1E-F6993C5FA5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A9DBE-30EF-1442-9CA7-733E24D46B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012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D7FC31-9917-1940-A1D0-BC4E070B13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A25A535-087C-B342-9D9B-76A7B02D2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C844528-A2F3-5B4B-AF2B-D617942B4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5A64CD-8D0A-7C48-B658-7C2332C18F7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405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0CDEE3-288D-1549-8E27-5530AFCCF8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E25736-DDB8-BF4A-87F5-76D84D4DE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B83F5E-166C-B246-B760-1F7FE5DE01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89ECC-8F37-BE48-AFDD-DE7F7FE953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935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4C80FE-9FDD-8543-BC8C-CA1E957AB0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10B32F-561D-174F-B5C2-3B3879B4D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487DA7-BA0A-364C-9E12-6242CEE6E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0BEB6-F3C3-FB4B-B038-26BC3B8BD4E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190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2D3E25-06D3-2843-B77A-907B8099B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03E16-2015-294D-9AE5-FE9C33446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BF94C1A-7737-4346-8937-56DDE37BB0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7D94CE-C8A1-DE45-A27F-64C3476F59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6F7635-70C9-FA40-A1AF-F5851572DF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A86618-43B0-1749-B534-DD405980ECA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Users/imac/Dropbox/Daniela%20files/Lez_Trecca_Privata/LT_preparazione/31.Spunti_Didattici/5.Derivate-varie-scuole/Derivate_%20Indicazioni%20nazionali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C16E141-3620-EF4B-B79C-822C7B73DB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552" y="1988840"/>
            <a:ext cx="8424936" cy="2160588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Insegnare le derivate nelle diverse tipologie di </a:t>
            </a:r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scuole secondarie</a:t>
            </a:r>
            <a:endParaRPr lang="it-IT" altLang="it-IT" sz="4000" b="1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  <a:cs typeface="Arial Narrow" panose="020B0604020202020204" pitchFamily="34" charset="0"/>
            </a:endParaRPr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C6EE7BDF-B3DF-A74B-AA7E-5F9C2CE4A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40350E5-873C-0C4F-B69C-A4D497F53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B9FB08C-BF67-2247-84DD-5754DFA88AED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42392" y="447044"/>
            <a:ext cx="8244408" cy="648072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rPr>
              <a:t>Importanza dei problemi di ottimizzazione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504" y="6387540"/>
            <a:ext cx="16832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 dirty="0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10</a:t>
            </a:fld>
            <a:endParaRPr lang="it-IT" altLang="it-IT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43C836-0493-4B48-AC0F-FBBD725FA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10" y="1156137"/>
            <a:ext cx="84444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Indicazioni nazionali e linee guida </a:t>
            </a:r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puntano l’attenzione sui</a:t>
            </a:r>
            <a:r>
              <a:rPr kumimoji="0" lang="it-IT" altLang="it-IT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 problemi di ottimizzazione, che,  qualche decina di anni fa, prendevano il nome di </a:t>
            </a: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problemi di massimo e minimo</a:t>
            </a: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kumimoji="0" lang="it-IT" altLang="it-IT" sz="2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AA835F-4E77-6A48-A5E8-21F2EDECE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857" y="2356025"/>
            <a:ext cx="87253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Risulta così messo in ombra lo studio del grafico di una funzione, tradizionalmente centro di tanti esercizi, soprattutto al Liceo scientifico.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697CEFD-60AB-9C44-9463-E42065050490}"/>
              </a:ext>
            </a:extLst>
          </p:cNvPr>
          <p:cNvSpPr/>
          <p:nvPr/>
        </p:nvSpPr>
        <p:spPr>
          <a:xfrm>
            <a:off x="311857" y="3167508"/>
            <a:ext cx="526846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Questa scelta è coerente con gli sviluppi attuali di scienza, tecnica e società: anche un cellulare traccia il grafico di funzioni oggetto di studio </a:t>
            </a:r>
            <a:r>
              <a:rPr lang="it-IT" altLang="it-IT" sz="2400" b="1" dirty="0" err="1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preuniversitario</a:t>
            </a:r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.</a:t>
            </a:r>
          </a:p>
          <a:p>
            <a:pPr lvl="0" eaLnBrk="0" hangingPunct="0"/>
            <a:endParaRPr lang="it-IT" altLang="it-IT" sz="800" b="1" dirty="0">
              <a:solidFill>
                <a:srgbClr val="000000"/>
              </a:solidFill>
              <a:latin typeface="Arial Narrow" panose="020B0604020202020204" pitchFamily="34" charset="0"/>
              <a:ea typeface="Cambria" panose="02040503050406030204" pitchFamily="18" charset="0"/>
              <a:cs typeface="Arial Narrow" panose="020B0604020202020204" pitchFamily="34" charset="0"/>
            </a:endParaRPr>
          </a:p>
          <a:p>
            <a:pPr lvl="0" eaLnBrk="0" hangingPunct="0"/>
            <a:r>
              <a:rPr lang="it-IT" altLang="it-IT" sz="2400" b="1" dirty="0">
                <a:solidFill>
                  <a:srgbClr val="000000"/>
                </a:solidFill>
                <a:latin typeface="Arial Narrow" panose="020B0604020202020204" pitchFamily="34" charset="0"/>
                <a:ea typeface="Cambria" panose="02040503050406030204" pitchFamily="18" charset="0"/>
                <a:cs typeface="Arial Narrow" panose="020B0604020202020204" pitchFamily="34" charset="0"/>
              </a:rPr>
              <a:t>Invece, i problemi di ottimizzazione mantengono notevole importanza in molti settori scientifici e sociali</a:t>
            </a:r>
            <a:r>
              <a:rPr lang="it-IT" altLang="it-IT" b="1" dirty="0">
                <a:solidFill>
                  <a:srgbClr val="000000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it-IT" altLang="it-IT" b="1" dirty="0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2AE4183B-ED65-2D42-9A34-FFD38DD41474}"/>
              </a:ext>
            </a:extLst>
          </p:cNvPr>
          <p:cNvGrpSpPr/>
          <p:nvPr/>
        </p:nvGrpSpPr>
        <p:grpSpPr>
          <a:xfrm>
            <a:off x="5685453" y="3335563"/>
            <a:ext cx="3351043" cy="2878933"/>
            <a:chOff x="5871888" y="3096523"/>
            <a:chExt cx="3351043" cy="2878933"/>
          </a:xfrm>
        </p:grpSpPr>
        <p:sp>
          <p:nvSpPr>
            <p:cNvPr id="9" name="TextBox 12">
              <a:extLst>
                <a:ext uri="{FF2B5EF4-FFF2-40B4-BE49-F238E27FC236}">
                  <a16:creationId xmlns:a16="http://schemas.microsoft.com/office/drawing/2014/main" id="{00A92032-73CD-2446-98B2-D51E98FD8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0710" y="3096523"/>
              <a:ext cx="1682221" cy="923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Medaglia </a:t>
              </a:r>
              <a:r>
                <a:rPr lang="it-IT" altLang="it-IT" sz="1800" b="1" dirty="0" err="1">
                  <a:latin typeface="Arial Narrow" panose="020B0604020202020204" pitchFamily="34" charset="0"/>
                </a:rPr>
                <a:t>Fields</a:t>
              </a:r>
              <a:r>
                <a:rPr lang="it-IT" altLang="it-IT" sz="1800" b="1" dirty="0">
                  <a:latin typeface="Arial Narrow" panose="020B0604020202020204" pitchFamily="34" charset="0"/>
                </a:rPr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in matematica 2018</a:t>
              </a:r>
            </a:p>
          </p:txBody>
        </p:sp>
        <p:sp>
          <p:nvSpPr>
            <p:cNvPr id="10" name="Rectangle 16">
              <a:extLst>
                <a:ext uri="{FF2B5EF4-FFF2-40B4-BE49-F238E27FC236}">
                  <a16:creationId xmlns:a16="http://schemas.microsoft.com/office/drawing/2014/main" id="{19AE7EC3-4259-0249-9DA8-83B21320C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5523" y="5329125"/>
              <a:ext cx="1524000" cy="646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Alessio </a:t>
              </a:r>
              <a:r>
                <a:rPr lang="it-IT" altLang="it-IT" sz="1800" b="1" dirty="0" err="1">
                  <a:latin typeface="Arial Narrow" panose="020B0604020202020204" pitchFamily="34" charset="0"/>
                </a:rPr>
                <a:t>Figalli</a:t>
              </a:r>
              <a:endParaRPr lang="it-IT" altLang="it-IT" sz="1800" b="1" dirty="0">
                <a:latin typeface="Arial Narrow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Roma 1984</a:t>
              </a:r>
            </a:p>
          </p:txBody>
        </p:sp>
        <p:sp>
          <p:nvSpPr>
            <p:cNvPr id="11" name="TextBox 17">
              <a:extLst>
                <a:ext uri="{FF2B5EF4-FFF2-40B4-BE49-F238E27FC236}">
                  <a16:creationId xmlns:a16="http://schemas.microsoft.com/office/drawing/2014/main" id="{578C56FD-F3D4-A043-A953-9DC16B0AD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48288" y="4456870"/>
              <a:ext cx="1219200" cy="9233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Arial Narrow" panose="020B0604020202020204" pitchFamily="34" charset="0"/>
                </a:rPr>
                <a:t>Studi per ottimizzare i trasporti</a:t>
              </a:r>
            </a:p>
          </p:txBody>
        </p:sp>
        <p:pic>
          <p:nvPicPr>
            <p:cNvPr id="12" name="Picture 2" descr=":::::::Figalli.jpg">
              <a:extLst>
                <a:ext uri="{FF2B5EF4-FFF2-40B4-BE49-F238E27FC236}">
                  <a16:creationId xmlns:a16="http://schemas.microsoft.com/office/drawing/2014/main" id="{136C8E1F-FCF8-6A4F-8315-C8FDF3F036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1888" y="3096523"/>
              <a:ext cx="1524000" cy="2203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64403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196752"/>
            <a:ext cx="8936076" cy="648072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Proposte del sito </a:t>
            </a:r>
            <a:r>
              <a:rPr lang="it-IT" altLang="it-IT" sz="3600" b="1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Matemat</a:t>
            </a:r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per sviluppare le derivate 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11</a:t>
            </a:fld>
            <a:endParaRPr lang="it-IT" altLang="it-IT" sz="1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5301BB-23A9-F44F-83C7-B20FAF40C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49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B7F3E5-5705-1E4F-A02F-98C021E487E3}"/>
              </a:ext>
            </a:extLst>
          </p:cNvPr>
          <p:cNvSpPr txBox="1"/>
          <p:nvPr/>
        </p:nvSpPr>
        <p:spPr>
          <a:xfrm>
            <a:off x="1691680" y="2636912"/>
            <a:ext cx="532859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it-IT" sz="3200" b="1" dirty="0">
                <a:solidFill>
                  <a:srgbClr val="013B99"/>
                </a:solidFill>
              </a:rPr>
              <a:t>Un percorso essenziale</a:t>
            </a:r>
          </a:p>
          <a:p>
            <a:pPr marL="514350" indent="-514350">
              <a:buAutoNum type="alphaUcPeriod"/>
            </a:pPr>
            <a:r>
              <a:rPr lang="it-IT" sz="3200" b="1" dirty="0">
                <a:solidFill>
                  <a:srgbClr val="013B99"/>
                </a:solidFill>
              </a:rPr>
              <a:t>Un percorso più ampio</a:t>
            </a:r>
          </a:p>
        </p:txBody>
      </p:sp>
    </p:spTree>
    <p:extLst>
      <p:ext uri="{BB962C8B-B14F-4D97-AF65-F5344CB8AC3E}">
        <p14:creationId xmlns:p14="http://schemas.microsoft.com/office/powerpoint/2010/main" val="112910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685800"/>
            <a:ext cx="6224736" cy="9906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Derivate in tutte le scuole secondarie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063385E-7593-6B47-9F33-AFB482BD9E07}"/>
              </a:ext>
            </a:extLst>
          </p:cNvPr>
          <p:cNvSpPr/>
          <p:nvPr/>
        </p:nvSpPr>
        <p:spPr>
          <a:xfrm>
            <a:off x="848272" y="2132856"/>
            <a:ext cx="7838528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it-IT" sz="2800" b="1" u="sng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  <a:hlinkClick r:id="rId3"/>
              </a:rPr>
              <a:t>Il documento allegato</a:t>
            </a: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ricorda che Indicazioni Nazionali per i licei e Linee Guida per gli istituti tecnici o professionali propongono lo studio dell’Analisi matematica e, in particolare delle derivate, in tutte le tipologie di istituto, al II biennio o al V anno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685800"/>
            <a:ext cx="6224736" cy="9906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Orari settimanali diversi per matematica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F6DEA3F-C900-924D-B009-1F75D858F6A8}"/>
              </a:ext>
            </a:extLst>
          </p:cNvPr>
          <p:cNvSpPr/>
          <p:nvPr/>
        </p:nvSpPr>
        <p:spPr>
          <a:xfrm>
            <a:off x="827584" y="2348880"/>
            <a:ext cx="7632848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Ma le varie tipologie di istituto prevedono quadri orari settimanali per la matematica molto diversi: 4, 3 oppure 2 ore settimanali nel II biennio e nel V anno.</a:t>
            </a:r>
            <a:r>
              <a:rPr lang="it-IT" sz="2800" b="1" dirty="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6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6296" y="620688"/>
            <a:ext cx="7859216" cy="1872208"/>
          </a:xfrm>
        </p:spPr>
        <p:txBody>
          <a:bodyPr/>
          <a:lstStyle/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Ruolo della matematica nello sviluppo complessivo del curricolo 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F6DEA3F-C900-924D-B009-1F75D858F6A8}"/>
              </a:ext>
            </a:extLst>
          </p:cNvPr>
          <p:cNvSpPr/>
          <p:nvPr/>
        </p:nvSpPr>
        <p:spPr>
          <a:xfrm>
            <a:off x="895012" y="2636912"/>
            <a:ext cx="756542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Nelle varie tipologie di istituto è anche diverso il ruolo della matematica in relazione alle altre discipline e allo sviluppo complessivo del curricolo. </a:t>
            </a:r>
            <a:endParaRPr lang="it-IT" sz="28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1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685800"/>
            <a:ext cx="6656784" cy="990600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Scelte didattiche per insegnare le derivate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5</a:t>
            </a:fld>
            <a:endParaRPr lang="it-IT" altLang="it-IT" sz="14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E40F1B6-8B5C-F242-A53B-6832B14E8120}"/>
              </a:ext>
            </a:extLst>
          </p:cNvPr>
          <p:cNvSpPr/>
          <p:nvPr/>
        </p:nvSpPr>
        <p:spPr>
          <a:xfrm>
            <a:off x="1115616" y="2276872"/>
            <a:ext cx="7272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637"/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Quali percorsi proporre agli studenti delle varie tipologie di istituto? </a:t>
            </a:r>
          </a:p>
          <a:p>
            <a:pPr marL="695325" indent="-514350">
              <a:buFont typeface="+mj-lt"/>
              <a:buAutoNum type="alphaLcPeriod"/>
            </a:pPr>
            <a:r>
              <a:rPr lang="it-IT" sz="2800" b="1" dirty="0">
                <a:solidFill>
                  <a:srgbClr val="000000"/>
                </a:solidFill>
                <a:cs typeface="Arial" panose="020B0604020202020204" pitchFamily="34" charset="0"/>
              </a:rPr>
              <a:t>E’ necessario iniziare con i limiti?</a:t>
            </a:r>
            <a:r>
              <a:rPr lang="it-IT" sz="2800" b="1" dirty="0">
                <a:cs typeface="Arial" panose="020B0604020202020204" pitchFamily="34" charset="0"/>
              </a:rPr>
              <a:t> </a:t>
            </a:r>
          </a:p>
          <a:p>
            <a:pPr marL="695325" indent="-514350">
              <a:buFont typeface="+mj-lt"/>
              <a:buAutoNum type="alphaLcPeriod"/>
            </a:pP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Quanto e come sviluppare la teoria?</a:t>
            </a:r>
          </a:p>
          <a:p>
            <a:pPr marL="695325" indent="-514350">
              <a:buFont typeface="+mj-lt"/>
              <a:buAutoNum type="alphaLcPeriod"/>
            </a:pPr>
            <a:r>
              <a:rPr lang="it-IT" sz="2800" b="1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Quali e quanti esercizi proporre?</a:t>
            </a:r>
          </a:p>
        </p:txBody>
      </p:sp>
    </p:spTree>
    <p:extLst>
      <p:ext uri="{BB962C8B-B14F-4D97-AF65-F5344CB8AC3E}">
        <p14:creationId xmlns:p14="http://schemas.microsoft.com/office/powerpoint/2010/main" val="2222476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6</a:t>
            </a:fld>
            <a:endParaRPr lang="it-IT" altLang="it-IT" sz="140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B1509B-D848-B844-9F75-2BD8FCA66323}"/>
              </a:ext>
            </a:extLst>
          </p:cNvPr>
          <p:cNvSpPr txBox="1"/>
          <p:nvPr/>
        </p:nvSpPr>
        <p:spPr>
          <a:xfrm>
            <a:off x="683568" y="1936991"/>
            <a:ext cx="7787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La risposta sembra: «ovviamente sì»</a:t>
            </a:r>
          </a:p>
          <a:p>
            <a:r>
              <a:rPr lang="it-IT" sz="2800" b="1" dirty="0"/>
              <a:t>Quasi tutti i testi universitari di analisi iniziano con i limiti e così anche i testi per le scuole secondarie.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BF93969-5AC1-4C40-A7C3-F9DADA41AE91}"/>
              </a:ext>
            </a:extLst>
          </p:cNvPr>
          <p:cNvSpPr txBox="1"/>
          <p:nvPr/>
        </p:nvSpPr>
        <p:spPr>
          <a:xfrm>
            <a:off x="683568" y="3821297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Propongo un’autorevole lettura per riflettere meglio sulla domanda.  </a:t>
            </a: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1601618-95B9-7D4E-AC59-C5BEBE38C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756" y="420663"/>
            <a:ext cx="8820472" cy="1470025"/>
          </a:xfrm>
        </p:spPr>
        <p:txBody>
          <a:bodyPr/>
          <a:lstStyle/>
          <a:p>
            <a:r>
              <a:rPr lang="it-IT" b="1" dirty="0">
                <a:solidFill>
                  <a:srgbClr val="0057DD"/>
                </a:solidFill>
                <a:cs typeface="Arial" panose="020B0604020202020204" pitchFamily="34" charset="0"/>
              </a:rPr>
              <a:t>a. </a:t>
            </a:r>
            <a:r>
              <a:rPr lang="it-IT" sz="4000" b="1" dirty="0">
                <a:solidFill>
                  <a:srgbClr val="0057DD"/>
                </a:solidFill>
                <a:cs typeface="Arial" panose="020B0604020202020204" pitchFamily="34" charset="0"/>
              </a:rPr>
              <a:t>È necessario iniziare con i limiti?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83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1755304" cy="3489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 dirty="0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1601618-95B9-7D4E-AC59-C5BEBE38C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830" y="0"/>
            <a:ext cx="8820472" cy="864096"/>
          </a:xfrm>
        </p:spPr>
        <p:txBody>
          <a:bodyPr/>
          <a:lstStyle/>
          <a:p>
            <a:r>
              <a:rPr lang="it-IT" b="1" dirty="0">
                <a:solidFill>
                  <a:srgbClr val="0057DD"/>
                </a:solidFill>
                <a:cs typeface="Arial" panose="020B0604020202020204" pitchFamily="34" charset="0"/>
              </a:rPr>
              <a:t>a. </a:t>
            </a:r>
            <a:r>
              <a:rPr lang="it-IT" sz="4000" b="1" dirty="0">
                <a:solidFill>
                  <a:srgbClr val="0057DD"/>
                </a:solidFill>
                <a:cs typeface="Arial" panose="020B0604020202020204" pitchFamily="34" charset="0"/>
              </a:rPr>
              <a:t>È necessario iniziare con i limiti? 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F91BBF-8EF1-3046-A520-C6180270C875}"/>
              </a:ext>
            </a:extLst>
          </p:cNvPr>
          <p:cNvSpPr txBox="1"/>
          <p:nvPr/>
        </p:nvSpPr>
        <p:spPr>
          <a:xfrm>
            <a:off x="2843808" y="693981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Un parere autorevole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E43D31B8-E499-3C42-8946-138A3D08E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285" y="1268760"/>
            <a:ext cx="5760640" cy="509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8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717" y="450025"/>
            <a:ext cx="8668072" cy="836819"/>
          </a:xfrm>
        </p:spPr>
        <p:txBody>
          <a:bodyPr/>
          <a:lstStyle/>
          <a:p>
            <a:pPr eaLnBrk="1" hangingPunct="1"/>
            <a:r>
              <a:rPr lang="it-IT" sz="36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  <a:t>b. Quanto e come sviluppare la teoria?</a:t>
            </a:r>
            <a:br>
              <a:rPr lang="it-IT" sz="40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</a:br>
            <a:endParaRPr lang="it-IT" altLang="it-IT" sz="40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8</a:t>
            </a:fld>
            <a:endParaRPr lang="it-IT" altLang="it-IT" sz="14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6034E7-672E-8D4A-90E1-6B06F0A56C13}"/>
              </a:ext>
            </a:extLst>
          </p:cNvPr>
          <p:cNvSpPr txBox="1"/>
          <p:nvPr/>
        </p:nvSpPr>
        <p:spPr>
          <a:xfrm>
            <a:off x="915616" y="981112"/>
            <a:ext cx="76328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Specialmente (ma non solo) per gli istituti con 2 ore settimanali di matematica è importante selezionare attentamente:</a:t>
            </a:r>
          </a:p>
          <a:p>
            <a:endParaRPr lang="it-IT" sz="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/>
              <a:t>concetti e teoremi per delineare un percorso essenziale, che però permetta a tutti di cogliere il ruolo delle derivate nel pensiero scientifico;</a:t>
            </a:r>
          </a:p>
          <a:p>
            <a:endParaRPr lang="it-IT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b="1" dirty="0"/>
              <a:t>il livello di astrazione e formalizzazione, per evitare di ‘vaccinare contro le derivate’ la maggior parte della classe.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6A3F47-9D9A-9F42-A062-5C3FA8E76EB1}"/>
              </a:ext>
            </a:extLst>
          </p:cNvPr>
          <p:cNvSpPr txBox="1"/>
          <p:nvPr/>
        </p:nvSpPr>
        <p:spPr>
          <a:xfrm>
            <a:off x="823967" y="4823793"/>
            <a:ext cx="7816145" cy="1200329"/>
          </a:xfrm>
          <a:prstGeom prst="rect">
            <a:avLst/>
          </a:prstGeom>
          <a:solidFill>
            <a:srgbClr val="FFFAF7"/>
          </a:solidFill>
        </p:spPr>
        <p:txBody>
          <a:bodyPr wrap="square" rtlCol="0">
            <a:spAutoFit/>
          </a:bodyPr>
          <a:lstStyle/>
          <a:p>
            <a:r>
              <a:rPr lang="it-IT" sz="2400" b="1" dirty="0"/>
              <a:t>Gli studenti interessati a proseguire studi scientifici seguiranno corsi universitari di analisi matematica con un adeguato livello di formalizzazione. </a:t>
            </a:r>
          </a:p>
        </p:txBody>
      </p:sp>
    </p:spTree>
    <p:extLst>
      <p:ext uri="{BB962C8B-B14F-4D97-AF65-F5344CB8AC3E}">
        <p14:creationId xmlns:p14="http://schemas.microsoft.com/office/powerpoint/2010/main" val="139168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FDA32C-8293-C244-BDFD-CDFE2E2B7E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717" y="450025"/>
            <a:ext cx="8668072" cy="836819"/>
          </a:xfrm>
        </p:spPr>
        <p:txBody>
          <a:bodyPr/>
          <a:lstStyle/>
          <a:p>
            <a:pPr eaLnBrk="1" hangingPunct="1"/>
            <a:r>
              <a:rPr lang="it-IT" sz="36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c. Quali e quanti esercizi proporre?</a:t>
            </a:r>
            <a:br>
              <a:rPr lang="it-IT" sz="4000" b="1" dirty="0">
                <a:solidFill>
                  <a:srgbClr val="0057DD"/>
                </a:solidFill>
                <a:ea typeface="Cambria" panose="02040503050406030204" pitchFamily="18" charset="0"/>
                <a:cs typeface="Arial" panose="020B0604020202020204" pitchFamily="34" charset="0"/>
              </a:rPr>
            </a:br>
            <a:endParaRPr lang="it-IT" altLang="it-IT" sz="40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D9ADCE95-BB30-5B47-9712-D44C0030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400" y="6248400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200" i="1" dirty="0"/>
              <a:t>Daniela Valenti, 2022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9F35D4E-7B5B-314C-A380-C98C361E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8B91A2-AA6B-ED44-9C6B-2C24271AF9B8}" type="slidenum">
              <a:rPr lang="it-IT" altLang="it-IT" sz="1400"/>
              <a:pPr eaLnBrk="1" hangingPunct="1"/>
              <a:t>9</a:t>
            </a:fld>
            <a:endParaRPr lang="it-IT" altLang="it-IT" sz="14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C6034E7-672E-8D4A-90E1-6B06F0A56C13}"/>
              </a:ext>
            </a:extLst>
          </p:cNvPr>
          <p:cNvSpPr txBox="1"/>
          <p:nvPr/>
        </p:nvSpPr>
        <p:spPr>
          <a:xfrm>
            <a:off x="722329" y="1086791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Specialmente (ma non solo) per gli istituti con 2 ore settimanali di matematica è importante selezionare attentamente: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b="1" dirty="0"/>
              <a:t>esercizi di varie tipologie;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b="1" dirty="0"/>
              <a:t>esercizi che propongono livelli crescenti di difficoltà.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99919A0-8EF2-0A42-95E1-543B74820104}"/>
              </a:ext>
            </a:extLst>
          </p:cNvPr>
          <p:cNvSpPr txBox="1"/>
          <p:nvPr/>
        </p:nvSpPr>
        <p:spPr>
          <a:xfrm>
            <a:off x="447069" y="3770797"/>
            <a:ext cx="8239732" cy="2092881"/>
          </a:xfrm>
          <a:prstGeom prst="rect">
            <a:avLst/>
          </a:prstGeom>
          <a:solidFill>
            <a:srgbClr val="FFFAF7"/>
          </a:solidFill>
        </p:spPr>
        <p:txBody>
          <a:bodyPr wrap="square" rtlCol="0">
            <a:spAutoFit/>
          </a:bodyPr>
          <a:lstStyle/>
          <a:p>
            <a:r>
              <a:rPr lang="it-IT" sz="2600" b="1" dirty="0"/>
              <a:t>Importante </a:t>
            </a:r>
            <a:r>
              <a:rPr lang="it-IT" sz="2600" b="1" dirty="0">
                <a:solidFill>
                  <a:srgbClr val="FF0000"/>
                </a:solidFill>
              </a:rPr>
              <a:t>NON proporre </a:t>
            </a:r>
            <a:r>
              <a:rPr lang="it-IT" sz="2600" b="1" dirty="0"/>
              <a:t>esercizi destinati a sviluppare “un particolare addestramento alle tecniche di calcolo”.</a:t>
            </a:r>
          </a:p>
          <a:p>
            <a:r>
              <a:rPr lang="it-IT" sz="2600" b="1" i="1" dirty="0"/>
              <a:t>Le Indicazioni Nazionali anche per i Licei scientifici danno chiaramente questo suggerimento. </a:t>
            </a:r>
          </a:p>
        </p:txBody>
      </p:sp>
    </p:spTree>
    <p:extLst>
      <p:ext uri="{BB962C8B-B14F-4D97-AF65-F5344CB8AC3E}">
        <p14:creationId xmlns:p14="http://schemas.microsoft.com/office/powerpoint/2010/main" val="427525464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10477</TotalTime>
  <Words>580</Words>
  <Application>Microsoft Macintosh PowerPoint</Application>
  <PresentationFormat>Presentazione su schermo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Narrow</vt:lpstr>
      <vt:lpstr>Calibri</vt:lpstr>
      <vt:lpstr>Cambria</vt:lpstr>
      <vt:lpstr>Times New Roman</vt:lpstr>
      <vt:lpstr>Struttura predefinita</vt:lpstr>
      <vt:lpstr>Insegnare le derivate nelle diverse tipologie di scuole secondarie</vt:lpstr>
      <vt:lpstr>Derivate in tutte le scuole secondarie</vt:lpstr>
      <vt:lpstr>Orari settimanali diversi per matematica</vt:lpstr>
      <vt:lpstr>Ruolo della matematica nello sviluppo complessivo del curricolo </vt:lpstr>
      <vt:lpstr>Scelte didattiche per insegnare le derivate</vt:lpstr>
      <vt:lpstr>a. È necessario iniziare con i limiti? </vt:lpstr>
      <vt:lpstr>a. È necessario iniziare con i limiti? </vt:lpstr>
      <vt:lpstr>b. Quanto e come sviluppare la teoria? </vt:lpstr>
      <vt:lpstr>c. Quali e quanti esercizi proporre? </vt:lpstr>
      <vt:lpstr>Importanza dei problemi di ottimizzazione</vt:lpstr>
      <vt:lpstr>Proposte del sito Matemat per sviluppare le derivate 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e funzioni al biennio superiore</dc:title>
  <dc:subject/>
  <dc:creator>Io</dc:creator>
  <cp:keywords/>
  <dc:description/>
  <cp:lastModifiedBy>Microsoft Office User</cp:lastModifiedBy>
  <cp:revision>474</cp:revision>
  <dcterms:created xsi:type="dcterms:W3CDTF">2015-12-09T08:14:34Z</dcterms:created>
  <dcterms:modified xsi:type="dcterms:W3CDTF">2022-12-15T14:35:05Z</dcterms:modified>
  <cp:category/>
</cp:coreProperties>
</file>