
<file path=[Content_Types].xml><?xml version="1.0" encoding="utf-8"?>
<Types xmlns="http://schemas.openxmlformats.org/package/2006/content-types">
  <Default Extension="png" ContentType="image/png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0" r:id="rId3"/>
    <p:sldId id="258" r:id="rId4"/>
    <p:sldId id="273" r:id="rId5"/>
    <p:sldId id="276" r:id="rId6"/>
    <p:sldId id="275" r:id="rId7"/>
    <p:sldId id="279" r:id="rId8"/>
    <p:sldId id="278" r:id="rId9"/>
    <p:sldId id="257" r:id="rId10"/>
    <p:sldId id="261" r:id="rId11"/>
    <p:sldId id="281" r:id="rId12"/>
    <p:sldId id="282" r:id="rId13"/>
    <p:sldId id="283" r:id="rId14"/>
    <p:sldId id="284" r:id="rId15"/>
    <p:sldId id="264" r:id="rId16"/>
    <p:sldId id="285" r:id="rId17"/>
    <p:sldId id="265" r:id="rId18"/>
    <p:sldId id="287" r:id="rId19"/>
    <p:sldId id="288" r:id="rId20"/>
    <p:sldId id="289" r:id="rId21"/>
    <p:sldId id="290" r:id="rId22"/>
    <p:sldId id="291" r:id="rId23"/>
    <p:sldId id="292" r:id="rId24"/>
    <p:sldId id="294" r:id="rId25"/>
    <p:sldId id="293" r:id="rId26"/>
    <p:sldId id="271" r:id="rId27"/>
    <p:sldId id="295" r:id="rId28"/>
    <p:sldId id="296" r:id="rId29"/>
    <p:sldId id="297" r:id="rId3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5"/>
    <p:restoredTop sz="94633"/>
  </p:normalViewPr>
  <p:slideViewPr>
    <p:cSldViewPr>
      <p:cViewPr>
        <p:scale>
          <a:sx n="98" d="100"/>
          <a:sy n="98" d="100"/>
        </p:scale>
        <p:origin x="1552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542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9A8B3C-83D4-BE4A-9DFB-B18199BAC9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122FE7-9F4E-B344-8AA9-CACA020D1F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079C3D-1A1B-FF42-B90C-CA0B2E0D15DD}" type="datetime1">
              <a:rPr lang="it-IT" altLang="it-IT"/>
              <a:pPr/>
              <a:t>10/05/20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1863DF-CCBE-9E46-A750-4C13CEEC6D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F94A7F-2FEC-A74F-AFAE-B49702AD4E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752FA3-9D92-1048-AE39-648C5F17C511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450F53E-0245-FF4A-A32F-DDA2547658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137ABE6-0639-2A4F-8FB6-EF67927A31F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DEC206C-8C78-3647-97AC-25D60698077F}" type="datetime1">
              <a:rPr lang="it-IT" altLang="it-IT"/>
              <a:pPr/>
              <a:t>10/05/20</a:t>
            </a:fld>
            <a:endParaRPr lang="it-IT" alt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2383E71F-7216-2C45-B1B3-88DA1C96DC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EA250CC2-69AD-794C-AF4C-9A8947F454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2B7B863-C37A-6C47-BE56-D5ECBEE522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CB4923-B31E-5745-B87D-9BC6C14B20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1FFC840-35C4-CE4F-8B80-2B937C51BFF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1358FB71-0549-F140-A34F-297218B15B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E0E751EB-ECA3-D045-9329-95F7A4BF69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44668-C063-914F-B92D-0854ECB37A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8DE625F-3410-634D-81BA-BF6526758D66}" type="slidenum">
              <a:rPr lang="it-IT" altLang="it-IT" sz="1200">
                <a:latin typeface="Calibri" panose="020F0502020204030204" pitchFamily="34" charset="0"/>
              </a:rPr>
              <a:pPr eaLnBrk="1" hangingPunct="1"/>
              <a:t>7</a:t>
            </a:fld>
            <a:endParaRPr lang="it-IT" altLang="it-IT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492995-75F9-E843-81F4-84D5F796C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89B9C1-3152-CA45-9324-2E1EE70979AA}" type="datetime1">
              <a:rPr lang="it-IT" altLang="it-IT" smtClean="0"/>
              <a:t>10/05/20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862F0C-90A0-5E41-87B4-19CBD4605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Ida Spagnuolo, Treccani Scuola 2015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07452F-7EBD-7949-A849-C540331D4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B7F44-7DE1-FE4F-89CE-8F45456E9DC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53332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490394-F97F-394B-8E85-47C8FA677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85761E-1C4F-E74A-A8B5-A089D350BF6E}" type="datetime1">
              <a:rPr lang="it-IT" altLang="it-IT" smtClean="0"/>
              <a:t>10/05/20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63868A-A5E5-484A-B94D-1116B0034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Ida Spagnuolo, Treccani Scuola 2015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F6739B-C5E2-DF4D-9A68-1F2B2AC4D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07D58-DAF1-F243-A20C-7D9EEE383B2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0953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FCD1B7-06CD-5D4E-9C5E-5DC1E73DA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DA76C3-EFAE-6341-8338-18E19CB567EF}" type="datetime1">
              <a:rPr lang="it-IT" altLang="it-IT" smtClean="0"/>
              <a:t>10/05/20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35F4DD-236B-9A4E-83FC-F8DEB1909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Ida Spagnuolo, Treccani Scuola 2015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5D7FFC-2394-3A41-A524-E6B9C879A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92210-D466-0B4E-B0AC-B9FAB7D59BE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5945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803D4C-63D2-9447-9D28-62E9DB0E3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65642E-0DA1-1047-A69B-92F1DC9725BA}" type="datetime1">
              <a:rPr lang="it-IT" altLang="it-IT" smtClean="0"/>
              <a:t>10/05/20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479705-1659-BC46-9278-293CDCF4A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Ida Spagnuolo, Treccani Scuola 2015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49730E-CC2B-EF40-ABB7-6CB476ABE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169A7-0BFE-C345-9489-A88EB00F1CE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7141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BC2157-C3AE-C744-9444-EC487FE52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698944-94F5-2041-BCCE-25075FB3F3BC}" type="datetime1">
              <a:rPr lang="it-IT" altLang="it-IT" smtClean="0"/>
              <a:t>10/05/20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CD0763-2D95-F846-9AD5-0DDEEF3B7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Ida Spagnuolo, Treccani Scuola 2015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96592A-E03A-E641-B386-518DFBA6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EF093-9C9C-EC4B-98C6-C5E9F84693A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7958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D4A5AF55-EADB-0B40-AD65-5633829E5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219E2-E2CD-6D48-A1ED-D0720C8ADC6B}" type="datetime1">
              <a:rPr lang="it-IT" altLang="it-IT" smtClean="0"/>
              <a:t>10/05/20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0FEDC9C8-5534-0444-BCF4-BB7FCC47A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Ida Spagnuolo, Treccani Scuola 2015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91D89641-F96C-D941-A852-D56A84B03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97F23-6091-2540-B743-1C1094A8343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6482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34A002A0-0CBD-C64A-8ED8-655B0591F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D42D3C-1C3D-154F-A23B-C95E05EC4C9E}" type="datetime1">
              <a:rPr lang="it-IT" altLang="it-IT" smtClean="0"/>
              <a:t>10/05/20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E7D94AB7-E6FA-6A46-B2CD-0F0885F05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Ida Spagnuolo, Treccani Scuola 2015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D5EB8A27-836E-8344-A159-DBF8D6677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549C0-715F-EC44-B3D2-AA579000775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5378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F1F0DEAC-CC71-C54E-8340-A461759C8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80C2F9-776A-3148-96D0-EE90FF1EA3EE}" type="datetime1">
              <a:rPr lang="it-IT" altLang="it-IT" smtClean="0"/>
              <a:t>10/05/20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ED155372-3599-E24A-BF91-4A87989A6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Ida Spagnuolo, Treccani Scuola 2015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612A5A0D-2E51-7F41-9370-5808F4D71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855F7-D4D6-DC4B-A39E-DCEC1B95D59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8794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D4B1D7D2-B748-DF4B-B8F9-8E4403B08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50ABB0-0F55-1040-A1D7-B262A9A0D5B1}" type="datetime1">
              <a:rPr lang="it-IT" altLang="it-IT" smtClean="0"/>
              <a:t>10/05/20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F2D81899-AB44-984C-9DB8-5E2EB9D55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Ida Spagnuolo, Treccani Scuola 2015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E344AFDC-5859-1E4E-82B4-756523A4A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4BB42-63EC-C743-AEA8-25C8FEFF999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632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94668264-5192-684B-BE2B-3578E9776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25937C-746D-3849-9CFA-6BCE2D68461F}" type="datetime1">
              <a:rPr lang="it-IT" altLang="it-IT" smtClean="0"/>
              <a:t>10/05/20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C5AAF0E4-98D6-F549-8B44-5B4CF58C7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Ida Spagnuolo, Treccani Scuola 2015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DECF5863-E8E0-B946-83C3-8740B5CD7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8C314-9026-634A-9E64-4936EE887BC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57978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90289533-82A3-464B-A2CC-93F1049F2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06E8F2-E0B3-9B4C-B0DF-6C2740524605}" type="datetime1">
              <a:rPr lang="it-IT" altLang="it-IT" smtClean="0"/>
              <a:t>10/05/20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88701ECE-E07D-0E48-9002-3BFF22526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Ida Spagnuolo, Treccani Scuola 2015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9D72CCE8-E318-6943-BBC9-BFECE803F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78AFE-1FD3-4342-A300-185AB51EE16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70031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0C0D7FF6-97DB-AD4B-9410-BF8EBE2B02F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D9E8F136-E987-A441-9704-4F5C5C58D2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4495ED-00A9-A146-AC30-56131B2ED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6385E7F-B02B-2E4E-9535-FCF4D74C9C54}" type="datetime1">
              <a:rPr lang="it-IT" altLang="it-IT" smtClean="0"/>
              <a:t>10/05/20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5F348D-361A-414E-A4D9-92ED18DB3C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altLang="it-IT"/>
              <a:t>Ida Spagnuolo, Treccani Scuola 2015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931F9C-FA9B-0943-96ED-3CDF343AB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AA7FA22-D211-D346-9533-9330B7302108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>
            <a:extLst>
              <a:ext uri="{FF2B5EF4-FFF2-40B4-BE49-F238E27FC236}">
                <a16:creationId xmlns:a16="http://schemas.microsoft.com/office/drawing/2014/main" id="{3BD367CC-725F-C743-BFB6-D2A0E4940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048000"/>
            <a:ext cx="7239000" cy="1470025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Equazioni di rette e circonferenze nello spazio</a:t>
            </a:r>
          </a:p>
        </p:txBody>
      </p:sp>
      <p:sp>
        <p:nvSpPr>
          <p:cNvPr id="15363" name="Segnaposto piè di pagina 6">
            <a:extLst>
              <a:ext uri="{FF2B5EF4-FFF2-40B4-BE49-F238E27FC236}">
                <a16:creationId xmlns:a16="http://schemas.microsoft.com/office/drawing/2014/main" id="{C7589B69-F5A0-7748-960F-47FAD046B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B86C8-911F-A242-ACF0-E8753F8DB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4C035A2-9925-2445-B285-EEA55B1AC788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5" name="Titolo 1">
            <a:extLst>
              <a:ext uri="{FF2B5EF4-FFF2-40B4-BE49-F238E27FC236}">
                <a16:creationId xmlns:a16="http://schemas.microsoft.com/office/drawing/2014/main" id="{9FE6BC14-C7A6-2449-86D9-DB4979B2027E}"/>
              </a:ext>
            </a:extLst>
          </p:cNvPr>
          <p:cNvSpPr txBox="1">
            <a:spLocks/>
          </p:cNvSpPr>
          <p:nvPr/>
        </p:nvSpPr>
        <p:spPr bwMode="auto">
          <a:xfrm>
            <a:off x="609600" y="1828800"/>
            <a:ext cx="81534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4400" b="1" dirty="0">
                <a:latin typeface="Calibri" panose="020F0502020204030204" pitchFamily="34" charset="0"/>
              </a:rPr>
              <a:t>Coordinate cartesiane nello spazio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BF1748-5A77-1A4F-9285-AF57DAAFA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715963"/>
          </a:xfrm>
        </p:spPr>
        <p:txBody>
          <a:bodyPr anchor="t">
            <a:normAutofit/>
          </a:bodyPr>
          <a:lstStyle/>
          <a:p>
            <a:pPr eaLnBrk="1" hangingPunct="1"/>
            <a:r>
              <a:rPr lang="it-IT" altLang="it-IT" sz="4000" b="1">
                <a:ea typeface="ＭＳ Ｐゴシック" panose="020B0600070205080204" pitchFamily="34" charset="-128"/>
              </a:rPr>
              <a:t>Retta nello spazio: equazioni cartesiane</a:t>
            </a:r>
            <a:endParaRPr lang="it-IT" altLang="it-IT" sz="4000">
              <a:ea typeface="ＭＳ Ｐゴシック" panose="020B0600070205080204" pitchFamily="34" charset="-128"/>
            </a:endParaRPr>
          </a:p>
        </p:txBody>
      </p:sp>
      <p:sp>
        <p:nvSpPr>
          <p:cNvPr id="25604" name="Segnaposto piè di pagina 3">
            <a:extLst>
              <a:ext uri="{FF2B5EF4-FFF2-40B4-BE49-F238E27FC236}">
                <a16:creationId xmlns:a16="http://schemas.microsoft.com/office/drawing/2014/main" id="{4C4193C4-EE04-ED48-883C-464E71ADE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5791200" y="63246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DD50BA-04C5-3F47-A535-26862F7A3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C4251A6-9545-3042-B353-C65520385D00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5606" name="TextBox 6">
            <a:extLst>
              <a:ext uri="{FF2B5EF4-FFF2-40B4-BE49-F238E27FC236}">
                <a16:creationId xmlns:a16="http://schemas.microsoft.com/office/drawing/2014/main" id="{56433D61-8608-1942-91AD-E7140301F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838200"/>
            <a:ext cx="7010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Qual è il significato delle due equazioni cartesiane della retta? Ragioniamo sull’esempio.</a:t>
            </a:r>
          </a:p>
        </p:txBody>
      </p:sp>
      <p:pic>
        <p:nvPicPr>
          <p:cNvPr id="8" name="Picture 7" descr="Schermata 2015-11-15 alle 16.39.09.png">
            <a:extLst>
              <a:ext uri="{FF2B5EF4-FFF2-40B4-BE49-F238E27FC236}">
                <a16:creationId xmlns:a16="http://schemas.microsoft.com/office/drawing/2014/main" id="{4D3B82BA-3A60-BC4D-A9F5-7978FB1A1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95600"/>
            <a:ext cx="5337175" cy="3581400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A887538-2BB6-064C-B09F-53951EB6542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838200" y="2819400"/>
            <a:ext cx="914400" cy="457200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410944E-211D-8141-A67D-B1BC35CF2F06}"/>
              </a:ext>
            </a:extLst>
          </p:cNvPr>
          <p:cNvSpPr txBox="1"/>
          <p:nvPr/>
        </p:nvSpPr>
        <p:spPr>
          <a:xfrm>
            <a:off x="5715000" y="1981200"/>
            <a:ext cx="1295400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00FF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Piano </a:t>
            </a:r>
            <a:r>
              <a:rPr lang="it-IT" altLang="it-IT" b="1">
                <a:latin typeface="Lucida Grande" panose="020B0600040502020204" pitchFamily="34" charset="0"/>
                <a:cs typeface="Lucida Grande" panose="020B0600040502020204" pitchFamily="34" charset="0"/>
              </a:rPr>
              <a:t>β</a:t>
            </a:r>
            <a:endParaRPr lang="it-IT" altLang="it-IT" b="1">
              <a:latin typeface="Arial Narrow" panose="020B060402020202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031BE36-7722-D64E-9340-76A711458631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5257800" y="2438400"/>
            <a:ext cx="915988" cy="8382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4" name="TextBox 31">
            <a:extLst>
              <a:ext uri="{FF2B5EF4-FFF2-40B4-BE49-F238E27FC236}">
                <a16:creationId xmlns:a16="http://schemas.microsoft.com/office/drawing/2014/main" id="{5F62D852-F4B6-024F-892F-2A49F0E03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657600"/>
            <a:ext cx="3200400" cy="830263"/>
          </a:xfrm>
          <a:prstGeom prst="rect">
            <a:avLst/>
          </a:prstGeom>
          <a:solidFill>
            <a:srgbClr val="F9FFE5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La retta è descritta come intersezione di due piani.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C4A3E5F-D321-7344-A778-CA1806A75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597" y="1676279"/>
            <a:ext cx="2277133" cy="1108445"/>
          </a:xfrm>
          <a:prstGeom prst="rect">
            <a:avLst/>
          </a:prstGeom>
        </p:spPr>
      </p:pic>
      <p:cxnSp>
        <p:nvCxnSpPr>
          <p:cNvPr id="17" name="Straight Arrow Connector 21">
            <a:extLst>
              <a:ext uri="{FF2B5EF4-FFF2-40B4-BE49-F238E27FC236}">
                <a16:creationId xmlns:a16="http://schemas.microsoft.com/office/drawing/2014/main" id="{7CB77328-AC7F-9547-8917-9D0B04924958}"/>
              </a:ext>
            </a:extLst>
          </p:cNvPr>
          <p:cNvCxnSpPr>
            <a:cxnSpLocks noChangeShapeType="1"/>
            <a:stCxn id="21" idx="1"/>
          </p:cNvCxnSpPr>
          <p:nvPr/>
        </p:nvCxnSpPr>
        <p:spPr bwMode="auto">
          <a:xfrm flipH="1">
            <a:off x="4552004" y="2212182"/>
            <a:ext cx="1162996" cy="227011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2">
            <a:extLst>
              <a:ext uri="{FF2B5EF4-FFF2-40B4-BE49-F238E27FC236}">
                <a16:creationId xmlns:a16="http://schemas.microsoft.com/office/drawing/2014/main" id="{28BC1A7C-0AF9-F941-A88F-7E726DEFF97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676400" y="2022724"/>
            <a:ext cx="1193935" cy="341064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10">
            <a:extLst>
              <a:ext uri="{FF2B5EF4-FFF2-40B4-BE49-F238E27FC236}">
                <a16:creationId xmlns:a16="http://schemas.microsoft.com/office/drawing/2014/main" id="{654AC2FF-0F9B-4048-A992-7AB97C252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33600"/>
            <a:ext cx="1295400" cy="461963"/>
          </a:xfrm>
          <a:prstGeom prst="rect">
            <a:avLst/>
          </a:prstGeom>
          <a:solidFill>
            <a:srgbClr val="D9FFD9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Piano </a:t>
            </a:r>
            <a:r>
              <a:rPr lang="it-IT" altLang="it-IT" b="1">
                <a:latin typeface="Lucida Grande" panose="020B0600040502020204" pitchFamily="34" charset="0"/>
                <a:cs typeface="Lucida Grande" panose="020B0600040502020204" pitchFamily="34" charset="0"/>
              </a:rPr>
              <a:t>α</a:t>
            </a:r>
            <a:endParaRPr lang="it-IT" altLang="it-IT" b="1">
              <a:latin typeface="Arial Narrow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5B17A9-51D4-F741-B1CB-7D4C89A9C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715963"/>
          </a:xfrm>
        </p:spPr>
        <p:txBody>
          <a:bodyPr anchor="t">
            <a:normAutofit/>
          </a:bodyPr>
          <a:lstStyle/>
          <a:p>
            <a:pPr eaLnBrk="1" hangingPunct="1"/>
            <a:r>
              <a:rPr lang="it-IT" altLang="it-IT" sz="4000" b="1">
                <a:ea typeface="ＭＳ Ｐゴシック" panose="020B0600070205080204" pitchFamily="34" charset="-128"/>
              </a:rPr>
              <a:t>Retta come intersezione di due piani</a:t>
            </a:r>
            <a:endParaRPr lang="it-IT" altLang="it-IT" sz="4000">
              <a:ea typeface="ＭＳ Ｐゴシック" panose="020B0600070205080204" pitchFamily="34" charset="-128"/>
            </a:endParaRPr>
          </a:p>
        </p:txBody>
      </p:sp>
      <p:sp>
        <p:nvSpPr>
          <p:cNvPr id="26628" name="Segnaposto piè di pagina 3">
            <a:extLst>
              <a:ext uri="{FF2B5EF4-FFF2-40B4-BE49-F238E27FC236}">
                <a16:creationId xmlns:a16="http://schemas.microsoft.com/office/drawing/2014/main" id="{7779333F-3565-0441-8FEE-D214436A2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5791200" y="63246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8BCC5-3646-174F-B7DD-047B79B6A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B4A51BA-DCFE-FC45-8B08-34C5427A2E3A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6630" name="TextBox 14">
            <a:extLst>
              <a:ext uri="{FF2B5EF4-FFF2-40B4-BE49-F238E27FC236}">
                <a16:creationId xmlns:a16="http://schemas.microsoft.com/office/drawing/2014/main" id="{0EDEFB8D-440C-9241-9714-BA0699B39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24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6631" name="TextBox 15">
            <a:extLst>
              <a:ext uri="{FF2B5EF4-FFF2-40B4-BE49-F238E27FC236}">
                <a16:creationId xmlns:a16="http://schemas.microsoft.com/office/drawing/2014/main" id="{6C39B289-CB74-DA40-BF30-BFFC0B72C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990600"/>
            <a:ext cx="6400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Ma</a:t>
            </a:r>
            <a:r>
              <a:rPr lang="it-IT" altLang="it-IT" sz="2800">
                <a:latin typeface="Arial Narrow" panose="020B0604020202020204" pitchFamily="34" charset="0"/>
              </a:rPr>
              <a:t> </a:t>
            </a:r>
            <a:r>
              <a:rPr lang="it-IT" altLang="it-IT" sz="2800" b="1">
                <a:latin typeface="Lucida Grande" panose="020B0600040502020204" pitchFamily="34" charset="0"/>
                <a:cs typeface="Lucida Grande" panose="020B0600040502020204" pitchFamily="34" charset="0"/>
              </a:rPr>
              <a:t>α </a:t>
            </a:r>
            <a:r>
              <a:rPr lang="it-IT" altLang="it-IT" sz="2800" b="1">
                <a:latin typeface="Arial Narrow" panose="020B0604020202020204" pitchFamily="34" charset="0"/>
              </a:rPr>
              <a:t>e</a:t>
            </a:r>
            <a:r>
              <a:rPr lang="it-IT" altLang="it-IT" sz="2800">
                <a:latin typeface="Arial Narrow" panose="020B0604020202020204" pitchFamily="34" charset="0"/>
              </a:rPr>
              <a:t> </a:t>
            </a:r>
            <a:r>
              <a:rPr lang="it-IT" altLang="it-IT" sz="2800" b="1">
                <a:latin typeface="Lucida Grande" panose="020B0600040502020204" pitchFamily="34" charset="0"/>
                <a:cs typeface="Lucida Grande" panose="020B0600040502020204" pitchFamily="34" charset="0"/>
              </a:rPr>
              <a:t>β </a:t>
            </a:r>
            <a:r>
              <a:rPr lang="it-IT" altLang="it-IT" sz="2800" b="1">
                <a:latin typeface="Arial Narrow" panose="020B0604020202020204" pitchFamily="34" charset="0"/>
              </a:rPr>
              <a:t>non sono gli unici due piani che passano per la retta </a:t>
            </a:r>
            <a:r>
              <a:rPr lang="it-IT" altLang="it-IT" sz="2800" b="1" i="1">
                <a:latin typeface="Arial Narrow" panose="020B0604020202020204" pitchFamily="34" charset="0"/>
              </a:rPr>
              <a:t>r</a:t>
            </a:r>
            <a:r>
              <a:rPr lang="it-IT" altLang="it-IT" sz="2800" b="1">
                <a:latin typeface="Arial Narrow" panose="020B0604020202020204" pitchFamily="34" charset="0"/>
              </a:rPr>
              <a:t>. </a:t>
            </a:r>
          </a:p>
          <a:p>
            <a:pPr eaLnBrk="1" hangingPunct="1"/>
            <a:r>
              <a:rPr lang="it-IT" altLang="it-IT" sz="2800" b="1">
                <a:latin typeface="Arial Narrow" panose="020B0604020202020204" pitchFamily="34" charset="0"/>
                <a:cs typeface="Lucida Grande" panose="020B0600040502020204" pitchFamily="34" charset="0"/>
              </a:rPr>
              <a:t>Posso rappresentare la stessa retta </a:t>
            </a:r>
            <a:r>
              <a:rPr lang="it-IT" altLang="it-IT" sz="2800" b="1" i="1">
                <a:latin typeface="Arial Narrow" panose="020B0604020202020204" pitchFamily="34" charset="0"/>
                <a:cs typeface="Lucida Grande" panose="020B0600040502020204" pitchFamily="34" charset="0"/>
              </a:rPr>
              <a:t>r</a:t>
            </a:r>
            <a:r>
              <a:rPr lang="it-IT" altLang="it-IT" sz="2800" b="1">
                <a:latin typeface="Arial Narrow" panose="020B0604020202020204" pitchFamily="34" charset="0"/>
                <a:cs typeface="Lucida Grande" panose="020B0600040502020204" pitchFamily="34" charset="0"/>
              </a:rPr>
              <a:t> con altre coppie di piani. Ecco un altro esempio.</a:t>
            </a:r>
            <a:r>
              <a:rPr lang="it-IT" altLang="it-IT" sz="2800" b="1">
                <a:latin typeface="Lucida Grande" panose="020B0600040502020204" pitchFamily="34" charset="0"/>
                <a:cs typeface="Lucida Grande" panose="020B0600040502020204" pitchFamily="34" charset="0"/>
              </a:rPr>
              <a:t>  </a:t>
            </a:r>
            <a:endParaRPr lang="it-IT" altLang="it-IT" sz="2800">
              <a:latin typeface="Arial Narrow" panose="020B0604020202020204" pitchFamily="34" charset="0"/>
            </a:endParaRPr>
          </a:p>
        </p:txBody>
      </p:sp>
      <p:pic>
        <p:nvPicPr>
          <p:cNvPr id="26632" name="Picture 9" descr="Fascio_piani.png">
            <a:extLst>
              <a:ext uri="{FF2B5EF4-FFF2-40B4-BE49-F238E27FC236}">
                <a16:creationId xmlns:a16="http://schemas.microsoft.com/office/drawing/2014/main" id="{A25457D8-F35B-BA44-AA95-69CE5AA38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>
            <a:fillRect/>
          </a:stretch>
        </p:blipFill>
        <p:spPr bwMode="auto">
          <a:xfrm>
            <a:off x="304800" y="914400"/>
            <a:ext cx="2286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7" descr="Schermata 2015-11-15 alle 17.57.13.png">
            <a:extLst>
              <a:ext uri="{FF2B5EF4-FFF2-40B4-BE49-F238E27FC236}">
                <a16:creationId xmlns:a16="http://schemas.microsoft.com/office/drawing/2014/main" id="{CD8C34E1-03DF-BA45-A2C4-1F39EA6F7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19400"/>
            <a:ext cx="3733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TextBox 18">
            <a:extLst>
              <a:ext uri="{FF2B5EF4-FFF2-40B4-BE49-F238E27FC236}">
                <a16:creationId xmlns:a16="http://schemas.microsoft.com/office/drawing/2014/main" id="{CCD131D7-1538-254A-A385-1849E3742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505200"/>
            <a:ext cx="1295400" cy="461963"/>
          </a:xfrm>
          <a:prstGeom prst="rect">
            <a:avLst/>
          </a:prstGeom>
          <a:solidFill>
            <a:srgbClr val="D9FFD9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Piano </a:t>
            </a:r>
            <a:r>
              <a:rPr lang="it-IT" altLang="it-IT" b="1">
                <a:latin typeface="Lucida Grande" panose="020B0600040502020204" pitchFamily="34" charset="0"/>
                <a:cs typeface="Lucida Grande" panose="020B0600040502020204" pitchFamily="34" charset="0"/>
              </a:rPr>
              <a:t>δ</a:t>
            </a:r>
            <a:endParaRPr lang="it-IT" altLang="it-IT" b="1">
              <a:latin typeface="Arial Narrow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C544C71-E517-0F4C-8F5A-5AF3620D8F5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114800" y="3200400"/>
            <a:ext cx="914400" cy="306388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1D5B064-65C5-BB49-B2D4-431A6DCD3DB0}"/>
              </a:ext>
            </a:extLst>
          </p:cNvPr>
          <p:cNvSpPr txBox="1"/>
          <p:nvPr/>
        </p:nvSpPr>
        <p:spPr>
          <a:xfrm>
            <a:off x="3429000" y="5943600"/>
            <a:ext cx="1295400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00FF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Piano </a:t>
            </a:r>
            <a:r>
              <a:rPr lang="it-IT" altLang="it-IT" b="1">
                <a:latin typeface="Lucida Grande" panose="020B0600040502020204" pitchFamily="34" charset="0"/>
                <a:cs typeface="Lucida Grande" panose="020B0600040502020204" pitchFamily="34" charset="0"/>
              </a:rPr>
              <a:t>γ</a:t>
            </a:r>
            <a:endParaRPr lang="it-IT" altLang="it-IT" b="1">
              <a:latin typeface="Arial Narrow" panose="020B0604020202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1DD48E4-75D0-734F-A1DC-9762A1A7E81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343400" y="5791200"/>
            <a:ext cx="838200" cy="1524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72D9FC61-F20B-4342-B035-CABE130588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975" y="4500564"/>
            <a:ext cx="2502525" cy="1126136"/>
          </a:xfrm>
          <a:prstGeom prst="rect">
            <a:avLst/>
          </a:prstGeom>
        </p:spPr>
      </p:pic>
      <p:cxnSp>
        <p:nvCxnSpPr>
          <p:cNvPr id="18" name="Straight Arrow Connector 26">
            <a:extLst>
              <a:ext uri="{FF2B5EF4-FFF2-40B4-BE49-F238E27FC236}">
                <a16:creationId xmlns:a16="http://schemas.microsoft.com/office/drawing/2014/main" id="{B2ECB956-207F-A34F-A98C-59DCB6648505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810000" y="5410200"/>
            <a:ext cx="533400" cy="5334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23">
            <a:extLst>
              <a:ext uri="{FF2B5EF4-FFF2-40B4-BE49-F238E27FC236}">
                <a16:creationId xmlns:a16="http://schemas.microsoft.com/office/drawing/2014/main" id="{DDEDB66A-643E-8041-92B7-1CD90B9A0EC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933700" y="4229100"/>
            <a:ext cx="762000" cy="228600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C166EF-2124-2C49-BFD0-89F5C9F74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715963"/>
          </a:xfrm>
        </p:spPr>
        <p:txBody>
          <a:bodyPr anchor="t">
            <a:normAutofit/>
          </a:bodyPr>
          <a:lstStyle/>
          <a:p>
            <a:pPr eaLnBrk="1" hangingPunct="1"/>
            <a:r>
              <a:rPr lang="it-IT" altLang="it-IT" sz="4000" b="1">
                <a:ea typeface="ＭＳ Ｐゴシック" panose="020B0600070205080204" pitchFamily="34" charset="-128"/>
              </a:rPr>
              <a:t>Retta come intersezione di due piani</a:t>
            </a:r>
            <a:endParaRPr lang="it-IT" altLang="it-IT" sz="4000">
              <a:ea typeface="ＭＳ Ｐゴシック" panose="020B0600070205080204" pitchFamily="34" charset="-128"/>
            </a:endParaRPr>
          </a:p>
        </p:txBody>
      </p:sp>
      <p:sp>
        <p:nvSpPr>
          <p:cNvPr id="27651" name="Segnaposto piè di pagina 3">
            <a:extLst>
              <a:ext uri="{FF2B5EF4-FFF2-40B4-BE49-F238E27FC236}">
                <a16:creationId xmlns:a16="http://schemas.microsoft.com/office/drawing/2014/main" id="{465BE947-651E-A341-9BB9-4992CDC7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D7B3B0-9C70-F142-8006-016C032B6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3B302D3-7840-4945-B39E-A213DBFDEDEC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7653" name="TextBox 14">
            <a:extLst>
              <a:ext uri="{FF2B5EF4-FFF2-40B4-BE49-F238E27FC236}">
                <a16:creationId xmlns:a16="http://schemas.microsoft.com/office/drawing/2014/main" id="{F58A79B2-249E-7143-B7A4-32B805E2C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24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pic>
        <p:nvPicPr>
          <p:cNvPr id="27654" name="Picture 17" descr="Schermata 2015-11-15 alle 17.57.13.png">
            <a:extLst>
              <a:ext uri="{FF2B5EF4-FFF2-40B4-BE49-F238E27FC236}">
                <a16:creationId xmlns:a16="http://schemas.microsoft.com/office/drawing/2014/main" id="{73174FB2-CD2E-DB47-8B3A-73F230297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0"/>
            <a:ext cx="3227388" cy="28321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981B035-10F6-7C40-A5BF-5757944C53C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114800" y="3200400"/>
            <a:ext cx="914400" cy="306388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6" name="TextBox 20">
            <a:extLst>
              <a:ext uri="{FF2B5EF4-FFF2-40B4-BE49-F238E27FC236}">
                <a16:creationId xmlns:a16="http://schemas.microsoft.com/office/drawing/2014/main" id="{0F4009D3-D184-4742-8495-E4937CB3B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90600"/>
            <a:ext cx="807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Tutti i sistemi rappresentano la stessa retta, perciò debbono essere equivalenti. Infatti trovo </a:t>
            </a:r>
          </a:p>
        </p:txBody>
      </p:sp>
      <p:pic>
        <p:nvPicPr>
          <p:cNvPr id="27657" name="Picture 21" descr="Schermata 2015-11-15 alle 18.15.58.png">
            <a:extLst>
              <a:ext uri="{FF2B5EF4-FFF2-40B4-BE49-F238E27FC236}">
                <a16:creationId xmlns:a16="http://schemas.microsoft.com/office/drawing/2014/main" id="{00E759A6-1E41-C74C-B213-A07D3D2A7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762000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Schermata 2015-11-15 alle 16.39.09.png">
            <a:extLst>
              <a:ext uri="{FF2B5EF4-FFF2-40B4-BE49-F238E27FC236}">
                <a16:creationId xmlns:a16="http://schemas.microsoft.com/office/drawing/2014/main" id="{16A24E42-CACD-5E4D-90AA-FA672B819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276600"/>
            <a:ext cx="3519488" cy="2362200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olo 1">
            <a:extLst>
              <a:ext uri="{FF2B5EF4-FFF2-40B4-BE49-F238E27FC236}">
                <a16:creationId xmlns:a16="http://schemas.microsoft.com/office/drawing/2014/main" id="{6A3B86AF-FC7A-3E46-8DBB-300A8998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 anchor="t"/>
          <a:lstStyle/>
          <a:p>
            <a:pPr eaLnBrk="1" hangingPunct="1"/>
            <a:r>
              <a:rPr lang="it-IT" altLang="it-IT" b="1">
                <a:ea typeface="ＭＳ Ｐゴシック" panose="020B0600070205080204" pitchFamily="34" charset="-128"/>
              </a:rPr>
              <a:t>Posizione di rette nello spazio</a:t>
            </a:r>
          </a:p>
        </p:txBody>
      </p:sp>
      <p:sp>
        <p:nvSpPr>
          <p:cNvPr id="28676" name="Segnaposto testo 4">
            <a:extLst>
              <a:ext uri="{FF2B5EF4-FFF2-40B4-BE49-F238E27FC236}">
                <a16:creationId xmlns:a16="http://schemas.microsoft.com/office/drawing/2014/main" id="{EDD007E9-8BF6-8F41-B568-297344070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2200" y="1524000"/>
            <a:ext cx="4040188" cy="639763"/>
          </a:xfrm>
        </p:spPr>
        <p:txBody>
          <a:bodyPr anchor="t"/>
          <a:lstStyle/>
          <a:p>
            <a:pPr algn="ctr" eaLnBrk="1" hangingPunct="1"/>
            <a:r>
              <a:rPr lang="it-IT" altLang="it-IT" sz="2800">
                <a:ea typeface="ＭＳ Ｐゴシック" panose="020B0600070205080204" pitchFamily="34" charset="-128"/>
              </a:rPr>
              <a:t>RETTE  PARALLELE</a:t>
            </a:r>
          </a:p>
        </p:txBody>
      </p:sp>
      <p:sp>
        <p:nvSpPr>
          <p:cNvPr id="21511" name="Slide Number Placeholder 6">
            <a:extLst>
              <a:ext uri="{FF2B5EF4-FFF2-40B4-BE49-F238E27FC236}">
                <a16:creationId xmlns:a16="http://schemas.microsoft.com/office/drawing/2014/main" id="{A7C52CD7-B249-5B43-B79B-BDCB516A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2E22C85-36F1-F749-AF76-F0EE7A6F071D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8678" name="Footer Placeholder 7">
            <a:extLst>
              <a:ext uri="{FF2B5EF4-FFF2-40B4-BE49-F238E27FC236}">
                <a16:creationId xmlns:a16="http://schemas.microsoft.com/office/drawing/2014/main" id="{522D21AF-4EE6-2145-9ED3-5E34CE43E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07504" y="6356349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28679" name="Segnaposto contenuto 5">
            <a:extLst>
              <a:ext uri="{FF2B5EF4-FFF2-40B4-BE49-F238E27FC236}">
                <a16:creationId xmlns:a16="http://schemas.microsoft.com/office/drawing/2014/main" id="{79E87D98-76EC-D74C-B910-A4C8A3991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28800" y="2209800"/>
            <a:ext cx="6096000" cy="1905000"/>
          </a:xfrm>
        </p:spPr>
        <p:txBody>
          <a:bodyPr/>
          <a:lstStyle/>
          <a:p>
            <a:pPr marL="4763" indent="-4763" eaLnBrk="1" hangingPunct="1">
              <a:buFont typeface="Arial" panose="020B0604020202020204" pitchFamily="34" charset="0"/>
              <a:buNone/>
            </a:pPr>
            <a:r>
              <a:rPr lang="it-IT" altLang="it-IT" sz="2800" b="1">
                <a:ea typeface="ＭＳ Ｐゴシック" panose="020B0600070205080204" pitchFamily="34" charset="-128"/>
              </a:rPr>
              <a:t>Due rette r ed r’ sono parallele quando sono paralleli i vettori direzione</a:t>
            </a:r>
          </a:p>
          <a:p>
            <a:pPr marL="4763" indent="-4763" eaLnBrk="1" hangingPunct="1">
              <a:buFont typeface="Arial" panose="020B0604020202020204" pitchFamily="34" charset="0"/>
              <a:buNone/>
            </a:pPr>
            <a:r>
              <a:rPr lang="it-IT" altLang="it-IT" sz="3200" b="1">
                <a:ea typeface="ＭＳ Ｐゴシック" panose="020B0600070205080204" pitchFamily="34" charset="-128"/>
              </a:rPr>
              <a:t>         v(l,m,n) e w(l’, m’,n’)</a:t>
            </a:r>
          </a:p>
          <a:p>
            <a:pPr marL="4763" indent="-4763" eaLnBrk="1" hangingPunct="1">
              <a:buFont typeface="Arial" panose="020B0604020202020204" pitchFamily="34" charset="0"/>
              <a:buNone/>
            </a:pPr>
            <a:r>
              <a:rPr lang="it-IT" altLang="it-IT" sz="2800" b="1">
                <a:ea typeface="ＭＳ Ｐゴシック" panose="020B0600070205080204" pitchFamily="34" charset="-128"/>
              </a:rPr>
              <a:t>e quindi trovo</a:t>
            </a:r>
          </a:p>
          <a:p>
            <a:pPr marL="4763" indent="-4763" eaLnBrk="1" hangingPunct="1">
              <a:buFont typeface="Arial" panose="020B0604020202020204" pitchFamily="34" charset="0"/>
              <a:buNone/>
            </a:pPr>
            <a:endParaRPr lang="it-IT" altLang="it-IT" sz="2800" b="1">
              <a:ea typeface="ＭＳ Ｐゴシック" panose="020B0600070205080204" pitchFamily="34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C6F69E-4206-8E44-8B17-CA66EC1F4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267200"/>
            <a:ext cx="2057400" cy="1143000"/>
          </a:xfrm>
          <a:prstGeom prst="rect">
            <a:avLst/>
          </a:prstGeom>
          <a:solidFill>
            <a:srgbClr val="F9FFE5"/>
          </a:solidFill>
          <a:ln w="25400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1C348DE-3CE8-D941-A5C4-7FB006FEF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607" y="4373563"/>
            <a:ext cx="1910993" cy="98986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itolo 1">
            <a:extLst>
              <a:ext uri="{FF2B5EF4-FFF2-40B4-BE49-F238E27FC236}">
                <a16:creationId xmlns:a16="http://schemas.microsoft.com/office/drawing/2014/main" id="{FEA032CB-754D-7340-8A19-7A17E3060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 anchor="t"/>
          <a:lstStyle/>
          <a:p>
            <a:pPr eaLnBrk="1" hangingPunct="1"/>
            <a:r>
              <a:rPr lang="it-IT" altLang="it-IT" b="1">
                <a:ea typeface="ＭＳ Ｐゴシック" panose="020B0600070205080204" pitchFamily="34" charset="-128"/>
              </a:rPr>
              <a:t>Posizione di rette nello spazio</a:t>
            </a:r>
          </a:p>
        </p:txBody>
      </p:sp>
      <p:sp>
        <p:nvSpPr>
          <p:cNvPr id="29702" name="Segnaposto testo 4">
            <a:extLst>
              <a:ext uri="{FF2B5EF4-FFF2-40B4-BE49-F238E27FC236}">
                <a16:creationId xmlns:a16="http://schemas.microsoft.com/office/drawing/2014/main" id="{7FAF9CA6-9A39-234F-A89A-21E36B7C7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0" y="1066800"/>
            <a:ext cx="5867400" cy="639763"/>
          </a:xfrm>
        </p:spPr>
        <p:txBody>
          <a:bodyPr anchor="t"/>
          <a:lstStyle/>
          <a:p>
            <a:pPr algn="ctr" eaLnBrk="1" hangingPunct="1"/>
            <a:r>
              <a:rPr lang="it-IT" altLang="it-IT" sz="2800">
                <a:ea typeface="ＭＳ Ｐゴシック" panose="020B0600070205080204" pitchFamily="34" charset="-128"/>
              </a:rPr>
              <a:t>RETTE  PARALLELE UN ESEMPIO</a:t>
            </a:r>
          </a:p>
        </p:txBody>
      </p:sp>
      <p:sp>
        <p:nvSpPr>
          <p:cNvPr id="21511" name="Slide Number Placeholder 6">
            <a:extLst>
              <a:ext uri="{FF2B5EF4-FFF2-40B4-BE49-F238E27FC236}">
                <a16:creationId xmlns:a16="http://schemas.microsoft.com/office/drawing/2014/main" id="{7E418645-7E75-5F41-82D6-A0BBCECDD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DAB92EB-C620-594D-86C0-73B35E4611A0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9704" name="Footer Placeholder 7">
            <a:extLst>
              <a:ext uri="{FF2B5EF4-FFF2-40B4-BE49-F238E27FC236}">
                <a16:creationId xmlns:a16="http://schemas.microsoft.com/office/drawing/2014/main" id="{1C3CECFF-C350-1043-9630-34413CA45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501900" y="6385718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pic>
        <p:nvPicPr>
          <p:cNvPr id="29705" name="Picture 14" descr="Schermata 2015-11-15 alle 18.53.34.png">
            <a:extLst>
              <a:ext uri="{FF2B5EF4-FFF2-40B4-BE49-F238E27FC236}">
                <a16:creationId xmlns:a16="http://schemas.microsoft.com/office/drawing/2014/main" id="{CB2B4566-9F6B-184F-AF53-5113E9777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0"/>
            <a:ext cx="4953000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A49EBDD-3910-6D48-9336-E2F7DCB5A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783557"/>
            <a:ext cx="2860948" cy="1981200"/>
          </a:xfrm>
          <a:prstGeom prst="rect">
            <a:avLst/>
          </a:prstGeom>
          <a:solidFill>
            <a:srgbClr val="F9FFE5"/>
          </a:solidFill>
          <a:ln w="25400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9707" name="TextBox 24">
            <a:extLst>
              <a:ext uri="{FF2B5EF4-FFF2-40B4-BE49-F238E27FC236}">
                <a16:creationId xmlns:a16="http://schemas.microsoft.com/office/drawing/2014/main" id="{4E2A1F1F-67F9-EF4D-8360-AAA1A06FE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828800"/>
            <a:ext cx="1892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>
                <a:latin typeface="Arial Narrow" panose="020B0604020202020204" pitchFamily="34" charset="0"/>
              </a:rPr>
              <a:t>r</a:t>
            </a:r>
            <a:r>
              <a:rPr lang="it-IT" altLang="it-IT">
                <a:latin typeface="Arial Narrow" panose="020B0604020202020204" pitchFamily="34" charset="0"/>
              </a:rPr>
              <a:t> </a:t>
            </a:r>
            <a:r>
              <a:rPr lang="it-IT" altLang="it-IT" b="1">
                <a:latin typeface="Arial Narrow" panose="020B0604020202020204" pitchFamily="34" charset="0"/>
              </a:rPr>
              <a:t>ha equazioni</a:t>
            </a:r>
          </a:p>
          <a:p>
            <a:pPr eaLnBrk="1" hangingPunct="1"/>
            <a:endParaRPr lang="it-IT" altLang="it-IT">
              <a:latin typeface="Arial Narrow" panose="020B0604020202020204" pitchFamily="34" charset="0"/>
            </a:endParaRPr>
          </a:p>
        </p:txBody>
      </p:sp>
      <p:sp>
        <p:nvSpPr>
          <p:cNvPr id="29708" name="Rectangle 26">
            <a:extLst>
              <a:ext uri="{FF2B5EF4-FFF2-40B4-BE49-F238E27FC236}">
                <a16:creationId xmlns:a16="http://schemas.microsoft.com/office/drawing/2014/main" id="{91CD2CAC-A593-8446-BBCA-FD5084B8A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200400"/>
            <a:ext cx="1497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(3, -1, 4)</a:t>
            </a:r>
            <a:r>
              <a:rPr lang="it-IT" altLang="it-IT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D692E58-1C80-E346-96F3-A7287CC24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267200"/>
            <a:ext cx="2975248" cy="1981200"/>
          </a:xfrm>
          <a:prstGeom prst="rect">
            <a:avLst/>
          </a:prstGeom>
          <a:solidFill>
            <a:srgbClr val="F9FFE5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9710" name="TextBox 28">
            <a:extLst>
              <a:ext uri="{FF2B5EF4-FFF2-40B4-BE49-F238E27FC236}">
                <a16:creationId xmlns:a16="http://schemas.microsoft.com/office/drawing/2014/main" id="{4D9053CD-AAE3-F642-B05D-E7E697C1E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343400"/>
            <a:ext cx="1989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>
                <a:latin typeface="Arial Narrow" panose="020B0604020202020204" pitchFamily="34" charset="0"/>
              </a:rPr>
              <a:t>r’ </a:t>
            </a:r>
            <a:r>
              <a:rPr lang="it-IT" altLang="it-IT" b="1">
                <a:latin typeface="Arial Narrow" panose="020B0604020202020204" pitchFamily="34" charset="0"/>
              </a:rPr>
              <a:t>ha equazioni</a:t>
            </a:r>
          </a:p>
          <a:p>
            <a:pPr eaLnBrk="1" hangingPunct="1"/>
            <a:endParaRPr lang="it-IT" altLang="it-IT">
              <a:latin typeface="Arial Narrow" panose="020B0604020202020204" pitchFamily="34" charset="0"/>
            </a:endParaRPr>
          </a:p>
        </p:txBody>
      </p:sp>
      <p:sp>
        <p:nvSpPr>
          <p:cNvPr id="29711" name="Rectangle 29">
            <a:extLst>
              <a:ext uri="{FF2B5EF4-FFF2-40B4-BE49-F238E27FC236}">
                <a16:creationId xmlns:a16="http://schemas.microsoft.com/office/drawing/2014/main" id="{446DE1EB-7369-B54E-A1CC-5279F59B3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751610"/>
            <a:ext cx="2611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it-IT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(-1,2; 0, 4; -1,6)</a:t>
            </a:r>
            <a:r>
              <a:rPr lang="it-IT" alt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756D23B-24B0-9E4D-B257-AE4A78953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953000"/>
            <a:ext cx="3429000" cy="1219200"/>
          </a:xfrm>
          <a:prstGeom prst="rect">
            <a:avLst/>
          </a:prstGeom>
          <a:solidFill>
            <a:srgbClr val="D9FFD9"/>
          </a:solidFill>
          <a:ln w="25400">
            <a:solidFill>
              <a:srgbClr val="008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C560782-129A-8645-9312-310EDE5CB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" y="2233950"/>
            <a:ext cx="2654300" cy="9398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0875E63-CDE8-A242-83AD-28CE63E20F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85" y="4795960"/>
            <a:ext cx="2440453" cy="91517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7C8801A-DA73-0C45-A1E8-504923CEAF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76" y="4984525"/>
            <a:ext cx="3111500" cy="1092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>
            <a:extLst>
              <a:ext uri="{FF2B5EF4-FFF2-40B4-BE49-F238E27FC236}">
                <a16:creationId xmlns:a16="http://schemas.microsoft.com/office/drawing/2014/main" id="{E69CD2D0-8497-FC47-A3B5-AE109FB13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1" dirty="0">
                <a:ea typeface="ＭＳ Ｐゴシック" panose="020B0600070205080204" pitchFamily="34" charset="-128"/>
              </a:rPr>
              <a:t>Posizione di rette nello spazio</a:t>
            </a:r>
          </a:p>
        </p:txBody>
      </p:sp>
      <p:sp>
        <p:nvSpPr>
          <p:cNvPr id="30723" name="Segnaposto testo 6">
            <a:extLst>
              <a:ext uri="{FF2B5EF4-FFF2-40B4-BE49-F238E27FC236}">
                <a16:creationId xmlns:a16="http://schemas.microsoft.com/office/drawing/2014/main" id="{97658F0D-910C-A143-AEE9-FFC32B3C3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38400" y="1524000"/>
            <a:ext cx="4041775" cy="639763"/>
          </a:xfrm>
        </p:spPr>
        <p:txBody>
          <a:bodyPr anchor="t"/>
          <a:lstStyle/>
          <a:p>
            <a:pPr algn="ctr" eaLnBrk="1" hangingPunct="1"/>
            <a:r>
              <a:rPr lang="it-IT" altLang="it-IT" sz="2800">
                <a:ea typeface="ＭＳ Ｐゴシック" panose="020B0600070205080204" pitchFamily="34" charset="-128"/>
              </a:rPr>
              <a:t>RETTE PERPENDICOLARI</a:t>
            </a:r>
          </a:p>
        </p:txBody>
      </p:sp>
      <p:sp>
        <p:nvSpPr>
          <p:cNvPr id="21511" name="Slide Number Placeholder 6">
            <a:extLst>
              <a:ext uri="{FF2B5EF4-FFF2-40B4-BE49-F238E27FC236}">
                <a16:creationId xmlns:a16="http://schemas.microsoft.com/office/drawing/2014/main" id="{6F61145E-B89F-5142-8221-7E03C01DA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404F1A0-06AE-2B42-AB7E-A908E8F03A7F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0725" name="Footer Placeholder 7">
            <a:extLst>
              <a:ext uri="{FF2B5EF4-FFF2-40B4-BE49-F238E27FC236}">
                <a16:creationId xmlns:a16="http://schemas.microsoft.com/office/drawing/2014/main" id="{CB21DF03-593F-8240-9E32-62C448BE4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30726" name="Segnaposto contenuto 5">
            <a:extLst>
              <a:ext uri="{FF2B5EF4-FFF2-40B4-BE49-F238E27FC236}">
                <a16:creationId xmlns:a16="http://schemas.microsoft.com/office/drawing/2014/main" id="{2EB1DD43-6CF1-E34B-9297-9F1E9BA76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0" y="2209800"/>
            <a:ext cx="6934200" cy="1905000"/>
          </a:xfrm>
        </p:spPr>
        <p:txBody>
          <a:bodyPr/>
          <a:lstStyle/>
          <a:p>
            <a:pPr marL="4763" indent="-4763" eaLnBrk="1" hangingPunct="1">
              <a:buFont typeface="Arial" panose="020B0604020202020204" pitchFamily="34" charset="0"/>
              <a:buNone/>
            </a:pPr>
            <a:r>
              <a:rPr lang="it-IT" altLang="it-IT" sz="2800" b="1" dirty="0">
                <a:ea typeface="ＭＳ Ｐゴシック" panose="020B0600070205080204" pitchFamily="34" charset="-128"/>
              </a:rPr>
              <a:t>Due rette </a:t>
            </a:r>
            <a:r>
              <a:rPr lang="it-IT" altLang="it-IT" sz="2800" b="1" dirty="0" err="1">
                <a:ea typeface="ＭＳ Ｐゴシック" panose="020B0600070205080204" pitchFamily="34" charset="-128"/>
              </a:rPr>
              <a:t>r</a:t>
            </a:r>
            <a:r>
              <a:rPr lang="it-IT" altLang="it-IT" sz="2800" b="1" dirty="0">
                <a:ea typeface="ＭＳ Ｐゴシック" panose="020B0600070205080204" pitchFamily="34" charset="-128"/>
              </a:rPr>
              <a:t> ed </a:t>
            </a:r>
            <a:r>
              <a:rPr lang="it-IT" altLang="it-IT" sz="2800" b="1" dirty="0" err="1">
                <a:ea typeface="ＭＳ Ｐゴシック" panose="020B0600070205080204" pitchFamily="34" charset="-128"/>
              </a:rPr>
              <a:t>r</a:t>
            </a:r>
            <a:r>
              <a:rPr lang="it-IT" altLang="it-IT" sz="2800" b="1" dirty="0">
                <a:ea typeface="ＭＳ Ｐゴシック" panose="020B0600070205080204" pitchFamily="34" charset="-128"/>
              </a:rPr>
              <a:t>’ sono perpendicolari quando sono perpendicolari i vettori direzione</a:t>
            </a:r>
          </a:p>
          <a:p>
            <a:pPr marL="4763" indent="-4763" eaLnBrk="1" hangingPunct="1">
              <a:buFont typeface="Arial" panose="020B0604020202020204" pitchFamily="34" charset="0"/>
              <a:buNone/>
            </a:pPr>
            <a:r>
              <a:rPr lang="it-IT" altLang="it-IT" sz="2800" b="1" dirty="0">
                <a:ea typeface="ＭＳ Ｐゴシック" panose="020B0600070205080204" pitchFamily="34" charset="-128"/>
              </a:rPr>
              <a:t>         </a:t>
            </a:r>
            <a:r>
              <a:rPr lang="it-IT" altLang="it-IT" sz="3200" b="1" dirty="0">
                <a:ea typeface="ＭＳ Ｐゴシック" panose="020B0600070205080204" pitchFamily="34" charset="-128"/>
              </a:rPr>
              <a:t>v(</a:t>
            </a:r>
            <a:r>
              <a:rPr lang="it-IT" altLang="it-IT" sz="3200" b="1" dirty="0" err="1">
                <a:ea typeface="ＭＳ Ｐゴシック" panose="020B0600070205080204" pitchFamily="34" charset="-128"/>
              </a:rPr>
              <a:t>l,m,n</a:t>
            </a:r>
            <a:r>
              <a:rPr lang="it-IT" altLang="it-IT" sz="3200" b="1" dirty="0">
                <a:ea typeface="ＭＳ Ｐゴシック" panose="020B0600070205080204" pitchFamily="34" charset="-128"/>
              </a:rPr>
              <a:t>) e </a:t>
            </a:r>
            <a:r>
              <a:rPr lang="it-IT" altLang="it-IT" sz="3200" b="1" dirty="0" err="1">
                <a:ea typeface="ＭＳ Ｐゴシック" panose="020B0600070205080204" pitchFamily="34" charset="-128"/>
              </a:rPr>
              <a:t>w</a:t>
            </a:r>
            <a:r>
              <a:rPr lang="it-IT" altLang="it-IT" sz="3200" b="1" dirty="0">
                <a:ea typeface="ＭＳ Ｐゴシック" panose="020B0600070205080204" pitchFamily="34" charset="-128"/>
              </a:rPr>
              <a:t>(l’, m’,n’)</a:t>
            </a:r>
          </a:p>
          <a:p>
            <a:pPr marL="4763" indent="-4763" eaLnBrk="1" hangingPunct="1">
              <a:buFont typeface="Arial" panose="020B0604020202020204" pitchFamily="34" charset="0"/>
              <a:buNone/>
            </a:pPr>
            <a:r>
              <a:rPr lang="it-IT" altLang="it-IT" sz="2800" b="1" dirty="0">
                <a:ea typeface="ＭＳ Ｐゴシック" panose="020B0600070205080204" pitchFamily="34" charset="-128"/>
              </a:rPr>
              <a:t>e quindi trovo</a:t>
            </a:r>
          </a:p>
          <a:p>
            <a:pPr marL="4763" indent="-4763" eaLnBrk="1" hangingPunct="1">
              <a:buFont typeface="Arial" panose="020B0604020202020204" pitchFamily="34" charset="0"/>
              <a:buNone/>
            </a:pPr>
            <a:endParaRPr lang="it-IT" altLang="it-IT" sz="2800" b="1" dirty="0">
              <a:ea typeface="ＭＳ Ｐゴシック" panose="020B0600070205080204" pitchFamily="34" charset="-128"/>
            </a:endParaRPr>
          </a:p>
        </p:txBody>
      </p:sp>
      <p:sp>
        <p:nvSpPr>
          <p:cNvPr id="30727" name="Rectangle 13">
            <a:extLst>
              <a:ext uri="{FF2B5EF4-FFF2-40B4-BE49-F238E27FC236}">
                <a16:creationId xmlns:a16="http://schemas.microsoft.com/office/drawing/2014/main" id="{B138B94E-7C6A-A847-9D11-1041D17B3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343400"/>
            <a:ext cx="4384675" cy="584200"/>
          </a:xfrm>
          <a:prstGeom prst="rect">
            <a:avLst/>
          </a:prstGeom>
          <a:solidFill>
            <a:srgbClr val="F9FFE5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it-IT" altLang="it-IT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 · l’ + m · m’ + n · n’ =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itolo 1">
            <a:extLst>
              <a:ext uri="{FF2B5EF4-FFF2-40B4-BE49-F238E27FC236}">
                <a16:creationId xmlns:a16="http://schemas.microsoft.com/office/drawing/2014/main" id="{F8A6D16C-7A66-284F-ABA1-1A2B6CF6E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ea typeface="ＭＳ Ｐゴシック" panose="020B0600070205080204" pitchFamily="34" charset="-128"/>
              </a:rPr>
              <a:t>Posizione di rette nello spazio</a:t>
            </a:r>
          </a:p>
        </p:txBody>
      </p:sp>
      <p:sp>
        <p:nvSpPr>
          <p:cNvPr id="31750" name="Segnaposto testo 6">
            <a:extLst>
              <a:ext uri="{FF2B5EF4-FFF2-40B4-BE49-F238E27FC236}">
                <a16:creationId xmlns:a16="http://schemas.microsoft.com/office/drawing/2014/main" id="{7A193B45-12A8-524C-B8A6-ED6741C0C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95400" y="990600"/>
            <a:ext cx="6324600" cy="639763"/>
          </a:xfrm>
        </p:spPr>
        <p:txBody>
          <a:bodyPr anchor="t"/>
          <a:lstStyle/>
          <a:p>
            <a:pPr algn="ctr" eaLnBrk="1" hangingPunct="1"/>
            <a:r>
              <a:rPr lang="it-IT" altLang="it-IT" sz="2800">
                <a:ea typeface="ＭＳ Ｐゴシック" panose="020B0600070205080204" pitchFamily="34" charset="-128"/>
              </a:rPr>
              <a:t>RETTE PERPENDICOLARI UN ESEMPIO</a:t>
            </a:r>
          </a:p>
        </p:txBody>
      </p:sp>
      <p:sp>
        <p:nvSpPr>
          <p:cNvPr id="21511" name="Slide Number Placeholder 6">
            <a:extLst>
              <a:ext uri="{FF2B5EF4-FFF2-40B4-BE49-F238E27FC236}">
                <a16:creationId xmlns:a16="http://schemas.microsoft.com/office/drawing/2014/main" id="{CD05094C-DB6F-C243-8CBD-A759ECF39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3A6AD4D-D080-4144-AEEC-8A593A9F813E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1752" name="Footer Placeholder 7">
            <a:extLst>
              <a:ext uri="{FF2B5EF4-FFF2-40B4-BE49-F238E27FC236}">
                <a16:creationId xmlns:a16="http://schemas.microsoft.com/office/drawing/2014/main" id="{A428D32E-F29D-244D-8FB5-81FE3547C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030FCF-428B-2146-90DB-6C21B1F52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752600"/>
            <a:ext cx="2743200" cy="1981200"/>
          </a:xfrm>
          <a:prstGeom prst="rect">
            <a:avLst/>
          </a:prstGeom>
          <a:solidFill>
            <a:srgbClr val="F9FFE5"/>
          </a:solidFill>
          <a:ln w="25400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1754" name="TextBox 10">
            <a:extLst>
              <a:ext uri="{FF2B5EF4-FFF2-40B4-BE49-F238E27FC236}">
                <a16:creationId xmlns:a16="http://schemas.microsoft.com/office/drawing/2014/main" id="{BC4EEDE7-C32E-4541-98D6-6649454C1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828800"/>
            <a:ext cx="1892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 dirty="0" err="1">
                <a:latin typeface="Arial Narrow" panose="020B0604020202020204" pitchFamily="34" charset="0"/>
              </a:rPr>
              <a:t>r</a:t>
            </a:r>
            <a:r>
              <a:rPr lang="it-IT" altLang="it-IT" dirty="0">
                <a:latin typeface="Arial Narrow" panose="020B0604020202020204" pitchFamily="34" charset="0"/>
              </a:rPr>
              <a:t> </a:t>
            </a:r>
            <a:r>
              <a:rPr lang="it-IT" altLang="it-IT" b="1" dirty="0">
                <a:latin typeface="Arial Narrow" panose="020B0604020202020204" pitchFamily="34" charset="0"/>
              </a:rPr>
              <a:t>ha equazioni</a:t>
            </a:r>
          </a:p>
          <a:p>
            <a:pPr eaLnBrk="1" hangingPunct="1"/>
            <a:endParaRPr lang="it-IT" altLang="it-IT" dirty="0">
              <a:latin typeface="Arial Narrow" panose="020B0604020202020204" pitchFamily="34" charset="0"/>
            </a:endParaRPr>
          </a:p>
        </p:txBody>
      </p:sp>
      <p:sp>
        <p:nvSpPr>
          <p:cNvPr id="31755" name="Rectangle 14">
            <a:extLst>
              <a:ext uri="{FF2B5EF4-FFF2-40B4-BE49-F238E27FC236}">
                <a16:creationId xmlns:a16="http://schemas.microsoft.com/office/drawing/2014/main" id="{FE94EA7E-6D52-E94D-974D-A397CF6F5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200400"/>
            <a:ext cx="1497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(4, -1, 2)</a:t>
            </a:r>
            <a:r>
              <a:rPr lang="it-IT" altLang="it-IT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669293-1D60-ED41-8BF5-EA094725B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267200"/>
            <a:ext cx="2687638" cy="1981200"/>
          </a:xfrm>
          <a:prstGeom prst="rect">
            <a:avLst/>
          </a:prstGeom>
          <a:solidFill>
            <a:srgbClr val="F9FFE5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1757" name="TextBox 16">
            <a:extLst>
              <a:ext uri="{FF2B5EF4-FFF2-40B4-BE49-F238E27FC236}">
                <a16:creationId xmlns:a16="http://schemas.microsoft.com/office/drawing/2014/main" id="{5CD5604E-29A0-1B41-87B9-AE0560C7F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343400"/>
            <a:ext cx="1989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>
                <a:latin typeface="Arial Narrow" panose="020B0604020202020204" pitchFamily="34" charset="0"/>
              </a:rPr>
              <a:t>r’ </a:t>
            </a:r>
            <a:r>
              <a:rPr lang="it-IT" altLang="it-IT" b="1">
                <a:latin typeface="Arial Narrow" panose="020B0604020202020204" pitchFamily="34" charset="0"/>
              </a:rPr>
              <a:t>ha equazioni</a:t>
            </a:r>
          </a:p>
          <a:p>
            <a:pPr eaLnBrk="1" hangingPunct="1"/>
            <a:endParaRPr lang="it-IT" altLang="it-IT">
              <a:latin typeface="Arial Narrow" panose="020B0604020202020204" pitchFamily="34" charset="0"/>
            </a:endParaRPr>
          </a:p>
        </p:txBody>
      </p:sp>
      <p:sp>
        <p:nvSpPr>
          <p:cNvPr id="31758" name="Rectangle 18">
            <a:extLst>
              <a:ext uri="{FF2B5EF4-FFF2-40B4-BE49-F238E27FC236}">
                <a16:creationId xmlns:a16="http://schemas.microsoft.com/office/drawing/2014/main" id="{547DAB6E-D62F-B842-B50A-7B6EF097B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6388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(0,5; 4; 1)</a:t>
            </a:r>
            <a:r>
              <a:rPr lang="it-IT" altLang="it-IT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AB716F-B437-0F4B-846C-92EDC2D18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984" y="4941168"/>
            <a:ext cx="3384376" cy="1008112"/>
          </a:xfrm>
          <a:prstGeom prst="rect">
            <a:avLst/>
          </a:prstGeom>
          <a:solidFill>
            <a:srgbClr val="D9FFD9"/>
          </a:solidFill>
          <a:ln w="25400">
            <a:solidFill>
              <a:srgbClr val="008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4" name="Picture 23" descr="Schermata 2015-11-16 alle 11.22.11.png">
            <a:extLst>
              <a:ext uri="{FF2B5EF4-FFF2-40B4-BE49-F238E27FC236}">
                <a16:creationId xmlns:a16="http://schemas.microsoft.com/office/drawing/2014/main" id="{B2E32AFB-FCF4-F449-B801-50028A8C5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828800"/>
            <a:ext cx="5562600" cy="2733675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A194D4B-E3D5-0E4A-847D-746C28C46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2319337"/>
            <a:ext cx="2476500" cy="8763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B826C46-972B-8940-853E-3D9B0C84C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79" y="4805363"/>
            <a:ext cx="2400300" cy="8255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C12142A-ABB7-734C-A5C1-184045B5E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365" y="5123073"/>
            <a:ext cx="3029588" cy="64430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1">
            <a:extLst>
              <a:ext uri="{FF2B5EF4-FFF2-40B4-BE49-F238E27FC236}">
                <a16:creationId xmlns:a16="http://schemas.microsoft.com/office/drawing/2014/main" id="{AEE0451A-2584-1142-BFAE-B48A77A2C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ea typeface="ＭＳ Ｐゴシック" panose="020B0600070205080204" pitchFamily="34" charset="-128"/>
              </a:rPr>
              <a:t>Posizione di retta e piano</a:t>
            </a:r>
          </a:p>
        </p:txBody>
      </p:sp>
      <p:pic>
        <p:nvPicPr>
          <p:cNvPr id="32771" name="Segnaposto contenuto 11">
            <a:extLst>
              <a:ext uri="{FF2B5EF4-FFF2-40B4-BE49-F238E27FC236}">
                <a16:creationId xmlns:a16="http://schemas.microsoft.com/office/drawing/2014/main" id="{6DBEA5C3-A38C-F548-87DA-C13B02A3A02A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286000"/>
            <a:ext cx="3898900" cy="2879725"/>
          </a:xfrm>
        </p:spPr>
      </p:pic>
      <p:sp>
        <p:nvSpPr>
          <p:cNvPr id="22533" name="Slide Number Placeholder 4">
            <a:extLst>
              <a:ext uri="{FF2B5EF4-FFF2-40B4-BE49-F238E27FC236}">
                <a16:creationId xmlns:a16="http://schemas.microsoft.com/office/drawing/2014/main" id="{E481316C-BDA6-D844-B130-7CA6CF099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A8E7489-39A5-EC4A-9E9B-BB1BCB3714D4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2773" name="Footer Placeholder 5">
            <a:extLst>
              <a:ext uri="{FF2B5EF4-FFF2-40B4-BE49-F238E27FC236}">
                <a16:creationId xmlns:a16="http://schemas.microsoft.com/office/drawing/2014/main" id="{CBC604ED-6EA0-5449-B04A-F759A09F8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32774" name="TextBox 6">
            <a:extLst>
              <a:ext uri="{FF2B5EF4-FFF2-40B4-BE49-F238E27FC236}">
                <a16:creationId xmlns:a16="http://schemas.microsoft.com/office/drawing/2014/main" id="{9C482B94-AF09-2645-9293-99BE46B41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219200"/>
            <a:ext cx="441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RETTA E PIANO PARALLELI</a:t>
            </a:r>
          </a:p>
        </p:txBody>
      </p:sp>
      <p:sp>
        <p:nvSpPr>
          <p:cNvPr id="32775" name="Segnaposto contenuto 5">
            <a:extLst>
              <a:ext uri="{FF2B5EF4-FFF2-40B4-BE49-F238E27FC236}">
                <a16:creationId xmlns:a16="http://schemas.microsoft.com/office/drawing/2014/main" id="{9D0C06E4-D3A5-5C42-BDAA-5A603A8B6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800" y="1981200"/>
            <a:ext cx="5257800" cy="2438400"/>
          </a:xfrm>
        </p:spPr>
        <p:txBody>
          <a:bodyPr/>
          <a:lstStyle/>
          <a:p>
            <a:pPr marL="4763" indent="22225" eaLnBrk="1" hangingPunct="1">
              <a:buFont typeface="Arial" panose="020B0604020202020204" pitchFamily="34" charset="0"/>
              <a:buNone/>
            </a:pPr>
            <a:r>
              <a:rPr lang="it-IT" altLang="it-IT">
                <a:ea typeface="ＭＳ Ｐゴシック" panose="020B0600070205080204" pitchFamily="34" charset="-128"/>
              </a:rPr>
              <a:t>Una retta r e un piano </a:t>
            </a:r>
            <a:r>
              <a:rPr lang="el-GR" altLang="it-IT">
                <a:ea typeface="ＭＳ Ｐゴシック" panose="020B0600070205080204" pitchFamily="34" charset="-128"/>
              </a:rPr>
              <a:t>α</a:t>
            </a:r>
            <a:r>
              <a:rPr lang="it-IT" altLang="it-IT">
                <a:ea typeface="ＭＳ Ｐゴシック" panose="020B0600070205080204" pitchFamily="34" charset="-128"/>
              </a:rPr>
              <a:t> sono </a:t>
            </a:r>
            <a:r>
              <a:rPr lang="it-IT" altLang="it-IT" b="1" i="1">
                <a:solidFill>
                  <a:srgbClr val="FF0000"/>
                </a:solidFill>
                <a:ea typeface="ＭＳ Ｐゴシック" panose="020B0600070205080204" pitchFamily="34" charset="-128"/>
              </a:rPr>
              <a:t>paralleli </a:t>
            </a:r>
            <a:r>
              <a:rPr lang="it-IT" altLang="it-IT">
                <a:ea typeface="ＭＳ Ｐゴシック" panose="020B0600070205080204" pitchFamily="34" charset="-128"/>
              </a:rPr>
              <a:t>quando sono </a:t>
            </a:r>
            <a:r>
              <a:rPr lang="it-IT" altLang="it-IT" b="1">
                <a:ea typeface="ＭＳ Ｐゴシック" panose="020B0600070205080204" pitchFamily="34" charset="-128"/>
              </a:rPr>
              <a:t>perpendicolari i vettori</a:t>
            </a:r>
          </a:p>
          <a:p>
            <a:pPr marL="4763" indent="22225" eaLnBrk="1" hangingPunct="1"/>
            <a:r>
              <a:rPr lang="it-IT" altLang="it-IT">
                <a:ea typeface="ＭＳ Ｐゴシック" panose="020B0600070205080204" pitchFamily="34" charset="-128"/>
              </a:rPr>
              <a:t> </a:t>
            </a:r>
            <a:r>
              <a:rPr lang="it-IT" altLang="it-IT" b="1" i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</a:t>
            </a:r>
            <a:r>
              <a:rPr lang="it-IT" altLang="it-IT" i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(l,m,n)</a:t>
            </a:r>
            <a:r>
              <a:rPr lang="it-IT" altLang="it-IT">
                <a:ea typeface="ＭＳ Ｐゴシック" panose="020B0600070205080204" pitchFamily="34" charset="-128"/>
              </a:rPr>
              <a:t> (direzione della retta);</a:t>
            </a:r>
          </a:p>
          <a:p>
            <a:pPr marL="4763" indent="22225" eaLnBrk="1" hangingPunct="1"/>
            <a:r>
              <a:rPr lang="it-IT" altLang="it-IT">
                <a:ea typeface="ＭＳ Ｐゴシック" panose="020B0600070205080204" pitchFamily="34" charset="-128"/>
              </a:rPr>
              <a:t> </a:t>
            </a:r>
            <a:r>
              <a:rPr lang="it-IT" altLang="it-IT" b="1" i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</a:t>
            </a:r>
            <a:r>
              <a:rPr lang="it-IT" altLang="it-IT" i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(a,b,c) </a:t>
            </a:r>
            <a:r>
              <a:rPr lang="it-IT" altLang="it-IT">
                <a:ea typeface="ＭＳ Ｐゴシック" panose="020B0600070205080204" pitchFamily="34" charset="-128"/>
              </a:rPr>
              <a:t>normale al piano </a:t>
            </a:r>
            <a:r>
              <a:rPr lang="el-GR" altLang="it-IT">
                <a:ea typeface="ＭＳ Ｐゴシック" panose="020B0600070205080204" pitchFamily="34" charset="-128"/>
              </a:rPr>
              <a:t>α</a:t>
            </a:r>
            <a:r>
              <a:rPr lang="it-IT" altLang="it-IT">
                <a:ea typeface="ＭＳ Ｐゴシック" panose="020B0600070205080204" pitchFamily="34" charset="-128"/>
              </a:rPr>
              <a:t>.</a:t>
            </a:r>
          </a:p>
          <a:p>
            <a:pPr marL="4763" indent="22225" eaLnBrk="1" hangingPunct="1">
              <a:buFont typeface="Arial" panose="020B0604020202020204" pitchFamily="34" charset="0"/>
              <a:buNone/>
            </a:pPr>
            <a:r>
              <a:rPr lang="it-IT" altLang="it-IT">
                <a:ea typeface="ＭＳ Ｐゴシック" panose="020B0600070205080204" pitchFamily="34" charset="-128"/>
              </a:rPr>
              <a:t>Perciò il prodotto scalare dei 2 vettori deve essere nullo e troviamo:</a:t>
            </a:r>
          </a:p>
          <a:p>
            <a:pPr marL="4763" indent="22225" eaLnBrk="1" hangingPunct="1">
              <a:buFont typeface="Arial" panose="020B0604020202020204" pitchFamily="34" charset="0"/>
              <a:buNone/>
            </a:pPr>
            <a:r>
              <a:rPr lang="it-IT" altLang="it-IT" sz="2800" b="1" i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32776" name="Rectangle 9">
            <a:extLst>
              <a:ext uri="{FF2B5EF4-FFF2-40B4-BE49-F238E27FC236}">
                <a16:creationId xmlns:a16="http://schemas.microsoft.com/office/drawing/2014/main" id="{FF6E4D30-47DB-2349-9797-35F9F8C38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724400"/>
            <a:ext cx="3914775" cy="584200"/>
          </a:xfrm>
          <a:prstGeom prst="rect">
            <a:avLst/>
          </a:prstGeom>
          <a:solidFill>
            <a:srgbClr val="F9FFE5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 · a + m · b + n · c = 0</a:t>
            </a:r>
            <a:endParaRPr lang="it-IT" altLang="it-IT" sz="3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olo 1">
            <a:extLst>
              <a:ext uri="{FF2B5EF4-FFF2-40B4-BE49-F238E27FC236}">
                <a16:creationId xmlns:a16="http://schemas.microsoft.com/office/drawing/2014/main" id="{C6DBBB50-0B18-8042-89D6-11DDF26DA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639763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ea typeface="ＭＳ Ｐゴシック" panose="020B0600070205080204" pitchFamily="34" charset="-128"/>
              </a:rPr>
              <a:t>Posizione di retta e piano</a:t>
            </a:r>
          </a:p>
        </p:txBody>
      </p:sp>
      <p:sp>
        <p:nvSpPr>
          <p:cNvPr id="22533" name="Slide Number Placeholder 4">
            <a:extLst>
              <a:ext uri="{FF2B5EF4-FFF2-40B4-BE49-F238E27FC236}">
                <a16:creationId xmlns:a16="http://schemas.microsoft.com/office/drawing/2014/main" id="{6AB19447-1983-7E42-9695-547284799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47AC0AF-76AA-9342-98F4-4C7D578148CF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3797" name="Footer Placeholder 5">
            <a:extLst>
              <a:ext uri="{FF2B5EF4-FFF2-40B4-BE49-F238E27FC236}">
                <a16:creationId xmlns:a16="http://schemas.microsoft.com/office/drawing/2014/main" id="{547A5B37-D095-1149-8DF1-504068E36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33798" name="TextBox 6">
            <a:extLst>
              <a:ext uri="{FF2B5EF4-FFF2-40B4-BE49-F238E27FC236}">
                <a16:creationId xmlns:a16="http://schemas.microsoft.com/office/drawing/2014/main" id="{D7A3889F-E1AB-3D49-978B-5B1C7AE4F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295400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RETTA E PIANO PERPENDICOLARI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2C21FB-CC8B-9D4E-86EB-556FCEBD5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4159708"/>
            <a:ext cx="2664296" cy="1516063"/>
          </a:xfrm>
          <a:prstGeom prst="rect">
            <a:avLst/>
          </a:prstGeom>
          <a:solidFill>
            <a:srgbClr val="F9FFE5"/>
          </a:solidFill>
          <a:ln w="25400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3800" name="Picture 14" descr="Schermata 2015-11-16 alle 11.59.25.png">
            <a:extLst>
              <a:ext uri="{FF2B5EF4-FFF2-40B4-BE49-F238E27FC236}">
                <a16:creationId xmlns:a16="http://schemas.microsoft.com/office/drawing/2014/main" id="{2BC590D7-6709-2F4A-BBC1-2D6A03694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86000"/>
            <a:ext cx="5105400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Segnaposto contenuto 5">
            <a:extLst>
              <a:ext uri="{FF2B5EF4-FFF2-40B4-BE49-F238E27FC236}">
                <a16:creationId xmlns:a16="http://schemas.microsoft.com/office/drawing/2014/main" id="{7C6A8B40-8448-FF45-BA1B-FB7E37BEE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" y="1828800"/>
            <a:ext cx="5943600" cy="2286000"/>
          </a:xfrm>
        </p:spPr>
        <p:txBody>
          <a:bodyPr/>
          <a:lstStyle/>
          <a:p>
            <a:pPr marL="4763" indent="22225" eaLnBrk="1" hangingPunct="1">
              <a:buFont typeface="Arial" panose="020B0604020202020204" pitchFamily="34" charset="0"/>
              <a:buNone/>
            </a:pPr>
            <a:r>
              <a:rPr lang="it-IT" altLang="it-IT" dirty="0">
                <a:ea typeface="ＭＳ Ｐゴシック" panose="020B0600070205080204" pitchFamily="34" charset="-128"/>
              </a:rPr>
              <a:t>Una retta </a:t>
            </a:r>
            <a:r>
              <a:rPr lang="it-IT" altLang="it-IT" b="1" dirty="0" err="1">
                <a:ea typeface="ＭＳ Ｐゴシック" panose="020B0600070205080204" pitchFamily="34" charset="-128"/>
              </a:rPr>
              <a:t>r</a:t>
            </a:r>
            <a:r>
              <a:rPr lang="it-IT" altLang="it-IT" dirty="0">
                <a:ea typeface="ＭＳ Ｐゴシック" panose="020B0600070205080204" pitchFamily="34" charset="-128"/>
              </a:rPr>
              <a:t> e un piano </a:t>
            </a:r>
            <a:r>
              <a:rPr lang="el-GR" altLang="it-IT" b="1" dirty="0">
                <a:ea typeface="ＭＳ Ｐゴシック" panose="020B0600070205080204" pitchFamily="34" charset="-128"/>
              </a:rPr>
              <a:t>α</a:t>
            </a:r>
            <a:r>
              <a:rPr lang="it-IT" altLang="it-IT" dirty="0">
                <a:ea typeface="ＭＳ Ｐゴシック" panose="020B0600070205080204" pitchFamily="34" charset="-128"/>
              </a:rPr>
              <a:t> sono </a:t>
            </a:r>
            <a:r>
              <a:rPr lang="it-IT" altLang="it-IT" b="1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perpendicolari  </a:t>
            </a:r>
            <a:r>
              <a:rPr lang="it-IT" altLang="it-IT" dirty="0">
                <a:ea typeface="ＭＳ Ｐゴシック" panose="020B0600070205080204" pitchFamily="34" charset="-128"/>
              </a:rPr>
              <a:t>quando sono </a:t>
            </a:r>
            <a:r>
              <a:rPr lang="it-IT" altLang="it-IT" b="1" dirty="0">
                <a:ea typeface="ＭＳ Ｐゴシック" panose="020B0600070205080204" pitchFamily="34" charset="-128"/>
              </a:rPr>
              <a:t>paralleli i vettori</a:t>
            </a:r>
          </a:p>
          <a:p>
            <a:pPr marL="4763" indent="22225" eaLnBrk="1" hangingPunct="1"/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b="1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</a:t>
            </a:r>
            <a:r>
              <a:rPr lang="it-IT" altLang="it-IT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</a:t>
            </a:r>
            <a:r>
              <a:rPr lang="it-IT" altLang="it-IT" i="1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l,m,n</a:t>
            </a:r>
            <a:r>
              <a:rPr lang="it-IT" altLang="it-IT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  <a:r>
              <a:rPr lang="it-IT" altLang="it-IT" dirty="0">
                <a:ea typeface="ＭＳ Ｐゴシック" panose="020B0600070205080204" pitchFamily="34" charset="-128"/>
              </a:rPr>
              <a:t> (direzione della retta);</a:t>
            </a:r>
          </a:p>
          <a:p>
            <a:pPr marL="4763" indent="22225" eaLnBrk="1" hangingPunct="1"/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</a:t>
            </a:r>
            <a:r>
              <a:rPr lang="it-IT" altLang="it-IT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</a:t>
            </a:r>
            <a:r>
              <a:rPr lang="it-IT" altLang="it-IT" i="1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a,b,c</a:t>
            </a:r>
            <a:r>
              <a:rPr lang="it-IT" altLang="it-IT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 </a:t>
            </a:r>
            <a:r>
              <a:rPr lang="it-IT" altLang="it-IT" dirty="0">
                <a:ea typeface="ＭＳ Ｐゴシック" panose="020B0600070205080204" pitchFamily="34" charset="-128"/>
              </a:rPr>
              <a:t>normale al piano </a:t>
            </a:r>
            <a:r>
              <a:rPr lang="el-GR" altLang="it-IT" dirty="0">
                <a:ea typeface="ＭＳ Ｐゴシック" panose="020B0600070205080204" pitchFamily="34" charset="-128"/>
              </a:rPr>
              <a:t>α</a:t>
            </a:r>
            <a:r>
              <a:rPr lang="it-IT" altLang="it-IT" dirty="0">
                <a:ea typeface="ＭＳ Ｐゴシック" panose="020B0600070205080204" pitchFamily="34" charset="-128"/>
              </a:rPr>
              <a:t>.</a:t>
            </a:r>
          </a:p>
          <a:p>
            <a:pPr marL="4763" indent="22225" eaLnBrk="1" hangingPunct="1">
              <a:buFont typeface="Arial" panose="020B0604020202020204" pitchFamily="34" charset="0"/>
              <a:buNone/>
            </a:pPr>
            <a:r>
              <a:rPr lang="it-IT" altLang="it-IT" dirty="0">
                <a:ea typeface="ＭＳ Ｐゴシック" panose="020B0600070205080204" pitchFamily="34" charset="-128"/>
              </a:rPr>
              <a:t>E perciò risulta:</a:t>
            </a:r>
          </a:p>
          <a:p>
            <a:pPr marL="4763" indent="22225" eaLnBrk="1" hangingPunct="1">
              <a:buFont typeface="Arial" panose="020B0604020202020204" pitchFamily="34" charset="0"/>
              <a:buNone/>
            </a:pPr>
            <a:r>
              <a:rPr lang="it-IT" altLang="it-IT" sz="2800" b="1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D596D55-01D2-3E4D-BAD8-E5E0CF610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5" y="4271939"/>
            <a:ext cx="2160635" cy="135245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olo 7">
            <a:extLst>
              <a:ext uri="{FF2B5EF4-FFF2-40B4-BE49-F238E27FC236}">
                <a16:creationId xmlns:a16="http://schemas.microsoft.com/office/drawing/2014/main" id="{7A30B987-315B-FD48-87CA-2C5723559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1" dirty="0">
                <a:ea typeface="ＭＳ Ｐゴシック" panose="020B0600070205080204" pitchFamily="34" charset="-128"/>
              </a:rPr>
              <a:t>Attività</a:t>
            </a:r>
          </a:p>
        </p:txBody>
      </p:sp>
      <p:sp>
        <p:nvSpPr>
          <p:cNvPr id="34819" name="Segnaposto contenuto 8">
            <a:extLst>
              <a:ext uri="{FF2B5EF4-FFF2-40B4-BE49-F238E27FC236}">
                <a16:creationId xmlns:a16="http://schemas.microsoft.com/office/drawing/2014/main" id="{EC94F07C-4A3F-034B-9CCF-1AA251ECD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110871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t-IT" altLang="it-IT" b="1" dirty="0">
                <a:ea typeface="ＭＳ Ｐゴシック" panose="020B0600070205080204" pitchFamily="34" charset="-128"/>
              </a:rPr>
              <a:t>Completa la scheda di lavoro che ti guiderà nell’applicazione dei concetti fin qui appresi</a:t>
            </a:r>
          </a:p>
        </p:txBody>
      </p:sp>
      <p:sp>
        <p:nvSpPr>
          <p:cNvPr id="34820" name="Segnaposto piè di pagina 6">
            <a:extLst>
              <a:ext uri="{FF2B5EF4-FFF2-40B4-BE49-F238E27FC236}">
                <a16:creationId xmlns:a16="http://schemas.microsoft.com/office/drawing/2014/main" id="{C6076E7D-5555-6E42-937E-B1334F79E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BDA2BD-9942-2E44-B469-597AE0073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BD74C54-ADB4-8C49-A22E-1EBC8C940481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0BE9062-DD09-FB4C-B205-2776E7ED909F}"/>
              </a:ext>
            </a:extLst>
          </p:cNvPr>
          <p:cNvSpPr txBox="1"/>
          <p:nvPr/>
        </p:nvSpPr>
        <p:spPr>
          <a:xfrm>
            <a:off x="6415790" y="38524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C8A57F-2FFB-904D-A608-7899E77E8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b="1">
                <a:ea typeface="ＭＳ Ｐゴシック" panose="020B0600070205080204" pitchFamily="34" charset="-128"/>
              </a:rPr>
              <a:t>Dal piano allo spazio</a:t>
            </a:r>
            <a:br>
              <a:rPr lang="it-IT" altLang="it-IT" sz="3600" b="1">
                <a:ea typeface="ＭＳ Ｐゴシック" panose="020B0600070205080204" pitchFamily="34" charset="-128"/>
              </a:rPr>
            </a:br>
            <a:endParaRPr lang="it-IT" altLang="it-IT" sz="3600" b="1">
              <a:ea typeface="ＭＳ Ｐゴシック" panose="020B0600070205080204" pitchFamily="34" charset="-128"/>
            </a:endParaRPr>
          </a:p>
        </p:txBody>
      </p:sp>
      <p:sp>
        <p:nvSpPr>
          <p:cNvPr id="16387" name="Segnaposto piè di pagina 3">
            <a:extLst>
              <a:ext uri="{FF2B5EF4-FFF2-40B4-BE49-F238E27FC236}">
                <a16:creationId xmlns:a16="http://schemas.microsoft.com/office/drawing/2014/main" id="{3EEF6B8E-B78F-C344-B7F4-3F60FDEF9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E4C31E35-E8A5-1142-BFFB-5F4FF0B99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>
              <a:latin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7CA102-F5D4-AD4D-8674-432F760BC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7763" y="6599654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96173B1-5797-B542-B249-48978CE5271E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it-IT" altLang="it-IT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TextBox 5">
            <a:extLst>
              <a:ext uri="{FF2B5EF4-FFF2-40B4-BE49-F238E27FC236}">
                <a16:creationId xmlns:a16="http://schemas.microsoft.com/office/drawing/2014/main" id="{F686D050-A8C4-4D4D-8FE7-0763C2938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88298"/>
            <a:ext cx="8229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/>
              <a:t>Ricordiamo quello che conosciamo sulla retta nel piano cartesiano e, per analogia, troviamo equazioni e proprietà della retta nello spazio. </a:t>
            </a:r>
          </a:p>
        </p:txBody>
      </p:sp>
      <p:pic>
        <p:nvPicPr>
          <p:cNvPr id="7" name="Picture 6" descr="Schermata 2015-11-15 alle 10.30.13.png">
            <a:extLst>
              <a:ext uri="{FF2B5EF4-FFF2-40B4-BE49-F238E27FC236}">
                <a16:creationId xmlns:a16="http://schemas.microsoft.com/office/drawing/2014/main" id="{9730C4F0-4FF6-5140-BD8A-17A4D2A68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529798"/>
            <a:ext cx="2819400" cy="3081338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Picture 7" descr="Schermata 2015-11-15 alle 10.30.57.png">
            <a:extLst>
              <a:ext uri="{FF2B5EF4-FFF2-40B4-BE49-F238E27FC236}">
                <a16:creationId xmlns:a16="http://schemas.microsoft.com/office/drawing/2014/main" id="{B7748B9C-02B7-B440-8EEA-01244D38F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632" y="2565608"/>
            <a:ext cx="4894263" cy="3048000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6393" name="TextBox 9">
            <a:extLst>
              <a:ext uri="{FF2B5EF4-FFF2-40B4-BE49-F238E27FC236}">
                <a16:creationId xmlns:a16="http://schemas.microsoft.com/office/drawing/2014/main" id="{893244EA-45B4-3345-AC4F-D8E9A53CA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72598"/>
            <a:ext cx="1066800" cy="400050"/>
          </a:xfrm>
          <a:prstGeom prst="rect">
            <a:avLst/>
          </a:prstGeom>
          <a:solidFill>
            <a:srgbClr val="F9FFE5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rgbClr val="3366FF"/>
                </a:solidFill>
              </a:rPr>
              <a:t>PIANO</a:t>
            </a:r>
          </a:p>
        </p:txBody>
      </p:sp>
      <p:sp>
        <p:nvSpPr>
          <p:cNvPr id="16394" name="TextBox 10">
            <a:extLst>
              <a:ext uri="{FF2B5EF4-FFF2-40B4-BE49-F238E27FC236}">
                <a16:creationId xmlns:a16="http://schemas.microsoft.com/office/drawing/2014/main" id="{6DC2C88E-411F-3343-8554-B3E6E4A0F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072598"/>
            <a:ext cx="1219200" cy="400050"/>
          </a:xfrm>
          <a:prstGeom prst="rect">
            <a:avLst/>
          </a:prstGeom>
          <a:solidFill>
            <a:srgbClr val="F9FFE5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rgbClr val="3366FF"/>
                </a:solidFill>
              </a:rPr>
              <a:t>SPAZIO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3BB6C20C-7AF6-B442-8E23-C9AF853AF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072598"/>
            <a:ext cx="3429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A0A3A73-4C89-EB4A-82D9-1E7CB750581F}"/>
              </a:ext>
            </a:extLst>
          </p:cNvPr>
          <p:cNvSpPr txBox="1"/>
          <p:nvPr/>
        </p:nvSpPr>
        <p:spPr>
          <a:xfrm>
            <a:off x="1474676" y="5842549"/>
            <a:ext cx="6194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Per due punti passa una sola retta.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olo 7">
            <a:extLst>
              <a:ext uri="{FF2B5EF4-FFF2-40B4-BE49-F238E27FC236}">
                <a16:creationId xmlns:a16="http://schemas.microsoft.com/office/drawing/2014/main" id="{D1A3B720-C83B-9B47-A0C0-85395108F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b="1" dirty="0">
                <a:ea typeface="ＭＳ Ｐゴシック" panose="020B0600070205080204" pitchFamily="34" charset="-128"/>
              </a:rPr>
              <a:t>Attività</a:t>
            </a:r>
          </a:p>
        </p:txBody>
      </p:sp>
      <p:sp>
        <p:nvSpPr>
          <p:cNvPr id="35843" name="Segnaposto piè di pagina 6">
            <a:extLst>
              <a:ext uri="{FF2B5EF4-FFF2-40B4-BE49-F238E27FC236}">
                <a16:creationId xmlns:a16="http://schemas.microsoft.com/office/drawing/2014/main" id="{4F5D7F8D-63D9-1046-BF11-966F7E36F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3C5C86-8EFE-164E-8140-A2B07CD7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EDE8605-76DC-5C4A-B191-72887555F7D3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20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5845" name="TextBox 6">
            <a:extLst>
              <a:ext uri="{FF2B5EF4-FFF2-40B4-BE49-F238E27FC236}">
                <a16:creationId xmlns:a16="http://schemas.microsoft.com/office/drawing/2014/main" id="{A1A8368E-6F27-9F4B-88BB-230230269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819400"/>
            <a:ext cx="541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/>
              <a:t>Che cosa hai trovato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olo 7">
            <a:extLst>
              <a:ext uri="{FF2B5EF4-FFF2-40B4-BE49-F238E27FC236}">
                <a16:creationId xmlns:a16="http://schemas.microsoft.com/office/drawing/2014/main" id="{4AF8D53D-0F84-8247-B44C-83BD5BE5E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52400"/>
            <a:ext cx="5334000" cy="685800"/>
          </a:xfrm>
        </p:spPr>
        <p:txBody>
          <a:bodyPr anchor="t"/>
          <a:lstStyle/>
          <a:p>
            <a:pPr eaLnBrk="1" hangingPunct="1"/>
            <a:r>
              <a:rPr lang="it-IT" altLang="it-IT" b="1">
                <a:ea typeface="ＭＳ Ｐゴシック" panose="020B0600070205080204" pitchFamily="34" charset="-128"/>
              </a:rPr>
              <a:t>Problema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76F3A5-D79A-CD4A-B3A1-BC686DB04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C11A572-5061-6E4B-AC90-449989512F0F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6868" name="Picture 6" descr="Schermata 2015-11-22 alle 18.22.40.png">
            <a:extLst>
              <a:ext uri="{FF2B5EF4-FFF2-40B4-BE49-F238E27FC236}">
                <a16:creationId xmlns:a16="http://schemas.microsoft.com/office/drawing/2014/main" id="{C14FF299-DF67-4840-A32E-E3C544FD2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72623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Segnaposto piè di pagina 6">
            <a:extLst>
              <a:ext uri="{FF2B5EF4-FFF2-40B4-BE49-F238E27FC236}">
                <a16:creationId xmlns:a16="http://schemas.microsoft.com/office/drawing/2014/main" id="{2412C842-05A6-DB43-9A3B-E0BD6F5F5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olo 7">
            <a:extLst>
              <a:ext uri="{FF2B5EF4-FFF2-40B4-BE49-F238E27FC236}">
                <a16:creationId xmlns:a16="http://schemas.microsoft.com/office/drawing/2014/main" id="{2893D2FC-98D6-CC41-A6A5-4A34E7CE9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81000"/>
            <a:ext cx="5334000" cy="685800"/>
          </a:xfrm>
        </p:spPr>
        <p:txBody>
          <a:bodyPr anchor="t"/>
          <a:lstStyle/>
          <a:p>
            <a:pPr eaLnBrk="1" hangingPunct="1"/>
            <a:r>
              <a:rPr lang="it-IT" altLang="it-IT" b="1">
                <a:ea typeface="ＭＳ Ｐゴシック" panose="020B0600070205080204" pitchFamily="34" charset="-128"/>
              </a:rPr>
              <a:t>Problema 2</a:t>
            </a:r>
          </a:p>
        </p:txBody>
      </p:sp>
      <p:sp>
        <p:nvSpPr>
          <p:cNvPr id="37891" name="Segnaposto piè di pagina 6">
            <a:extLst>
              <a:ext uri="{FF2B5EF4-FFF2-40B4-BE49-F238E27FC236}">
                <a16:creationId xmlns:a16="http://schemas.microsoft.com/office/drawing/2014/main" id="{9E222190-26F0-2546-9E6B-D6F7B5A1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31DF2F-868A-F645-A29C-3E7BD9748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48975B5-B64D-E942-90D7-B7B38B3BB615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7893" name="TextBox 6">
            <a:extLst>
              <a:ext uri="{FF2B5EF4-FFF2-40B4-BE49-F238E27FC236}">
                <a16:creationId xmlns:a16="http://schemas.microsoft.com/office/drawing/2014/main" id="{1D62833A-9FA2-C74C-91C6-C79A3C014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144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Quesiti a, b, c</a:t>
            </a:r>
          </a:p>
        </p:txBody>
      </p:sp>
      <p:sp>
        <p:nvSpPr>
          <p:cNvPr id="37894" name="TextBox 9">
            <a:extLst>
              <a:ext uri="{FF2B5EF4-FFF2-40B4-BE49-F238E27FC236}">
                <a16:creationId xmlns:a16="http://schemas.microsoft.com/office/drawing/2014/main" id="{47A66059-D011-4D4D-91C9-058563B09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638800"/>
            <a:ext cx="7315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Pensi che le due rette r ed s, parallele allo stesso piano, debbono essere parallele fra loro?</a:t>
            </a:r>
          </a:p>
        </p:txBody>
      </p:sp>
      <p:pic>
        <p:nvPicPr>
          <p:cNvPr id="37895" name="Picture 10" descr="Schermata 2015-11-23 alle 14.36.14.png">
            <a:extLst>
              <a:ext uri="{FF2B5EF4-FFF2-40B4-BE49-F238E27FC236}">
                <a16:creationId xmlns:a16="http://schemas.microsoft.com/office/drawing/2014/main" id="{AA17D791-6419-0248-92CD-41B2278CC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olo 7">
            <a:extLst>
              <a:ext uri="{FF2B5EF4-FFF2-40B4-BE49-F238E27FC236}">
                <a16:creationId xmlns:a16="http://schemas.microsoft.com/office/drawing/2014/main" id="{330EFF9E-7232-894D-A861-11CDE3CC5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81000"/>
            <a:ext cx="5334000" cy="685800"/>
          </a:xfrm>
        </p:spPr>
        <p:txBody>
          <a:bodyPr anchor="t"/>
          <a:lstStyle/>
          <a:p>
            <a:pPr eaLnBrk="1" hangingPunct="1"/>
            <a:r>
              <a:rPr lang="it-IT" altLang="it-IT" b="1">
                <a:ea typeface="ＭＳ Ｐゴシック" panose="020B0600070205080204" pitchFamily="34" charset="-128"/>
              </a:rPr>
              <a:t>Problema 2</a:t>
            </a:r>
          </a:p>
        </p:txBody>
      </p:sp>
      <p:sp>
        <p:nvSpPr>
          <p:cNvPr id="38915" name="Segnaposto piè di pagina 6">
            <a:extLst>
              <a:ext uri="{FF2B5EF4-FFF2-40B4-BE49-F238E27FC236}">
                <a16:creationId xmlns:a16="http://schemas.microsoft.com/office/drawing/2014/main" id="{9FE78D2D-7CB8-EB44-B9E0-7A1C3A35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1ECAF-2BF3-A34D-953D-AF4A20F85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D3B46EF-0B82-AD46-9646-7A2EEF757AE5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8917" name="TextBox 6">
            <a:extLst>
              <a:ext uri="{FF2B5EF4-FFF2-40B4-BE49-F238E27FC236}">
                <a16:creationId xmlns:a16="http://schemas.microsoft.com/office/drawing/2014/main" id="{4C97D1D5-4783-4746-ADF6-8C7259D50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906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Quesito c</a:t>
            </a:r>
          </a:p>
        </p:txBody>
      </p:sp>
      <p:sp>
        <p:nvSpPr>
          <p:cNvPr id="38918" name="TextBox 7">
            <a:extLst>
              <a:ext uri="{FF2B5EF4-FFF2-40B4-BE49-F238E27FC236}">
                <a16:creationId xmlns:a16="http://schemas.microsoft.com/office/drawing/2014/main" id="{1E0A4650-1F46-BA4C-9961-A3AF43B08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Nello spazio, due rette parallele ad uno stesso piano non sono necessariamente parallele fra loro.</a:t>
            </a:r>
          </a:p>
        </p:txBody>
      </p:sp>
      <p:pic>
        <p:nvPicPr>
          <p:cNvPr id="38919" name="Picture 14" descr="Schermata 2015-11-22 alle 22.07.21.png">
            <a:extLst>
              <a:ext uri="{FF2B5EF4-FFF2-40B4-BE49-F238E27FC236}">
                <a16:creationId xmlns:a16="http://schemas.microsoft.com/office/drawing/2014/main" id="{2E624F01-66B1-C54E-98C0-2B445C99C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"/>
          <a:stretch>
            <a:fillRect/>
          </a:stretch>
        </p:blipFill>
        <p:spPr bwMode="auto">
          <a:xfrm>
            <a:off x="4619625" y="2743200"/>
            <a:ext cx="45243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5" descr="Schermata 2015-11-22 alle 22.08.58.png">
            <a:extLst>
              <a:ext uri="{FF2B5EF4-FFF2-40B4-BE49-F238E27FC236}">
                <a16:creationId xmlns:a16="http://schemas.microsoft.com/office/drawing/2014/main" id="{2B8E1641-9D05-744A-9569-7121B68D8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" t="8504"/>
          <a:stretch>
            <a:fillRect/>
          </a:stretch>
        </p:blipFill>
        <p:spPr bwMode="auto">
          <a:xfrm>
            <a:off x="0" y="2514600"/>
            <a:ext cx="44958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TextBox 16">
            <a:extLst>
              <a:ext uri="{FF2B5EF4-FFF2-40B4-BE49-F238E27FC236}">
                <a16:creationId xmlns:a16="http://schemas.microsoft.com/office/drawing/2014/main" id="{A313528E-5C94-D347-8D83-F032C3EBB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895600"/>
            <a:ext cx="404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8922" name="TextBox 17">
            <a:extLst>
              <a:ext uri="{FF2B5EF4-FFF2-40B4-BE49-F238E27FC236}">
                <a16:creationId xmlns:a16="http://schemas.microsoft.com/office/drawing/2014/main" id="{03D45D03-B8EC-184C-9EEE-29EEB26FE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048000"/>
            <a:ext cx="404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r'</a:t>
            </a:r>
          </a:p>
        </p:txBody>
      </p:sp>
      <p:sp>
        <p:nvSpPr>
          <p:cNvPr id="38923" name="Rectangle 18">
            <a:extLst>
              <a:ext uri="{FF2B5EF4-FFF2-40B4-BE49-F238E27FC236}">
                <a16:creationId xmlns:a16="http://schemas.microsoft.com/office/drawing/2014/main" id="{B39C39CE-94A9-6C40-A2AD-21FF59D6F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724400"/>
            <a:ext cx="511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Lucida Grande" panose="020B0600040502020204" pitchFamily="34" charset="0"/>
                <a:cs typeface="Lucida Grande" panose="020B0600040502020204" pitchFamily="34" charset="0"/>
              </a:rPr>
              <a:t> α</a:t>
            </a:r>
            <a:endParaRPr lang="it-IT" altLang="it-IT"/>
          </a:p>
        </p:txBody>
      </p:sp>
      <p:sp>
        <p:nvSpPr>
          <p:cNvPr id="38924" name="TextBox 19">
            <a:extLst>
              <a:ext uri="{FF2B5EF4-FFF2-40B4-BE49-F238E27FC236}">
                <a16:creationId xmlns:a16="http://schemas.microsoft.com/office/drawing/2014/main" id="{6E2792B7-D144-5E48-9F80-4F0345AC5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0"/>
            <a:ext cx="2438400" cy="830263"/>
          </a:xfrm>
          <a:prstGeom prst="rect">
            <a:avLst/>
          </a:prstGeom>
          <a:solidFill>
            <a:srgbClr val="F9FFE5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>
                <a:solidFill>
                  <a:srgbClr val="0000FF"/>
                </a:solidFill>
                <a:latin typeface="Arial Narrow" panose="020B0604020202020204" pitchFamily="34" charset="0"/>
              </a:rPr>
              <a:t>r</a:t>
            </a:r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 , </a:t>
            </a:r>
            <a:r>
              <a:rPr lang="it-IT" altLang="it-IT" b="1" i="1">
                <a:solidFill>
                  <a:srgbClr val="0000FF"/>
                </a:solidFill>
                <a:latin typeface="Arial Narrow" panose="020B0604020202020204" pitchFamily="34" charset="0"/>
              </a:rPr>
              <a:t>r’ </a:t>
            </a:r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parallele ad </a:t>
            </a:r>
            <a:r>
              <a:rPr lang="it-IT" altLang="it-IT" b="1">
                <a:solidFill>
                  <a:srgbClr val="0000FF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α </a:t>
            </a:r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</a:rPr>
              <a:t>e</a:t>
            </a:r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 parallele fra loro </a:t>
            </a:r>
          </a:p>
        </p:txBody>
      </p:sp>
      <p:sp>
        <p:nvSpPr>
          <p:cNvPr id="38925" name="Rectangle 20">
            <a:extLst>
              <a:ext uri="{FF2B5EF4-FFF2-40B4-BE49-F238E27FC236}">
                <a16:creationId xmlns:a16="http://schemas.microsoft.com/office/drawing/2014/main" id="{BF8ADCDC-BE9B-5948-842C-EA67F8C6B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724400"/>
            <a:ext cx="511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Lucida Grande" panose="020B0600040502020204" pitchFamily="34" charset="0"/>
                <a:cs typeface="Lucida Grande" panose="020B0600040502020204" pitchFamily="34" charset="0"/>
              </a:rPr>
              <a:t> α</a:t>
            </a:r>
            <a:endParaRPr lang="it-IT" altLang="it-IT"/>
          </a:p>
        </p:txBody>
      </p:sp>
      <p:sp>
        <p:nvSpPr>
          <p:cNvPr id="38926" name="TextBox 22">
            <a:extLst>
              <a:ext uri="{FF2B5EF4-FFF2-40B4-BE49-F238E27FC236}">
                <a16:creationId xmlns:a16="http://schemas.microsoft.com/office/drawing/2014/main" id="{6E7FB93F-4A19-A045-9A63-68B2C9389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362200"/>
            <a:ext cx="404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38927" name="TextBox 23">
            <a:extLst>
              <a:ext uri="{FF2B5EF4-FFF2-40B4-BE49-F238E27FC236}">
                <a16:creationId xmlns:a16="http://schemas.microsoft.com/office/drawing/2014/main" id="{CDAA63CC-F6AE-534E-A7C6-3D09CAFB7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3124200"/>
            <a:ext cx="404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s'</a:t>
            </a:r>
          </a:p>
        </p:txBody>
      </p:sp>
      <p:sp>
        <p:nvSpPr>
          <p:cNvPr id="38928" name="TextBox 24">
            <a:extLst>
              <a:ext uri="{FF2B5EF4-FFF2-40B4-BE49-F238E27FC236}">
                <a16:creationId xmlns:a16="http://schemas.microsoft.com/office/drawing/2014/main" id="{41F587B8-8870-7F40-8999-C2ED5CABB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334000"/>
            <a:ext cx="2819400" cy="830263"/>
          </a:xfrm>
          <a:prstGeom prst="rect">
            <a:avLst/>
          </a:prstGeom>
          <a:solidFill>
            <a:srgbClr val="F9FFE5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>
                <a:solidFill>
                  <a:srgbClr val="FF0000"/>
                </a:solidFill>
                <a:latin typeface="Arial Narrow" panose="020B0604020202020204" pitchFamily="34" charset="0"/>
              </a:rPr>
              <a:t>s</a:t>
            </a:r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</a:rPr>
              <a:t> , </a:t>
            </a:r>
            <a:r>
              <a:rPr lang="it-IT" altLang="it-IT" b="1" i="1">
                <a:solidFill>
                  <a:srgbClr val="FF0000"/>
                </a:solidFill>
                <a:latin typeface="Arial Narrow" panose="020B0604020202020204" pitchFamily="34" charset="0"/>
              </a:rPr>
              <a:t>s’ </a:t>
            </a:r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</a:rPr>
              <a:t>parallele ad </a:t>
            </a:r>
            <a:r>
              <a:rPr lang="it-IT" altLang="it-IT" b="1">
                <a:solidFill>
                  <a:srgbClr val="FF000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α </a:t>
            </a:r>
            <a:r>
              <a:rPr lang="it-IT" altLang="it-IT" b="1">
                <a:latin typeface="Arial Narrow" panose="020B0604020202020204" pitchFamily="34" charset="0"/>
              </a:rPr>
              <a:t>e NON </a:t>
            </a:r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</a:rPr>
              <a:t>parallele fra loro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7">
            <a:extLst>
              <a:ext uri="{FF2B5EF4-FFF2-40B4-BE49-F238E27FC236}">
                <a16:creationId xmlns:a16="http://schemas.microsoft.com/office/drawing/2014/main" id="{A4289370-5715-6F4B-9B43-D1F2AEA3C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81000"/>
            <a:ext cx="5334000" cy="685800"/>
          </a:xfrm>
        </p:spPr>
        <p:txBody>
          <a:bodyPr anchor="t"/>
          <a:lstStyle/>
          <a:p>
            <a:pPr eaLnBrk="1" hangingPunct="1"/>
            <a:r>
              <a:rPr lang="it-IT" altLang="it-IT" b="1">
                <a:ea typeface="ＭＳ Ｐゴシック" panose="020B0600070205080204" pitchFamily="34" charset="-128"/>
              </a:rPr>
              <a:t>Problema 2</a:t>
            </a:r>
          </a:p>
        </p:txBody>
      </p:sp>
      <p:sp>
        <p:nvSpPr>
          <p:cNvPr id="39939" name="Segnaposto piè di pagina 6">
            <a:extLst>
              <a:ext uri="{FF2B5EF4-FFF2-40B4-BE49-F238E27FC236}">
                <a16:creationId xmlns:a16="http://schemas.microsoft.com/office/drawing/2014/main" id="{36E902B8-CF28-2848-A348-09343BCA4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8F138F-1EE5-A24F-A27A-68DE5F6BE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5ED06C2-C27A-6E4A-8766-B13230709853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9941" name="TextBox 6">
            <a:extLst>
              <a:ext uri="{FF2B5EF4-FFF2-40B4-BE49-F238E27FC236}">
                <a16:creationId xmlns:a16="http://schemas.microsoft.com/office/drawing/2014/main" id="{621184BA-3297-6D42-9824-21DD7FE6B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95400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UNA RIFLESSIONE</a:t>
            </a:r>
          </a:p>
        </p:txBody>
      </p:sp>
      <p:sp>
        <p:nvSpPr>
          <p:cNvPr id="39942" name="TextBox 7">
            <a:extLst>
              <a:ext uri="{FF2B5EF4-FFF2-40B4-BE49-F238E27FC236}">
                <a16:creationId xmlns:a16="http://schemas.microsoft.com/office/drawing/2014/main" id="{6FD9C13D-EDD7-0448-96C7-BA8EA4F56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0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INVECE, nello spazio, </a:t>
            </a:r>
            <a:r>
              <a:rPr lang="it-IT" altLang="it-IT" sz="2800" b="1">
                <a:solidFill>
                  <a:srgbClr val="FF0000"/>
                </a:solidFill>
                <a:latin typeface="Arial Narrow" panose="020B0604020202020204" pitchFamily="34" charset="0"/>
              </a:rPr>
              <a:t>sono sempre parallele </a:t>
            </a:r>
            <a:r>
              <a:rPr lang="it-IT" altLang="it-IT" sz="2800" b="1">
                <a:latin typeface="Arial Narrow" panose="020B0604020202020204" pitchFamily="34" charset="0"/>
              </a:rPr>
              <a:t>fra loro due rette perpendicolari ad uno stesso piano.</a:t>
            </a:r>
          </a:p>
        </p:txBody>
      </p:sp>
      <p:pic>
        <p:nvPicPr>
          <p:cNvPr id="39943" name="Picture 12" descr="Schermata 2015-03-15 alle 12.44.32.png">
            <a:extLst>
              <a:ext uri="{FF2B5EF4-FFF2-40B4-BE49-F238E27FC236}">
                <a16:creationId xmlns:a16="http://schemas.microsoft.com/office/drawing/2014/main" id="{4B3804FC-995A-214B-8330-491994832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24200"/>
            <a:ext cx="27051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3" descr="Schermata 2015-03-15 alle 12.44.20.png">
            <a:extLst>
              <a:ext uri="{FF2B5EF4-FFF2-40B4-BE49-F238E27FC236}">
                <a16:creationId xmlns:a16="http://schemas.microsoft.com/office/drawing/2014/main" id="{C4317F60-27D6-B64E-8728-25E76E1FD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76600"/>
            <a:ext cx="3441700" cy="2286000"/>
          </a:xfrm>
          <a:prstGeom prst="rect">
            <a:avLst/>
          </a:prstGeom>
          <a:noFill/>
          <a:ln w="25400">
            <a:solidFill>
              <a:srgbClr val="FFEB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olo 7">
            <a:extLst>
              <a:ext uri="{FF2B5EF4-FFF2-40B4-BE49-F238E27FC236}">
                <a16:creationId xmlns:a16="http://schemas.microsoft.com/office/drawing/2014/main" id="{BFB0BFBA-7B26-7C4D-9E0D-1F554269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52400"/>
            <a:ext cx="5334000" cy="685800"/>
          </a:xfrm>
        </p:spPr>
        <p:txBody>
          <a:bodyPr anchor="t"/>
          <a:lstStyle/>
          <a:p>
            <a:pPr eaLnBrk="1" hangingPunct="1"/>
            <a:r>
              <a:rPr lang="it-IT" altLang="it-IT" b="1">
                <a:ea typeface="ＭＳ Ｐゴシック" panose="020B0600070205080204" pitchFamily="34" charset="-128"/>
              </a:rPr>
              <a:t>Problema 2</a:t>
            </a:r>
          </a:p>
        </p:txBody>
      </p:sp>
      <p:sp>
        <p:nvSpPr>
          <p:cNvPr id="40963" name="Segnaposto piè di pagina 6">
            <a:extLst>
              <a:ext uri="{FF2B5EF4-FFF2-40B4-BE49-F238E27FC236}">
                <a16:creationId xmlns:a16="http://schemas.microsoft.com/office/drawing/2014/main" id="{4B53DB2E-E2C5-B14C-A25F-FA18EBF0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5334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D4D781-405C-8D40-BAD7-3D5CA86C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7D7A2BA-E595-FD42-A74C-329109F86D88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0965" name="TextBox 6">
            <a:extLst>
              <a:ext uri="{FF2B5EF4-FFF2-40B4-BE49-F238E27FC236}">
                <a16:creationId xmlns:a16="http://schemas.microsoft.com/office/drawing/2014/main" id="{82771AE2-8BE6-DD4F-AF84-1CCD1644B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858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Quesiti d, e</a:t>
            </a:r>
          </a:p>
        </p:txBody>
      </p:sp>
      <p:sp>
        <p:nvSpPr>
          <p:cNvPr id="40966" name="TextBox 15">
            <a:extLst>
              <a:ext uri="{FF2B5EF4-FFF2-40B4-BE49-F238E27FC236}">
                <a16:creationId xmlns:a16="http://schemas.microsoft.com/office/drawing/2014/main" id="{455F6C82-0743-044C-AF9A-C4517FC09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867400"/>
            <a:ext cx="334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/>
              <a:t>P</a:t>
            </a:r>
          </a:p>
        </p:txBody>
      </p:sp>
      <p:pic>
        <p:nvPicPr>
          <p:cNvPr id="40967" name="Picture 15" descr="Schermata 2015-11-23 alle 14.39.23.png">
            <a:extLst>
              <a:ext uri="{FF2B5EF4-FFF2-40B4-BE49-F238E27FC236}">
                <a16:creationId xmlns:a16="http://schemas.microsoft.com/office/drawing/2014/main" id="{4D11855C-0256-614D-95D2-BBEA6354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79248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30" descr="Schermata 2015-03-15 alle 12.05.49.png">
            <a:extLst>
              <a:ext uri="{FF2B5EF4-FFF2-40B4-BE49-F238E27FC236}">
                <a16:creationId xmlns:a16="http://schemas.microsoft.com/office/drawing/2014/main" id="{4EE2515D-83B0-0640-BC8B-D9B50883D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2895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olo 1">
            <a:extLst>
              <a:ext uri="{FF2B5EF4-FFF2-40B4-BE49-F238E27FC236}">
                <a16:creationId xmlns:a16="http://schemas.microsoft.com/office/drawing/2014/main" id="{68CE9581-70FC-3C4D-BDD4-85B1A3737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 anchor="t"/>
          <a:lstStyle/>
          <a:p>
            <a:pPr eaLnBrk="1" hangingPunct="1"/>
            <a:r>
              <a:rPr lang="it-IT" altLang="it-IT" b="1">
                <a:ea typeface="ＭＳ Ｐゴシック" panose="020B0600070205080204" pitchFamily="34" charset="-128"/>
              </a:rPr>
              <a:t>Problema 3</a:t>
            </a:r>
          </a:p>
        </p:txBody>
      </p:sp>
      <p:sp>
        <p:nvSpPr>
          <p:cNvPr id="41987" name="Segnaposto piè di pagina 3">
            <a:extLst>
              <a:ext uri="{FF2B5EF4-FFF2-40B4-BE49-F238E27FC236}">
                <a16:creationId xmlns:a16="http://schemas.microsoft.com/office/drawing/2014/main" id="{7C8DF08C-1523-1B4C-B2A4-3C75C92A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CE2AE5-2382-3847-B7A4-A1605BCAB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FA02472-4A43-2C46-BA5E-BE0C69F4F8D5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41989" name="Picture 7" descr="Schermata 2015-11-23 alle 12.43.36.png">
            <a:extLst>
              <a:ext uri="{FF2B5EF4-FFF2-40B4-BE49-F238E27FC236}">
                <a16:creationId xmlns:a16="http://schemas.microsoft.com/office/drawing/2014/main" id="{42EE6815-59AC-2B42-B5C2-55325D399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543800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Box 8">
            <a:extLst>
              <a:ext uri="{FF2B5EF4-FFF2-40B4-BE49-F238E27FC236}">
                <a16:creationId xmlns:a16="http://schemas.microsoft.com/office/drawing/2014/main" id="{C19A9CFE-669B-C540-97E5-45E675CDC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858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3366FF"/>
                </a:solidFill>
                <a:latin typeface="Arial Narrow" panose="020B0604020202020204" pitchFamily="34" charset="0"/>
              </a:rPr>
              <a:t>Quesito 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olo 1">
            <a:extLst>
              <a:ext uri="{FF2B5EF4-FFF2-40B4-BE49-F238E27FC236}">
                <a16:creationId xmlns:a16="http://schemas.microsoft.com/office/drawing/2014/main" id="{7CEB854D-BD52-3D47-8B69-08CD368A8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 anchor="t"/>
          <a:lstStyle/>
          <a:p>
            <a:pPr eaLnBrk="1" hangingPunct="1"/>
            <a:r>
              <a:rPr lang="it-IT" altLang="it-IT" b="1">
                <a:ea typeface="ＭＳ Ｐゴシック" panose="020B0600070205080204" pitchFamily="34" charset="-128"/>
              </a:rPr>
              <a:t>Problema 3</a:t>
            </a:r>
          </a:p>
        </p:txBody>
      </p:sp>
      <p:sp>
        <p:nvSpPr>
          <p:cNvPr id="43011" name="Segnaposto piè di pagina 3">
            <a:extLst>
              <a:ext uri="{FF2B5EF4-FFF2-40B4-BE49-F238E27FC236}">
                <a16:creationId xmlns:a16="http://schemas.microsoft.com/office/drawing/2014/main" id="{ED98C07D-CA87-764C-864E-8092C2359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59436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6C471D-FF44-2844-9273-F35E1F0F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A14A12F-35DA-F442-86A5-24459AC6FC4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27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3013" name="TextBox 8">
            <a:extLst>
              <a:ext uri="{FF2B5EF4-FFF2-40B4-BE49-F238E27FC236}">
                <a16:creationId xmlns:a16="http://schemas.microsoft.com/office/drawing/2014/main" id="{C1466F86-AAC9-5A4D-AE55-6E8ECF80B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572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3366FF"/>
                </a:solidFill>
                <a:latin typeface="Arial Narrow" panose="020B0604020202020204" pitchFamily="34" charset="0"/>
              </a:rPr>
              <a:t>Quesito b</a:t>
            </a:r>
          </a:p>
        </p:txBody>
      </p:sp>
      <p:pic>
        <p:nvPicPr>
          <p:cNvPr id="43014" name="Picture 6" descr="Schermata 2015-11-23 alle 12.45.54.png">
            <a:extLst>
              <a:ext uri="{FF2B5EF4-FFF2-40B4-BE49-F238E27FC236}">
                <a16:creationId xmlns:a16="http://schemas.microsoft.com/office/drawing/2014/main" id="{1CA5E5DA-416A-C14E-8D97-9DC8AEFB6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73152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Box 6">
            <a:extLst>
              <a:ext uri="{FF2B5EF4-FFF2-40B4-BE49-F238E27FC236}">
                <a16:creationId xmlns:a16="http://schemas.microsoft.com/office/drawing/2014/main" id="{C5366754-EA87-A946-8A90-200E3D4B5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828800"/>
            <a:ext cx="1752600" cy="1016000"/>
          </a:xfrm>
          <a:prstGeom prst="rect">
            <a:avLst/>
          </a:prstGeom>
          <a:solidFill>
            <a:srgbClr val="F9FFE5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rgbClr val="0000FF"/>
                </a:solidFill>
                <a:latin typeface="Arial Narrow" panose="020B0604020202020204" pitchFamily="34" charset="0"/>
              </a:rPr>
              <a:t>z</a:t>
            </a:r>
            <a:r>
              <a:rPr lang="it-IT" altLang="it-IT" sz="2000" b="1">
                <a:latin typeface="Arial Narrow" panose="020B0604020202020204" pitchFamily="34" charset="0"/>
              </a:rPr>
              <a:t> non compare, perciò è libera di variare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ED743B-FE8E-B443-B4FE-380FEC914EC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010400" y="2895600"/>
            <a:ext cx="838200" cy="685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17" name="TextBox 10">
            <a:extLst>
              <a:ext uri="{FF2B5EF4-FFF2-40B4-BE49-F238E27FC236}">
                <a16:creationId xmlns:a16="http://schemas.microsoft.com/office/drawing/2014/main" id="{DA6ADFD3-8876-F647-8D53-128D623BD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19800"/>
            <a:ext cx="2057400" cy="708025"/>
          </a:xfrm>
          <a:prstGeom prst="rect">
            <a:avLst/>
          </a:prstGeom>
          <a:solidFill>
            <a:srgbClr val="F9FFE5"/>
          </a:soli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rgbClr val="008000"/>
                </a:solidFill>
                <a:latin typeface="Arial Narrow" panose="020B0604020202020204" pitchFamily="34" charset="0"/>
              </a:rPr>
              <a:t>Intersezione di cilindro con piano</a:t>
            </a:r>
          </a:p>
        </p:txBody>
      </p:sp>
      <p:sp>
        <p:nvSpPr>
          <p:cNvPr id="43018" name="TextBox 11">
            <a:extLst>
              <a:ext uri="{FF2B5EF4-FFF2-40B4-BE49-F238E27FC236}">
                <a16:creationId xmlns:a16="http://schemas.microsoft.com/office/drawing/2014/main" id="{02252BBC-E3FE-7345-B8B3-07DDC10F5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38600"/>
            <a:ext cx="1828800" cy="708025"/>
          </a:xfrm>
          <a:prstGeom prst="rect">
            <a:avLst/>
          </a:prstGeom>
          <a:solidFill>
            <a:srgbClr val="F9FFE5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rgbClr val="0000FF"/>
                </a:solidFill>
                <a:latin typeface="Arial Narrow" panose="020B0604020202020204" pitchFamily="34" charset="0"/>
              </a:rPr>
              <a:t>Intersezione di sfera con piano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75C65C-197C-8E4C-BCB6-2D7D4EF13489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1257300" y="4762500"/>
            <a:ext cx="609600" cy="533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BBFF75-DD2C-4847-AB3E-7245FAB43C5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209800" y="5791200"/>
            <a:ext cx="1981200" cy="7620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olo 1">
            <a:extLst>
              <a:ext uri="{FF2B5EF4-FFF2-40B4-BE49-F238E27FC236}">
                <a16:creationId xmlns:a16="http://schemas.microsoft.com/office/drawing/2014/main" id="{DBCD3453-9402-6D4E-8F7C-DC3B75BF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 anchor="t"/>
          <a:lstStyle/>
          <a:p>
            <a:pPr eaLnBrk="1" hangingPunct="1"/>
            <a:r>
              <a:rPr lang="it-IT" altLang="it-IT" b="1">
                <a:ea typeface="ＭＳ Ｐゴシック" panose="020B0600070205080204" pitchFamily="34" charset="-128"/>
              </a:rPr>
              <a:t>Problema 4</a:t>
            </a:r>
          </a:p>
        </p:txBody>
      </p:sp>
      <p:sp>
        <p:nvSpPr>
          <p:cNvPr id="44035" name="Segnaposto piè di pagina 3">
            <a:extLst>
              <a:ext uri="{FF2B5EF4-FFF2-40B4-BE49-F238E27FC236}">
                <a16:creationId xmlns:a16="http://schemas.microsoft.com/office/drawing/2014/main" id="{C1F1B193-393A-614D-9D31-0D2B0CB74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5105400" y="6493942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1C8A00-2A34-5849-9BE7-2D772BCB9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70DB0C6-97B6-EA4B-86CF-00FE9D042E58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28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44037" name="Picture 13" descr="Schermata 2015-11-23 alle 14.15.20.png">
            <a:extLst>
              <a:ext uri="{FF2B5EF4-FFF2-40B4-BE49-F238E27FC236}">
                <a16:creationId xmlns:a16="http://schemas.microsoft.com/office/drawing/2014/main" id="{FBFD3AF0-660B-4F4C-A256-C0D3EEF0B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5406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olo 1">
            <a:extLst>
              <a:ext uri="{FF2B5EF4-FFF2-40B4-BE49-F238E27FC236}">
                <a16:creationId xmlns:a16="http://schemas.microsoft.com/office/drawing/2014/main" id="{C805120B-CF34-4847-8B7A-8BAC65EC1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 anchor="t"/>
          <a:lstStyle/>
          <a:p>
            <a:pPr eaLnBrk="1" hangingPunct="1"/>
            <a:r>
              <a:rPr lang="it-IT" altLang="it-IT" b="1">
                <a:ea typeface="ＭＳ Ｐゴシック" panose="020B0600070205080204" pitchFamily="34" charset="-128"/>
              </a:rPr>
              <a:t>Equazioni dal piano allo spazio</a:t>
            </a:r>
          </a:p>
        </p:txBody>
      </p:sp>
      <p:sp>
        <p:nvSpPr>
          <p:cNvPr id="45059" name="Segnaposto piè di pagina 3">
            <a:extLst>
              <a:ext uri="{FF2B5EF4-FFF2-40B4-BE49-F238E27FC236}">
                <a16:creationId xmlns:a16="http://schemas.microsoft.com/office/drawing/2014/main" id="{BBCB0F1E-20CD-CD48-81B7-E4DE37204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EE558-879F-F641-B86D-EC4763AB5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3810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4A6EE57-AD96-D447-9D4B-5B580A5F2D40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29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45061" name="Picture 11" descr="Schermata 2015-11-23 alle 15.14.03.png">
            <a:extLst>
              <a:ext uri="{FF2B5EF4-FFF2-40B4-BE49-F238E27FC236}">
                <a16:creationId xmlns:a16="http://schemas.microsoft.com/office/drawing/2014/main" id="{64FA6277-CDCB-A844-99D7-9DC1C89E6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" t="2969"/>
          <a:stretch>
            <a:fillRect/>
          </a:stretch>
        </p:blipFill>
        <p:spPr bwMode="auto">
          <a:xfrm>
            <a:off x="5451475" y="3276600"/>
            <a:ext cx="36925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Box 13">
            <a:extLst>
              <a:ext uri="{FF2B5EF4-FFF2-40B4-BE49-F238E27FC236}">
                <a16:creationId xmlns:a16="http://schemas.microsoft.com/office/drawing/2014/main" id="{89F8B30A-67F5-AC48-9CE5-5F0A2DEC5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895600"/>
            <a:ext cx="1752600" cy="461963"/>
          </a:xfrm>
          <a:prstGeom prst="rect">
            <a:avLst/>
          </a:prstGeom>
          <a:solidFill>
            <a:srgbClr val="F9FFE5"/>
          </a:soli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baseline="300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it-IT" altLang="it-IT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b="1" i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b="1" baseline="300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25</a:t>
            </a:r>
          </a:p>
        </p:txBody>
      </p:sp>
      <p:pic>
        <p:nvPicPr>
          <p:cNvPr id="45063" name="Picture 28" descr="Schermata 2015-11-23 alle 15.29.55.png">
            <a:extLst>
              <a:ext uri="{FF2B5EF4-FFF2-40B4-BE49-F238E27FC236}">
                <a16:creationId xmlns:a16="http://schemas.microsoft.com/office/drawing/2014/main" id="{39E497A0-C315-F24E-8449-55C03549C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36449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TextBox 29">
            <a:extLst>
              <a:ext uri="{FF2B5EF4-FFF2-40B4-BE49-F238E27FC236}">
                <a16:creationId xmlns:a16="http://schemas.microsoft.com/office/drawing/2014/main" id="{967111C0-F958-114A-BE31-382875D0E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048000"/>
            <a:ext cx="2286000" cy="461963"/>
          </a:xfrm>
          <a:prstGeom prst="rect">
            <a:avLst/>
          </a:prstGeom>
          <a:solidFill>
            <a:srgbClr val="F9FFE5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it-IT" altLang="it-IT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it-IT" altLang="it-IT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it-IT" altLang="it-IT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it-IT" altLang="it-IT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25</a:t>
            </a:r>
          </a:p>
        </p:txBody>
      </p:sp>
      <p:sp>
        <p:nvSpPr>
          <p:cNvPr id="45065" name="TextBox 33">
            <a:extLst>
              <a:ext uri="{FF2B5EF4-FFF2-40B4-BE49-F238E27FC236}">
                <a16:creationId xmlns:a16="http://schemas.microsoft.com/office/drawing/2014/main" id="{DE7F0B85-072A-704E-BA71-B07B72FFF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0198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SFERA</a:t>
            </a:r>
          </a:p>
        </p:txBody>
      </p:sp>
      <p:sp>
        <p:nvSpPr>
          <p:cNvPr id="45066" name="TextBox 34">
            <a:extLst>
              <a:ext uri="{FF2B5EF4-FFF2-40B4-BE49-F238E27FC236}">
                <a16:creationId xmlns:a16="http://schemas.microsoft.com/office/drawing/2014/main" id="{43A79B66-580A-D44A-B9E7-4931ED0BB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1722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8000"/>
                </a:solidFill>
                <a:latin typeface="Arial Narrow" panose="020B0604020202020204" pitchFamily="34" charset="0"/>
              </a:rPr>
              <a:t>CILINDRO</a:t>
            </a:r>
          </a:p>
        </p:txBody>
      </p:sp>
      <p:pic>
        <p:nvPicPr>
          <p:cNvPr id="45067" name="Picture 37" descr="Schermata 2015-11-23 alle 15.43.06.png">
            <a:extLst>
              <a:ext uri="{FF2B5EF4-FFF2-40B4-BE49-F238E27FC236}">
                <a16:creationId xmlns:a16="http://schemas.microsoft.com/office/drawing/2014/main" id="{D35820A1-EC0C-334D-A81D-2F33FEC74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85800"/>
            <a:ext cx="19431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755BA04-0F7C-A542-A1D3-10C9E9C0EAF0}"/>
              </a:ext>
            </a:extLst>
          </p:cNvPr>
          <p:cNvSpPr txBox="1"/>
          <p:nvPr/>
        </p:nvSpPr>
        <p:spPr>
          <a:xfrm>
            <a:off x="5562600" y="1066800"/>
            <a:ext cx="1752600" cy="461963"/>
          </a:xfrm>
          <a:prstGeom prst="rect">
            <a:avLst/>
          </a:prstGeom>
          <a:solidFill>
            <a:srgbClr val="F9FFE5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it-IT" altLang="it-IT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= 25</a:t>
            </a:r>
          </a:p>
        </p:txBody>
      </p:sp>
      <p:sp>
        <p:nvSpPr>
          <p:cNvPr id="45069" name="TextBox 39">
            <a:extLst>
              <a:ext uri="{FF2B5EF4-FFF2-40B4-BE49-F238E27FC236}">
                <a16:creationId xmlns:a16="http://schemas.microsoft.com/office/drawing/2014/main" id="{10097E9B-DA15-F543-9AEB-A4E7707E6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990600"/>
            <a:ext cx="213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latin typeface="Arial Narrow" panose="020B0604020202020204" pitchFamily="34" charset="0"/>
              </a:rPr>
              <a:t>CIRCONFERENZA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FA5AB0C-9AAE-3742-9A34-104CE57D7C5C}"/>
              </a:ext>
            </a:extLst>
          </p:cNvPr>
          <p:cNvCxnSpPr>
            <a:cxnSpLocks noChangeShapeType="1"/>
            <a:endCxn id="45064" idx="0"/>
          </p:cNvCxnSpPr>
          <p:nvPr/>
        </p:nvCxnSpPr>
        <p:spPr bwMode="auto">
          <a:xfrm rot="10800000" flipV="1">
            <a:off x="2286000" y="2438400"/>
            <a:ext cx="182880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E46467B-3CF4-3D4C-B29E-0B4B9241952A}"/>
              </a:ext>
            </a:extLst>
          </p:cNvPr>
          <p:cNvCxnSpPr>
            <a:cxnSpLocks noChangeShapeType="1"/>
            <a:endCxn id="45062" idx="0"/>
          </p:cNvCxnSpPr>
          <p:nvPr/>
        </p:nvCxnSpPr>
        <p:spPr bwMode="auto">
          <a:xfrm>
            <a:off x="5105400" y="2362200"/>
            <a:ext cx="2247900" cy="5334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>
            <a:extLst>
              <a:ext uri="{FF2B5EF4-FFF2-40B4-BE49-F238E27FC236}">
                <a16:creationId xmlns:a16="http://schemas.microsoft.com/office/drawing/2014/main" id="{20AABE57-F683-834F-9731-8F2788C7D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anchor="t"/>
          <a:lstStyle/>
          <a:p>
            <a:pPr eaLnBrk="1" hangingPunct="1"/>
            <a:r>
              <a:rPr lang="it-IT" altLang="it-IT" sz="4000" b="1">
                <a:ea typeface="ＭＳ Ｐゴシック" panose="020B0600070205080204" pitchFamily="34" charset="-128"/>
              </a:rPr>
              <a:t>Retta nel piano: vettore direzione</a:t>
            </a:r>
          </a:p>
        </p:txBody>
      </p:sp>
      <p:sp>
        <p:nvSpPr>
          <p:cNvPr id="17411" name="Segnaposto piè di pagina 3">
            <a:extLst>
              <a:ext uri="{FF2B5EF4-FFF2-40B4-BE49-F238E27FC236}">
                <a16:creationId xmlns:a16="http://schemas.microsoft.com/office/drawing/2014/main" id="{BEF8118F-535C-8943-8B52-FD74FC02C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D00D10A1-5216-864A-AEFE-397783CB5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>
              <a:latin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210F9-D452-CE4F-8DD5-3C223FF81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6FD6336-7047-DB41-AC25-A267EF2BB81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7414" name="Picture 6" descr="Schermata 2015-11-14 alle 17.11.30.png">
            <a:extLst>
              <a:ext uri="{FF2B5EF4-FFF2-40B4-BE49-F238E27FC236}">
                <a16:creationId xmlns:a16="http://schemas.microsoft.com/office/drawing/2014/main" id="{5CB86466-41D9-7B40-8916-C3731C5E0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67833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>
            <a:extLst>
              <a:ext uri="{FF2B5EF4-FFF2-40B4-BE49-F238E27FC236}">
                <a16:creationId xmlns:a16="http://schemas.microsoft.com/office/drawing/2014/main" id="{00C181D7-F340-1447-AF90-663CD31D4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pPr eaLnBrk="1" hangingPunct="1"/>
            <a:r>
              <a:rPr lang="it-IT" altLang="it-IT" sz="4000" b="1">
                <a:ea typeface="ＭＳ Ｐゴシック" panose="020B0600070205080204" pitchFamily="34" charset="-128"/>
              </a:rPr>
              <a:t>Retta nel piano: equazioni parametriche</a:t>
            </a:r>
          </a:p>
        </p:txBody>
      </p:sp>
      <p:sp>
        <p:nvSpPr>
          <p:cNvPr id="18435" name="Segnaposto piè di pagina 3">
            <a:extLst>
              <a:ext uri="{FF2B5EF4-FFF2-40B4-BE49-F238E27FC236}">
                <a16:creationId xmlns:a16="http://schemas.microsoft.com/office/drawing/2014/main" id="{857A3EB6-67A2-BA4E-A027-88E9109DA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A2240BA1-9E8D-624E-AFA3-2F757FA5E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>
              <a:latin typeface="Calibri" panose="020F0502020204030204" pitchFamily="34" charset="0"/>
            </a:endParaRPr>
          </a:p>
        </p:txBody>
      </p:sp>
      <p:pic>
        <p:nvPicPr>
          <p:cNvPr id="18437" name="Picture 5" descr="Schermata 2015-11-13 alle 18.39.43.png">
            <a:extLst>
              <a:ext uri="{FF2B5EF4-FFF2-40B4-BE49-F238E27FC236}">
                <a16:creationId xmlns:a16="http://schemas.microsoft.com/office/drawing/2014/main" id="{3AA97604-BDE0-B14E-AB44-84D1F784D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763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23513-FA85-5F40-9F5D-6306AA2AB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06AEC86-4567-6A4D-B329-7169DCDADE83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F06995-8B56-7942-AEDD-9D0B1B330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it-IT" altLang="it-IT" sz="3600" b="1">
                <a:ea typeface="ＭＳ Ｐゴシック" panose="020B0600070205080204" pitchFamily="34" charset="-128"/>
              </a:rPr>
              <a:t>Retta nello spazio: vettore direzione</a:t>
            </a:r>
          </a:p>
        </p:txBody>
      </p:sp>
      <p:sp>
        <p:nvSpPr>
          <p:cNvPr id="19459" name="Segnaposto piè di pagina 3">
            <a:extLst>
              <a:ext uri="{FF2B5EF4-FFF2-40B4-BE49-F238E27FC236}">
                <a16:creationId xmlns:a16="http://schemas.microsoft.com/office/drawing/2014/main" id="{1D088431-978C-054F-A083-48C4C452C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B614DA2F-117D-6042-AFE6-03798316E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>
              <a:latin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6ACFEA-592F-8D47-AE14-733E442C6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AB3517E-B6A3-964F-8AA5-3DC807D61224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9462" name="Picture 6" descr="Schermata 2015-11-14 alle 20.00.01.png">
            <a:extLst>
              <a:ext uri="{FF2B5EF4-FFF2-40B4-BE49-F238E27FC236}">
                <a16:creationId xmlns:a16="http://schemas.microsoft.com/office/drawing/2014/main" id="{71F11EF7-CC08-2F4E-8979-6B0F1968A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85200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A1809E-64DF-0C4D-914E-E41658160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3600" b="1">
                <a:ea typeface="ＭＳ Ｐゴシック" panose="020B0600070205080204" pitchFamily="34" charset="-128"/>
              </a:rPr>
              <a:t>Retta nello spazio: </a:t>
            </a:r>
            <a:br>
              <a:rPr lang="it-IT" altLang="it-IT" sz="3600" b="1">
                <a:ea typeface="ＭＳ Ｐゴシック" panose="020B0600070205080204" pitchFamily="34" charset="-128"/>
              </a:rPr>
            </a:br>
            <a:r>
              <a:rPr lang="it-IT" altLang="it-IT" sz="3600" b="1">
                <a:ea typeface="ＭＳ Ｐゴシック" panose="020B0600070205080204" pitchFamily="34" charset="-128"/>
              </a:rPr>
              <a:t>equazioni parametriche</a:t>
            </a:r>
          </a:p>
        </p:txBody>
      </p:sp>
      <p:sp>
        <p:nvSpPr>
          <p:cNvPr id="20483" name="Segnaposto piè di pagina 3">
            <a:extLst>
              <a:ext uri="{FF2B5EF4-FFF2-40B4-BE49-F238E27FC236}">
                <a16:creationId xmlns:a16="http://schemas.microsoft.com/office/drawing/2014/main" id="{59E3A4F3-1CB5-E644-B931-782D74167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C5183505-5181-D146-81A5-72C3C8B38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>
              <a:latin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0EC47-2056-A841-A310-5C28C08A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2CF7CEB-5970-CC4E-941F-56A70CC3F264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0486" name="Picture 6" descr="Schermata 2015-11-14 alle 19.57.28.png">
            <a:extLst>
              <a:ext uri="{FF2B5EF4-FFF2-40B4-BE49-F238E27FC236}">
                <a16:creationId xmlns:a16="http://schemas.microsoft.com/office/drawing/2014/main" id="{4B607B7B-0CD0-CE46-A6B4-C8071F390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502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>
            <a:extLst>
              <a:ext uri="{FF2B5EF4-FFF2-40B4-BE49-F238E27FC236}">
                <a16:creationId xmlns:a16="http://schemas.microsoft.com/office/drawing/2014/main" id="{2B1A28FA-6E2C-8A4F-9E72-D21CF06ED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381000"/>
            <a:ext cx="6629400" cy="1066800"/>
          </a:xfrm>
        </p:spPr>
        <p:txBody>
          <a:bodyPr/>
          <a:lstStyle/>
          <a:p>
            <a:pPr eaLnBrk="1" hangingPunct="1"/>
            <a:r>
              <a:rPr lang="it-IT" altLang="it-IT" sz="4000" b="1">
                <a:latin typeface="Arial Narrow" panose="020B0604020202020204" pitchFamily="34" charset="0"/>
                <a:ea typeface="ＭＳ Ｐゴシック" panose="020B0600070205080204" pitchFamily="34" charset="-128"/>
              </a:rPr>
              <a:t>Retta: equazioni parametriche nel piano e nello spazio</a:t>
            </a:r>
          </a:p>
        </p:txBody>
      </p:sp>
      <p:sp>
        <p:nvSpPr>
          <p:cNvPr id="21507" name="Segnaposto piè di pagina 3">
            <a:extLst>
              <a:ext uri="{FF2B5EF4-FFF2-40B4-BE49-F238E27FC236}">
                <a16:creationId xmlns:a16="http://schemas.microsoft.com/office/drawing/2014/main" id="{9A3814D2-E1F0-FE47-9F63-542362B44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7E9C1B66-1449-5940-B351-8D19E0F94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>
              <a:latin typeface="Calibri" panose="020F050202020403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1351F5-BBC2-5646-9C4B-E1DAD655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B594A16-5D1D-4F45-B28A-50373E931D83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1510" name="TextBox 8">
            <a:extLst>
              <a:ext uri="{FF2B5EF4-FFF2-40B4-BE49-F238E27FC236}">
                <a16:creationId xmlns:a16="http://schemas.microsoft.com/office/drawing/2014/main" id="{AB165406-97DB-8542-ADA6-5AECA13C2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19800"/>
            <a:ext cx="2438400" cy="708025"/>
          </a:xfrm>
          <a:prstGeom prst="rect">
            <a:avLst/>
          </a:prstGeom>
          <a:solidFill>
            <a:srgbClr val="F9FFE5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dirty="0">
                <a:latin typeface="Arial Narrow" panose="020B0604020202020204" pitchFamily="34" charset="0"/>
              </a:rPr>
              <a:t>Clicca sulla figura per vedere l’animazione</a:t>
            </a:r>
          </a:p>
        </p:txBody>
      </p:sp>
      <p:pic>
        <p:nvPicPr>
          <p:cNvPr id="2" name="2.Geom3D4_Video.mov">
            <a:hlinkClick r:id="" action="ppaction://media"/>
            <a:extLst>
              <a:ext uri="{FF2B5EF4-FFF2-40B4-BE49-F238E27FC236}">
                <a16:creationId xmlns:a16="http://schemas.microsoft.com/office/drawing/2014/main" id="{F3B358EA-9160-0249-B101-F75F13900D2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1784" y="1686982"/>
            <a:ext cx="8460432" cy="3594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187754-40B4-7448-B057-CD42788EB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3600" b="1">
                <a:ea typeface="ＭＳ Ｐゴシック" panose="020B0600070205080204" pitchFamily="34" charset="-128"/>
              </a:rPr>
              <a:t>Retta nel piano: equazione cartesiana </a:t>
            </a:r>
            <a:br>
              <a:rPr lang="it-IT" altLang="it-IT" sz="3600" b="1">
                <a:ea typeface="ＭＳ Ｐゴシック" panose="020B0600070205080204" pitchFamily="34" charset="-128"/>
              </a:rPr>
            </a:br>
            <a:endParaRPr lang="it-IT" altLang="it-IT" sz="3600" b="1">
              <a:ea typeface="ＭＳ Ｐゴシック" panose="020B0600070205080204" pitchFamily="34" charset="-128"/>
            </a:endParaRPr>
          </a:p>
        </p:txBody>
      </p:sp>
      <p:sp>
        <p:nvSpPr>
          <p:cNvPr id="23555" name="Segnaposto piè di pagina 3">
            <a:extLst>
              <a:ext uri="{FF2B5EF4-FFF2-40B4-BE49-F238E27FC236}">
                <a16:creationId xmlns:a16="http://schemas.microsoft.com/office/drawing/2014/main" id="{BD7B4E4A-27CA-1A41-9421-A827DBF07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1FD44C99-99E3-A44B-8D3B-EA627B20D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>
              <a:latin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B2915C-538D-1643-A07B-5D2DAB776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8394158-6525-364F-839D-FB47185C713C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3558" name="Picture 7" descr="Schermata 2015-11-15 alle 11.06.18.png">
            <a:extLst>
              <a:ext uri="{FF2B5EF4-FFF2-40B4-BE49-F238E27FC236}">
                <a16:creationId xmlns:a16="http://schemas.microsoft.com/office/drawing/2014/main" id="{1FB6207D-EBE3-8143-A72E-0B38DDE92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49471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6">
            <a:extLst>
              <a:ext uri="{FF2B5EF4-FFF2-40B4-BE49-F238E27FC236}">
                <a16:creationId xmlns:a16="http://schemas.microsoft.com/office/drawing/2014/main" id="{53BDD626-8F7C-B342-B35A-DD6BFD641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715963"/>
          </a:xfrm>
        </p:spPr>
        <p:txBody>
          <a:bodyPr anchor="t"/>
          <a:lstStyle/>
          <a:p>
            <a:pPr eaLnBrk="1" hangingPunct="1"/>
            <a:r>
              <a:rPr lang="it-IT" altLang="it-IT" sz="4000" b="1">
                <a:ea typeface="ＭＳ Ｐゴシック" panose="020B0600070205080204" pitchFamily="34" charset="-128"/>
              </a:rPr>
              <a:t>Retta nello spazio: equazioni cartesiane</a:t>
            </a:r>
          </a:p>
        </p:txBody>
      </p:sp>
      <p:sp>
        <p:nvSpPr>
          <p:cNvPr id="19463" name="Slide Number Placeholder 6">
            <a:extLst>
              <a:ext uri="{FF2B5EF4-FFF2-40B4-BE49-F238E27FC236}">
                <a16:creationId xmlns:a16="http://schemas.microsoft.com/office/drawing/2014/main" id="{DA2DA26E-D211-7841-8F32-3DEDA4026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77B366E-5421-0D4B-84BC-404B01B9CDF9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4580" name="Footer Placeholder 8">
            <a:extLst>
              <a:ext uri="{FF2B5EF4-FFF2-40B4-BE49-F238E27FC236}">
                <a16:creationId xmlns:a16="http://schemas.microsoft.com/office/drawing/2014/main" id="{EF05A476-CC81-8F4D-A147-661A522B3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pic>
        <p:nvPicPr>
          <p:cNvPr id="24581" name="Picture 10" descr="Schermata 2015-11-15 alle 11.07.50.png">
            <a:extLst>
              <a:ext uri="{FF2B5EF4-FFF2-40B4-BE49-F238E27FC236}">
                <a16:creationId xmlns:a16="http://schemas.microsoft.com/office/drawing/2014/main" id="{100ECD26-9761-9C46-90B8-4EF3A7106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8102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8079</TotalTime>
  <Words>890</Words>
  <Application>Microsoft Macintosh PowerPoint</Application>
  <PresentationFormat>Presentazione su schermo (4:3)</PresentationFormat>
  <Paragraphs>164</Paragraphs>
  <Slides>29</Slides>
  <Notes>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6" baseType="lpstr">
      <vt:lpstr>ＭＳ Ｐゴシック</vt:lpstr>
      <vt:lpstr>Arial</vt:lpstr>
      <vt:lpstr>Arial Narrow</vt:lpstr>
      <vt:lpstr>Calibri</vt:lpstr>
      <vt:lpstr>Lucida Grande</vt:lpstr>
      <vt:lpstr>Times New Roman</vt:lpstr>
      <vt:lpstr>Tema di Office</vt:lpstr>
      <vt:lpstr>Equazioni di rette e circonferenze nello spazio</vt:lpstr>
      <vt:lpstr>Dal piano allo spazio </vt:lpstr>
      <vt:lpstr>Retta nel piano: vettore direzione</vt:lpstr>
      <vt:lpstr>Retta nel piano: equazioni parametriche</vt:lpstr>
      <vt:lpstr>Retta nello spazio: vettore direzione</vt:lpstr>
      <vt:lpstr>Retta nello spazio:  equazioni parametriche</vt:lpstr>
      <vt:lpstr>Retta: equazioni parametriche nel piano e nello spazio</vt:lpstr>
      <vt:lpstr>Retta nel piano: equazione cartesiana  </vt:lpstr>
      <vt:lpstr>Retta nello spazio: equazioni cartesiane</vt:lpstr>
      <vt:lpstr>Retta nello spazio: equazioni cartesiane</vt:lpstr>
      <vt:lpstr>Retta come intersezione di due piani</vt:lpstr>
      <vt:lpstr>Retta come intersezione di due piani</vt:lpstr>
      <vt:lpstr>Posizione di rette nello spazio</vt:lpstr>
      <vt:lpstr>Posizione di rette nello spazio</vt:lpstr>
      <vt:lpstr>Posizione di rette nello spazio</vt:lpstr>
      <vt:lpstr>Posizione di rette nello spazio</vt:lpstr>
      <vt:lpstr>Posizione di retta e piano</vt:lpstr>
      <vt:lpstr>Posizione di retta e piano</vt:lpstr>
      <vt:lpstr>Attività</vt:lpstr>
      <vt:lpstr>Attività</vt:lpstr>
      <vt:lpstr>Problema 1</vt:lpstr>
      <vt:lpstr>Problema 2</vt:lpstr>
      <vt:lpstr>Problema 2</vt:lpstr>
      <vt:lpstr>Problema 2</vt:lpstr>
      <vt:lpstr>Problema 2</vt:lpstr>
      <vt:lpstr>Problema 3</vt:lpstr>
      <vt:lpstr>Problema 3</vt:lpstr>
      <vt:lpstr>Problema 4</vt:lpstr>
      <vt:lpstr>Equazioni dal piano allo spazio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Equazioni di rette e cerchi nello spazio</dc:title>
  <dc:subject/>
  <dc:creator>User</dc:creator>
  <cp:keywords/>
  <dc:description/>
  <cp:lastModifiedBy>Microsoft Office User</cp:lastModifiedBy>
  <cp:revision>241</cp:revision>
  <dcterms:created xsi:type="dcterms:W3CDTF">2015-11-23T13:49:04Z</dcterms:created>
  <dcterms:modified xsi:type="dcterms:W3CDTF">2020-05-10T13:51:53Z</dcterms:modified>
  <cp:category/>
</cp:coreProperties>
</file>