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6" r:id="rId6"/>
    <p:sldId id="262" r:id="rId7"/>
    <p:sldId id="288" r:id="rId8"/>
    <p:sldId id="271" r:id="rId9"/>
    <p:sldId id="269" r:id="rId10"/>
    <p:sldId id="287" r:id="rId11"/>
    <p:sldId id="273" r:id="rId12"/>
    <p:sldId id="289" r:id="rId13"/>
    <p:sldId id="290" r:id="rId14"/>
    <p:sldId id="274" r:id="rId15"/>
    <p:sldId id="291" r:id="rId16"/>
    <p:sldId id="282" r:id="rId17"/>
    <p:sldId id="280" r:id="rId18"/>
    <p:sldId id="264" r:id="rId19"/>
    <p:sldId id="292" r:id="rId20"/>
    <p:sldId id="293" r:id="rId21"/>
    <p:sldId id="294" r:id="rId22"/>
    <p:sldId id="295" r:id="rId23"/>
    <p:sldId id="296" r:id="rId2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>
      <p:cViewPr varScale="1">
        <p:scale>
          <a:sx n="86" d="100"/>
          <a:sy n="86" d="100"/>
        </p:scale>
        <p:origin x="17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96A588-623E-D64B-993E-FE8B8F6430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A3AA1-85D2-3843-9C5F-4A389BC9BD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76EF0B8-8912-004C-873E-475F46925AC0}" type="datetime1">
              <a:rPr lang="it-IT" altLang="it-IT"/>
              <a:pPr/>
              <a:t>10/05/20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F31AB-A1CD-0546-A8BB-18893F880F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1DF3E-8882-DC4F-B072-0711C30260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50D23F1-25CE-2F4D-A902-C431B2433DE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CEE8E8B-0DDF-4641-843E-A8C7BFCFA0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1A1FE9D-9038-4E40-AB19-D251B90F19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891829-845C-7A4D-88D5-98DD0C171B98}" type="datetime1">
              <a:rPr lang="it-IT" altLang="it-IT"/>
              <a:pPr/>
              <a:t>10/05/20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7967D91C-0776-5E45-9575-C7BD328D48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2D29AFD8-060A-8F49-BC81-01E2B3DF1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51DFE0-5343-5845-A2A6-0AAE808F5C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36E836-BAF0-4A4D-ABCE-95A193324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518965-65B4-9642-AE96-4BBE4549FE9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>
            <a:extLst>
              <a:ext uri="{FF2B5EF4-FFF2-40B4-BE49-F238E27FC236}">
                <a16:creationId xmlns:a16="http://schemas.microsoft.com/office/drawing/2014/main" id="{1F2D6C69-1E87-D64A-B0F5-EC5BBC78D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>
            <a:extLst>
              <a:ext uri="{FF2B5EF4-FFF2-40B4-BE49-F238E27FC236}">
                <a16:creationId xmlns:a16="http://schemas.microsoft.com/office/drawing/2014/main" id="{14BAB0C1-5BF1-5346-9968-849C9EA51B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6388" name="Segnaposto numero diapositiva 3">
            <a:extLst>
              <a:ext uri="{FF2B5EF4-FFF2-40B4-BE49-F238E27FC236}">
                <a16:creationId xmlns:a16="http://schemas.microsoft.com/office/drawing/2014/main" id="{13E3258C-815D-394D-A6C5-C9050397F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3E2F66-AAD4-7D4B-82FF-58F72F1A7C14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6891D9-19C4-D94C-8030-073C9453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89895-56DA-FF4E-92A6-7A5A82E65D43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B2801D-AA6D-E249-8AC6-0173D840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6F321E-AB4C-CA4C-B46E-2BD39A6F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765E6-E355-6C44-9204-50EEE74B458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369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E66D57-C4CF-384B-9F38-31927193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C4218-8BCA-F646-BBAF-D84BC70489F5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977B66-F5A4-D546-900C-8E295B49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8E1CBF-AE12-804C-A178-D679EA27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44429-2DEC-8342-92A1-B0F6347E90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204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87D830-6B75-5B4A-B61E-7035F3A8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593DF0-D435-9B47-A2EB-40D2199BF903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2C7A06-4E7A-D349-9AE7-B92F85DF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688199-D3FF-0B4B-A9C6-40406DE8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6FF20-79B4-184A-A4CF-8A4EB3537B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26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BF0BB7-AB01-724F-BE0B-CD0DFD0E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1B230D-FA8A-E548-8E32-8B6B422C97E8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48319C-B8E2-6B47-9E58-9D22B30F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0047C6-C89E-7A49-B8D4-8CCFFDA0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B7D61-EC76-9441-AED6-94E1964F28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253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12A001-B9E1-014A-BD14-C1842CA0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B0CA7B-F26D-D249-8E5F-A099EEA4DA90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A5A278-A432-0E40-8C48-FAC447ED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F4546B-8904-8046-8DD3-121C852F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CFC16-5D4B-594C-B7AE-592702BC7DB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916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5683B52-CDA4-9644-905E-3FDCF3B3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2D569A-047D-7C46-9C88-5955CF9C3D73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8B060B8-6DCA-2F4A-9F60-82486E9C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7B9B493-9E4E-6545-A61D-D0255327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0682B-3362-9941-B5E8-E446D6ABFE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467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AD68D744-546F-CE41-88BD-88ED0621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4AC56-56A9-8D48-8506-34850A8F18DE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4E8CF13E-9255-E94E-AA6B-F9EB496E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39A39660-5869-2547-9591-F50AABFE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3867F-72A1-2546-BFC0-4D2A4DB1AD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875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9FF8F1CE-8161-E848-9D32-CC2A7783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ACC960-7274-F84A-A82D-CE69D196CE9B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3FFA8303-6BB3-F742-8996-846FA562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E1068F7C-144E-DE42-A5C3-9FADE107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88D47-4ED0-E241-8AB3-9A2A2478BFB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483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024FB4A2-54F1-EE42-9885-557B602E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081583-843C-844C-9E30-21FE76B48A76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04C2BDAF-74C5-B345-8EB2-4620A8C2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88924060-F2ED-A84C-BEBE-99414EF5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3E2BB-49EA-6D47-8826-6B3B499C80E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83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0C89B50-41EB-FD4E-8273-EC482979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00472-54AE-054F-AAF8-0A0FFB9F7508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1D961BD-60BA-DD40-AEB5-B5CC04B3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6CB3864-8A5C-2E4F-8477-DD49AC9C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DEC4C-2FCC-D44B-B43F-2FC0775045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853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20DEEAA-1E9A-8E4B-A1F0-0C07BAA9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C374E-B35E-644E-BDCF-E7C152A4FCE2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04F7864-4CA5-DF4E-AFA5-E65B3FAE9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B76C839-3862-5747-817F-27772155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8C2D7-4C1D-D148-93D5-2698438254B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275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459A94E8-FE99-2247-B009-8E443F9467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B99D1850-C47B-0543-B8F1-68D35FBB1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766C0E-5F98-6A40-B9C5-721F693E2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F8D322-DA7A-D34B-B579-22EA526BFC8C}" type="datetime1">
              <a:rPr lang="it-IT" altLang="it-IT" smtClean="0"/>
              <a:t>10/05/20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7C6F3E-1839-FD49-B9B6-CD445A615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Ida Spagnuolo, Treccani Scuola 2015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C8B643-7918-E34B-9452-864FA36E5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F96531-74B7-6D4D-902C-2F52F1D14EE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D08B862A-CF12-3843-8FB3-CADEF518F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8153400" cy="1011238"/>
          </a:xfrm>
        </p:spPr>
        <p:txBody>
          <a:bodyPr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Coordinate cartesiane nello spazio</a:t>
            </a:r>
          </a:p>
        </p:txBody>
      </p:sp>
      <p:sp>
        <p:nvSpPr>
          <p:cNvPr id="15363" name="Sottotitolo 2">
            <a:extLst>
              <a:ext uri="{FF2B5EF4-FFF2-40B4-BE49-F238E27FC236}">
                <a16:creationId xmlns:a16="http://schemas.microsoft.com/office/drawing/2014/main" id="{DDAA7434-C1EA-8F40-87EC-C5F8E6293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6600"/>
            <a:ext cx="5638800" cy="6858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Equazioni di piani e sfere nello spazio</a:t>
            </a:r>
          </a:p>
        </p:txBody>
      </p:sp>
      <p:sp>
        <p:nvSpPr>
          <p:cNvPr id="15364" name="Segnaposto piè di pagina 4">
            <a:extLst>
              <a:ext uri="{FF2B5EF4-FFF2-40B4-BE49-F238E27FC236}">
                <a16:creationId xmlns:a16="http://schemas.microsoft.com/office/drawing/2014/main" id="{DBC7C17C-9611-244D-BE01-87F40F61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30C2-1FBE-EA41-98FD-4C35E9FA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073DBA3-9012-1A4D-9A97-18B0E0DC105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9BF425EC-AB46-E146-B9C9-332F32D1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>
                <a:ea typeface="ＭＳ Ｐゴシック" panose="020B0600070205080204" pitchFamily="34" charset="-128"/>
              </a:rPr>
              <a:t>Rette e vettori nel piano cartesiano </a:t>
            </a:r>
          </a:p>
        </p:txBody>
      </p:sp>
      <p:sp>
        <p:nvSpPr>
          <p:cNvPr id="25603" name="Segnaposto piè di pagina 6">
            <a:extLst>
              <a:ext uri="{FF2B5EF4-FFF2-40B4-BE49-F238E27FC236}">
                <a16:creationId xmlns:a16="http://schemas.microsoft.com/office/drawing/2014/main" id="{978D045F-C539-F54D-87D2-0759FC56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2EF977-EF0E-234C-8DD4-17F787DB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E7B311-D79B-1E4F-9C62-699BAF0EC9A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5" name="TextBox 12">
            <a:extLst>
              <a:ext uri="{FF2B5EF4-FFF2-40B4-BE49-F238E27FC236}">
                <a16:creationId xmlns:a16="http://schemas.microsoft.com/office/drawing/2014/main" id="{C5E61B5D-AF05-824E-AAFF-88DD0663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9144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Esempio</a:t>
            </a:r>
          </a:p>
          <a:p>
            <a:pPr algn="ctr" eaLnBrk="1" hangingPunct="1"/>
            <a:endParaRPr lang="it-IT" altLang="it-IT">
              <a:latin typeface="Arial Narrow" panose="020B0604020202020204" pitchFamily="34" charset="0"/>
            </a:endParaRPr>
          </a:p>
        </p:txBody>
      </p:sp>
      <p:sp>
        <p:nvSpPr>
          <p:cNvPr id="25606" name="TextBox 14">
            <a:extLst>
              <a:ext uri="{FF2B5EF4-FFF2-40B4-BE49-F238E27FC236}">
                <a16:creationId xmlns:a16="http://schemas.microsoft.com/office/drawing/2014/main" id="{93AB21DF-0BC1-C14C-BC26-EC50663D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47800"/>
            <a:ext cx="3200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i="1">
                <a:latin typeface="Arial Narrow" panose="020B0604020202020204" pitchFamily="34" charset="0"/>
              </a:rPr>
              <a:t>La retta r</a:t>
            </a:r>
            <a:r>
              <a:rPr lang="it-IT" altLang="it-IT" b="1">
                <a:latin typeface="Arial Narrow" panose="020B0604020202020204" pitchFamily="34" charset="0"/>
              </a:rPr>
              <a:t> ha equazione</a:t>
            </a:r>
          </a:p>
          <a:p>
            <a:pPr algn="ctr" eaLnBrk="1" hangingPunct="1"/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+ 5 = 0</a:t>
            </a:r>
          </a:p>
        </p:txBody>
      </p:sp>
      <p:sp>
        <p:nvSpPr>
          <p:cNvPr id="25607" name="TextBox 15">
            <a:extLst>
              <a:ext uri="{FF2B5EF4-FFF2-40B4-BE49-F238E27FC236}">
                <a16:creationId xmlns:a16="http://schemas.microsoft.com/office/drawing/2014/main" id="{C21AC5FD-39C8-E64E-A25E-A772D8C2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00"/>
            <a:ext cx="449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Il  vettore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b="1">
                <a:latin typeface="Arial Narrow" panose="020B0604020202020204" pitchFamily="34" charset="0"/>
              </a:rPr>
              <a:t>è parallelo alla retta r, perciò dà la </a:t>
            </a:r>
            <a:r>
              <a:rPr lang="it-IT" altLang="it-IT" b="1" i="1">
                <a:latin typeface="Arial Narrow" panose="020B0604020202020204" pitchFamily="34" charset="0"/>
              </a:rPr>
              <a:t>direzione </a:t>
            </a:r>
            <a:r>
              <a:rPr lang="it-IT" altLang="it-IT" b="1">
                <a:latin typeface="Arial Narrow" panose="020B0604020202020204" pitchFamily="34" charset="0"/>
              </a:rPr>
              <a:t>di</a:t>
            </a:r>
            <a:r>
              <a:rPr lang="it-IT" altLang="it-IT" b="1" i="1">
                <a:latin typeface="Arial Narrow" panose="020B0604020202020204" pitchFamily="34" charset="0"/>
              </a:rPr>
              <a:t> r</a:t>
            </a:r>
            <a:r>
              <a:rPr lang="it-IT" altLang="it-IT" b="1">
                <a:latin typeface="Arial Narrow" panose="020B0604020202020204" pitchFamily="34" charset="0"/>
              </a:rPr>
              <a:t>.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it-IT" alt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8" name="TextBox 17">
            <a:extLst>
              <a:ext uri="{FF2B5EF4-FFF2-40B4-BE49-F238E27FC236}">
                <a16:creationId xmlns:a16="http://schemas.microsoft.com/office/drawing/2014/main" id="{27287CDB-F0ED-4C48-B308-F9AFC6D9E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200400"/>
            <a:ext cx="4876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Il  vettore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v’(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b="1">
                <a:latin typeface="Arial Narrow" panose="020B0604020202020204" pitchFamily="34" charset="0"/>
              </a:rPr>
              <a:t>è perpendicolare a v, perché risulta </a:t>
            </a:r>
            <a:r>
              <a:rPr lang="it-IT" altLang="it-IT" b="1">
                <a:solidFill>
                  <a:srgbClr val="000000"/>
                </a:solidFill>
                <a:latin typeface="Calibri" panose="020F0502020204030204" pitchFamily="34" charset="0"/>
              </a:rPr>
              <a:t>v </a:t>
            </a:r>
            <a:r>
              <a:rPr lang="it-IT" altLang="it-IT" sz="2000" b="1">
                <a:solidFill>
                  <a:srgbClr val="000000"/>
                </a:solidFill>
                <a:latin typeface="Wingdings" pitchFamily="2" charset="2"/>
              </a:rPr>
              <a:t></a:t>
            </a:r>
            <a:r>
              <a:rPr lang="it-IT" altLang="it-IT" sz="1000" b="1">
                <a:solidFill>
                  <a:srgbClr val="000000"/>
                </a:solidFill>
                <a:latin typeface="Wingdings" pitchFamily="2" charset="2"/>
              </a:rPr>
              <a:t> </a:t>
            </a:r>
            <a:r>
              <a:rPr lang="it-IT" altLang="it-IT" b="1">
                <a:solidFill>
                  <a:srgbClr val="000000"/>
                </a:solidFill>
                <a:latin typeface="Calibri" panose="020F0502020204030204" pitchFamily="34" charset="0"/>
              </a:rPr>
              <a:t>v’ = 0.</a:t>
            </a:r>
          </a:p>
          <a:p>
            <a:pPr eaLnBrk="1" hangingPunct="1"/>
            <a:r>
              <a:rPr lang="it-IT" altLang="it-IT" b="1">
                <a:solidFill>
                  <a:srgbClr val="000000"/>
                </a:solidFill>
                <a:latin typeface="Arial Narrow" panose="020B0604020202020204" pitchFamily="34" charset="0"/>
              </a:rPr>
              <a:t>Perciò v’ è perpendicolare a r.</a:t>
            </a:r>
            <a:r>
              <a:rPr lang="it-IT" altLang="it-IT" b="1">
                <a:latin typeface="Arial Narrow" panose="020B0604020202020204" pitchFamily="34" charset="0"/>
              </a:rPr>
              <a:t> </a:t>
            </a:r>
            <a:endParaRPr lang="it-IT" alt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TextBox 18">
            <a:extLst>
              <a:ext uri="{FF2B5EF4-FFF2-40B4-BE49-F238E27FC236}">
                <a16:creationId xmlns:a16="http://schemas.microsoft.com/office/drawing/2014/main" id="{0D81FCBF-70D8-E243-BCF3-825D00247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495800"/>
            <a:ext cx="5715000" cy="1816100"/>
          </a:xfrm>
          <a:prstGeom prst="rect">
            <a:avLst/>
          </a:prstGeom>
          <a:solidFill>
            <a:srgbClr val="FAFFE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In generale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La retta r ha equazione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c = 0 </a:t>
            </a:r>
          </a:p>
          <a:p>
            <a:pPr eaLnBrk="1" hangingPunct="1"/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v(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sz="2800" b="1">
                <a:latin typeface="Arial Narrow" panose="020B0604020202020204" pitchFamily="34" charset="0"/>
              </a:rPr>
              <a:t>dà la direzione di r.</a:t>
            </a:r>
          </a:p>
          <a:p>
            <a:pPr eaLnBrk="1" hangingPunct="1"/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v'(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sz="2800" b="1">
                <a:latin typeface="Arial Narrow" panose="020B0604020202020204" pitchFamily="34" charset="0"/>
              </a:rPr>
              <a:t>è perpendicolare a r. </a:t>
            </a:r>
          </a:p>
        </p:txBody>
      </p:sp>
      <p:pic>
        <p:nvPicPr>
          <p:cNvPr id="20" name="Picture 19" descr="Schermata 2015-11-18 alle 13.34.25.png">
            <a:extLst>
              <a:ext uri="{FF2B5EF4-FFF2-40B4-BE49-F238E27FC236}">
                <a16:creationId xmlns:a16="http://schemas.microsoft.com/office/drawing/2014/main" id="{FA65052D-F43C-6B4B-90EE-76CF6A717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3305175" cy="342900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356EDE92-B55F-884E-9C37-22FA81FF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39763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>
                <a:ea typeface="ＭＳ Ｐゴシック" panose="020B0600070205080204" pitchFamily="34" charset="-128"/>
              </a:rPr>
              <a:t>Piani e vettori nello spazio</a:t>
            </a:r>
          </a:p>
        </p:txBody>
      </p:sp>
      <p:sp>
        <p:nvSpPr>
          <p:cNvPr id="26627" name="Segnaposto piè di pagina 5">
            <a:extLst>
              <a:ext uri="{FF2B5EF4-FFF2-40B4-BE49-F238E27FC236}">
                <a16:creationId xmlns:a16="http://schemas.microsoft.com/office/drawing/2014/main" id="{36A09261-CF19-3D4C-9124-BC853E3B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580A3-FC64-7F4F-9A84-4A48EDB0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AAB80C-45CD-D546-A4C9-93EEE2201E7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6629" name="Picture 11" descr="Schermata 2015-11-18 alle 13.30.03.png">
            <a:extLst>
              <a:ext uri="{FF2B5EF4-FFF2-40B4-BE49-F238E27FC236}">
                <a16:creationId xmlns:a16="http://schemas.microsoft.com/office/drawing/2014/main" id="{538DF315-AA5E-2644-8791-336A8455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6377"/>
            <a:ext cx="4159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contenuto 4">
            <a:extLst>
              <a:ext uri="{FF2B5EF4-FFF2-40B4-BE49-F238E27FC236}">
                <a16:creationId xmlns:a16="http://schemas.microsoft.com/office/drawing/2014/main" id="{D0BAC36B-5C74-6844-A553-2A718CC4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3505200"/>
            <a:ext cx="3394075" cy="2743200"/>
          </a:xfrm>
          <a:solidFill>
            <a:srgbClr val="FAFFE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600" b="1">
                <a:solidFill>
                  <a:srgbClr val="008000"/>
                </a:solidFill>
                <a:ea typeface="ＭＳ Ｐゴシック" panose="020B0600070205080204" pitchFamily="34" charset="-128"/>
              </a:rPr>
              <a:t>IN GENERALE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600">
                <a:ea typeface="ＭＳ Ｐゴシック" panose="020B0600070205080204" pitchFamily="34" charset="-128"/>
              </a:rPr>
              <a:t>Il piano </a:t>
            </a:r>
            <a:r>
              <a:rPr lang="el-GR" altLang="it-IT" sz="2600">
                <a:ea typeface="ＭＳ Ｐゴシック" panose="020B0600070205080204" pitchFamily="34" charset="-128"/>
              </a:rPr>
              <a:t>α</a:t>
            </a:r>
            <a:r>
              <a:rPr lang="it-IT" altLang="it-IT" sz="2600">
                <a:ea typeface="ＭＳ Ｐゴシック" panose="020B0600070205080204" pitchFamily="34" charset="-128"/>
              </a:rPr>
              <a:t> ha equazione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lang="it-IT" altLang="it-IT" sz="2600" b="1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it-IT" altLang="it-IT" sz="26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sz="2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it-IT" altLang="it-IT" sz="2600" b="1">
                <a:solidFill>
                  <a:srgbClr val="008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it-IT" altLang="it-IT" sz="26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sz="2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it-IT" altLang="it-IT" sz="2600" b="1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it-IT" altLang="it-IT" sz="26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</a:t>
            </a:r>
            <a:r>
              <a:rPr lang="it-IT" altLang="it-IT" sz="2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d = 0 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600">
                <a:ea typeface="ＭＳ Ｐゴシック" panose="020B0600070205080204" pitchFamily="34" charset="-128"/>
              </a:rPr>
              <a:t> </a:t>
            </a:r>
            <a:r>
              <a:rPr lang="it-IT" altLang="it-IT" sz="2600" i="1">
                <a:ea typeface="ＭＳ Ｐゴシック" panose="020B0600070205080204" pitchFamily="34" charset="-128"/>
              </a:rPr>
              <a:t>Per analogia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600">
                <a:ea typeface="ＭＳ Ｐゴシック" panose="020B0600070205080204" pitchFamily="34" charset="-128"/>
              </a:rPr>
              <a:t>Il vettore </a:t>
            </a:r>
            <a:r>
              <a:rPr lang="it-IT" altLang="it-IT" sz="2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 (</a:t>
            </a:r>
            <a:r>
              <a:rPr lang="it-IT" altLang="it-IT" sz="2600" b="1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it-IT" altLang="it-IT" sz="2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it-IT" altLang="it-IT" sz="2600" b="1">
                <a:solidFill>
                  <a:srgbClr val="008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it-IT" altLang="it-IT" sz="2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it-IT" altLang="it-IT" sz="2600" b="1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it-IT" altLang="it-IT" sz="26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600">
                <a:ea typeface="ＭＳ Ｐゴシック" panose="020B0600070205080204" pitchFamily="34" charset="-128"/>
              </a:rPr>
              <a:t>è </a:t>
            </a:r>
            <a:r>
              <a:rPr lang="it-IT" altLang="it-IT" sz="2600" b="1" i="1">
                <a:ea typeface="ＭＳ Ｐゴシック" panose="020B0600070205080204" pitchFamily="34" charset="-128"/>
              </a:rPr>
              <a:t>normale</a:t>
            </a:r>
            <a:r>
              <a:rPr lang="it-IT" altLang="it-IT" sz="2600">
                <a:ea typeface="ＭＳ Ｐゴシック" panose="020B0600070205080204" pitchFamily="34" charset="-128"/>
              </a:rPr>
              <a:t> al piano </a:t>
            </a:r>
            <a:r>
              <a:rPr lang="el-GR" altLang="it-IT" sz="2600">
                <a:ea typeface="ＭＳ Ｐゴシック" panose="020B0600070205080204" pitchFamily="34" charset="-128"/>
              </a:rPr>
              <a:t>α</a:t>
            </a:r>
            <a:r>
              <a:rPr lang="it-IT" altLang="it-IT" sz="2600">
                <a:ea typeface="ＭＳ Ｐゴシック" panose="020B0600070205080204" pitchFamily="34" charset="-128"/>
              </a:rPr>
              <a:t>.</a:t>
            </a:r>
            <a:endParaRPr lang="it-IT" altLang="it-IT" sz="2600" b="1" i="1">
              <a:ea typeface="ＭＳ Ｐゴシック" panose="020B0600070205080204" pitchFamily="34" charset="-128"/>
            </a:endParaRPr>
          </a:p>
        </p:txBody>
      </p: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D269384E-13B1-DE48-9C82-8003DEEFE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137" y="1111250"/>
            <a:ext cx="5105400" cy="2286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z="2600" b="1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ESEMPIO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400" b="1" dirty="0">
                <a:ea typeface="ＭＳ Ｐゴシック" panose="020B0600070205080204" pitchFamily="34" charset="-128"/>
              </a:rPr>
              <a:t>Il piano </a:t>
            </a:r>
            <a:r>
              <a:rPr lang="el-GR" altLang="it-IT" sz="2400" b="1" dirty="0">
                <a:ea typeface="ＭＳ Ｐゴシック" panose="020B0600070205080204" pitchFamily="34" charset="-128"/>
              </a:rPr>
              <a:t>α</a:t>
            </a:r>
            <a:r>
              <a:rPr lang="it-IT" altLang="it-IT" sz="2400" b="1" dirty="0">
                <a:ea typeface="ＭＳ Ｐゴシック" panose="020B0600070205080204" pitchFamily="34" charset="-128"/>
              </a:rPr>
              <a:t> ha equazione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</a:t>
            </a:r>
            <a:r>
              <a:rPr lang="it-IT" altLang="it-IT" sz="2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  <a:r>
              <a:rPr lang="it-IT" altLang="it-IT" sz="2600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sz="2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it-IT" altLang="it-IT" sz="2600" b="1" dirty="0">
                <a:solidFill>
                  <a:srgbClr val="008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it-IT" altLang="it-IT" sz="2600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sz="2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</a:t>
            </a:r>
            <a:r>
              <a:rPr lang="it-IT" altLang="it-IT" sz="2600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</a:t>
            </a:r>
            <a:r>
              <a:rPr lang="it-IT" altLang="it-IT" sz="26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+ 5 = 0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600" dirty="0">
                <a:ea typeface="ＭＳ Ｐゴシック" panose="020B0600070205080204" pitchFamily="34" charset="-128"/>
              </a:rPr>
              <a:t> </a:t>
            </a:r>
            <a:r>
              <a:rPr lang="it-IT" altLang="it-IT" sz="2400" b="1" i="1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Per analogia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400" b="1" dirty="0">
                <a:ea typeface="ＭＳ Ｐゴシック" panose="020B0600070205080204" pitchFamily="34" charset="-128"/>
              </a:rPr>
              <a:t>Il vettore </a:t>
            </a:r>
            <a:r>
              <a:rPr lang="it-IT" altLang="it-IT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 (</a:t>
            </a:r>
            <a:r>
              <a:rPr lang="it-IT" altLang="it-IT" sz="24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  <a:r>
              <a:rPr lang="it-IT" altLang="it-IT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it-IT" altLang="it-IT" sz="2400" b="1" dirty="0">
                <a:solidFill>
                  <a:srgbClr val="008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it-IT" altLang="it-IT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it-IT" altLang="it-IT" sz="2400" b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it-IT" altLang="it-IT" sz="24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</a:t>
            </a:r>
            <a:r>
              <a:rPr lang="it-IT" altLang="it-IT" sz="2400" b="1" dirty="0">
                <a:ea typeface="ＭＳ Ｐゴシック" panose="020B0600070205080204" pitchFamily="34" charset="-128"/>
              </a:rPr>
              <a:t>è perpendicolare, ossia </a:t>
            </a:r>
            <a:r>
              <a:rPr lang="it-IT" altLang="it-IT" sz="2400" b="1" i="1" dirty="0">
                <a:ea typeface="ＭＳ Ｐゴシック" panose="020B0600070205080204" pitchFamily="34" charset="-128"/>
              </a:rPr>
              <a:t>normale</a:t>
            </a:r>
            <a:r>
              <a:rPr lang="it-IT" altLang="it-IT" sz="2400" b="1" dirty="0">
                <a:ea typeface="ＭＳ Ｐゴシック" panose="020B0600070205080204" pitchFamily="34" charset="-128"/>
              </a:rPr>
              <a:t> al piano </a:t>
            </a:r>
            <a:r>
              <a:rPr lang="el-GR" altLang="it-IT" sz="2400" b="1" dirty="0">
                <a:ea typeface="ＭＳ Ｐゴシック" panose="020B0600070205080204" pitchFamily="34" charset="-128"/>
              </a:rPr>
              <a:t>α</a:t>
            </a:r>
            <a:r>
              <a:rPr lang="it-IT" altLang="it-IT" sz="2400" b="1" dirty="0">
                <a:ea typeface="ＭＳ Ｐゴシック" panose="020B0600070205080204" pitchFamily="34" charset="-128"/>
              </a:rPr>
              <a:t>.</a:t>
            </a:r>
            <a:endParaRPr lang="it-IT" altLang="it-IT" sz="2400" b="1" i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9E166471-1B8C-A64E-BD8F-B493DDDC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39763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>
                <a:ea typeface="ＭＳ Ｐゴシック" panose="020B0600070205080204" pitchFamily="34" charset="-128"/>
              </a:rPr>
              <a:t>Rette parallele e vettori nel piano cartesiano </a:t>
            </a:r>
          </a:p>
        </p:txBody>
      </p:sp>
      <p:sp>
        <p:nvSpPr>
          <p:cNvPr id="27651" name="Segnaposto piè di pagina 6">
            <a:extLst>
              <a:ext uri="{FF2B5EF4-FFF2-40B4-BE49-F238E27FC236}">
                <a16:creationId xmlns:a16="http://schemas.microsoft.com/office/drawing/2014/main" id="{45B8C197-9380-AE41-B23B-7CA43123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D96B87-D629-1948-9BB9-8CA6EE36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E9D402-3FDA-4245-B837-620DB3B80CC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3" name="TextBox 12">
            <a:extLst>
              <a:ext uri="{FF2B5EF4-FFF2-40B4-BE49-F238E27FC236}">
                <a16:creationId xmlns:a16="http://schemas.microsoft.com/office/drawing/2014/main" id="{DF7155E4-E376-7A4B-A0AF-A3679966E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85800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Esempio: due rette parallele</a:t>
            </a:r>
          </a:p>
          <a:p>
            <a:pPr algn="ctr" eaLnBrk="1" hangingPunct="1"/>
            <a:endParaRPr lang="it-IT" altLang="it-IT">
              <a:latin typeface="Arial Narrow" panose="020B0604020202020204" pitchFamily="34" charset="0"/>
            </a:endParaRPr>
          </a:p>
        </p:txBody>
      </p:sp>
      <p:sp>
        <p:nvSpPr>
          <p:cNvPr id="27654" name="TextBox 14">
            <a:extLst>
              <a:ext uri="{FF2B5EF4-FFF2-40B4-BE49-F238E27FC236}">
                <a16:creationId xmlns:a16="http://schemas.microsoft.com/office/drawing/2014/main" id="{50B324C4-3B3D-2B4B-9A58-4E67BE16F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143000"/>
            <a:ext cx="480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Retta r</a:t>
            </a:r>
            <a:r>
              <a:rPr lang="it-IT" altLang="it-IT" sz="2800" b="1">
                <a:latin typeface="Arial Narrow" panose="020B060402020202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it-IT" altLang="it-IT" sz="2800" b="1">
                <a:latin typeface="Arial Narrow" panose="020B0604020202020204" pitchFamily="34" charset="0"/>
              </a:rPr>
              <a:t> Equazione 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+ 5 = 0</a:t>
            </a:r>
          </a:p>
          <a:p>
            <a:pPr eaLnBrk="1" hangingPunct="1">
              <a:buFontTx/>
              <a:buChar char="-"/>
            </a:pP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latin typeface="Arial Narrow" panose="020B0604020202020204" pitchFamily="34" charset="0"/>
              </a:rPr>
              <a:t>Vettore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Retta s</a:t>
            </a:r>
            <a:r>
              <a:rPr lang="it-IT" altLang="it-IT" sz="2800" b="1">
                <a:latin typeface="Arial Narrow" panose="020B060402020202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it-IT" altLang="it-IT" sz="2800" b="1">
                <a:latin typeface="Arial Narrow" panose="020B0604020202020204" pitchFamily="34" charset="0"/>
              </a:rPr>
              <a:t> Equazione 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+ 3 = 0</a:t>
            </a:r>
          </a:p>
          <a:p>
            <a:pPr eaLnBrk="1" hangingPunct="1">
              <a:buFontTx/>
              <a:buChar char="-"/>
            </a:pP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latin typeface="Arial Narrow" panose="020B0604020202020204" pitchFamily="34" charset="0"/>
              </a:rPr>
              <a:t>Vettore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v’(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–4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it-IT" altLang="it-IT" sz="2800" b="1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TextBox 18">
            <a:extLst>
              <a:ext uri="{FF2B5EF4-FFF2-40B4-BE49-F238E27FC236}">
                <a16:creationId xmlns:a16="http://schemas.microsoft.com/office/drawing/2014/main" id="{E63828BE-BF68-6F4E-BBB8-0B1679BF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0"/>
            <a:ext cx="4800600" cy="1816100"/>
          </a:xfrm>
          <a:prstGeom prst="rect">
            <a:avLst/>
          </a:prstGeom>
          <a:solidFill>
            <a:srgbClr val="FAFFE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In generale: due rette parallele</a:t>
            </a:r>
          </a:p>
          <a:p>
            <a:pPr eaLnBrk="1" hangingPunct="1"/>
            <a:r>
              <a:rPr lang="it-IT" altLang="it-IT" sz="2800" b="1" i="1">
                <a:latin typeface="Arial Narrow" panose="020B0604020202020204" pitchFamily="34" charset="0"/>
              </a:rPr>
              <a:t>r</a:t>
            </a:r>
            <a:r>
              <a:rPr lang="it-IT" altLang="it-IT" sz="2800" b="1">
                <a:latin typeface="Arial Narrow" panose="020B0604020202020204" pitchFamily="34" charset="0"/>
              </a:rPr>
              <a:t> ha equazione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c = 0</a:t>
            </a:r>
          </a:p>
          <a:p>
            <a:pPr eaLnBrk="1" hangingPunct="1"/>
            <a:r>
              <a:rPr lang="it-IT" altLang="it-IT" sz="2800" b="1" i="1">
                <a:latin typeface="Arial Narrow" panose="020B0604020202020204" pitchFamily="34" charset="0"/>
              </a:rPr>
              <a:t>s</a:t>
            </a:r>
            <a:r>
              <a:rPr lang="it-IT" altLang="it-IT" sz="2800" b="1">
                <a:latin typeface="Arial Narrow" panose="020B0604020202020204" pitchFamily="34" charset="0"/>
              </a:rPr>
              <a:t> ha equazione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c = 0</a:t>
            </a:r>
          </a:p>
          <a:p>
            <a:pPr algn="ctr" eaLnBrk="1" hangingPunct="1"/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94ED5-734E-124B-B7FB-79C684D40FE6}"/>
              </a:ext>
            </a:extLst>
          </p:cNvPr>
          <p:cNvSpPr txBox="1"/>
          <p:nvPr/>
        </p:nvSpPr>
        <p:spPr>
          <a:xfrm>
            <a:off x="5867400" y="4495800"/>
            <a:ext cx="2971800" cy="1938338"/>
          </a:xfrm>
          <a:prstGeom prst="rect">
            <a:avLst/>
          </a:prstGeom>
          <a:solidFill>
            <a:srgbClr val="F2EEE9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b="1">
                <a:latin typeface="Arial Narrow" panose="020B0604020202020204" pitchFamily="34" charset="0"/>
              </a:rPr>
              <a:t> e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v’</a:t>
            </a:r>
            <a:r>
              <a:rPr lang="it-IT" altLang="it-IT" b="1">
                <a:latin typeface="Arial Narrow" panose="020B0604020202020204" pitchFamily="34" charset="0"/>
              </a:rPr>
              <a:t> hanno la stessa direzione, perciò trovo</a:t>
            </a:r>
          </a:p>
          <a:p>
            <a:pPr algn="ctr" eaLnBrk="1" hangingPunct="1"/>
            <a:r>
              <a:rPr lang="it-IT" altLang="it-IT" b="1">
                <a:latin typeface="Calibri" panose="020F0502020204030204" pitchFamily="34" charset="0"/>
              </a:rPr>
              <a:t>-4/-2 = 6/3</a:t>
            </a:r>
          </a:p>
          <a:p>
            <a:pPr eaLnBrk="1" hangingPunct="1"/>
            <a:r>
              <a:rPr lang="it-IT" altLang="it-IT" b="1">
                <a:latin typeface="Calibri" panose="020F0502020204030204" pitchFamily="34" charset="0"/>
              </a:rPr>
              <a:t>E anche</a:t>
            </a:r>
          </a:p>
          <a:p>
            <a:pPr algn="ctr" eaLnBrk="1" hangingPunct="1"/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r>
              <a:rPr lang="it-IT" altLang="it-IT" b="1">
                <a:latin typeface="Calibri" panose="020F0502020204030204" pitchFamily="34" charset="0"/>
              </a:rPr>
              <a:t>/</a:t>
            </a: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it-IT" altLang="it-IT" b="1">
                <a:latin typeface="Calibri" panose="020F0502020204030204" pitchFamily="34" charset="0"/>
              </a:rPr>
              <a:t> = </a:t>
            </a:r>
            <a:r>
              <a:rPr lang="it-IT" altLang="it-IT" b="1">
                <a:solidFill>
                  <a:srgbClr val="008000"/>
                </a:solidFill>
                <a:latin typeface="Calibri" panose="020F0502020204030204" pitchFamily="34" charset="0"/>
              </a:rPr>
              <a:t>4</a:t>
            </a:r>
            <a:r>
              <a:rPr lang="it-IT" altLang="it-IT" b="1">
                <a:latin typeface="Calibri" panose="020F0502020204030204" pitchFamily="34" charset="0"/>
              </a:rPr>
              <a:t>/</a:t>
            </a:r>
            <a:r>
              <a:rPr lang="it-IT" altLang="it-IT" b="1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</a:p>
          <a:p>
            <a:pPr eaLnBrk="1" hangingPunct="1"/>
            <a:endParaRPr lang="it-IT" altLang="it-IT">
              <a:latin typeface="Calibri" panose="020F0502020204030204" pitchFamily="34" charset="0"/>
            </a:endParaRPr>
          </a:p>
        </p:txBody>
      </p:sp>
      <p:pic>
        <p:nvPicPr>
          <p:cNvPr id="27657" name="Picture 11" descr="Schermata 2015-11-19 alle 10.43.06.png">
            <a:extLst>
              <a:ext uri="{FF2B5EF4-FFF2-40B4-BE49-F238E27FC236}">
                <a16:creationId xmlns:a16="http://schemas.microsoft.com/office/drawing/2014/main" id="{763D2C54-D8A5-EE44-B795-8B358D34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200400" cy="37592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2038C283-76C1-4342-B344-79FAEBB1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39763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>
                <a:ea typeface="ＭＳ Ｐゴシック" panose="020B0600070205080204" pitchFamily="34" charset="-128"/>
              </a:rPr>
              <a:t>Piani paralleli e vettori nello spazio</a:t>
            </a:r>
          </a:p>
        </p:txBody>
      </p:sp>
      <p:sp>
        <p:nvSpPr>
          <p:cNvPr id="28675" name="Segnaposto piè di pagina 6">
            <a:extLst>
              <a:ext uri="{FF2B5EF4-FFF2-40B4-BE49-F238E27FC236}">
                <a16:creationId xmlns:a16="http://schemas.microsoft.com/office/drawing/2014/main" id="{94EA6BE7-E952-FE48-87B8-EBE6B114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2B82F4-9C7F-8F4E-8AB2-879D4448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166F17E-B4A9-1844-80FB-4F64BA05B56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7" name="TextBox 12">
            <a:extLst>
              <a:ext uri="{FF2B5EF4-FFF2-40B4-BE49-F238E27FC236}">
                <a16:creationId xmlns:a16="http://schemas.microsoft.com/office/drawing/2014/main" id="{DB9531A1-E0C0-7E4C-87B9-7C6799E9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85800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Esempio: due piani paralleli</a:t>
            </a:r>
          </a:p>
          <a:p>
            <a:pPr algn="ctr" eaLnBrk="1" hangingPunct="1"/>
            <a:endParaRPr lang="it-IT" altLang="it-IT">
              <a:latin typeface="Arial Narrow" panose="020B0604020202020204" pitchFamily="34" charset="0"/>
            </a:endParaRPr>
          </a:p>
        </p:txBody>
      </p:sp>
      <p:sp>
        <p:nvSpPr>
          <p:cNvPr id="28678" name="TextBox 18">
            <a:extLst>
              <a:ext uri="{FF2B5EF4-FFF2-40B4-BE49-F238E27FC236}">
                <a16:creationId xmlns:a16="http://schemas.microsoft.com/office/drawing/2014/main" id="{9E261CA2-D1AD-F64C-9CB9-66714C4E1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0"/>
            <a:ext cx="5715000" cy="1816100"/>
          </a:xfrm>
          <a:prstGeom prst="rect">
            <a:avLst/>
          </a:prstGeom>
          <a:solidFill>
            <a:srgbClr val="FAFFE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In generale: due piani paralleli</a:t>
            </a:r>
          </a:p>
          <a:p>
            <a:pPr eaLnBrk="1" hangingPunct="1"/>
            <a:r>
              <a:rPr lang="it-IT" altLang="it-IT" sz="2800" b="1" i="1">
                <a:latin typeface="Lucida Grande" panose="020B0600040502020204" pitchFamily="34" charset="0"/>
                <a:cs typeface="Lucida Grande" panose="020B0600040502020204" pitchFamily="34" charset="0"/>
              </a:rPr>
              <a:t>α</a:t>
            </a:r>
            <a:r>
              <a:rPr lang="it-IT" altLang="it-IT" sz="2800" b="1">
                <a:latin typeface="Arial Narrow" panose="020B0604020202020204" pitchFamily="34" charset="0"/>
              </a:rPr>
              <a:t> ha equazione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z +d = 0</a:t>
            </a:r>
          </a:p>
          <a:p>
            <a:pPr eaLnBrk="1" hangingPunct="1"/>
            <a:r>
              <a:rPr lang="it-IT" altLang="it-IT" sz="2800" b="1" i="1">
                <a:latin typeface="Lucida Grande" panose="020B0600040502020204" pitchFamily="34" charset="0"/>
                <a:cs typeface="Lucida Grande" panose="020B0600040502020204" pitchFamily="34" charset="0"/>
              </a:rPr>
              <a:t>β</a:t>
            </a:r>
            <a:r>
              <a:rPr lang="it-IT" altLang="it-IT" sz="2800" b="1">
                <a:latin typeface="Arial Narrow" panose="020B0604020202020204" pitchFamily="34" charset="0"/>
              </a:rPr>
              <a:t> ha equazione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z +d’ = 0</a:t>
            </a:r>
          </a:p>
          <a:p>
            <a:pPr algn="ctr" eaLnBrk="1" hangingPunct="1"/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8164ED-A4A8-6744-9822-A70866966686}"/>
              </a:ext>
            </a:extLst>
          </p:cNvPr>
          <p:cNvSpPr txBox="1"/>
          <p:nvPr/>
        </p:nvSpPr>
        <p:spPr>
          <a:xfrm>
            <a:off x="6019800" y="4648200"/>
            <a:ext cx="2895600" cy="1200150"/>
          </a:xfrm>
          <a:prstGeom prst="rect">
            <a:avLst/>
          </a:prstGeom>
          <a:solidFill>
            <a:srgbClr val="F2EEE9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b="1">
                <a:latin typeface="Arial Narrow" panose="020B0604020202020204" pitchFamily="34" charset="0"/>
              </a:rPr>
              <a:t> e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v’</a:t>
            </a:r>
            <a:r>
              <a:rPr lang="it-IT" altLang="it-IT" b="1">
                <a:latin typeface="Arial Narrow" panose="020B0604020202020204" pitchFamily="34" charset="0"/>
              </a:rPr>
              <a:t> hanno la stessa direzione, perciò trovo</a:t>
            </a:r>
          </a:p>
          <a:p>
            <a:pPr algn="ctr" eaLnBrk="1" hangingPunct="1"/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r>
              <a:rPr lang="it-IT" altLang="it-IT" b="1">
                <a:latin typeface="Calibri" panose="020F0502020204030204" pitchFamily="34" charset="0"/>
              </a:rPr>
              <a:t>/</a:t>
            </a:r>
            <a:r>
              <a:rPr lang="it-IT" altLang="it-IT" b="1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it-IT" altLang="it-IT" b="1">
                <a:latin typeface="Calibri" panose="020F0502020204030204" pitchFamily="34" charset="0"/>
              </a:rPr>
              <a:t> = </a:t>
            </a:r>
            <a:r>
              <a:rPr lang="it-IT" altLang="it-IT" b="1">
                <a:solidFill>
                  <a:srgbClr val="008000"/>
                </a:solidFill>
                <a:latin typeface="Calibri" panose="020F0502020204030204" pitchFamily="34" charset="0"/>
              </a:rPr>
              <a:t>4</a:t>
            </a:r>
            <a:r>
              <a:rPr lang="it-IT" altLang="it-IT" b="1">
                <a:latin typeface="Calibri" panose="020F0502020204030204" pitchFamily="34" charset="0"/>
              </a:rPr>
              <a:t>/</a:t>
            </a:r>
            <a:r>
              <a:rPr lang="it-IT" altLang="it-IT" b="1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r>
              <a:rPr lang="it-IT" altLang="it-IT" b="1">
                <a:latin typeface="Calibri" panose="020F0502020204030204" pitchFamily="34" charset="0"/>
              </a:rPr>
              <a:t> = </a:t>
            </a:r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it-IT" altLang="it-IT" b="1">
                <a:latin typeface="Calibri" panose="020F0502020204030204" pitchFamily="34" charset="0"/>
              </a:rPr>
              <a:t>/</a:t>
            </a:r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</a:rPr>
              <a:t>1</a:t>
            </a:r>
            <a:r>
              <a:rPr lang="it-IT" altLang="it-IT" b="1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it-IT" altLang="it-IT">
              <a:latin typeface="Calibri" panose="020F0502020204030204" pitchFamily="34" charset="0"/>
            </a:endParaRPr>
          </a:p>
        </p:txBody>
      </p:sp>
      <p:pic>
        <p:nvPicPr>
          <p:cNvPr id="28680" name="Picture 13" descr="Schermata 2015-11-19 alle 11.27.01.png">
            <a:extLst>
              <a:ext uri="{FF2B5EF4-FFF2-40B4-BE49-F238E27FC236}">
                <a16:creationId xmlns:a16="http://schemas.microsoft.com/office/drawing/2014/main" id="{A08DF312-E0A7-5E45-B25C-051D48278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304800" y="762000"/>
            <a:ext cx="35861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15">
            <a:extLst>
              <a:ext uri="{FF2B5EF4-FFF2-40B4-BE49-F238E27FC236}">
                <a16:creationId xmlns:a16="http://schemas.microsoft.com/office/drawing/2014/main" id="{6ECE154B-4832-6043-8060-651D024C3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5257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Piano </a:t>
            </a:r>
            <a:r>
              <a:rPr lang="it-IT" altLang="it-IT" sz="2800" b="1" i="1">
                <a:solidFill>
                  <a:srgbClr val="0000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α</a:t>
            </a:r>
            <a:r>
              <a:rPr lang="it-IT" altLang="it-IT" sz="2800" b="1">
                <a:latin typeface="Arial Narrow" panose="020B060402020202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it-IT" altLang="it-IT" sz="2800" b="1">
                <a:latin typeface="Arial Narrow" panose="020B0604020202020204" pitchFamily="34" charset="0"/>
              </a:rPr>
              <a:t> Equazione 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+ 5 = 0</a:t>
            </a:r>
          </a:p>
          <a:p>
            <a:pPr eaLnBrk="1" hangingPunct="1">
              <a:buFontTx/>
              <a:buChar char="-"/>
            </a:pP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latin typeface="Arial Narrow" panose="020B0604020202020204" pitchFamily="34" charset="0"/>
              </a:rPr>
              <a:t>Vettore normale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Piano </a:t>
            </a:r>
            <a:r>
              <a:rPr lang="it-IT" altLang="it-IT" sz="2800" b="1" i="1">
                <a:solidFill>
                  <a:srgbClr val="00800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β</a:t>
            </a:r>
            <a:r>
              <a:rPr lang="it-IT" altLang="it-IT" sz="2800" b="1">
                <a:latin typeface="Arial Narrow" panose="020B060402020202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it-IT" altLang="it-IT" sz="2800" b="1">
                <a:latin typeface="Arial Narrow" panose="020B0604020202020204" pitchFamily="34" charset="0"/>
              </a:rPr>
              <a:t> Equazione 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+ 3 = 0</a:t>
            </a:r>
          </a:p>
          <a:p>
            <a:pPr eaLnBrk="1" hangingPunct="1">
              <a:buFontTx/>
              <a:buChar char="-"/>
            </a:pP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latin typeface="Arial Narrow" panose="020B0604020202020204" pitchFamily="34" charset="0"/>
              </a:rPr>
              <a:t>Vettore normale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v’ (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2800" b="1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Rectangle 16">
            <a:extLst>
              <a:ext uri="{FF2B5EF4-FFF2-40B4-BE49-F238E27FC236}">
                <a16:creationId xmlns:a16="http://schemas.microsoft.com/office/drawing/2014/main" id="{2BB7AA0B-A54F-8840-B265-C163692B8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0520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α</a:t>
            </a:r>
            <a:endParaRPr lang="it-IT" altLang="it-IT" sz="18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8683" name="Rectangle 17">
            <a:extLst>
              <a:ext uri="{FF2B5EF4-FFF2-40B4-BE49-F238E27FC236}">
                <a16:creationId xmlns:a16="http://schemas.microsoft.com/office/drawing/2014/main" id="{70446F34-70E6-B443-AB45-4F87199B9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052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800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β</a:t>
            </a:r>
            <a:endParaRPr lang="it-IT" altLang="it-IT" sz="180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E2A583A4-DFA9-9E49-BDB9-6148C9DF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anchor="t"/>
          <a:lstStyle/>
          <a:p>
            <a:pPr eaLnBrk="1" hangingPunct="1"/>
            <a:r>
              <a:rPr lang="it-IT" altLang="it-IT" sz="36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Rette perpendicolari e vettori nel piano cartesiano</a:t>
            </a:r>
          </a:p>
        </p:txBody>
      </p:sp>
      <p:sp>
        <p:nvSpPr>
          <p:cNvPr id="29699" name="Segnaposto piè di pagina 6">
            <a:extLst>
              <a:ext uri="{FF2B5EF4-FFF2-40B4-BE49-F238E27FC236}">
                <a16:creationId xmlns:a16="http://schemas.microsoft.com/office/drawing/2014/main" id="{4EECC280-4619-FC44-BFA0-D141AF18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DA4FB5-20EF-E848-870C-2C8F4445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528008-B2CC-1140-8C90-9E4ADB72C65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TextBox 12">
            <a:extLst>
              <a:ext uri="{FF2B5EF4-FFF2-40B4-BE49-F238E27FC236}">
                <a16:creationId xmlns:a16="http://schemas.microsoft.com/office/drawing/2014/main" id="{708750E4-DAEF-6F43-AEF6-2E29C159C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85800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Esempio: due rette perpendicolari</a:t>
            </a:r>
          </a:p>
          <a:p>
            <a:pPr algn="ctr" eaLnBrk="1" hangingPunct="1"/>
            <a:endParaRPr lang="it-IT" altLang="it-IT">
              <a:latin typeface="Arial Narrow" panose="020B0604020202020204" pitchFamily="34" charset="0"/>
            </a:endParaRPr>
          </a:p>
        </p:txBody>
      </p:sp>
      <p:sp>
        <p:nvSpPr>
          <p:cNvPr id="29702" name="TextBox 13">
            <a:extLst>
              <a:ext uri="{FF2B5EF4-FFF2-40B4-BE49-F238E27FC236}">
                <a16:creationId xmlns:a16="http://schemas.microsoft.com/office/drawing/2014/main" id="{27EA3DC7-2585-FA4E-BDA4-18A6EBFF6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143000"/>
            <a:ext cx="48006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Retta r</a:t>
            </a:r>
            <a:r>
              <a:rPr lang="it-IT" altLang="it-IT" sz="2800" b="1">
                <a:latin typeface="Arial Narrow" panose="020B060402020202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it-IT" altLang="it-IT" sz="2800" b="1">
                <a:latin typeface="Arial Narrow" panose="020B0604020202020204" pitchFamily="34" charset="0"/>
              </a:rPr>
              <a:t> Equazione 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+ 5 = 0</a:t>
            </a:r>
          </a:p>
          <a:p>
            <a:pPr eaLnBrk="1" hangingPunct="1">
              <a:buFontTx/>
              <a:buChar char="-"/>
            </a:pP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latin typeface="Arial Narrow" panose="020B0604020202020204" pitchFamily="34" charset="0"/>
              </a:rPr>
              <a:t>Vettore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Retta s</a:t>
            </a:r>
            <a:r>
              <a:rPr lang="it-IT" altLang="it-IT" sz="2800" b="1">
                <a:latin typeface="Arial Narrow" panose="020B060402020202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it-IT" altLang="it-IT" sz="2800" b="1">
                <a:latin typeface="Arial Narrow" panose="020B0604020202020204" pitchFamily="34" charset="0"/>
              </a:rPr>
              <a:t> Equazione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+ 3 = 0</a:t>
            </a:r>
          </a:p>
          <a:p>
            <a:pPr eaLnBrk="1" hangingPunct="1">
              <a:buFontTx/>
              <a:buChar char="-"/>
            </a:pP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latin typeface="Arial Narrow" panose="020B0604020202020204" pitchFamily="34" charset="0"/>
              </a:rPr>
              <a:t>Vettore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v’(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it-IT" altLang="it-IT" sz="2800" b="1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Box 14">
            <a:extLst>
              <a:ext uri="{FF2B5EF4-FFF2-40B4-BE49-F238E27FC236}">
                <a16:creationId xmlns:a16="http://schemas.microsoft.com/office/drawing/2014/main" id="{8D102922-AD43-8C4B-9BC4-A6C16EBFC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0"/>
            <a:ext cx="5334000" cy="1816100"/>
          </a:xfrm>
          <a:prstGeom prst="rect">
            <a:avLst/>
          </a:prstGeom>
          <a:solidFill>
            <a:srgbClr val="FAFFE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In generale: due rette perpendicolari</a:t>
            </a:r>
          </a:p>
          <a:p>
            <a:pPr eaLnBrk="1" hangingPunct="1"/>
            <a:r>
              <a:rPr lang="it-IT" altLang="it-IT" sz="2800" b="1" i="1">
                <a:latin typeface="Arial Narrow" panose="020B0604020202020204" pitchFamily="34" charset="0"/>
              </a:rPr>
              <a:t>r</a:t>
            </a:r>
            <a:r>
              <a:rPr lang="it-IT" altLang="it-IT" sz="2800" b="1">
                <a:latin typeface="Arial Narrow" panose="020B0604020202020204" pitchFamily="34" charset="0"/>
              </a:rPr>
              <a:t> ha equazione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c = 0</a:t>
            </a:r>
          </a:p>
          <a:p>
            <a:pPr eaLnBrk="1" hangingPunct="1"/>
            <a:r>
              <a:rPr lang="it-IT" altLang="it-IT" sz="2800" b="1" i="1">
                <a:latin typeface="Arial Narrow" panose="020B0604020202020204" pitchFamily="34" charset="0"/>
              </a:rPr>
              <a:t>s</a:t>
            </a:r>
            <a:r>
              <a:rPr lang="it-IT" altLang="it-IT" sz="2800" b="1">
                <a:latin typeface="Arial Narrow" panose="020B0604020202020204" pitchFamily="34" charset="0"/>
              </a:rPr>
              <a:t> ha equazione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c = 0</a:t>
            </a:r>
          </a:p>
          <a:p>
            <a:pPr algn="ctr" eaLnBrk="1" hangingPunct="1"/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A6DE5C-A974-124F-8E6F-A3C3AA1DEA90}"/>
              </a:ext>
            </a:extLst>
          </p:cNvPr>
          <p:cNvSpPr txBox="1"/>
          <p:nvPr/>
        </p:nvSpPr>
        <p:spPr>
          <a:xfrm>
            <a:off x="5715000" y="4953000"/>
            <a:ext cx="2971800" cy="830263"/>
          </a:xfrm>
          <a:prstGeom prst="rect">
            <a:avLst/>
          </a:prstGeom>
          <a:solidFill>
            <a:srgbClr val="F2EEE9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b="1">
                <a:latin typeface="Arial Narrow" panose="020B0604020202020204" pitchFamily="34" charset="0"/>
              </a:rPr>
              <a:t> </a:t>
            </a:r>
            <a:r>
              <a:rPr lang="it-IT" altLang="it-IT" sz="1800" b="1" baseline="30000">
                <a:latin typeface="Wingdings" pitchFamily="2" charset="2"/>
              </a:rPr>
              <a:t>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v’</a:t>
            </a:r>
            <a:r>
              <a:rPr lang="it-IT" altLang="it-IT" b="1">
                <a:latin typeface="Arial Narrow" panose="020B0604020202020204" pitchFamily="34" charset="0"/>
              </a:rPr>
              <a:t> = 0, perciò trovo</a:t>
            </a:r>
          </a:p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–2 </a:t>
            </a:r>
            <a:r>
              <a:rPr lang="it-IT" altLang="it-IT" sz="1600" b="1" baseline="30000">
                <a:latin typeface="Wingdings" pitchFamily="2" charset="2"/>
              </a:rPr>
              <a:t></a:t>
            </a:r>
            <a:r>
              <a:rPr lang="it-IT" altLang="it-IT" sz="800" b="1" baseline="30000">
                <a:latin typeface="Wingdings" pitchFamily="2" charset="2"/>
              </a:rPr>
              <a:t>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3</a:t>
            </a:r>
            <a:r>
              <a:rPr lang="it-IT" altLang="it-IT" b="1">
                <a:latin typeface="Arial Narrow" panose="020B0604020202020204" pitchFamily="34" charset="0"/>
              </a:rPr>
              <a:t> + </a:t>
            </a:r>
            <a:r>
              <a:rPr lang="it-IT" altLang="it-IT" b="1">
                <a:solidFill>
                  <a:srgbClr val="008000"/>
                </a:solidFill>
                <a:latin typeface="Arial Narrow" panose="020B0604020202020204" pitchFamily="34" charset="0"/>
              </a:rPr>
              <a:t>3</a:t>
            </a:r>
            <a:r>
              <a:rPr lang="it-IT" altLang="it-IT" b="1">
                <a:latin typeface="Arial Narrow" panose="020B0604020202020204" pitchFamily="34" charset="0"/>
              </a:rPr>
              <a:t> </a:t>
            </a:r>
            <a:r>
              <a:rPr lang="it-IT" altLang="it-IT" sz="1600" b="1" baseline="30000">
                <a:latin typeface="Wingdings" pitchFamily="2" charset="2"/>
              </a:rPr>
              <a:t></a:t>
            </a:r>
            <a:r>
              <a:rPr lang="it-IT" altLang="it-IT" sz="800" b="1" baseline="30000">
                <a:latin typeface="Wingdings" pitchFamily="2" charset="2"/>
              </a:rPr>
              <a:t> </a:t>
            </a:r>
            <a:r>
              <a:rPr lang="it-IT" altLang="it-IT" b="1">
                <a:solidFill>
                  <a:srgbClr val="008000"/>
                </a:solidFill>
                <a:latin typeface="Arial Narrow" panose="020B0604020202020204" pitchFamily="34" charset="0"/>
              </a:rPr>
              <a:t>2</a:t>
            </a:r>
            <a:r>
              <a:rPr lang="it-IT" altLang="it-IT" b="1">
                <a:latin typeface="Arial Narrow" panose="020B0604020202020204" pitchFamily="34" charset="0"/>
              </a:rPr>
              <a:t>  = 6 – 6 = 0</a:t>
            </a:r>
            <a:r>
              <a:rPr lang="it-IT" altLang="it-IT" b="1">
                <a:latin typeface="Wingdings" pitchFamily="2" charset="2"/>
              </a:rPr>
              <a:t> </a:t>
            </a:r>
            <a:endParaRPr lang="it-IT" altLang="it-IT" b="1">
              <a:latin typeface="Arial Narrow" panose="020B0604020202020204" pitchFamily="34" charset="0"/>
            </a:endParaRPr>
          </a:p>
          <a:p>
            <a:pPr eaLnBrk="1" hangingPunct="1"/>
            <a:endParaRPr lang="it-IT" altLang="it-IT">
              <a:latin typeface="Calibri" panose="020F0502020204030204" pitchFamily="34" charset="0"/>
            </a:endParaRPr>
          </a:p>
        </p:txBody>
      </p:sp>
      <p:pic>
        <p:nvPicPr>
          <p:cNvPr id="29705" name="Picture 18" descr="Schermata 2015-11-19 alle 11.48.56.png">
            <a:extLst>
              <a:ext uri="{FF2B5EF4-FFF2-40B4-BE49-F238E27FC236}">
                <a16:creationId xmlns:a16="http://schemas.microsoft.com/office/drawing/2014/main" id="{04E432BA-2216-D84C-8757-0BCD079FF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14400"/>
            <a:ext cx="3540125" cy="3352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C1E216E7-E7CC-E84F-8F35-8F3FAAE2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915400" cy="639763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it-IT" altLang="it-IT" sz="3600" b="1">
                <a:ea typeface="ＭＳ Ｐゴシック" panose="020B0600070205080204" pitchFamily="34" charset="-128"/>
              </a:rPr>
              <a:t>Piani perpendicolari e vettori nello spazio</a:t>
            </a:r>
          </a:p>
        </p:txBody>
      </p:sp>
      <p:sp>
        <p:nvSpPr>
          <p:cNvPr id="30723" name="Segnaposto piè di pagina 6">
            <a:extLst>
              <a:ext uri="{FF2B5EF4-FFF2-40B4-BE49-F238E27FC236}">
                <a16:creationId xmlns:a16="http://schemas.microsoft.com/office/drawing/2014/main" id="{92073287-4528-BC4E-B7C3-39D84FD7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173F26-19E1-A04C-B125-517F70E1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BBCD7E-E5E7-DE40-8CF5-2920ED5902F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TextBox 12">
            <a:extLst>
              <a:ext uri="{FF2B5EF4-FFF2-40B4-BE49-F238E27FC236}">
                <a16:creationId xmlns:a16="http://schemas.microsoft.com/office/drawing/2014/main" id="{10D93E3B-3D4E-8844-830F-5F3A74D8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990600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Esempio: due piani perpendicolari</a:t>
            </a:r>
          </a:p>
          <a:p>
            <a:pPr algn="ctr" eaLnBrk="1" hangingPunct="1"/>
            <a:endParaRPr lang="it-IT" altLang="it-IT">
              <a:latin typeface="Arial Narrow" panose="020B0604020202020204" pitchFamily="34" charset="0"/>
            </a:endParaRPr>
          </a:p>
        </p:txBody>
      </p:sp>
      <p:sp>
        <p:nvSpPr>
          <p:cNvPr id="30726" name="TextBox 18">
            <a:extLst>
              <a:ext uri="{FF2B5EF4-FFF2-40B4-BE49-F238E27FC236}">
                <a16:creationId xmlns:a16="http://schemas.microsoft.com/office/drawing/2014/main" id="{A6FF189D-C4A2-D54E-8653-E31E1E393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5715000" cy="1816100"/>
          </a:xfrm>
          <a:prstGeom prst="rect">
            <a:avLst/>
          </a:prstGeom>
          <a:solidFill>
            <a:srgbClr val="FAFFE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In generale: due piani perpendicolari</a:t>
            </a:r>
          </a:p>
          <a:p>
            <a:pPr eaLnBrk="1" hangingPunct="1"/>
            <a:r>
              <a:rPr lang="it-IT" altLang="it-IT" sz="2800" b="1" i="1">
                <a:latin typeface="Lucida Grande" panose="020B0600040502020204" pitchFamily="34" charset="0"/>
                <a:cs typeface="Lucida Grande" panose="020B0600040502020204" pitchFamily="34" charset="0"/>
              </a:rPr>
              <a:t>α</a:t>
            </a:r>
            <a:r>
              <a:rPr lang="it-IT" altLang="it-IT" sz="2800" b="1">
                <a:latin typeface="Arial Narrow" panose="020B0604020202020204" pitchFamily="34" charset="0"/>
              </a:rPr>
              <a:t> ha equazione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z +d = 0</a:t>
            </a:r>
          </a:p>
          <a:p>
            <a:pPr eaLnBrk="1" hangingPunct="1"/>
            <a:r>
              <a:rPr lang="it-IT" altLang="it-IT" sz="2800" b="1" i="1">
                <a:latin typeface="Lucida Grande" panose="020B0600040502020204" pitchFamily="34" charset="0"/>
                <a:cs typeface="Lucida Grande" panose="020B0600040502020204" pitchFamily="34" charset="0"/>
              </a:rPr>
              <a:t>β</a:t>
            </a:r>
            <a:r>
              <a:rPr lang="it-IT" altLang="it-IT" sz="2800" b="1">
                <a:latin typeface="Arial Narrow" panose="020B0604020202020204" pitchFamily="34" charset="0"/>
              </a:rPr>
              <a:t> ha equazione 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z +d’ = 0</a:t>
            </a:r>
          </a:p>
          <a:p>
            <a:pPr algn="ctr" eaLnBrk="1" hangingPunct="1"/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bb’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cc’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0  </a:t>
            </a:r>
          </a:p>
          <a:p>
            <a:pPr eaLnBrk="1" hangingPunct="1"/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5A930-24B0-2C49-ACB4-38600657BBDF}"/>
              </a:ext>
            </a:extLst>
          </p:cNvPr>
          <p:cNvSpPr txBox="1"/>
          <p:nvPr/>
        </p:nvSpPr>
        <p:spPr>
          <a:xfrm>
            <a:off x="5867400" y="4800600"/>
            <a:ext cx="3048000" cy="1200150"/>
          </a:xfrm>
          <a:prstGeom prst="rect">
            <a:avLst/>
          </a:prstGeom>
          <a:solidFill>
            <a:srgbClr val="F2EEE9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altLang="it-IT" b="1">
                <a:latin typeface="Arial Narrow" panose="020B0604020202020204" pitchFamily="34" charset="0"/>
              </a:rPr>
              <a:t> </a:t>
            </a:r>
            <a:r>
              <a:rPr lang="it-IT" altLang="it-IT" sz="1600" b="1">
                <a:latin typeface="Wingdings" pitchFamily="2" charset="2"/>
              </a:rPr>
              <a:t></a:t>
            </a:r>
            <a:r>
              <a:rPr lang="it-IT" altLang="it-IT" sz="1600" b="1" baseline="30000">
                <a:latin typeface="Wingdings" pitchFamily="2" charset="2"/>
              </a:rPr>
              <a:t> 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v’</a:t>
            </a:r>
            <a:r>
              <a:rPr lang="it-IT" altLang="it-IT" b="1">
                <a:latin typeface="Arial Narrow" panose="020B0604020202020204" pitchFamily="34" charset="0"/>
              </a:rPr>
              <a:t> = 0, perciò trovo</a:t>
            </a:r>
          </a:p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3</a:t>
            </a:r>
            <a:r>
              <a:rPr lang="it-IT" altLang="it-IT" sz="1200" b="1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1600" b="1" baseline="30000">
                <a:latin typeface="Wingdings" pitchFamily="2" charset="2"/>
              </a:rPr>
              <a:t></a:t>
            </a:r>
            <a:r>
              <a:rPr lang="it-IT" altLang="it-IT" sz="800" b="1" baseline="30000">
                <a:latin typeface="Wingdings" pitchFamily="2" charset="2"/>
              </a:rPr>
              <a:t>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1</a:t>
            </a:r>
            <a:r>
              <a:rPr lang="it-IT" altLang="it-IT" sz="1000" b="1">
                <a:latin typeface="Arial Narrow" panose="020B0604020202020204" pitchFamily="34" charset="0"/>
              </a:rPr>
              <a:t> </a:t>
            </a:r>
            <a:r>
              <a:rPr lang="it-IT" altLang="it-IT" b="1">
                <a:latin typeface="Arial Narrow" panose="020B0604020202020204" pitchFamily="34" charset="0"/>
              </a:rPr>
              <a:t>+</a:t>
            </a:r>
            <a:r>
              <a:rPr lang="it-IT" altLang="it-IT" sz="1000" b="1">
                <a:latin typeface="Arial Narrow" panose="020B0604020202020204" pitchFamily="34" charset="0"/>
              </a:rPr>
              <a:t> </a:t>
            </a:r>
            <a:r>
              <a:rPr lang="it-IT" altLang="it-IT" b="1">
                <a:solidFill>
                  <a:srgbClr val="008000"/>
                </a:solidFill>
                <a:latin typeface="Arial Narrow" panose="020B0604020202020204" pitchFamily="34" charset="0"/>
              </a:rPr>
              <a:t>2</a:t>
            </a:r>
            <a:r>
              <a:rPr lang="it-IT" altLang="it-IT" sz="1200" b="1">
                <a:latin typeface="Arial Narrow" panose="020B0604020202020204" pitchFamily="34" charset="0"/>
              </a:rPr>
              <a:t> </a:t>
            </a:r>
            <a:r>
              <a:rPr lang="it-IT" altLang="it-IT" sz="1600" b="1" baseline="30000">
                <a:latin typeface="Wingdings" pitchFamily="2" charset="2"/>
              </a:rPr>
              <a:t></a:t>
            </a:r>
            <a:r>
              <a:rPr lang="it-IT" altLang="it-IT" sz="800" b="1" baseline="30000">
                <a:latin typeface="Wingdings" pitchFamily="2" charset="2"/>
              </a:rPr>
              <a:t> </a:t>
            </a:r>
            <a:r>
              <a:rPr lang="it-IT" altLang="it-IT" b="1">
                <a:latin typeface="Arial Narrow" panose="020B0604020202020204" pitchFamily="34" charset="0"/>
              </a:rPr>
              <a:t>(</a:t>
            </a:r>
            <a:r>
              <a:rPr lang="it-IT" altLang="it-IT" b="1">
                <a:solidFill>
                  <a:srgbClr val="008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b="1">
                <a:solidFill>
                  <a:srgbClr val="008000"/>
                </a:solidFill>
                <a:latin typeface="Arial Narrow" panose="020B0604020202020204" pitchFamily="34" charset="0"/>
              </a:rPr>
              <a:t>0,5</a:t>
            </a:r>
            <a:r>
              <a:rPr lang="it-IT" altLang="it-IT" b="1">
                <a:latin typeface="Arial Narrow" panose="020B0604020202020204" pitchFamily="34" charset="0"/>
              </a:rPr>
              <a:t>)</a:t>
            </a:r>
            <a:r>
              <a:rPr lang="it-IT" altLang="it-IT" sz="1200" b="1">
                <a:latin typeface="Arial Narrow" panose="020B0604020202020204" pitchFamily="34" charset="0"/>
              </a:rPr>
              <a:t> </a:t>
            </a:r>
            <a:r>
              <a:rPr lang="it-IT" altLang="it-IT" b="1">
                <a:latin typeface="Arial Narrow" panose="020B0604020202020204" pitchFamily="34" charset="0"/>
              </a:rPr>
              <a:t>+</a:t>
            </a:r>
            <a:r>
              <a:rPr lang="it-IT" altLang="it-IT" sz="1200" b="1">
                <a:latin typeface="Arial Narrow" panose="020B0604020202020204" pitchFamily="34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1</a:t>
            </a:r>
            <a:r>
              <a:rPr lang="it-IT" altLang="it-IT" sz="1200" b="1">
                <a:latin typeface="Arial Narrow" panose="020B0604020202020204" pitchFamily="34" charset="0"/>
              </a:rPr>
              <a:t> </a:t>
            </a:r>
            <a:r>
              <a:rPr lang="it-IT" altLang="it-IT" sz="1600" b="1" baseline="30000">
                <a:latin typeface="Wingdings" pitchFamily="2" charset="2"/>
              </a:rPr>
              <a:t></a:t>
            </a:r>
            <a:r>
              <a:rPr lang="it-IT" altLang="it-IT" sz="800" b="1" baseline="30000">
                <a:latin typeface="Wingdings" pitchFamily="2" charset="2"/>
              </a:rPr>
              <a:t> </a:t>
            </a:r>
            <a:r>
              <a:rPr lang="it-IT" altLang="it-IT" b="1">
                <a:latin typeface="Arial Narrow" panose="020B0604020202020204" pitchFamily="34" charset="0"/>
              </a:rPr>
              <a:t>(</a:t>
            </a:r>
            <a:r>
              <a:rPr lang="it-IT" altLang="it-IT" b="1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2</a:t>
            </a:r>
            <a:r>
              <a:rPr lang="it-IT" altLang="it-IT" b="1">
                <a:latin typeface="Arial Narrow" panose="020B0604020202020204" pitchFamily="34" charset="0"/>
              </a:rPr>
              <a:t>) =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= 3 – 1– 2 = 0</a:t>
            </a:r>
            <a:r>
              <a:rPr lang="it-IT" altLang="it-IT" b="1">
                <a:latin typeface="Wingdings" pitchFamily="2" charset="2"/>
              </a:rPr>
              <a:t> </a:t>
            </a:r>
            <a:endParaRPr lang="it-IT" altLang="it-IT" b="1">
              <a:latin typeface="Arial Narrow" panose="020B0604020202020204" pitchFamily="34" charset="0"/>
            </a:endParaRPr>
          </a:p>
          <a:p>
            <a:pPr eaLnBrk="1" hangingPunct="1"/>
            <a:endParaRPr lang="it-IT" altLang="it-IT">
              <a:latin typeface="Calibri" panose="020F0502020204030204" pitchFamily="34" charset="0"/>
            </a:endParaRPr>
          </a:p>
        </p:txBody>
      </p:sp>
      <p:pic>
        <p:nvPicPr>
          <p:cNvPr id="30728" name="Picture 11" descr="Schermata 2015-11-19 alle 17.08.14.png">
            <a:extLst>
              <a:ext uri="{FF2B5EF4-FFF2-40B4-BE49-F238E27FC236}">
                <a16:creationId xmlns:a16="http://schemas.microsoft.com/office/drawing/2014/main" id="{1B926E50-7226-3740-BE70-20253056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15">
            <a:extLst>
              <a:ext uri="{FF2B5EF4-FFF2-40B4-BE49-F238E27FC236}">
                <a16:creationId xmlns:a16="http://schemas.microsoft.com/office/drawing/2014/main" id="{68702C3D-D557-1A46-87D2-9F86F7BE1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447800"/>
            <a:ext cx="5257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Piano </a:t>
            </a:r>
            <a:r>
              <a:rPr lang="it-IT" altLang="it-IT" sz="2800" b="1" i="1">
                <a:solidFill>
                  <a:srgbClr val="0000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α</a:t>
            </a:r>
            <a:r>
              <a:rPr lang="it-IT" altLang="it-IT" sz="2800" b="1">
                <a:latin typeface="Arial Narrow" panose="020B060402020202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it-IT" altLang="it-IT" sz="2800" b="1">
                <a:latin typeface="Arial Narrow" panose="020B0604020202020204" pitchFamily="34" charset="0"/>
              </a:rPr>
              <a:t> Equazione 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+ 5 = 0</a:t>
            </a:r>
          </a:p>
          <a:p>
            <a:pPr eaLnBrk="1" hangingPunct="1">
              <a:buFontTx/>
              <a:buChar char="-"/>
            </a:pP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latin typeface="Arial Narrow" panose="020B0604020202020204" pitchFamily="34" charset="0"/>
              </a:rPr>
              <a:t>Vettore normale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Piano </a:t>
            </a:r>
            <a:r>
              <a:rPr lang="it-IT" altLang="it-IT" sz="2800" b="1" i="1">
                <a:solidFill>
                  <a:srgbClr val="FF660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β</a:t>
            </a:r>
            <a:r>
              <a:rPr lang="it-IT" altLang="it-IT" sz="2800" b="1">
                <a:latin typeface="Arial Narrow" panose="020B0604020202020204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it-IT" altLang="it-IT" sz="2800" b="1">
                <a:latin typeface="Arial Narrow" panose="020B0604020202020204" pitchFamily="34" charset="0"/>
              </a:rPr>
              <a:t> Equazione 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it-IT" altLang="it-IT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altLang="it-IT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+ 4 = 0</a:t>
            </a:r>
          </a:p>
          <a:p>
            <a:pPr eaLnBrk="1" hangingPunct="1">
              <a:buFontTx/>
              <a:buChar char="-"/>
            </a:pPr>
            <a:r>
              <a:rPr lang="it-IT" alt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latin typeface="Arial Narrow" panose="020B0604020202020204" pitchFamily="34" charset="0"/>
              </a:rPr>
              <a:t>Vettore normale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v’ (</a:t>
            </a:r>
            <a:r>
              <a:rPr lang="it-IT" altLang="it-IT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altLang="it-IT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−0,5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altLang="it-IT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 sz="2800" b="1"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Rectangle 16">
            <a:extLst>
              <a:ext uri="{FF2B5EF4-FFF2-40B4-BE49-F238E27FC236}">
                <a16:creationId xmlns:a16="http://schemas.microsoft.com/office/drawing/2014/main" id="{7D2E42A9-92FC-B241-BDA0-4709465A3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0000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α</a:t>
            </a:r>
            <a:endParaRPr lang="it-IT" altLang="it-IT" sz="18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0731" name="Rectangle 17">
            <a:extLst>
              <a:ext uri="{FF2B5EF4-FFF2-40B4-BE49-F238E27FC236}">
                <a16:creationId xmlns:a16="http://schemas.microsoft.com/office/drawing/2014/main" id="{CAD5F55A-690A-DC45-9F74-0EF14D93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i="1">
                <a:solidFill>
                  <a:srgbClr val="FF660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β</a:t>
            </a:r>
            <a:endParaRPr lang="it-IT" altLang="it-IT" sz="180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>
            <a:extLst>
              <a:ext uri="{FF2B5EF4-FFF2-40B4-BE49-F238E27FC236}">
                <a16:creationId xmlns:a16="http://schemas.microsoft.com/office/drawing/2014/main" id="{8AF1446C-EC66-AD45-8A34-0BDF5C80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639763"/>
          </a:xfrm>
        </p:spPr>
        <p:txBody>
          <a:bodyPr anchor="t"/>
          <a:lstStyle/>
          <a:p>
            <a:pPr eaLnBrk="1" hangingPunct="1"/>
            <a:r>
              <a:rPr lang="it-IT" altLang="it-IT" sz="3600" b="1">
                <a:ea typeface="ＭＳ Ｐゴシック" panose="020B0600070205080204" pitchFamily="34" charset="-128"/>
              </a:rPr>
              <a:t>Distanza di due punti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085CAB7B-FA1C-5F48-838B-641B8C8298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568700" cy="3454400"/>
          </a:xfrm>
        </p:spPr>
      </p:pic>
      <p:sp>
        <p:nvSpPr>
          <p:cNvPr id="31748" name="Rectangle 5">
            <a:extLst>
              <a:ext uri="{FF2B5EF4-FFF2-40B4-BE49-F238E27FC236}">
                <a16:creationId xmlns:a16="http://schemas.microsoft.com/office/drawing/2014/main" id="{D8DC4A75-423D-6345-9A38-3635E221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latin typeface="Calibri" panose="020F0502020204030204" pitchFamily="34" charset="0"/>
            </a:endParaRPr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8A586096-4512-D14C-ACA3-ECA0494C2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4572000" cy="458788"/>
          </a:xfrm>
          <a:prstGeom prst="rect">
            <a:avLst/>
          </a:prstGeom>
          <a:solidFill>
            <a:srgbClr val="FAFFE0"/>
          </a:solidFill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1750" name="Rectangle 6">
            <a:extLst>
              <a:ext uri="{FF2B5EF4-FFF2-40B4-BE49-F238E27FC236}">
                <a16:creationId xmlns:a16="http://schemas.microsoft.com/office/drawing/2014/main" id="{C0FF5190-66C4-D948-BEB0-83E28B7F6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 sz="1800"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8402E-F333-6F4F-96B6-B3DFB113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9CCD6D-4D1F-5F4F-8D0F-99781AD61F3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52" name="Footer Placeholder 7">
            <a:extLst>
              <a:ext uri="{FF2B5EF4-FFF2-40B4-BE49-F238E27FC236}">
                <a16:creationId xmlns:a16="http://schemas.microsoft.com/office/drawing/2014/main" id="{0883ED46-D1DC-4C4D-BA21-6E7F3360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31753" name="TextBox 8">
            <a:extLst>
              <a:ext uri="{FF2B5EF4-FFF2-40B4-BE49-F238E27FC236}">
                <a16:creationId xmlns:a16="http://schemas.microsoft.com/office/drawing/2014/main" id="{685CA176-A3BB-7A4E-B2B6-FF9FCC1B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1430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FF0000"/>
                </a:solidFill>
                <a:latin typeface="Calibri" panose="020F0502020204030204" pitchFamily="34" charset="0"/>
              </a:rPr>
              <a:t>Nello spazio</a:t>
            </a:r>
          </a:p>
        </p:txBody>
      </p:sp>
      <p:pic>
        <p:nvPicPr>
          <p:cNvPr id="10" name="Picture 9" descr="Distanza-fra-due-punti.jpg">
            <a:extLst>
              <a:ext uri="{FF2B5EF4-FFF2-40B4-BE49-F238E27FC236}">
                <a16:creationId xmlns:a16="http://schemas.microsoft.com/office/drawing/2014/main" id="{93878095-75E3-8D4C-AB30-1931F7D96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9419" r="9167" b="12320"/>
          <a:stretch>
            <a:fillRect/>
          </a:stretch>
        </p:blipFill>
        <p:spPr bwMode="auto">
          <a:xfrm>
            <a:off x="457200" y="2438400"/>
            <a:ext cx="3927475" cy="2509838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Rectangle 10">
            <a:extLst>
              <a:ext uri="{FF2B5EF4-FFF2-40B4-BE49-F238E27FC236}">
                <a16:creationId xmlns:a16="http://schemas.microsoft.com/office/drawing/2014/main" id="{6182686F-65CD-B445-A067-D52D79B82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05000"/>
            <a:ext cx="1614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</a:rPr>
              <a:t>Nel piano</a:t>
            </a:r>
          </a:p>
        </p:txBody>
      </p:sp>
      <p:pic>
        <p:nvPicPr>
          <p:cNvPr id="31756" name="Picture 4">
            <a:extLst>
              <a:ext uri="{FF2B5EF4-FFF2-40B4-BE49-F238E27FC236}">
                <a16:creationId xmlns:a16="http://schemas.microsoft.com/office/drawing/2014/main" id="{969C97B2-1D82-FF48-BF90-A7B53D08E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3" b="354"/>
          <a:stretch>
            <a:fillRect/>
          </a:stretch>
        </p:blipFill>
        <p:spPr bwMode="auto">
          <a:xfrm>
            <a:off x="228600" y="5181600"/>
            <a:ext cx="3276600" cy="457200"/>
          </a:xfrm>
          <a:prstGeom prst="rect">
            <a:avLst/>
          </a:prstGeom>
          <a:solidFill>
            <a:srgbClr val="FAFFE0"/>
          </a:solidFill>
          <a:ln w="222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olo 6">
            <a:extLst>
              <a:ext uri="{FF2B5EF4-FFF2-40B4-BE49-F238E27FC236}">
                <a16:creationId xmlns:a16="http://schemas.microsoft.com/office/drawing/2014/main" id="{57F60BA9-DFB7-314C-AA67-7D71F1F6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922337"/>
          </a:xfrm>
        </p:spPr>
        <p:txBody>
          <a:bodyPr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Equazione di circonferenza e sfera</a:t>
            </a:r>
          </a:p>
        </p:txBody>
      </p:sp>
      <p:sp>
        <p:nvSpPr>
          <p:cNvPr id="32773" name="Segnaposto testo 7">
            <a:extLst>
              <a:ext uri="{FF2B5EF4-FFF2-40B4-BE49-F238E27FC236}">
                <a16:creationId xmlns:a16="http://schemas.microsoft.com/office/drawing/2014/main" id="{FD265A8C-EADD-FE49-9701-875F01184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4040188" cy="43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it-IT" altLang="it-IT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Nel piano</a:t>
            </a:r>
          </a:p>
        </p:txBody>
      </p:sp>
      <p:sp>
        <p:nvSpPr>
          <p:cNvPr id="32774" name="Segnaposto testo 9">
            <a:extLst>
              <a:ext uri="{FF2B5EF4-FFF2-40B4-BE49-F238E27FC236}">
                <a16:creationId xmlns:a16="http://schemas.microsoft.com/office/drawing/2014/main" id="{0E8B46C8-961E-FF45-8D9A-AD05FB946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43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it-IT" altLang="it-IT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Nello spazio</a:t>
            </a:r>
          </a:p>
        </p:txBody>
      </p:sp>
      <p:sp>
        <p:nvSpPr>
          <p:cNvPr id="32775" name="Segnaposto piè di pagina 9">
            <a:extLst>
              <a:ext uri="{FF2B5EF4-FFF2-40B4-BE49-F238E27FC236}">
                <a16:creationId xmlns:a16="http://schemas.microsoft.com/office/drawing/2014/main" id="{8F4778FE-C95B-9148-8909-4E5395B4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B06835-22BF-534B-AB1C-C8EDECF7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36B982-B0CE-B549-B508-B556D0D80F9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2777" name="Picture 11" descr="Schermata 2015-11-18 alle 18.10.18.png">
            <a:extLst>
              <a:ext uri="{FF2B5EF4-FFF2-40B4-BE49-F238E27FC236}">
                <a16:creationId xmlns:a16="http://schemas.microsoft.com/office/drawing/2014/main" id="{8131674D-F23A-A74A-8D19-D6D1C0784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2667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Segnaposto contenuto 8">
            <a:extLst>
              <a:ext uri="{FF2B5EF4-FFF2-40B4-BE49-F238E27FC236}">
                <a16:creationId xmlns:a16="http://schemas.microsoft.com/office/drawing/2014/main" id="{A33D0070-6D0E-074F-B5DC-8F00A335994A}"/>
              </a:ext>
            </a:extLst>
          </p:cNvPr>
          <p:cNvSpPr txBox="1">
            <a:spLocks/>
          </p:cNvSpPr>
          <p:nvPr/>
        </p:nvSpPr>
        <p:spPr bwMode="auto">
          <a:xfrm>
            <a:off x="228600" y="1600200"/>
            <a:ext cx="42672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t-IT" altLang="it-IT">
                <a:latin typeface="Calibri" panose="020F0502020204030204" pitchFamily="34" charset="0"/>
              </a:rPr>
              <a:t>La circonferenza è il luogo dei punti </a:t>
            </a:r>
            <a:r>
              <a:rPr lang="it-IT" altLang="it-IT" b="1" i="1">
                <a:latin typeface="Calibri" panose="020F0502020204030204" pitchFamily="34" charset="0"/>
              </a:rPr>
              <a:t>P(x, y) </a:t>
            </a:r>
            <a:r>
              <a:rPr lang="it-IT" altLang="it-IT">
                <a:latin typeface="Calibri" panose="020F0502020204030204" pitchFamily="34" charset="0"/>
              </a:rPr>
              <a:t>che hanno distanza </a:t>
            </a:r>
            <a:r>
              <a:rPr lang="it-IT" altLang="it-IT" b="1">
                <a:latin typeface="Calibri" panose="020F0502020204030204" pitchFamily="34" charset="0"/>
              </a:rPr>
              <a:t>r</a:t>
            </a:r>
            <a:r>
              <a:rPr lang="it-IT" altLang="it-IT">
                <a:latin typeface="Calibri" panose="020F0502020204030204" pitchFamily="34" charset="0"/>
              </a:rPr>
              <a:t> da un punto </a:t>
            </a:r>
            <a:r>
              <a:rPr lang="it-IT" altLang="it-IT" b="1" i="1">
                <a:latin typeface="Calibri" panose="020F0502020204030204" pitchFamily="34" charset="0"/>
              </a:rPr>
              <a:t>C</a:t>
            </a:r>
            <a:r>
              <a:rPr lang="it-IT" altLang="it-IT">
                <a:latin typeface="Calibri" panose="020F0502020204030204" pitchFamily="34" charset="0"/>
              </a:rPr>
              <a:t> detto centro.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altLang="it-IT">
              <a:latin typeface="Calibri" panose="020F0502020204030204" pitchFamily="34" charset="0"/>
            </a:endParaRPr>
          </a:p>
        </p:txBody>
      </p:sp>
      <p:pic>
        <p:nvPicPr>
          <p:cNvPr id="32779" name="Picture 14" descr="Schermata 2015-11-18 alle 18.11.08.png">
            <a:extLst>
              <a:ext uri="{FF2B5EF4-FFF2-40B4-BE49-F238E27FC236}">
                <a16:creationId xmlns:a16="http://schemas.microsoft.com/office/drawing/2014/main" id="{138B1E59-C299-AE40-853F-36BBBCF15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48468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Segnaposto contenuto 10">
            <a:extLst>
              <a:ext uri="{FF2B5EF4-FFF2-40B4-BE49-F238E27FC236}">
                <a16:creationId xmlns:a16="http://schemas.microsoft.com/office/drawing/2014/main" id="{B5F7ED3A-4F87-6346-AF99-0949045AA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6800" y="1600200"/>
            <a:ext cx="3813175" cy="1287463"/>
          </a:xfrm>
        </p:spPr>
        <p:txBody>
          <a:bodyPr/>
          <a:lstStyle/>
          <a:p>
            <a:pPr marL="4763" indent="22225" eaLnBrk="1" hangingPunct="1">
              <a:buFont typeface="Arial" panose="020B0604020202020204" pitchFamily="34" charset="0"/>
              <a:buNone/>
            </a:pPr>
            <a:r>
              <a:rPr lang="it-IT" altLang="it-IT">
                <a:ea typeface="ＭＳ Ｐゴシック" panose="020B0600070205080204" pitchFamily="34" charset="-128"/>
              </a:rPr>
              <a:t>La sfera è il luogo dei punti </a:t>
            </a:r>
            <a:r>
              <a:rPr lang="it-IT" altLang="it-IT" b="1" i="1">
                <a:ea typeface="ＭＳ Ｐゴシック" panose="020B0600070205080204" pitchFamily="34" charset="-128"/>
              </a:rPr>
              <a:t>P(x, y, z) </a:t>
            </a:r>
            <a:r>
              <a:rPr lang="it-IT" altLang="it-IT">
                <a:ea typeface="ＭＳ Ｐゴシック" panose="020B0600070205080204" pitchFamily="34" charset="-128"/>
              </a:rPr>
              <a:t>che hanno distanza </a:t>
            </a:r>
            <a:r>
              <a:rPr lang="it-IT" altLang="it-IT" b="1" i="1">
                <a:ea typeface="ＭＳ Ｐゴシック" panose="020B0600070205080204" pitchFamily="34" charset="-128"/>
              </a:rPr>
              <a:t>r</a:t>
            </a:r>
            <a:r>
              <a:rPr lang="it-IT" altLang="it-IT">
                <a:ea typeface="ＭＳ Ｐゴシック" panose="020B0600070205080204" pitchFamily="34" charset="-128"/>
              </a:rPr>
              <a:t> da un punto </a:t>
            </a:r>
            <a:r>
              <a:rPr lang="it-IT" altLang="it-IT" b="1" i="1">
                <a:ea typeface="ＭＳ Ｐゴシック" panose="020B0600070205080204" pitchFamily="34" charset="-128"/>
              </a:rPr>
              <a:t>C</a:t>
            </a:r>
            <a:r>
              <a:rPr lang="it-IT" altLang="it-IT">
                <a:ea typeface="ＭＳ Ｐゴシック" panose="020B0600070205080204" pitchFamily="34" charset="-128"/>
              </a:rPr>
              <a:t> detto centro. </a:t>
            </a:r>
          </a:p>
          <a:p>
            <a:pPr marL="4763" indent="22225" eaLnBrk="1" hangingPunct="1"/>
            <a:endParaRPr lang="it-IT" altLang="it-IT">
              <a:ea typeface="ＭＳ Ｐゴシック" panose="020B0600070205080204" pitchFamily="34" charset="-128"/>
            </a:endParaRPr>
          </a:p>
          <a:p>
            <a:pPr marL="4763" indent="22225"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D4365-1B6F-524B-9AC0-F899659DA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181600"/>
            <a:ext cx="5105400" cy="1066800"/>
          </a:xfrm>
          <a:prstGeom prst="rect">
            <a:avLst/>
          </a:prstGeom>
          <a:solidFill>
            <a:srgbClr val="FAFFE0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782" name="TextBox 20">
            <a:extLst>
              <a:ext uri="{FF2B5EF4-FFF2-40B4-BE49-F238E27FC236}">
                <a16:creationId xmlns:a16="http://schemas.microsoft.com/office/drawing/2014/main" id="{A24E3F32-2BF1-C741-866D-0D7039210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181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altLang="it-IT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)   raggio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6D03E8A3-92A3-8448-8F96-9F699D5667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5715000"/>
          <a:ext cx="4835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Equation" r:id="rId5" imgW="20040600" imgH="2209800" progId="Equation.3">
                  <p:embed/>
                </p:oleObj>
              </mc:Choice>
              <mc:Fallback>
                <p:oleObj name="Equation" r:id="rId5" imgW="20040600" imgH="220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715000"/>
                        <a:ext cx="48355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82897A10-0A8C-A84B-A84C-6CA780D22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81600"/>
            <a:ext cx="3581400" cy="1066800"/>
          </a:xfrm>
          <a:prstGeom prst="rect">
            <a:avLst/>
          </a:prstGeom>
          <a:solidFill>
            <a:srgbClr val="FAFFE0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784" name="TextBox 23">
            <a:extLst>
              <a:ext uri="{FF2B5EF4-FFF2-40B4-BE49-F238E27FC236}">
                <a16:creationId xmlns:a16="http://schemas.microsoft.com/office/drawing/2014/main" id="{883F9362-19E6-0F4E-ACBD-6CAE9321B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)   raggio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20F65505-6368-3141-A480-D3BE725764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5715000"/>
          <a:ext cx="3384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7" imgW="18694400" imgH="2946400" progId="Equation.3">
                  <p:embed/>
                </p:oleObj>
              </mc:Choice>
              <mc:Fallback>
                <p:oleObj name="Equation" r:id="rId7" imgW="18694400" imgH="294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3384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7">
            <a:extLst>
              <a:ext uri="{FF2B5EF4-FFF2-40B4-BE49-F238E27FC236}">
                <a16:creationId xmlns:a16="http://schemas.microsoft.com/office/drawing/2014/main" id="{4E3359A3-47C0-B846-A77C-341BB5E6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33795" name="Segnaposto contenuto 8">
            <a:extLst>
              <a:ext uri="{FF2B5EF4-FFF2-40B4-BE49-F238E27FC236}">
                <a16:creationId xmlns:a16="http://schemas.microsoft.com/office/drawing/2014/main" id="{4EB3F9CB-5C83-7342-AAF0-E5B12AF29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b="1" dirty="0">
                <a:ea typeface="ＭＳ Ｐゴシック" panose="020B0600070205080204" pitchFamily="34" charset="-128"/>
              </a:rPr>
              <a:t>Lavora ora con la scheda che ti guiderà nell’applicazione dei concetti fin qui appresi</a:t>
            </a:r>
          </a:p>
          <a:p>
            <a:pPr marL="0" indent="0" eaLnBrk="1" hangingPunct="1">
              <a:buNone/>
            </a:pP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33796" name="Segnaposto piè di pagina 6">
            <a:extLst>
              <a:ext uri="{FF2B5EF4-FFF2-40B4-BE49-F238E27FC236}">
                <a16:creationId xmlns:a16="http://schemas.microsoft.com/office/drawing/2014/main" id="{FA90E7E9-B2A1-8D4F-9529-B6D3C807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A0F23-0821-CA43-83B7-958E3B16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29A6C2-FAB5-504F-8957-3B75F797201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7">
            <a:extLst>
              <a:ext uri="{FF2B5EF4-FFF2-40B4-BE49-F238E27FC236}">
                <a16:creationId xmlns:a16="http://schemas.microsoft.com/office/drawing/2014/main" id="{07617E78-69F5-1943-8394-40CB4C7A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34819" name="Segnaposto piè di pagina 6">
            <a:extLst>
              <a:ext uri="{FF2B5EF4-FFF2-40B4-BE49-F238E27FC236}">
                <a16:creationId xmlns:a16="http://schemas.microsoft.com/office/drawing/2014/main" id="{D48368F5-7A27-404F-B42F-64597A32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57813-063D-F943-8389-6C4F5DAF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3CE044-540A-CB4F-9053-B993B6284C1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6BCEF19F-69E2-2241-873F-317075C4C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194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/>
              <a:t>Che cosa hai trovato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ED830CAE-ED80-5945-A636-8C881E89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Aggiungo una dimensione…</a:t>
            </a:r>
          </a:p>
        </p:txBody>
      </p:sp>
      <p:sp>
        <p:nvSpPr>
          <p:cNvPr id="17411" name="Segnaposto piè di pagina 4">
            <a:extLst>
              <a:ext uri="{FF2B5EF4-FFF2-40B4-BE49-F238E27FC236}">
                <a16:creationId xmlns:a16="http://schemas.microsoft.com/office/drawing/2014/main" id="{3B03FAA0-0FC2-704D-B0B6-117F7BFF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pic>
        <p:nvPicPr>
          <p:cNvPr id="17412" name="Picture 6" descr="Schermata 2015-11-16 alle 15.17.03.png">
            <a:extLst>
              <a:ext uri="{FF2B5EF4-FFF2-40B4-BE49-F238E27FC236}">
                <a16:creationId xmlns:a16="http://schemas.microsoft.com/office/drawing/2014/main" id="{39B72579-6BA9-4849-9C1A-D72FCD50A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1181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8">
            <a:extLst>
              <a:ext uri="{FF2B5EF4-FFF2-40B4-BE49-F238E27FC236}">
                <a16:creationId xmlns:a16="http://schemas.microsoft.com/office/drawing/2014/main" id="{2870B348-DCC6-5347-B45A-6CBA567A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668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>
                <a:latin typeface="Calibri" panose="020F0502020204030204" pitchFamily="34" charset="0"/>
              </a:rPr>
              <a:t>Punto P(</a:t>
            </a:r>
            <a:r>
              <a:rPr lang="it-IT" altLang="it-IT" sz="3600" b="1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it-IT" altLang="it-IT" sz="3600" b="1">
                <a:latin typeface="Calibri" panose="020F0502020204030204" pitchFamily="34" charset="0"/>
              </a:rPr>
              <a:t>, </a:t>
            </a:r>
            <a:r>
              <a:rPr lang="it-IT" altLang="it-IT" sz="3600" b="1">
                <a:solidFill>
                  <a:srgbClr val="008000"/>
                </a:solidFill>
                <a:latin typeface="Calibri" panose="020F0502020204030204" pitchFamily="34" charset="0"/>
              </a:rPr>
              <a:t>3</a:t>
            </a:r>
            <a:r>
              <a:rPr lang="it-IT" altLang="it-IT" sz="3600" b="1">
                <a:latin typeface="Calibri" panose="020F0502020204030204" pitchFamily="34" charset="0"/>
              </a:rPr>
              <a:t>, </a:t>
            </a:r>
            <a:r>
              <a:rPr lang="it-IT" altLang="it-IT" sz="3600" b="1">
                <a:solidFill>
                  <a:srgbClr val="0000FF"/>
                </a:solidFill>
                <a:latin typeface="Calibri" panose="020F0502020204030204" pitchFamily="34" charset="0"/>
              </a:rPr>
              <a:t>5</a:t>
            </a:r>
            <a:r>
              <a:rPr lang="it-IT" altLang="it-IT" sz="3600" b="1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7414" name="TextBox 9">
            <a:extLst>
              <a:ext uri="{FF2B5EF4-FFF2-40B4-BE49-F238E27FC236}">
                <a16:creationId xmlns:a16="http://schemas.microsoft.com/office/drawing/2014/main" id="{392C0909-C99B-3444-8843-562549A69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752600"/>
            <a:ext cx="1676400" cy="1384300"/>
          </a:xfrm>
          <a:prstGeom prst="rect">
            <a:avLst/>
          </a:prstGeom>
          <a:solidFill>
            <a:srgbClr val="FAFFE0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5 quota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Si legge 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sull’asse 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z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7D668D-98A4-8148-A6FF-8ECF742958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1600200"/>
            <a:ext cx="9144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54953D-DA5C-8F42-AC14-64C5D8CD43F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19600" y="2209800"/>
            <a:ext cx="21336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7" name="TextBox 19">
            <a:extLst>
              <a:ext uri="{FF2B5EF4-FFF2-40B4-BE49-F238E27FC236}">
                <a16:creationId xmlns:a16="http://schemas.microsoft.com/office/drawing/2014/main" id="{6E5E285E-EA96-7843-ABDC-128A7E10D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1676400" cy="1384300"/>
          </a:xfrm>
          <a:prstGeom prst="rect">
            <a:avLst/>
          </a:prstGeom>
          <a:solidFill>
            <a:srgbClr val="FAFFE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2 ascissa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Si legge 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sull’asse</a:t>
            </a:r>
            <a:r>
              <a:rPr lang="it-IT" altLang="it-IT" sz="2800" b="1" i="1">
                <a:solidFill>
                  <a:srgbClr val="FF0000"/>
                </a:solidFill>
                <a:latin typeface="Arial Narrow" panose="020B0604020202020204" pitchFamily="34" charset="0"/>
              </a:rPr>
              <a:t> 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34A0BA-C61F-174B-98D4-AFBAE229D3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95400" y="1600200"/>
            <a:ext cx="3352800" cy="3200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C9AC3C-1A7E-9445-B0FE-C161135948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0" y="5181600"/>
            <a:ext cx="12954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0" name="TextBox 24">
            <a:extLst>
              <a:ext uri="{FF2B5EF4-FFF2-40B4-BE49-F238E27FC236}">
                <a16:creationId xmlns:a16="http://schemas.microsoft.com/office/drawing/2014/main" id="{3F110CD6-631B-174C-8343-C72775C6D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038600"/>
            <a:ext cx="1676400" cy="1384300"/>
          </a:xfrm>
          <a:prstGeom prst="rect">
            <a:avLst/>
          </a:prstGeom>
          <a:solidFill>
            <a:srgbClr val="FAFFE0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3 ordinata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Si legge </a:t>
            </a: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sull’asse </a:t>
            </a:r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15EE07-8828-374E-B42B-B3BC4825E47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676900" y="4686300"/>
            <a:ext cx="1066800" cy="8382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E8F828E0-F7C9-414B-A7F4-6E92C823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A8B4C0-8AEE-5844-88B7-442651343FF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7">
            <a:extLst>
              <a:ext uri="{FF2B5EF4-FFF2-40B4-BE49-F238E27FC236}">
                <a16:creationId xmlns:a16="http://schemas.microsoft.com/office/drawing/2014/main" id="{A6F1A4D7-5D3D-E842-9FD3-1EB5B8EB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Problema 1</a:t>
            </a:r>
          </a:p>
        </p:txBody>
      </p:sp>
      <p:sp>
        <p:nvSpPr>
          <p:cNvPr id="35843" name="Segnaposto piè di pagina 6">
            <a:extLst>
              <a:ext uri="{FF2B5EF4-FFF2-40B4-BE49-F238E27FC236}">
                <a16:creationId xmlns:a16="http://schemas.microsoft.com/office/drawing/2014/main" id="{F81B4268-FF54-FA4E-B871-A8F73A2A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4055C-369C-1C42-A3BE-039BD26A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ACA7B5-A82D-094E-8E88-EFFAD2353FC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5845" name="Picture 5" descr="Schermata 2015-11-21 alle 19.41.43.png">
            <a:extLst>
              <a:ext uri="{FF2B5EF4-FFF2-40B4-BE49-F238E27FC236}">
                <a16:creationId xmlns:a16="http://schemas.microsoft.com/office/drawing/2014/main" id="{BA18545F-F4DC-5F4D-941A-897B1214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191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7">
            <a:extLst>
              <a:ext uri="{FF2B5EF4-FFF2-40B4-BE49-F238E27FC236}">
                <a16:creationId xmlns:a16="http://schemas.microsoft.com/office/drawing/2014/main" id="{0B7AA77F-B750-1943-A9CF-AE75AF06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Problema 2</a:t>
            </a:r>
          </a:p>
        </p:txBody>
      </p:sp>
      <p:sp>
        <p:nvSpPr>
          <p:cNvPr id="36867" name="Segnaposto piè di pagina 6">
            <a:extLst>
              <a:ext uri="{FF2B5EF4-FFF2-40B4-BE49-F238E27FC236}">
                <a16:creationId xmlns:a16="http://schemas.microsoft.com/office/drawing/2014/main" id="{E66E0A0B-3D58-694D-A9F3-582FC622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5809A-5BB7-0544-B7CC-E39E1A27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B65428-D14A-084A-8E9D-1E960A70716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6869" name="Picture 6" descr="Schermata 2015-11-21 alle 20.02.47.png">
            <a:extLst>
              <a:ext uri="{FF2B5EF4-FFF2-40B4-BE49-F238E27FC236}">
                <a16:creationId xmlns:a16="http://schemas.microsoft.com/office/drawing/2014/main" id="{2BCAE397-F2D9-1241-8A23-961DA1A83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09307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7">
            <a:extLst>
              <a:ext uri="{FF2B5EF4-FFF2-40B4-BE49-F238E27FC236}">
                <a16:creationId xmlns:a16="http://schemas.microsoft.com/office/drawing/2014/main" id="{60929C13-1772-B54F-91EB-584A9F0E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48" y="234683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Problema 3</a:t>
            </a:r>
          </a:p>
        </p:txBody>
      </p:sp>
      <p:sp>
        <p:nvSpPr>
          <p:cNvPr id="37891" name="Segnaposto piè di pagina 6">
            <a:extLst>
              <a:ext uri="{FF2B5EF4-FFF2-40B4-BE49-F238E27FC236}">
                <a16:creationId xmlns:a16="http://schemas.microsoft.com/office/drawing/2014/main" id="{34DEB5F5-0A0B-A947-8D86-0429344C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B7177-A413-8D49-BE63-146DFCA4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E4B472-1E2B-B14D-84F3-DE7F6138A58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7893" name="Picture 5" descr="Schermata 2015-11-21 alle 20.34.50.png">
            <a:extLst>
              <a:ext uri="{FF2B5EF4-FFF2-40B4-BE49-F238E27FC236}">
                <a16:creationId xmlns:a16="http://schemas.microsoft.com/office/drawing/2014/main" id="{F2D3C355-A450-F146-85CA-10A1E1799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8" y="920483"/>
            <a:ext cx="77406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7">
            <a:extLst>
              <a:ext uri="{FF2B5EF4-FFF2-40B4-BE49-F238E27FC236}">
                <a16:creationId xmlns:a16="http://schemas.microsoft.com/office/drawing/2014/main" id="{F74514B8-FE89-8049-AD1B-6CD69F15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Problema 4</a:t>
            </a:r>
          </a:p>
        </p:txBody>
      </p:sp>
      <p:sp>
        <p:nvSpPr>
          <p:cNvPr id="38915" name="Segnaposto piè di pagina 6">
            <a:extLst>
              <a:ext uri="{FF2B5EF4-FFF2-40B4-BE49-F238E27FC236}">
                <a16:creationId xmlns:a16="http://schemas.microsoft.com/office/drawing/2014/main" id="{97A5BCB1-75AF-FB49-A068-ECFB0F5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9F968-85B9-5542-888F-F5112AD9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328962-D63C-3242-8CC4-47A2BCFAF63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8917" name="Picture 5" descr="Schermata 2015-11-22 alle 10.06.00.png">
            <a:extLst>
              <a:ext uri="{FF2B5EF4-FFF2-40B4-BE49-F238E27FC236}">
                <a16:creationId xmlns:a16="http://schemas.microsoft.com/office/drawing/2014/main" id="{A154535D-2ABE-D14D-8638-9301D69D9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7122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A46E04B3-2795-EF40-BFA2-22B728F9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3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Nel piano </a:t>
            </a:r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rette particolari</a:t>
            </a:r>
          </a:p>
        </p:txBody>
      </p:sp>
      <p:sp>
        <p:nvSpPr>
          <p:cNvPr id="18435" name="Segnaposto piè di pagina 4">
            <a:extLst>
              <a:ext uri="{FF2B5EF4-FFF2-40B4-BE49-F238E27FC236}">
                <a16:creationId xmlns:a16="http://schemas.microsoft.com/office/drawing/2014/main" id="{01B3B233-919F-2446-B913-CC21A8DC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1FB15-4960-8B4D-8FC4-1137A193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994BA4-8AFE-7B4D-887B-158A8ABBA8F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 descr="Schermata 2015-11-16 alle 18.42.19.png">
            <a:extLst>
              <a:ext uri="{FF2B5EF4-FFF2-40B4-BE49-F238E27FC236}">
                <a16:creationId xmlns:a16="http://schemas.microsoft.com/office/drawing/2014/main" id="{D22CA1DA-EB04-584D-9343-65483B13F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590800"/>
            <a:ext cx="3673475" cy="3332163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 descr="Schermata 2015-11-16 alle 18.49.18.png">
            <a:extLst>
              <a:ext uri="{FF2B5EF4-FFF2-40B4-BE49-F238E27FC236}">
                <a16:creationId xmlns:a16="http://schemas.microsoft.com/office/drawing/2014/main" id="{C616DCDF-F4FA-F949-B8A5-A86CD22EC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0"/>
            <a:ext cx="3900488" cy="327660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439" name="TextBox 6">
            <a:extLst>
              <a:ext uri="{FF2B5EF4-FFF2-40B4-BE49-F238E27FC236}">
                <a16:creationId xmlns:a16="http://schemas.microsoft.com/office/drawing/2014/main" id="{4A425C8F-5A17-D54B-850E-0A418D181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102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8440" name="TextBox 6">
            <a:extLst>
              <a:ext uri="{FF2B5EF4-FFF2-40B4-BE49-F238E27FC236}">
                <a16:creationId xmlns:a16="http://schemas.microsoft.com/office/drawing/2014/main" id="{4021D67B-7D39-074A-9F74-ECA6EB314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2438400" cy="708025"/>
          </a:xfrm>
          <a:prstGeom prst="rect">
            <a:avLst/>
          </a:prstGeom>
          <a:solidFill>
            <a:srgbClr val="F9FFE5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y</a:t>
            </a:r>
            <a:r>
              <a:rPr lang="it-IT" altLang="it-IT" sz="2000" b="1">
                <a:latin typeface="Arial Narrow" panose="020B0604020202020204" pitchFamily="34" charset="0"/>
              </a:rPr>
              <a:t> non compare, perciò è libera di variare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7EEFBE-BFCD-724F-ADA9-F647031F0B0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981200" y="2667000"/>
            <a:ext cx="106680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2" name="TextBox 6">
            <a:extLst>
              <a:ext uri="{FF2B5EF4-FFF2-40B4-BE49-F238E27FC236}">
                <a16:creationId xmlns:a16="http://schemas.microsoft.com/office/drawing/2014/main" id="{2860C5A4-085D-154E-92A9-525AB1ED6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676400"/>
            <a:ext cx="2438400" cy="708025"/>
          </a:xfrm>
          <a:prstGeom prst="rect">
            <a:avLst/>
          </a:prstGeom>
          <a:solidFill>
            <a:srgbClr val="F9FFE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FF0000"/>
                </a:solidFill>
                <a:latin typeface="Arial Narrow" panose="020B0604020202020204" pitchFamily="34" charset="0"/>
              </a:rPr>
              <a:t>x</a:t>
            </a:r>
            <a:r>
              <a:rPr lang="it-IT" altLang="it-IT" sz="2000" b="1">
                <a:latin typeface="Arial Narrow" panose="020B0604020202020204" pitchFamily="34" charset="0"/>
              </a:rPr>
              <a:t> non compare, perciò è libera di variare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149A17-E3B2-A54B-9D20-D32B1DD9B74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181600" y="2514600"/>
            <a:ext cx="14478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F598485B-6D25-074F-AAE0-B8C0D9BE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Nello spazio: </a:t>
            </a:r>
            <a:r>
              <a:rPr lang="it-IT" altLang="it-IT" b="1">
                <a:solidFill>
                  <a:srgbClr val="0000FF"/>
                </a:solidFill>
                <a:ea typeface="ＭＳ Ｐゴシック" panose="020B0600070205080204" pitchFamily="34" charset="-128"/>
              </a:rPr>
              <a:t>piani particolari </a:t>
            </a:r>
          </a:p>
        </p:txBody>
      </p:sp>
      <p:sp>
        <p:nvSpPr>
          <p:cNvPr id="19459" name="Segnaposto piè di pagina 6">
            <a:extLst>
              <a:ext uri="{FF2B5EF4-FFF2-40B4-BE49-F238E27FC236}">
                <a16:creationId xmlns:a16="http://schemas.microsoft.com/office/drawing/2014/main" id="{2D582D4B-35E5-F540-B595-535AAAD8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4288B6-C157-0549-A505-48CC1B90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C631B3-08FC-E24A-82CD-95CD723FE2D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9461" name="Picture 10" descr="Schermata 2015-11-16 alle 19.26.12.png">
            <a:extLst>
              <a:ext uri="{FF2B5EF4-FFF2-40B4-BE49-F238E27FC236}">
                <a16:creationId xmlns:a16="http://schemas.microsoft.com/office/drawing/2014/main" id="{4CF769A4-48C9-A94A-BE2E-1D5C767A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592513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1">
            <a:extLst>
              <a:ext uri="{FF2B5EF4-FFF2-40B4-BE49-F238E27FC236}">
                <a16:creationId xmlns:a16="http://schemas.microsoft.com/office/drawing/2014/main" id="{F087521E-CA51-604D-939A-E843EE2D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38600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= 0</a:t>
            </a:r>
          </a:p>
        </p:txBody>
      </p:sp>
      <p:sp>
        <p:nvSpPr>
          <p:cNvPr id="19463" name="TextBox 12">
            <a:extLst>
              <a:ext uri="{FF2B5EF4-FFF2-40B4-BE49-F238E27FC236}">
                <a16:creationId xmlns:a16="http://schemas.microsoft.com/office/drawing/2014/main" id="{46DF3F1D-9266-DA4E-BB86-FA77E7D06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= 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AED51C-E766-294C-93FD-0F483DCB2B2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66800" y="35052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C8C7EB-6796-4A48-8724-253B6E0397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362200" y="3581400"/>
            <a:ext cx="609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6" name="Picture 19" descr="Schermata 2015-11-16 alle 19.37.24.png">
            <a:extLst>
              <a:ext uri="{FF2B5EF4-FFF2-40B4-BE49-F238E27FC236}">
                <a16:creationId xmlns:a16="http://schemas.microsoft.com/office/drawing/2014/main" id="{F9ADBB71-E8BD-1C41-8515-A79AFDBF7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217863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20">
            <a:extLst>
              <a:ext uri="{FF2B5EF4-FFF2-40B4-BE49-F238E27FC236}">
                <a16:creationId xmlns:a16="http://schemas.microsoft.com/office/drawing/2014/main" id="{39F009DA-D12E-F44A-ABBE-A92979A9B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886200"/>
            <a:ext cx="99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 = 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7430AB-D19C-804A-AF02-8288C27E0C5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134100" y="3695700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TextBox 22">
            <a:extLst>
              <a:ext uri="{FF2B5EF4-FFF2-40B4-BE49-F238E27FC236}">
                <a16:creationId xmlns:a16="http://schemas.microsoft.com/office/drawing/2014/main" id="{F620A782-A7F0-714B-B387-7CEE862C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57600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= 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BF2E17-FA8D-B947-B38D-06417499C8F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162800" y="3733800"/>
            <a:ext cx="762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71" name="Picture 24" descr="Schermata 2015-11-16 alle 19.43.35.png">
            <a:extLst>
              <a:ext uri="{FF2B5EF4-FFF2-40B4-BE49-F238E27FC236}">
                <a16:creationId xmlns:a16="http://schemas.microsoft.com/office/drawing/2014/main" id="{0376096B-6379-2848-B134-499099126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3476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TextBox 38">
            <a:extLst>
              <a:ext uri="{FF2B5EF4-FFF2-40B4-BE49-F238E27FC236}">
                <a16:creationId xmlns:a16="http://schemas.microsoft.com/office/drawing/2014/main" id="{95B1C12B-2556-D54F-9312-B63F8BCA0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99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  = 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2C6D6F4-5ED6-E84B-897C-7518AF66A30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400800" y="6019800"/>
            <a:ext cx="762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4" name="TextBox 42">
            <a:extLst>
              <a:ext uri="{FF2B5EF4-FFF2-40B4-BE49-F238E27FC236}">
                <a16:creationId xmlns:a16="http://schemas.microsoft.com/office/drawing/2014/main" id="{BEE58C64-388B-0D4D-B375-03CA9B967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05400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z = 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158EEBF-E8A8-3E48-B684-128D755F69C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248400" y="5410200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6" name="TextBox 6">
            <a:extLst>
              <a:ext uri="{FF2B5EF4-FFF2-40B4-BE49-F238E27FC236}">
                <a16:creationId xmlns:a16="http://schemas.microsoft.com/office/drawing/2014/main" id="{023E6821-F027-B44A-8392-4E8F0D545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76800"/>
            <a:ext cx="3048000" cy="708025"/>
          </a:xfrm>
          <a:prstGeom prst="rect">
            <a:avLst/>
          </a:prstGeom>
          <a:solidFill>
            <a:srgbClr val="F9FFE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FF0000"/>
                </a:solidFill>
                <a:latin typeface="Arial Narrow" panose="020B0604020202020204" pitchFamily="34" charset="0"/>
              </a:rPr>
              <a:t>x</a:t>
            </a: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000" b="1">
                <a:latin typeface="Arial Narrow" panose="020B0604020202020204" pitchFamily="34" charset="0"/>
              </a:rPr>
              <a:t>e</a:t>
            </a:r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000" b="1">
                <a:solidFill>
                  <a:srgbClr val="008000"/>
                </a:solidFill>
                <a:latin typeface="Arial Narrow" panose="020B0604020202020204" pitchFamily="34" charset="0"/>
              </a:rPr>
              <a:t>y</a:t>
            </a:r>
            <a:r>
              <a:rPr lang="it-IT" altLang="it-IT" sz="2000" b="1">
                <a:latin typeface="Arial Narrow" panose="020B0604020202020204" pitchFamily="34" charset="0"/>
              </a:rPr>
              <a:t> non compaiono, perciò sono libere di variare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9318A7-D416-104D-B58F-99278EE1A982}"/>
              </a:ext>
            </a:extLst>
          </p:cNvPr>
          <p:cNvCxnSpPr>
            <a:cxnSpLocks noChangeShapeType="1"/>
            <a:stCxn id="19476" idx="3"/>
          </p:cNvCxnSpPr>
          <p:nvPr/>
        </p:nvCxnSpPr>
        <p:spPr bwMode="auto">
          <a:xfrm>
            <a:off x="3276600" y="5230813"/>
            <a:ext cx="1143000" cy="28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piè di pagina 5">
            <a:extLst>
              <a:ext uri="{FF2B5EF4-FFF2-40B4-BE49-F238E27FC236}">
                <a16:creationId xmlns:a16="http://schemas.microsoft.com/office/drawing/2014/main" id="{FCE5DD8D-1CAE-2F40-AA22-26FEAA323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1499C-B34B-704A-ADC2-B0B2D768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492875"/>
            <a:ext cx="3048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81F1D1-8461-5144-82DC-42BBA0F68E5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BBFFEF57-A63E-5743-B58C-73A48A00A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4038600" cy="1200150"/>
          </a:xfrm>
          <a:prstGeom prst="rect">
            <a:avLst/>
          </a:prstGeom>
          <a:solidFill>
            <a:srgbClr val="D2F0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Equazione  x </a:t>
            </a:r>
            <a:r>
              <a:rPr lang="it-IT" altLang="it-IT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b="1">
                <a:latin typeface="Arial Narrow" panose="020B0604020202020204" pitchFamily="34" charset="0"/>
              </a:rPr>
              <a:t> </a:t>
            </a:r>
            <a:r>
              <a:rPr lang="it-IT" altLang="it-IT" b="1" i="1">
                <a:latin typeface="Arial Narrow" panose="020B0604020202020204" pitchFamily="34" charset="0"/>
              </a:rPr>
              <a:t>y</a:t>
            </a:r>
            <a:r>
              <a:rPr lang="it-IT" altLang="it-IT" b="1" i="1">
                <a:latin typeface="Times New Roman" panose="02020603050405020304" pitchFamily="18" charset="0"/>
              </a:rPr>
              <a:t> </a:t>
            </a:r>
            <a:r>
              <a:rPr lang="it-IT" altLang="it-IT" b="1">
                <a:latin typeface="Arial Narrow" panose="020B0604020202020204" pitchFamily="34" charset="0"/>
              </a:rPr>
              <a:t>= 0 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nel piano</a:t>
            </a:r>
          </a:p>
          <a:p>
            <a:pPr eaLnBrk="1" hangingPunct="1"/>
            <a:r>
              <a:rPr lang="it-IT" altLang="it-IT">
                <a:latin typeface="Arial Narrow" panose="020B0604020202020204" pitchFamily="34" charset="0"/>
              </a:rPr>
              <a:t>Rappresenta una retta particolare:</a:t>
            </a:r>
          </a:p>
          <a:p>
            <a:pPr eaLnBrk="1" hangingPunct="1"/>
            <a:r>
              <a:rPr lang="it-IT" altLang="it-IT">
                <a:latin typeface="Arial Narrow" panose="020B0604020202020204" pitchFamily="34" charset="0"/>
              </a:rPr>
              <a:t>la bisettrice del I e III quadrante </a:t>
            </a:r>
          </a:p>
        </p:txBody>
      </p:sp>
      <p:sp>
        <p:nvSpPr>
          <p:cNvPr id="20485" name="Rectangle 8">
            <a:extLst>
              <a:ext uri="{FF2B5EF4-FFF2-40B4-BE49-F238E27FC236}">
                <a16:creationId xmlns:a16="http://schemas.microsoft.com/office/drawing/2014/main" id="{D62F1A9B-10E8-C040-9B9B-6077072B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71600"/>
            <a:ext cx="4343400" cy="1200150"/>
          </a:xfrm>
          <a:prstGeom prst="rect">
            <a:avLst/>
          </a:prstGeom>
          <a:solidFill>
            <a:srgbClr val="D2F0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Equazione  x </a:t>
            </a:r>
            <a:r>
              <a:rPr lang="it-IT" altLang="it-IT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b="1">
                <a:latin typeface="Arial Narrow" panose="020B0604020202020204" pitchFamily="34" charset="0"/>
              </a:rPr>
              <a:t> y = 0  </a:t>
            </a: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nello spazio</a:t>
            </a:r>
          </a:p>
          <a:p>
            <a:pPr eaLnBrk="1" hangingPunct="1"/>
            <a:r>
              <a:rPr lang="it-IT" altLang="it-IT">
                <a:latin typeface="Arial Narrow" panose="020B0604020202020204" pitchFamily="34" charset="0"/>
              </a:rPr>
              <a:t>Rappresenta un piano particolare:</a:t>
            </a:r>
          </a:p>
          <a:p>
            <a:pPr eaLnBrk="1" hangingPunct="1"/>
            <a:r>
              <a:rPr lang="it-IT" altLang="it-IT">
                <a:latin typeface="Arial Narrow" panose="020B0604020202020204" pitchFamily="34" charset="0"/>
              </a:rPr>
              <a:t>il piano bisettore del I e III ‘ottante’ </a:t>
            </a:r>
          </a:p>
        </p:txBody>
      </p:sp>
      <p:sp>
        <p:nvSpPr>
          <p:cNvPr id="20486" name="Titolo 1">
            <a:extLst>
              <a:ext uri="{FF2B5EF4-FFF2-40B4-BE49-F238E27FC236}">
                <a16:creationId xmlns:a16="http://schemas.microsoft.com/office/drawing/2014/main" id="{DA8C044F-18C3-AF47-94FC-0CAD61D8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85800"/>
          </a:xfrm>
        </p:spPr>
        <p:txBody>
          <a:bodyPr anchor="t"/>
          <a:lstStyle/>
          <a:p>
            <a:pPr algn="l" eaLnBrk="1" hangingPunct="1"/>
            <a:r>
              <a:rPr lang="it-IT" altLang="it-IT" sz="36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Riferimento cartesiano nel piano e nello spazio</a:t>
            </a:r>
            <a:endParaRPr lang="it-IT" altLang="it-IT" sz="3600" b="1">
              <a:solidFill>
                <a:srgbClr val="0000FF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0487" name="Picture 15" descr="Schermata 2015-11-17 alle 10.21.19.png">
            <a:extLst>
              <a:ext uri="{FF2B5EF4-FFF2-40B4-BE49-F238E27FC236}">
                <a16:creationId xmlns:a16="http://schemas.microsoft.com/office/drawing/2014/main" id="{01F9E617-8C36-3C47-B03E-F4E19A004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2004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Schermata 2015-11-23 alle 15.00.00.png">
            <a:extLst>
              <a:ext uri="{FF2B5EF4-FFF2-40B4-BE49-F238E27FC236}">
                <a16:creationId xmlns:a16="http://schemas.microsoft.com/office/drawing/2014/main" id="{D4C8DF61-A1A0-5A44-B371-3254D93D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12591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9">
            <a:extLst>
              <a:ext uri="{FF2B5EF4-FFF2-40B4-BE49-F238E27FC236}">
                <a16:creationId xmlns:a16="http://schemas.microsoft.com/office/drawing/2014/main" id="{256FBB91-3957-BE41-B5C1-30F6CB837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886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it-IT" altLang="it-IT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45ED6-D4E6-ED44-9397-CE36EE4762F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53200" y="3429000"/>
            <a:ext cx="838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1" name="TextBox 6">
            <a:extLst>
              <a:ext uri="{FF2B5EF4-FFF2-40B4-BE49-F238E27FC236}">
                <a16:creationId xmlns:a16="http://schemas.microsoft.com/office/drawing/2014/main" id="{CAF4185C-4653-394B-A75B-A720103D0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743200"/>
            <a:ext cx="2514600" cy="708025"/>
          </a:xfrm>
          <a:prstGeom prst="rect">
            <a:avLst/>
          </a:prstGeom>
          <a:solidFill>
            <a:srgbClr val="F9FFE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Arial Narrow" panose="020B0604020202020204" pitchFamily="34" charset="0"/>
              </a:rPr>
              <a:t>z</a:t>
            </a:r>
            <a:r>
              <a:rPr lang="it-IT" altLang="it-IT" sz="2000" b="1">
                <a:latin typeface="Arial Narrow" panose="020B0604020202020204" pitchFamily="34" charset="0"/>
              </a:rPr>
              <a:t> non compare, perciò è libera di variare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FD4FF-614B-8443-8814-B71F6667991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7315200" y="3505200"/>
            <a:ext cx="6096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3">
            <a:extLst>
              <a:ext uri="{FF2B5EF4-FFF2-40B4-BE49-F238E27FC236}">
                <a16:creationId xmlns:a16="http://schemas.microsoft.com/office/drawing/2014/main" id="{6A5647CF-CC3C-014C-9E15-8A2EF5DB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Aggiungo una dimensione …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6FF001-45CF-C440-B64C-FE531ED23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2057400"/>
            <a:ext cx="3886200" cy="2536825"/>
          </a:xfr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26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Equazione di </a:t>
            </a:r>
            <a:r>
              <a:rPr lang="it-IT" altLang="it-IT" sz="26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retta nel piano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it-IT" altLang="it-IT" sz="1000" b="1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2600" b="1">
                <a:ea typeface="ＭＳ Ｐゴシック" panose="020B0600070205080204" pitchFamily="34" charset="-128"/>
              </a:rPr>
              <a:t>Forma implicita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it-IT" altLang="it-IT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b</a:t>
            </a:r>
            <a:r>
              <a:rPr lang="it-IT" altLang="it-IT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c = 0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it-IT" altLang="it-IT" sz="9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2600" b="1">
                <a:solidFill>
                  <a:srgbClr val="008000"/>
                </a:solidFill>
                <a:ea typeface="ＭＳ Ｐゴシック" panose="020B0600070205080204" pitchFamily="34" charset="-128"/>
              </a:rPr>
              <a:t>Forma esplicita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it-IT" altLang="it-IT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m</a:t>
            </a:r>
            <a:r>
              <a:rPr lang="it-IT" altLang="it-IT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q</a:t>
            </a:r>
          </a:p>
          <a:p>
            <a:pPr eaLnBrk="1" hangingPunct="1">
              <a:lnSpc>
                <a:spcPct val="90000"/>
              </a:lnSpc>
            </a:pPr>
            <a:endParaRPr lang="it-IT" altLang="it-IT" sz="2200">
              <a:ea typeface="ＭＳ Ｐゴシック" panose="020B0600070205080204" pitchFamily="34" charset="-128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29A2CF6-B4AA-2B4C-96AC-3D21AB669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057400"/>
            <a:ext cx="4419600" cy="2590800"/>
          </a:xfrm>
          <a:solidFill>
            <a:srgbClr val="FAFFE0"/>
          </a:solidFill>
          <a:ln w="25400">
            <a:solidFill>
              <a:srgbClr val="0000FF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z="26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Equazione di </a:t>
            </a:r>
            <a:r>
              <a:rPr lang="it-IT" altLang="it-IT" sz="2600" b="1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piano nello spazio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it-IT" altLang="it-IT" sz="100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z="2600" b="1">
                <a:ea typeface="ＭＳ Ｐゴシック" panose="020B0600070205080204" pitchFamily="34" charset="-128"/>
              </a:rPr>
              <a:t>Forma implicita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it-IT" altLang="it-IT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b</a:t>
            </a:r>
            <a:r>
              <a:rPr lang="it-IT" altLang="it-IT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c</a:t>
            </a:r>
            <a:r>
              <a:rPr lang="it-IT" altLang="it-IT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</a:t>
            </a:r>
            <a:r>
              <a:rPr lang="it-IT" altLang="it-IT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+ d = 0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it-IT" altLang="it-IT" sz="2600" b="1">
                <a:solidFill>
                  <a:srgbClr val="008000"/>
                </a:solidFill>
                <a:ea typeface="ＭＳ Ｐゴシック" panose="020B0600070205080204" pitchFamily="34" charset="-128"/>
              </a:rPr>
              <a:t>Forma esplicita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it-IT" altLang="it-IT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z = </a:t>
            </a:r>
            <a:r>
              <a:rPr lang="it-IT" altLang="it-IT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</a:t>
            </a:r>
            <a:r>
              <a:rPr lang="it-IT" altLang="it-IT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 + </a:t>
            </a:r>
            <a:r>
              <a:rPr lang="it-IT" altLang="it-IT" sz="2800" b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it-IT" altLang="it-IT" sz="2800" b="1" i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 + q</a:t>
            </a: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it-IT" altLang="it-IT" sz="2600" b="1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it-IT" altLang="it-IT" sz="2600" b="1">
              <a:ea typeface="ＭＳ Ｐゴシック" panose="020B0600070205080204" pitchFamily="34" charset="-128"/>
            </a:endParaRPr>
          </a:p>
        </p:txBody>
      </p:sp>
      <p:sp>
        <p:nvSpPr>
          <p:cNvPr id="21509" name="Segnaposto piè di pagina 8">
            <a:extLst>
              <a:ext uri="{FF2B5EF4-FFF2-40B4-BE49-F238E27FC236}">
                <a16:creationId xmlns:a16="http://schemas.microsoft.com/office/drawing/2014/main" id="{31BEBD69-106E-9547-AC99-A71AC47B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B192FE-2FA1-624D-94C7-E2DDE6D6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C21B90-9F27-0640-999B-2C1E6A12712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1A7CCAF-C283-6F43-9FA5-78D69D41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81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600" b="1">
                <a:ea typeface="ＭＳ Ｐゴシック" panose="020B0600070205080204" pitchFamily="34" charset="-128"/>
              </a:rPr>
              <a:t>Vettori e prodotto scalare</a:t>
            </a:r>
            <a:br>
              <a:rPr lang="it-IT" altLang="it-IT" sz="3600" b="1">
                <a:ea typeface="ＭＳ Ｐゴシック" panose="020B0600070205080204" pitchFamily="34" charset="-128"/>
              </a:rPr>
            </a:br>
            <a:r>
              <a:rPr lang="it-IT" altLang="it-IT" sz="3600" b="1">
                <a:ea typeface="ＭＳ Ｐゴシック" panose="020B0600070205080204" pitchFamily="34" charset="-128"/>
              </a:rPr>
              <a:t>in fisica e in matematica</a:t>
            </a:r>
          </a:p>
        </p:txBody>
      </p:sp>
      <p:sp>
        <p:nvSpPr>
          <p:cNvPr id="22531" name="Segnaposto piè di pagina 7">
            <a:extLst>
              <a:ext uri="{FF2B5EF4-FFF2-40B4-BE49-F238E27FC236}">
                <a16:creationId xmlns:a16="http://schemas.microsoft.com/office/drawing/2014/main" id="{BDE94E70-D82E-2F46-9F3E-263C6146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A5E01-41C0-F740-AF97-ABC2A8C0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BE0E96-404C-FF47-900D-D07CA827C16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4">
            <a:extLst>
              <a:ext uri="{FF2B5EF4-FFF2-40B4-BE49-F238E27FC236}">
                <a16:creationId xmlns:a16="http://schemas.microsoft.com/office/drawing/2014/main" id="{AECFD454-EFF2-9245-8F9C-FA941D48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Vettori e prodotto scalare in fisica</a:t>
            </a:r>
          </a:p>
        </p:txBody>
      </p:sp>
      <p:sp>
        <p:nvSpPr>
          <p:cNvPr id="23555" name="Segnaposto piè di pagina 7">
            <a:extLst>
              <a:ext uri="{FF2B5EF4-FFF2-40B4-BE49-F238E27FC236}">
                <a16:creationId xmlns:a16="http://schemas.microsoft.com/office/drawing/2014/main" id="{50C1A094-97A6-0845-ADD2-D73FEC39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A260D-56B5-F54B-AA8F-E92C268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59DDC3-8D18-6743-BDDB-F3C62EDE4F5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7" name="TextBox 10">
            <a:extLst>
              <a:ext uri="{FF2B5EF4-FFF2-40B4-BE49-F238E27FC236}">
                <a16:creationId xmlns:a16="http://schemas.microsoft.com/office/drawing/2014/main" id="{0151FB70-FE56-DC40-9FC8-9925076F1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295400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Vettori: 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spostamento</a:t>
            </a:r>
            <a:r>
              <a:rPr lang="it-IT" altLang="it-IT" sz="2800" b="1" dirty="0">
                <a:latin typeface="Arial Narrow" panose="020B0604020202020204" pitchFamily="34" charset="0"/>
              </a:rPr>
              <a:t> </a:t>
            </a:r>
            <a:r>
              <a:rPr lang="it-IT" altLang="it-IT" sz="2800" b="1" dirty="0" err="1">
                <a:solidFill>
                  <a:srgbClr val="0000FF"/>
                </a:solidFill>
                <a:latin typeface="Arial Narrow" panose="020B0604020202020204" pitchFamily="34" charset="0"/>
              </a:rPr>
              <a:t>s</a:t>
            </a:r>
            <a:r>
              <a:rPr lang="it-IT" altLang="it-IT" sz="2800" b="1" dirty="0">
                <a:latin typeface="Arial Narrow" panose="020B0604020202020204" pitchFamily="34" charset="0"/>
              </a:rPr>
              <a:t> e 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forza</a:t>
            </a:r>
            <a:r>
              <a:rPr lang="it-IT" altLang="it-IT" sz="2800" b="1" dirty="0">
                <a:latin typeface="Arial Narrow" panose="020B0604020202020204" pitchFamily="34" charset="0"/>
              </a:rPr>
              <a:t> </a:t>
            </a:r>
            <a:r>
              <a:rPr lang="it-IT" altLang="it-IT" sz="2800" b="1" dirty="0" err="1">
                <a:solidFill>
                  <a:srgbClr val="FF0000"/>
                </a:solidFill>
                <a:latin typeface="Arial Narrow" panose="020B0604020202020204" pitchFamily="34" charset="0"/>
              </a:rPr>
              <a:t>F</a:t>
            </a:r>
            <a:endParaRPr lang="it-IT" altLang="it-IT" sz="2800" b="1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pic>
        <p:nvPicPr>
          <p:cNvPr id="23558" name="Picture 11" descr="Schermata 2015-11-18 alle 10.57.06.png">
            <a:extLst>
              <a:ext uri="{FF2B5EF4-FFF2-40B4-BE49-F238E27FC236}">
                <a16:creationId xmlns:a16="http://schemas.microsoft.com/office/drawing/2014/main" id="{BCA858B4-54CD-5B41-ACAE-84C5E0D8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4671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2">
            <a:extLst>
              <a:ext uri="{FF2B5EF4-FFF2-40B4-BE49-F238E27FC236}">
                <a16:creationId xmlns:a16="http://schemas.microsoft.com/office/drawing/2014/main" id="{88C45AC9-375A-6047-80F6-0DBBB021C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0574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8000"/>
                </a:solidFill>
                <a:latin typeface="Arial Narrow" panose="020B0604020202020204" pitchFamily="34" charset="0"/>
              </a:rPr>
              <a:t>Lavoro W</a:t>
            </a:r>
            <a:r>
              <a:rPr lang="it-IT" altLang="it-IT" sz="2800" b="1">
                <a:latin typeface="Arial Narrow" panose="020B0604020202020204" pitchFamily="34" charset="0"/>
              </a:rPr>
              <a:t> della forza </a:t>
            </a:r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F</a:t>
            </a:r>
          </a:p>
        </p:txBody>
      </p:sp>
      <p:sp>
        <p:nvSpPr>
          <p:cNvPr id="23560" name="Rectangle 13">
            <a:extLst>
              <a:ext uri="{FF2B5EF4-FFF2-40B4-BE49-F238E27FC236}">
                <a16:creationId xmlns:a16="http://schemas.microsoft.com/office/drawing/2014/main" id="{6263D66C-E8BC-C546-B218-C11CE831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90800"/>
            <a:ext cx="2524125" cy="523875"/>
          </a:xfrm>
          <a:prstGeom prst="rect">
            <a:avLst/>
          </a:prstGeom>
          <a:solidFill>
            <a:srgbClr val="FAFFE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b="1" baseline="30000" dirty="0">
                <a:solidFill>
                  <a:srgbClr val="000000"/>
                </a:solidFill>
                <a:latin typeface="Wingdings" pitchFamily="2" charset="2"/>
              </a:rPr>
              <a:t>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b="1" baseline="30000" dirty="0">
                <a:solidFill>
                  <a:srgbClr val="000000"/>
                </a:solidFill>
                <a:latin typeface="Wingdings" pitchFamily="2" charset="2"/>
              </a:rPr>
              <a:t>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it-IT" altLang="it-IT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3561" name="TextBox 14">
            <a:extLst>
              <a:ext uri="{FF2B5EF4-FFF2-40B4-BE49-F238E27FC236}">
                <a16:creationId xmlns:a16="http://schemas.microsoft.com/office/drawing/2014/main" id="{FFB9745B-F3A0-3F45-AAF4-2563542C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52800"/>
            <a:ext cx="1066800" cy="708025"/>
          </a:xfrm>
          <a:prstGeom prst="rect">
            <a:avLst/>
          </a:prstGeom>
          <a:solidFill>
            <a:srgbClr val="E7FFE5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Prodotto </a:t>
            </a:r>
          </a:p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scalare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42445B-125E-F345-8B1F-506BD63D68E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495800" y="3124200"/>
            <a:ext cx="381000" cy="228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CADA1A-06AF-574C-A2E8-86E8CB81F168}"/>
              </a:ext>
            </a:extLst>
          </p:cNvPr>
          <p:cNvSpPr txBox="1"/>
          <p:nvPr/>
        </p:nvSpPr>
        <p:spPr>
          <a:xfrm>
            <a:off x="4953000" y="3352800"/>
            <a:ext cx="1219200" cy="708025"/>
          </a:xfrm>
          <a:prstGeom prst="rect">
            <a:avLst/>
          </a:prstGeom>
          <a:solidFill>
            <a:srgbClr val="FAFFE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Intensità della forza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AC35C6-2BFE-704C-A519-5886FE87DB76}"/>
              </a:ext>
            </a:extLst>
          </p:cNvPr>
          <p:cNvSpPr txBox="1"/>
          <p:nvPr/>
        </p:nvSpPr>
        <p:spPr>
          <a:xfrm>
            <a:off x="6781800" y="3352800"/>
            <a:ext cx="1828800" cy="708025"/>
          </a:xfrm>
          <a:prstGeom prst="rect">
            <a:avLst/>
          </a:prstGeom>
          <a:solidFill>
            <a:srgbClr val="FAFFE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>
                <a:latin typeface="Arial Narrow" panose="020B0604020202020204" pitchFamily="34" charset="0"/>
              </a:rPr>
              <a:t>Lunghezza dello spostamento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3CC119-75E4-1248-8414-A6F6708F7FE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181600" y="3048000"/>
            <a:ext cx="381000" cy="22860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09FAC3-0943-0340-B951-B15050408CB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943600" y="3048000"/>
            <a:ext cx="1066800" cy="22860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7" name="Picture 26" descr="Schermata 2015-11-18 alle 11.24.19.png">
            <a:extLst>
              <a:ext uri="{FF2B5EF4-FFF2-40B4-BE49-F238E27FC236}">
                <a16:creationId xmlns:a16="http://schemas.microsoft.com/office/drawing/2014/main" id="{4EAD36CF-4306-CF49-BF0B-82BF4F765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489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Box 27">
            <a:extLst>
              <a:ext uri="{FF2B5EF4-FFF2-40B4-BE49-F238E27FC236}">
                <a16:creationId xmlns:a16="http://schemas.microsoft.com/office/drawing/2014/main" id="{D82FF25F-A928-CE49-90CD-E5935C320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95800"/>
            <a:ext cx="4953000" cy="1384300"/>
          </a:xfrm>
          <a:prstGeom prst="rect">
            <a:avLst/>
          </a:prstGeom>
          <a:solidFill>
            <a:srgbClr val="FAFF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 vettori sono perpendicolari</a:t>
            </a:r>
          </a:p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α = 90° </a:t>
            </a:r>
            <a:r>
              <a:rPr lang="it-IT" altLang="it-IT" sz="2800" b="1" dirty="0">
                <a:solidFill>
                  <a:srgbClr val="0000FF"/>
                </a:solidFill>
                <a:latin typeface="Wingdings" pitchFamily="2" charset="2"/>
              </a:rPr>
              <a:t></a:t>
            </a:r>
            <a:r>
              <a:rPr lang="it-IT" altLang="it-IT" sz="1000" b="1" dirty="0">
                <a:solidFill>
                  <a:srgbClr val="0000FF"/>
                </a:solidFill>
                <a:latin typeface="Wingdings" pitchFamily="2" charset="2"/>
              </a:rPr>
              <a:t> </a:t>
            </a:r>
            <a:r>
              <a:rPr lang="it-IT" altLang="it-IT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it-IT" altLang="it-IT" sz="2800" b="1" dirty="0">
              <a:solidFill>
                <a:srgbClr val="0000FF"/>
              </a:solidFill>
              <a:latin typeface="Wingdings" pitchFamily="2" charset="2"/>
            </a:endParaRPr>
          </a:p>
          <a:p>
            <a:pPr algn="ctr" eaLnBrk="1" hangingPunct="1"/>
            <a:r>
              <a:rPr lang="it-IT" altLang="it-IT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W</a:t>
            </a:r>
            <a:r>
              <a:rPr lang="it-IT" altLang="it-IT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= 0</a:t>
            </a:r>
            <a:r>
              <a:rPr lang="it-IT" altLang="it-IT" sz="2800" b="1" dirty="0">
                <a:solidFill>
                  <a:srgbClr val="008000"/>
                </a:solidFill>
                <a:latin typeface="Wingdings" pitchFamily="2" charset="2"/>
              </a:rPr>
              <a:t>  </a:t>
            </a:r>
            <a:r>
              <a:rPr lang="it-IT" altLang="it-IT" sz="2800" dirty="0">
                <a:solidFill>
                  <a:srgbClr val="008000"/>
                </a:solidFill>
                <a:latin typeface="Arial Narrow" panose="020B0604020202020204" pitchFamily="34" charset="0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FE1295-1DD6-E441-8B79-B8FC1C8F9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2701925"/>
            <a:ext cx="1803400" cy="368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75FEBC69-A76C-9B48-BCDA-6F6D6FEC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Vettori in un riferimento cartesiano</a:t>
            </a:r>
          </a:p>
        </p:txBody>
      </p:sp>
      <p:sp>
        <p:nvSpPr>
          <p:cNvPr id="24579" name="Segnaposto piè di pagina 6">
            <a:extLst>
              <a:ext uri="{FF2B5EF4-FFF2-40B4-BE49-F238E27FC236}">
                <a16:creationId xmlns:a16="http://schemas.microsoft.com/office/drawing/2014/main" id="{C48F902E-2AE7-414E-9BAF-42FF38EB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Ida Spagnuolo, Treccani Scuola 2015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EF771C-0B09-F541-9F59-5F1CDB4F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50A110-69DB-154B-865C-D348CBB0803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1" name="TextBox 11">
            <a:extLst>
              <a:ext uri="{FF2B5EF4-FFF2-40B4-BE49-F238E27FC236}">
                <a16:creationId xmlns:a16="http://schemas.microsoft.com/office/drawing/2014/main" id="{085516BA-6D7A-7742-8A94-F8F56A3D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3716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Nel piano</a:t>
            </a:r>
          </a:p>
        </p:txBody>
      </p:sp>
      <p:sp>
        <p:nvSpPr>
          <p:cNvPr id="24582" name="TextBox 14">
            <a:extLst>
              <a:ext uri="{FF2B5EF4-FFF2-40B4-BE49-F238E27FC236}">
                <a16:creationId xmlns:a16="http://schemas.microsoft.com/office/drawing/2014/main" id="{FBED85DD-7316-3D43-8A7A-AEB05158A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514600"/>
            <a:ext cx="3276600" cy="461963"/>
          </a:xfrm>
          <a:prstGeom prst="rect">
            <a:avLst/>
          </a:prstGeom>
          <a:solidFill>
            <a:srgbClr val="FAFF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</a:rPr>
              <a:t>Vettori v(3, 4) e v’(5, 2)</a:t>
            </a:r>
          </a:p>
        </p:txBody>
      </p:sp>
      <p:pic>
        <p:nvPicPr>
          <p:cNvPr id="16" name="Picture 15" descr="Schermata 2015-11-18 alle 11.52.05.png">
            <a:extLst>
              <a:ext uri="{FF2B5EF4-FFF2-40B4-BE49-F238E27FC236}">
                <a16:creationId xmlns:a16="http://schemas.microsoft.com/office/drawing/2014/main" id="{E65D5D44-29F7-7A47-A3CD-63A39AEE5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3829050" cy="3224213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584" name="TextBox 18">
            <a:extLst>
              <a:ext uri="{FF2B5EF4-FFF2-40B4-BE49-F238E27FC236}">
                <a16:creationId xmlns:a16="http://schemas.microsoft.com/office/drawing/2014/main" id="{7FD3EC9B-4691-F740-8577-78D4BDD6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048000"/>
            <a:ext cx="2819400" cy="830263"/>
          </a:xfrm>
          <a:prstGeom prst="rect">
            <a:avLst/>
          </a:prstGeom>
          <a:solidFill>
            <a:srgbClr val="FAFF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</a:rPr>
              <a:t>Prodotto scalare</a:t>
            </a:r>
          </a:p>
          <a:p>
            <a:pPr algn="ctr" eaLnBrk="1" hangingPunct="1"/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</a:rPr>
              <a:t>v </a:t>
            </a:r>
            <a:r>
              <a:rPr lang="it-IT" altLang="it-IT" sz="2000" b="1">
                <a:solidFill>
                  <a:srgbClr val="0000FF"/>
                </a:solidFill>
                <a:latin typeface="Wingdings" pitchFamily="2" charset="2"/>
              </a:rPr>
              <a:t></a:t>
            </a:r>
            <a:r>
              <a:rPr lang="it-IT" altLang="it-IT" sz="1000" b="1">
                <a:solidFill>
                  <a:srgbClr val="0000FF"/>
                </a:solidFill>
                <a:latin typeface="Wingdings" pitchFamily="2" charset="2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</a:rPr>
              <a:t>v’ = 3 </a:t>
            </a:r>
            <a:r>
              <a:rPr lang="it-IT" altLang="it-IT" sz="2000" b="1" baseline="30000">
                <a:solidFill>
                  <a:srgbClr val="0000FF"/>
                </a:solidFill>
                <a:latin typeface="Wingdings" pitchFamily="2" charset="2"/>
              </a:rPr>
              <a:t></a:t>
            </a:r>
            <a:r>
              <a:rPr lang="it-IT" altLang="it-IT" sz="800" b="1">
                <a:solidFill>
                  <a:srgbClr val="0000FF"/>
                </a:solidFill>
                <a:latin typeface="Wingdings" pitchFamily="2" charset="2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</a:rPr>
              <a:t>5 + 4 </a:t>
            </a:r>
            <a:r>
              <a:rPr lang="it-IT" altLang="it-IT" sz="2000" b="1" baseline="30000">
                <a:solidFill>
                  <a:srgbClr val="0000FF"/>
                </a:solidFill>
                <a:latin typeface="Wingdings" pitchFamily="2" charset="2"/>
              </a:rPr>
              <a:t></a:t>
            </a:r>
            <a:r>
              <a:rPr lang="it-IT" altLang="it-IT" sz="800" b="1">
                <a:solidFill>
                  <a:srgbClr val="0000FF"/>
                </a:solidFill>
                <a:latin typeface="Wingdings" pitchFamily="2" charset="2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Calibri" panose="020F0502020204030204" pitchFamily="34" charset="0"/>
              </a:rPr>
              <a:t>2  </a:t>
            </a:r>
          </a:p>
        </p:txBody>
      </p:sp>
      <p:sp>
        <p:nvSpPr>
          <p:cNvPr id="24585" name="TextBox 19">
            <a:extLst>
              <a:ext uri="{FF2B5EF4-FFF2-40B4-BE49-F238E27FC236}">
                <a16:creationId xmlns:a16="http://schemas.microsoft.com/office/drawing/2014/main" id="{7AEB1A57-DBCA-6449-A256-B7272D40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Esempio</a:t>
            </a:r>
          </a:p>
          <a:p>
            <a:pPr algn="ctr" eaLnBrk="1" hangingPunct="1"/>
            <a:endParaRPr lang="it-IT" altLang="it-IT">
              <a:latin typeface="Arial Narrow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C202A7-04C2-5749-9CDA-498E081B0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91000"/>
            <a:ext cx="3505200" cy="1828800"/>
          </a:xfrm>
          <a:prstGeom prst="rect">
            <a:avLst/>
          </a:prstGeom>
          <a:solidFill>
            <a:srgbClr val="FAFFE0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7" name="Rectangle 24">
            <a:extLst>
              <a:ext uri="{FF2B5EF4-FFF2-40B4-BE49-F238E27FC236}">
                <a16:creationId xmlns:a16="http://schemas.microsoft.com/office/drawing/2014/main" id="{9CC0B3C9-C01E-7043-B609-B4C26D57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1480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i="1">
                <a:latin typeface="Arial Narrow" panose="020B0604020202020204" pitchFamily="34" charset="0"/>
              </a:rPr>
              <a:t>In generale</a:t>
            </a:r>
          </a:p>
        </p:txBody>
      </p:sp>
      <p:sp>
        <p:nvSpPr>
          <p:cNvPr id="24588" name="TextBox 25">
            <a:extLst>
              <a:ext uri="{FF2B5EF4-FFF2-40B4-BE49-F238E27FC236}">
                <a16:creationId xmlns:a16="http://schemas.microsoft.com/office/drawing/2014/main" id="{45743C3E-9FED-9444-A309-3C78D9AE4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20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Calibri" panose="020F0502020204030204" pitchFamily="34" charset="0"/>
              </a:rPr>
              <a:t>Vettori v(a, b) e v’(a’, b’)</a:t>
            </a:r>
          </a:p>
        </p:txBody>
      </p:sp>
      <p:sp>
        <p:nvSpPr>
          <p:cNvPr id="24589" name="TextBox 26">
            <a:extLst>
              <a:ext uri="{FF2B5EF4-FFF2-40B4-BE49-F238E27FC236}">
                <a16:creationId xmlns:a16="http://schemas.microsoft.com/office/drawing/2014/main" id="{3FD36D45-906C-3B49-9D2C-6B1BDBBD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1816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00"/>
                </a:solidFill>
                <a:latin typeface="Calibri" panose="020F0502020204030204" pitchFamily="34" charset="0"/>
              </a:rPr>
              <a:t>Prodotto scalare</a:t>
            </a:r>
          </a:p>
          <a:p>
            <a:pPr algn="ctr" eaLnBrk="1" hangingPunct="1"/>
            <a:r>
              <a:rPr lang="it-IT" altLang="it-IT" b="1">
                <a:solidFill>
                  <a:srgbClr val="000000"/>
                </a:solidFill>
                <a:latin typeface="Calibri" panose="020F0502020204030204" pitchFamily="34" charset="0"/>
              </a:rPr>
              <a:t>v </a:t>
            </a:r>
            <a:r>
              <a:rPr lang="it-IT" altLang="it-IT" sz="2000" b="1" baseline="30000">
                <a:solidFill>
                  <a:srgbClr val="000000"/>
                </a:solidFill>
                <a:latin typeface="Wingdings" pitchFamily="2" charset="2"/>
              </a:rPr>
              <a:t></a:t>
            </a:r>
            <a:r>
              <a:rPr lang="it-IT" altLang="it-IT" sz="1000" b="1">
                <a:solidFill>
                  <a:srgbClr val="000000"/>
                </a:solidFill>
                <a:latin typeface="Wingdings" pitchFamily="2" charset="2"/>
              </a:rPr>
              <a:t> </a:t>
            </a:r>
            <a:r>
              <a:rPr lang="it-IT" altLang="it-IT" b="1">
                <a:solidFill>
                  <a:srgbClr val="000000"/>
                </a:solidFill>
                <a:latin typeface="Calibri" panose="020F0502020204030204" pitchFamily="34" charset="0"/>
              </a:rPr>
              <a:t>v’ = aa’ + bb’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6551</TotalTime>
  <Words>1266</Words>
  <Application>Microsoft Macintosh PowerPoint</Application>
  <PresentationFormat>Presentazione su schermo (4:3)</PresentationFormat>
  <Paragraphs>220</Paragraphs>
  <Slides>23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ＭＳ ゴシック</vt:lpstr>
      <vt:lpstr>ＭＳ Ｐゴシック</vt:lpstr>
      <vt:lpstr>Arial</vt:lpstr>
      <vt:lpstr>Arial Narrow</vt:lpstr>
      <vt:lpstr>Calibri</vt:lpstr>
      <vt:lpstr>Lucida Grande</vt:lpstr>
      <vt:lpstr>Times New Roman</vt:lpstr>
      <vt:lpstr>Wingdings</vt:lpstr>
      <vt:lpstr>Tema di Office</vt:lpstr>
      <vt:lpstr>Equation</vt:lpstr>
      <vt:lpstr>Coordinate cartesiane nello spazio</vt:lpstr>
      <vt:lpstr>Aggiungo una dimensione…</vt:lpstr>
      <vt:lpstr>Nel piano rette particolari</vt:lpstr>
      <vt:lpstr>Nello spazio: piani particolari </vt:lpstr>
      <vt:lpstr>Riferimento cartesiano nel piano e nello spazio</vt:lpstr>
      <vt:lpstr>Aggiungo una dimensione …</vt:lpstr>
      <vt:lpstr>Vettori e prodotto scalare in fisica e in matematica</vt:lpstr>
      <vt:lpstr>Vettori e prodotto scalare in fisica</vt:lpstr>
      <vt:lpstr>Vettori in un riferimento cartesiano</vt:lpstr>
      <vt:lpstr>Rette e vettori nel piano cartesiano </vt:lpstr>
      <vt:lpstr>Piani e vettori nello spazio</vt:lpstr>
      <vt:lpstr>Rette parallele e vettori nel piano cartesiano </vt:lpstr>
      <vt:lpstr>Piani paralleli e vettori nello spazio</vt:lpstr>
      <vt:lpstr>Rette perpendicolari e vettori nel piano cartesiano</vt:lpstr>
      <vt:lpstr>Piani perpendicolari e vettori nello spazio</vt:lpstr>
      <vt:lpstr>Distanza di due punti</vt:lpstr>
      <vt:lpstr>Equazione di circonferenza e sfera</vt:lpstr>
      <vt:lpstr>Attività</vt:lpstr>
      <vt:lpstr>Attività</vt:lpstr>
      <vt:lpstr>Problema 1</vt:lpstr>
      <vt:lpstr>Problema 2</vt:lpstr>
      <vt:lpstr>Problema 3</vt:lpstr>
      <vt:lpstr>Problema 4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cartesiane nello spazio</dc:title>
  <dc:subject/>
  <dc:creator>User</dc:creator>
  <cp:keywords/>
  <dc:description/>
  <cp:lastModifiedBy>Microsoft Office User</cp:lastModifiedBy>
  <cp:revision>244</cp:revision>
  <cp:lastPrinted>2015-11-16T18:44:40Z</cp:lastPrinted>
  <dcterms:created xsi:type="dcterms:W3CDTF">2015-11-25T10:25:10Z</dcterms:created>
  <dcterms:modified xsi:type="dcterms:W3CDTF">2020-05-10T13:36:40Z</dcterms:modified>
  <cp:category/>
</cp:coreProperties>
</file>