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424" r:id="rId2"/>
    <p:sldId id="429" r:id="rId3"/>
    <p:sldId id="430" r:id="rId4"/>
    <p:sldId id="431" r:id="rId5"/>
    <p:sldId id="432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326" r:id="rId21"/>
    <p:sldId id="376" r:id="rId22"/>
    <p:sldId id="377" r:id="rId23"/>
    <p:sldId id="385" r:id="rId24"/>
    <p:sldId id="386" r:id="rId25"/>
    <p:sldId id="384" r:id="rId26"/>
    <p:sldId id="379" r:id="rId27"/>
    <p:sldId id="380" r:id="rId28"/>
    <p:sldId id="395" r:id="rId29"/>
    <p:sldId id="389" r:id="rId30"/>
    <p:sldId id="378" r:id="rId31"/>
    <p:sldId id="381" r:id="rId32"/>
    <p:sldId id="390" r:id="rId33"/>
    <p:sldId id="391" r:id="rId34"/>
    <p:sldId id="392" r:id="rId35"/>
    <p:sldId id="393" r:id="rId36"/>
    <p:sldId id="382" r:id="rId37"/>
    <p:sldId id="383" r:id="rId38"/>
    <p:sldId id="388" r:id="rId39"/>
    <p:sldId id="387" r:id="rId40"/>
    <p:sldId id="394" r:id="rId41"/>
    <p:sldId id="447" r:id="rId4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3"/>
  </p:normalViewPr>
  <p:slideViewPr>
    <p:cSldViewPr>
      <p:cViewPr>
        <p:scale>
          <a:sx n="72" d="100"/>
          <a:sy n="72" d="100"/>
        </p:scale>
        <p:origin x="2168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C579973-C4EE-C443-91E6-3574E56ABF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3A29F74-B865-4D43-A066-BAF17A53595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AFF4FC8-EF48-F944-B421-C74745B20F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E293A69E-0C81-554D-A445-296FFCFFD64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93BE391-6884-9D4D-B8D1-65959127ABE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D3560263-BA62-5447-AAD3-7C3FE83E7B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45E22D80-D9FC-7148-B95E-7589B1DDC2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B6FC478E-3FC1-FC48-99C8-430C63B8F97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E0A5E833-F63C-4644-ADBD-731EA51F152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ACD82018-57F4-5B4A-8B8E-EB92B33D59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8FE85BAA-974A-EF4D-95EF-1E7D124E0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A252B47-ABE9-774E-A9AF-616B2316C17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00B2878-A837-E74B-A5C5-21C98A6F1F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710DBE52-E594-4E4E-8FDF-79440B846CA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627685E9-DC8E-764B-AB7E-B25DFFAE113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CAA7A356-FD61-2047-A3DC-28608C9D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F0020FE3-482D-5F4E-BC6C-6C11DCCD1E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A317577B-0D87-714C-9237-41C7A9CBF5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664D4BFB-3318-A144-969A-C3B1D943E3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02F81EA8-7F83-DF43-9386-F87B55E707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0F0BC56E-9C35-A54F-8C61-7B72525BE2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D67897DA-05DE-3644-87A1-A5F5E62EF5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FE6487A4-8AD5-0740-9CFD-9EEBAC0E02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0834BB6B-8FEC-F949-B7A7-34E3B46E8F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953F15EF-6081-CF4D-8BA3-A29049154C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18492F4A-D1F5-464F-94E9-71093D87F46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F1709989-D593-CE4F-BB75-47ECF2F4E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9264684F-16C5-C94F-82C4-A433673D2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A43CDEB1-10B8-AD41-8D9F-1287F61F1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B35F7-BA98-6E49-9A7B-A140197D63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11715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0721AC-7FFA-204D-820B-C5B98419BD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1B6144-9EA1-BE4E-9D58-E9C2CDDDAF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F033E-AD16-C047-84B4-6125BE8D858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70C85884-DAEE-9B49-9D26-A153A272A4A9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61418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1DF35CB-E7AD-4C44-B5B0-818A1405AF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4259E1-08B1-B041-AADD-0EC788124B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E1D89-9EBC-4D40-B9F5-0B8616C226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99ADA61-9FC0-374B-A324-DB096351531B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10226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BAFE09-B13B-FF49-BA78-43EC949EBB2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8037EF4-7350-8C4E-8A9D-D05DC43BA06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E4537-A0F1-A540-AABB-572EFEA2C78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01FF528B-7F81-7447-B4E8-4B88585BCC1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57853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29B3DC0-09B5-1847-B164-9349961F9CC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B257F3-3A45-2540-9D88-18CCC510A5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5AA75-39C3-6549-8FD6-40AB5E92F1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3D5ECC0-608A-1149-AE66-DCADCF0099F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26202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5CC182D-B71B-2145-9620-C922C522B0D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D911CF-8DAC-164C-8EB4-BB2B889D20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A798E-F7AD-F14A-8165-49779525285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DF01647-3E6C-F148-A8EB-6D9B71E7518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95633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134D38-91D7-294A-8DCF-04084B6CE2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D73EF2-379D-C04B-A857-AA4AB6A9479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6822B-E638-DC43-BA22-F5D93213B1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A0AA4EB8-85A3-D843-A17C-8C20CD0E231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88456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83B9F2-A7F2-4944-9734-D8E733A57F6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838E155-F701-F64D-8677-E87B7CB9EF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5951E-53D0-4A43-9A2A-08F9854D9E6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8C231412-37D9-FD4C-9609-E689591D3FB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232470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B71011-1B7D-204F-8639-825EB76094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C682CD-2331-5945-9B11-F5333EDEC7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E46D9-6DF7-0C49-A5FE-3F6B2C4F0C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828228B0-EEDD-364D-BAE1-254F092ACB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31887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488A6CC-F775-6C49-8CFF-80E586DA71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EAD32D4-32A2-6842-A354-2BAD389097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7283A-F3DD-314A-98FF-5477F721592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DD06F2DD-B6CE-DC4A-AC8A-3DB40DB2F22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45685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4FC6BE-1000-DE4C-85E4-BB782E42E2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4DD14BC-D165-CD4F-A930-7F3D7782E06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F737B-ED05-484D-AE45-7E4CFACA0B5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23DE41EA-A6A5-1B4A-A0C3-8C4240C030B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73644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679D4C-E331-0A45-B5CB-F4E52E0D07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97F735-7DFA-D04B-BC66-D31A5F01E9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E2403-AA67-B948-B817-5F69A0434D4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C578F2A-E327-584A-8D3C-2BC742475E01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60093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4B82FA2-0B0D-784A-BBEA-1715388E54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r>
              <a:rPr lang="it-IT" altLang="it-IT"/>
              <a:t>Ida Spagnuolo, Treccani Scuola 2015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BBEF58B-7A7C-334C-A06D-2563C37B96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604020202020204" pitchFamily="34" charset="0"/>
              </a:defRPr>
            </a:lvl1pPr>
          </a:lstStyle>
          <a:p>
            <a:fld id="{5A1A4275-C75A-8A4F-92ED-B5759CE4D290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B6647EA-3472-FD48-BDB2-017C692BA09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1" name="Rectangle 5">
              <a:extLst>
                <a:ext uri="{FF2B5EF4-FFF2-40B4-BE49-F238E27FC236}">
                  <a16:creationId xmlns:a16="http://schemas.microsoft.com/office/drawing/2014/main" id="{F4A38AAF-BCB7-3B41-9092-182505E06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2" name="Rectangle 6">
              <a:extLst>
                <a:ext uri="{FF2B5EF4-FFF2-40B4-BE49-F238E27FC236}">
                  <a16:creationId xmlns:a16="http://schemas.microsoft.com/office/drawing/2014/main" id="{EC3BA2FD-240C-F249-AD3F-D205FF2C5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3" name="Rectangle 7">
              <a:extLst>
                <a:ext uri="{FF2B5EF4-FFF2-40B4-BE49-F238E27FC236}">
                  <a16:creationId xmlns:a16="http://schemas.microsoft.com/office/drawing/2014/main" id="{96A8C58D-9A34-DE43-A980-99F625FDE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4" name="Rectangle 8">
              <a:extLst>
                <a:ext uri="{FF2B5EF4-FFF2-40B4-BE49-F238E27FC236}">
                  <a16:creationId xmlns:a16="http://schemas.microsoft.com/office/drawing/2014/main" id="{8737365E-57D4-6B4F-BDE7-6E81AD883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5" name="Rectangle 9">
              <a:extLst>
                <a:ext uri="{FF2B5EF4-FFF2-40B4-BE49-F238E27FC236}">
                  <a16:creationId xmlns:a16="http://schemas.microsoft.com/office/drawing/2014/main" id="{55CD5E71-4E91-3046-B6B3-99545A26D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6" name="Rectangle 10">
              <a:extLst>
                <a:ext uri="{FF2B5EF4-FFF2-40B4-BE49-F238E27FC236}">
                  <a16:creationId xmlns:a16="http://schemas.microsoft.com/office/drawing/2014/main" id="{CD55908C-5959-334E-8556-41916F969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7" name="Rectangle 11">
              <a:extLst>
                <a:ext uri="{FF2B5EF4-FFF2-40B4-BE49-F238E27FC236}">
                  <a16:creationId xmlns:a16="http://schemas.microsoft.com/office/drawing/2014/main" id="{62C589D5-AD2A-0B44-8E3D-493972903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8" name="Rectangle 12">
              <a:extLst>
                <a:ext uri="{FF2B5EF4-FFF2-40B4-BE49-F238E27FC236}">
                  <a16:creationId xmlns:a16="http://schemas.microsoft.com/office/drawing/2014/main" id="{9807B9C9-6D9A-0E4A-9618-9FE015484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Rectangle 13">
              <a:extLst>
                <a:ext uri="{FF2B5EF4-FFF2-40B4-BE49-F238E27FC236}">
                  <a16:creationId xmlns:a16="http://schemas.microsoft.com/office/drawing/2014/main" id="{7EAD9DA2-E9E5-974F-BAF9-F59985E77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10" name="Rectangle 14">
            <a:extLst>
              <a:ext uri="{FF2B5EF4-FFF2-40B4-BE49-F238E27FC236}">
                <a16:creationId xmlns:a16="http://schemas.microsoft.com/office/drawing/2014/main" id="{DBFE7B77-5F7B-404F-ACA3-2609277CB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E9C9F365-0C4F-614D-B825-69224DC35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ED7AE4EC-A337-D646-842C-46591BF21D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/>
      <p:bldP spid="411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AADF4EE5-87AA-EA4C-A32F-5C5757F96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Poliedri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38A475F-1B2A-EC4C-8FEE-3F3B4DA3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796E467-3AE6-1745-94DF-03F9A7B4904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8DD8E010-548F-8F47-B242-61B5AE58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</p:spTree>
    <p:extLst>
      <p:ext uri="{BB962C8B-B14F-4D97-AF65-F5344CB8AC3E}">
        <p14:creationId xmlns:p14="http://schemas.microsoft.com/office/powerpoint/2010/main" val="21409754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5">
            <a:extLst>
              <a:ext uri="{FF2B5EF4-FFF2-40B4-BE49-F238E27FC236}">
                <a16:creationId xmlns:a16="http://schemas.microsoft.com/office/drawing/2014/main" id="{2F009BF8-38F3-3447-B10A-C07AB8A6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Regolarità</a:t>
            </a:r>
          </a:p>
        </p:txBody>
      </p:sp>
      <p:sp>
        <p:nvSpPr>
          <p:cNvPr id="33795" name="Segnaposto testo 6">
            <a:extLst>
              <a:ext uri="{FF2B5EF4-FFF2-40B4-BE49-F238E27FC236}">
                <a16:creationId xmlns:a16="http://schemas.microsoft.com/office/drawing/2014/main" id="{BC870F6B-8D16-3143-94A0-5C4917FEE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2819400" cy="504825"/>
          </a:xfrm>
        </p:spPr>
        <p:txBody>
          <a:bodyPr/>
          <a:lstStyle/>
          <a:p>
            <a:pPr algn="ctr"/>
            <a:r>
              <a:rPr lang="it-IT" altLang="it-IT" i="1">
                <a:solidFill>
                  <a:srgbClr val="FF3300"/>
                </a:solidFill>
                <a:ea typeface="ＭＳ Ｐゴシック" panose="020B0600070205080204" pitchFamily="34" charset="-128"/>
              </a:rPr>
              <a:t>Nel piano</a:t>
            </a:r>
          </a:p>
        </p:txBody>
      </p:sp>
      <p:sp>
        <p:nvSpPr>
          <p:cNvPr id="33796" name="Segnaposto testo 8">
            <a:extLst>
              <a:ext uri="{FF2B5EF4-FFF2-40B4-BE49-F238E27FC236}">
                <a16:creationId xmlns:a16="http://schemas.microsoft.com/office/drawing/2014/main" id="{2400653D-2B0C-F741-BFB9-709475B0B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57800" y="1143000"/>
            <a:ext cx="2895600" cy="431800"/>
          </a:xfrm>
        </p:spPr>
        <p:txBody>
          <a:bodyPr/>
          <a:lstStyle/>
          <a:p>
            <a:pPr algn="ctr"/>
            <a:r>
              <a:rPr lang="it-IT" altLang="it-IT" i="1">
                <a:solidFill>
                  <a:srgbClr val="0000FF"/>
                </a:solidFill>
                <a:ea typeface="ＭＳ Ｐゴシック" panose="020B0600070205080204" pitchFamily="34" charset="-128"/>
              </a:rPr>
              <a:t>Nello spazio</a:t>
            </a:r>
          </a:p>
        </p:txBody>
      </p:sp>
      <p:sp>
        <p:nvSpPr>
          <p:cNvPr id="33797" name="Segnaposto piè di pagina 3">
            <a:extLst>
              <a:ext uri="{FF2B5EF4-FFF2-40B4-BE49-F238E27FC236}">
                <a16:creationId xmlns:a16="http://schemas.microsoft.com/office/drawing/2014/main" id="{C114BF02-8BD1-FF41-945F-A3B4A1194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3798" name="Segnaposto numero diapositiva 4">
            <a:extLst>
              <a:ext uri="{FF2B5EF4-FFF2-40B4-BE49-F238E27FC236}">
                <a16:creationId xmlns:a16="http://schemas.microsoft.com/office/drawing/2014/main" id="{99D9A5B3-0650-0B4C-B9D7-A4CC64548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FADCC6C-4110-F343-A2C0-9DFF9FB64AF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0D6DBA57-C55A-AD49-8F76-D40D51378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88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Arial Narrow" panose="020B0604020202020204" pitchFamily="34" charset="0"/>
              </a:rPr>
              <a:t>Un </a:t>
            </a:r>
            <a:r>
              <a:rPr lang="it-IT" altLang="it-IT" b="1">
                <a:latin typeface="Arial Narrow" panose="020B0604020202020204" pitchFamily="34" charset="0"/>
              </a:rPr>
              <a:t>poligono convesso è </a:t>
            </a:r>
            <a:r>
              <a:rPr lang="it-IT" altLang="it-IT" b="1">
                <a:solidFill>
                  <a:srgbClr val="FF0000"/>
                </a:solidFill>
                <a:latin typeface="Arial Narrow" panose="020B0604020202020204" pitchFamily="34" charset="0"/>
              </a:rPr>
              <a:t>regolare</a:t>
            </a:r>
            <a:r>
              <a:rPr lang="it-IT" altLang="it-IT" b="1">
                <a:latin typeface="Arial Narrow" panose="020B0604020202020204" pitchFamily="34" charset="0"/>
              </a:rPr>
              <a:t> </a:t>
            </a:r>
            <a:r>
              <a:rPr lang="it-IT" altLang="it-IT">
                <a:latin typeface="Arial Narrow" panose="020B0604020202020204" pitchFamily="34" charset="0"/>
              </a:rPr>
              <a:t>se ha tutti i lati e tutti gli angoli uguali fra loro.</a:t>
            </a:r>
            <a:endParaRPr lang="it-IT" alt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101BB8-2D3F-2546-B153-10759A30DD5F}"/>
              </a:ext>
            </a:extLst>
          </p:cNvPr>
          <p:cNvSpPr/>
          <p:nvPr/>
        </p:nvSpPr>
        <p:spPr>
          <a:xfrm>
            <a:off x="5029200" y="1447800"/>
            <a:ext cx="3810000" cy="1570038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Arial Narrow" panose="020B0604020202020204" pitchFamily="34" charset="0"/>
              </a:rPr>
              <a:t>Un </a:t>
            </a:r>
            <a:r>
              <a:rPr lang="it-IT" altLang="it-IT" b="1">
                <a:latin typeface="Arial Narrow" panose="020B0604020202020204" pitchFamily="34" charset="0"/>
              </a:rPr>
              <a:t>poliedro convesso è </a:t>
            </a:r>
            <a:r>
              <a:rPr lang="it-IT" altLang="it-IT" b="1">
                <a:solidFill>
                  <a:srgbClr val="3333FF"/>
                </a:solidFill>
                <a:latin typeface="Arial Narrow" panose="020B0604020202020204" pitchFamily="34" charset="0"/>
              </a:rPr>
              <a:t>regolare</a:t>
            </a:r>
            <a:r>
              <a:rPr lang="it-IT" altLang="it-IT" b="1">
                <a:latin typeface="Arial Narrow" panose="020B0604020202020204" pitchFamily="34" charset="0"/>
              </a:rPr>
              <a:t> </a:t>
            </a:r>
            <a:r>
              <a:rPr lang="it-IT" altLang="it-IT">
                <a:latin typeface="Arial Narrow" panose="020B0604020202020204" pitchFamily="34" charset="0"/>
              </a:rPr>
              <a:t>se le sue facce sono poligoni regolari uguali e i suoi angoloidi sono uguali tra loro.</a:t>
            </a:r>
          </a:p>
        </p:txBody>
      </p:sp>
      <p:pic>
        <p:nvPicPr>
          <p:cNvPr id="33801" name="Picture 10" descr="Poligoni_regolari_def.jpg">
            <a:extLst>
              <a:ext uri="{FF2B5EF4-FFF2-40B4-BE49-F238E27FC236}">
                <a16:creationId xmlns:a16="http://schemas.microsoft.com/office/drawing/2014/main" id="{CC38067C-6164-3F40-B146-5474743A1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25654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Box 12">
            <a:extLst>
              <a:ext uri="{FF2B5EF4-FFF2-40B4-BE49-F238E27FC236}">
                <a16:creationId xmlns:a16="http://schemas.microsoft.com/office/drawing/2014/main" id="{C81D0B0F-B3B4-4346-A45A-16A1ADC76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19800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E posso continuare </a:t>
            </a:r>
            <a:r>
              <a:rPr lang="it-IT" altLang="it-IT" sz="2000">
                <a:latin typeface="Arial Narrow" panose="020B0604020202020204" pitchFamily="34" charset="0"/>
              </a:rPr>
              <a:t>….</a:t>
            </a:r>
          </a:p>
        </p:txBody>
      </p:sp>
      <p:sp>
        <p:nvSpPr>
          <p:cNvPr id="33803" name="TextBox 18">
            <a:extLst>
              <a:ext uri="{FF2B5EF4-FFF2-40B4-BE49-F238E27FC236}">
                <a16:creationId xmlns:a16="http://schemas.microsoft.com/office/drawing/2014/main" id="{DAA5FBFC-102A-2047-8B3A-08D787292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943600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Posso continuare </a:t>
            </a:r>
            <a:r>
              <a:rPr lang="it-IT" altLang="it-IT" sz="2000">
                <a:latin typeface="Arial Narrow" panose="020B0604020202020204" pitchFamily="34" charset="0"/>
              </a:rPr>
              <a:t>?</a:t>
            </a:r>
          </a:p>
        </p:txBody>
      </p:sp>
      <p:pic>
        <p:nvPicPr>
          <p:cNvPr id="33804" name="Picture 19" descr="Schermata 2015-05-13 alle 11.02.57.png">
            <a:extLst>
              <a:ext uri="{FF2B5EF4-FFF2-40B4-BE49-F238E27FC236}">
                <a16:creationId xmlns:a16="http://schemas.microsoft.com/office/drawing/2014/main" id="{46DF9F71-BEBD-B84E-97DE-D110D52A9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0"/>
            <a:ext cx="2641600" cy="2806700"/>
          </a:xfrm>
          <a:prstGeom prst="rect">
            <a:avLst/>
          </a:prstGeom>
          <a:noFill/>
          <a:ln w="38100">
            <a:solidFill>
              <a:srgbClr val="FFBE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7996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5">
            <a:extLst>
              <a:ext uri="{FF2B5EF4-FFF2-40B4-BE49-F238E27FC236}">
                <a16:creationId xmlns:a16="http://schemas.microsoft.com/office/drawing/2014/main" id="{AF0C4F7E-870F-CE4C-B548-A9688B48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it-IT" altLang="it-IT" b="1"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34819" name="Segnaposto contenuto 6">
            <a:extLst>
              <a:ext uri="{FF2B5EF4-FFF2-40B4-BE49-F238E27FC236}">
                <a16:creationId xmlns:a16="http://schemas.microsoft.com/office/drawing/2014/main" id="{75202709-5813-1942-ACB5-0AE7C3E4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213"/>
            <a:ext cx="8382000" cy="1152723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it-IT" altLang="it-IT" b="1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Completa la scheda che ti guida alla scoperta di proprietà dei poliedri.</a:t>
            </a:r>
          </a:p>
        </p:txBody>
      </p:sp>
      <p:sp>
        <p:nvSpPr>
          <p:cNvPr id="34820" name="Segnaposto piè di pagina 3">
            <a:extLst>
              <a:ext uri="{FF2B5EF4-FFF2-40B4-BE49-F238E27FC236}">
                <a16:creationId xmlns:a16="http://schemas.microsoft.com/office/drawing/2014/main" id="{32113766-4F77-BE49-AF62-4B9AB3F89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4821" name="Segnaposto numero diapositiva 4">
            <a:extLst>
              <a:ext uri="{FF2B5EF4-FFF2-40B4-BE49-F238E27FC236}">
                <a16:creationId xmlns:a16="http://schemas.microsoft.com/office/drawing/2014/main" id="{7EDFEF35-04A9-E747-8C1E-9D6518546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F0AAFB-2CBC-0E4F-947F-0EC51A91AA6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533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5">
            <a:extLst>
              <a:ext uri="{FF2B5EF4-FFF2-40B4-BE49-F238E27FC236}">
                <a16:creationId xmlns:a16="http://schemas.microsoft.com/office/drawing/2014/main" id="{C318A518-A8DA-0844-9CEE-9C4B18071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955675"/>
          </a:xfrm>
        </p:spPr>
        <p:txBody>
          <a:bodyPr/>
          <a:lstStyle/>
          <a:p>
            <a:pPr algn="ctr"/>
            <a:r>
              <a:rPr lang="it-IT" altLang="it-IT" b="1" dirty="0">
                <a:ea typeface="ＭＳ Ｐゴシック" panose="020B0600070205080204" pitchFamily="34" charset="-128"/>
              </a:rPr>
              <a:t>Che cosa hai scoperto</a:t>
            </a:r>
          </a:p>
        </p:txBody>
      </p:sp>
      <p:sp>
        <p:nvSpPr>
          <p:cNvPr id="35843" name="Segnaposto piè di pagina 3">
            <a:extLst>
              <a:ext uri="{FF2B5EF4-FFF2-40B4-BE49-F238E27FC236}">
                <a16:creationId xmlns:a16="http://schemas.microsoft.com/office/drawing/2014/main" id="{25B03D83-87DA-FC4D-9977-1BC3FE968B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5844" name="Segnaposto numero diapositiva 4">
            <a:extLst>
              <a:ext uri="{FF2B5EF4-FFF2-40B4-BE49-F238E27FC236}">
                <a16:creationId xmlns:a16="http://schemas.microsoft.com/office/drawing/2014/main" id="{013C7DB4-62BD-5F4D-9FAC-28954CA59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6AE626-D73F-9941-94A0-2D83C4718BE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136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>
            <a:extLst>
              <a:ext uri="{FF2B5EF4-FFF2-40B4-BE49-F238E27FC236}">
                <a16:creationId xmlns:a16="http://schemas.microsoft.com/office/drawing/2014/main" id="{08A9BD72-824A-C845-A5D8-1D325BAB9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84238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La formula di Eulero per i tutti i poliedri</a:t>
            </a:r>
          </a:p>
        </p:txBody>
      </p:sp>
      <p:sp>
        <p:nvSpPr>
          <p:cNvPr id="36867" name="Segnaposto piè di pagina 3">
            <a:extLst>
              <a:ext uri="{FF2B5EF4-FFF2-40B4-BE49-F238E27FC236}">
                <a16:creationId xmlns:a16="http://schemas.microsoft.com/office/drawing/2014/main" id="{6B2F78C2-2883-C044-9CDB-3F0D3A131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6868" name="Segnaposto numero diapositiva 4">
            <a:extLst>
              <a:ext uri="{FF2B5EF4-FFF2-40B4-BE49-F238E27FC236}">
                <a16:creationId xmlns:a16="http://schemas.microsoft.com/office/drawing/2014/main" id="{0D18B743-5329-0147-9632-91BBAC193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1BB7CE-0B18-D84A-AA10-8059673B9ED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6869" name="Picture 7" descr="Schermata 2015-05-13 alle 15.56.11.png">
            <a:extLst>
              <a:ext uri="{FF2B5EF4-FFF2-40B4-BE49-F238E27FC236}">
                <a16:creationId xmlns:a16="http://schemas.microsoft.com/office/drawing/2014/main" id="{B0220228-2A87-0B47-9CEB-07B037587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1722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8">
            <a:extLst>
              <a:ext uri="{FF2B5EF4-FFF2-40B4-BE49-F238E27FC236}">
                <a16:creationId xmlns:a16="http://schemas.microsoft.com/office/drawing/2014/main" id="{E599AB2B-E0F1-B141-B1DC-5E69D2FCE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410200"/>
            <a:ext cx="2514600" cy="646113"/>
          </a:xfrm>
          <a:prstGeom prst="rect">
            <a:avLst/>
          </a:prstGeo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it-IT" altLang="it-IT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altLang="it-IT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altLang="it-IT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altLang="it-IT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</a:p>
        </p:txBody>
      </p:sp>
      <p:pic>
        <p:nvPicPr>
          <p:cNvPr id="36871" name="Picture 6" descr="euler.jpg">
            <a:extLst>
              <a:ext uri="{FF2B5EF4-FFF2-40B4-BE49-F238E27FC236}">
                <a16:creationId xmlns:a16="http://schemas.microsoft.com/office/drawing/2014/main" id="{410C2262-647F-6B4F-8574-0C02E953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15827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31304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piè di pagina 3">
            <a:extLst>
              <a:ext uri="{FF2B5EF4-FFF2-40B4-BE49-F238E27FC236}">
                <a16:creationId xmlns:a16="http://schemas.microsoft.com/office/drawing/2014/main" id="{B13DCE12-A93B-6043-A869-1FCF38D376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7891" name="Segnaposto numero diapositiva 4">
            <a:extLst>
              <a:ext uri="{FF2B5EF4-FFF2-40B4-BE49-F238E27FC236}">
                <a16:creationId xmlns:a16="http://schemas.microsoft.com/office/drawing/2014/main" id="{31593EAC-320B-FC47-9C9E-FEB807214A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3BC6860-C2D7-A94A-9C51-C596D356B65F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7892" name="Title 4">
            <a:extLst>
              <a:ext uri="{FF2B5EF4-FFF2-40B4-BE49-F238E27FC236}">
                <a16:creationId xmlns:a16="http://schemas.microsoft.com/office/drawing/2014/main" id="{66FC3D61-7BF9-6C42-9417-F3FA14B5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"/>
            <a:ext cx="7543800" cy="838200"/>
          </a:xfrm>
        </p:spPr>
        <p:txBody>
          <a:bodyPr anchor="t"/>
          <a:lstStyle/>
          <a:p>
            <a:r>
              <a:rPr lang="it-IT" altLang="it-IT" sz="4000" b="1">
                <a:ea typeface="ＭＳ Ｐゴシック" panose="020B0600070205080204" pitchFamily="34" charset="-128"/>
              </a:rPr>
              <a:t>Riconoscere poligoni regolari</a:t>
            </a:r>
          </a:p>
        </p:txBody>
      </p:sp>
      <p:pic>
        <p:nvPicPr>
          <p:cNvPr id="37893" name="Picture 5" descr="Schermata 2015-05-13 alle 15.26.22.png">
            <a:extLst>
              <a:ext uri="{FF2B5EF4-FFF2-40B4-BE49-F238E27FC236}">
                <a16:creationId xmlns:a16="http://schemas.microsoft.com/office/drawing/2014/main" id="{B4BAE80D-A91C-2B44-9458-77768563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128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85121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piè di pagina 3">
            <a:extLst>
              <a:ext uri="{FF2B5EF4-FFF2-40B4-BE49-F238E27FC236}">
                <a16:creationId xmlns:a16="http://schemas.microsoft.com/office/drawing/2014/main" id="{FFE4C4C6-5C77-6241-94D8-F495CC4745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8915" name="Segnaposto numero diapositiva 4">
            <a:extLst>
              <a:ext uri="{FF2B5EF4-FFF2-40B4-BE49-F238E27FC236}">
                <a16:creationId xmlns:a16="http://schemas.microsoft.com/office/drawing/2014/main" id="{74D2BFC3-65B5-B64F-B41E-5B27510D4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C1F7D3-53CD-2646-8B5B-4FE024B8B9C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8916" name="Title 4">
            <a:extLst>
              <a:ext uri="{FF2B5EF4-FFF2-40B4-BE49-F238E27FC236}">
                <a16:creationId xmlns:a16="http://schemas.microsoft.com/office/drawing/2014/main" id="{5DA5F343-7D5B-2549-9D39-4BBC3B1E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"/>
            <a:ext cx="7543800" cy="838200"/>
          </a:xfrm>
        </p:spPr>
        <p:txBody>
          <a:bodyPr anchor="t"/>
          <a:lstStyle/>
          <a:p>
            <a:r>
              <a:rPr lang="it-IT" altLang="it-IT" sz="4000" b="1">
                <a:ea typeface="ＭＳ Ｐゴシック" panose="020B0600070205080204" pitchFamily="34" charset="-128"/>
              </a:rPr>
              <a:t>Riconoscere poliedri regolari</a:t>
            </a:r>
          </a:p>
        </p:txBody>
      </p:sp>
      <p:pic>
        <p:nvPicPr>
          <p:cNvPr id="38917" name="Picture 5" descr="Schermata 2015-05-13 alle 15.26.22.png">
            <a:extLst>
              <a:ext uri="{FF2B5EF4-FFF2-40B4-BE49-F238E27FC236}">
                <a16:creationId xmlns:a16="http://schemas.microsoft.com/office/drawing/2014/main" id="{3B0D072B-10CC-5944-BE41-645D1806C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73"/>
          <a:stretch>
            <a:fillRect/>
          </a:stretch>
        </p:blipFill>
        <p:spPr bwMode="auto">
          <a:xfrm>
            <a:off x="457200" y="1219200"/>
            <a:ext cx="8128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chermata 2015-05-13 alle 15.29.20.png">
            <a:extLst>
              <a:ext uri="{FF2B5EF4-FFF2-40B4-BE49-F238E27FC236}">
                <a16:creationId xmlns:a16="http://schemas.microsoft.com/office/drawing/2014/main" id="{3F3F7920-3E12-7047-8297-3FCDA99EB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721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6905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olo 1">
            <a:extLst>
              <a:ext uri="{FF2B5EF4-FFF2-40B4-BE49-F238E27FC236}">
                <a16:creationId xmlns:a16="http://schemas.microsoft.com/office/drawing/2014/main" id="{1EC08436-4B18-B74E-B8EF-44345B04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/>
            <a:r>
              <a:rPr lang="it-IT" altLang="it-IT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Quanti sono i poliedri regolari?</a:t>
            </a:r>
          </a:p>
        </p:txBody>
      </p:sp>
      <p:sp>
        <p:nvSpPr>
          <p:cNvPr id="39939" name="Segnaposto piè di pagina 3">
            <a:extLst>
              <a:ext uri="{FF2B5EF4-FFF2-40B4-BE49-F238E27FC236}">
                <a16:creationId xmlns:a16="http://schemas.microsoft.com/office/drawing/2014/main" id="{C9768639-EEDD-D444-915D-A329E3841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9940" name="Segnaposto numero diapositiva 4">
            <a:extLst>
              <a:ext uri="{FF2B5EF4-FFF2-40B4-BE49-F238E27FC236}">
                <a16:creationId xmlns:a16="http://schemas.microsoft.com/office/drawing/2014/main" id="{51E02A93-9438-EA4F-B171-465B34AE40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333BAD-4EDB-F04A-BFEB-1B9B74B8E5A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DDAE8655-62F7-D242-A316-DD8E104FD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43000"/>
            <a:ext cx="8382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latin typeface="Arial Narrow" panose="020B0604020202020204" pitchFamily="34" charset="0"/>
              </a:rPr>
              <a:t>Solo se utilizzi triangoli equilateri, quadrati e pentagoni regolari, puoi realizzare angoloidi.</a:t>
            </a:r>
          </a:p>
          <a:p>
            <a:pPr eaLnBrk="1" hangingPunct="1"/>
            <a:endParaRPr lang="it-IT" altLang="it-IT" sz="1000" b="1">
              <a:latin typeface="Arial Narrow" panose="020B0604020202020204" pitchFamily="34" charset="0"/>
            </a:endParaRPr>
          </a:p>
          <a:p>
            <a:pPr eaLnBrk="1" hangingPunct="1"/>
            <a:r>
              <a:rPr lang="it-IT" altLang="it-IT" sz="2800" b="1">
                <a:latin typeface="Arial Narrow" panose="020B0604020202020204" pitchFamily="34" charset="0"/>
              </a:rPr>
              <a:t>In particolare hai ottenuto 5 possibilità: 3 con i triangoli, 1 con il quadrato e 1 con il pentagono!</a:t>
            </a:r>
          </a:p>
          <a:p>
            <a:pPr eaLnBrk="1" hangingPunct="1"/>
            <a:endParaRPr lang="it-IT" altLang="it-IT" sz="1000" b="1">
              <a:latin typeface="Arial Narrow" panose="020B0604020202020204" pitchFamily="34" charset="0"/>
            </a:endParaRPr>
          </a:p>
          <a:p>
            <a:pPr eaLnBrk="1" hangingPunct="1"/>
            <a:r>
              <a:rPr lang="it-IT" altLang="it-IT" sz="2800" b="1">
                <a:latin typeface="Arial Narrow" panose="020B0604020202020204" pitchFamily="34" charset="0"/>
              </a:rPr>
              <a:t>Così hai stabilito che i poliedri regolari sono </a:t>
            </a:r>
            <a:r>
              <a:rPr lang="it-IT" altLang="it-IT" sz="2800" b="1" i="1">
                <a:latin typeface="Arial Narrow" panose="020B0604020202020204" pitchFamily="34" charset="0"/>
              </a:rPr>
              <a:t>solo</a:t>
            </a:r>
            <a:r>
              <a:rPr lang="it-IT" altLang="it-IT" sz="2800" b="1">
                <a:latin typeface="Arial Narrow" panose="020B0604020202020204" pitchFamily="34" charset="0"/>
              </a:rPr>
              <a:t> cinque!</a:t>
            </a:r>
          </a:p>
        </p:txBody>
      </p:sp>
      <p:pic>
        <p:nvPicPr>
          <p:cNvPr id="39942" name="Picture 2" descr="http://web.unife.it/progetti/matematicainsieme/orivalu/geom3d/richques34_file/figura1.PNG">
            <a:extLst>
              <a:ext uri="{FF2B5EF4-FFF2-40B4-BE49-F238E27FC236}">
                <a16:creationId xmlns:a16="http://schemas.microsoft.com/office/drawing/2014/main" id="{6165679C-FC58-7244-85BF-8F13A6FE0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860824"/>
            <a:ext cx="7775575" cy="2376488"/>
          </a:xfr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8877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piè di pagina 3">
            <a:extLst>
              <a:ext uri="{FF2B5EF4-FFF2-40B4-BE49-F238E27FC236}">
                <a16:creationId xmlns:a16="http://schemas.microsoft.com/office/drawing/2014/main" id="{AD895E9D-BED3-5347-A2AE-252F55732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40963" name="Segnaposto numero diapositiva 4">
            <a:extLst>
              <a:ext uri="{FF2B5EF4-FFF2-40B4-BE49-F238E27FC236}">
                <a16:creationId xmlns:a16="http://schemas.microsoft.com/office/drawing/2014/main" id="{C2EF9C9D-630E-AC44-80A8-4E3FD0EA4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84493D-1865-0E4E-A8A6-493D87A9AE0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40964" name="Picture 2" descr="http://php.math.unifi.it/archimede/archimede/galileo/visita/imm1.jpg">
            <a:extLst>
              <a:ext uri="{FF2B5EF4-FFF2-40B4-BE49-F238E27FC236}">
                <a16:creationId xmlns:a16="http://schemas.microsoft.com/office/drawing/2014/main" id="{854D768D-E438-BD40-BC7A-FE25CA7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81825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557877-CAD5-3E44-A787-14E88C092B87}"/>
              </a:ext>
            </a:extLst>
          </p:cNvPr>
          <p:cNvSpPr/>
          <p:nvPr/>
        </p:nvSpPr>
        <p:spPr>
          <a:xfrm>
            <a:off x="2362200" y="533400"/>
            <a:ext cx="4949825" cy="58420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>
                <a:solidFill>
                  <a:srgbClr val="FF0000"/>
                </a:solidFill>
                <a:latin typeface="Arial" panose="020B0604020202020204" pitchFamily="34" charset="0"/>
              </a:rPr>
              <a:t>I cinque poliedri regolari</a:t>
            </a:r>
          </a:p>
        </p:txBody>
      </p:sp>
    </p:spTree>
    <p:extLst>
      <p:ext uri="{BB962C8B-B14F-4D97-AF65-F5344CB8AC3E}">
        <p14:creationId xmlns:p14="http://schemas.microsoft.com/office/powerpoint/2010/main" val="225878766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piè di pagina 6">
            <a:extLst>
              <a:ext uri="{FF2B5EF4-FFF2-40B4-BE49-F238E27FC236}">
                <a16:creationId xmlns:a16="http://schemas.microsoft.com/office/drawing/2014/main" id="{E3FA5124-2391-704C-BC6B-66E7B734C1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41987" name="Segnaposto numero diapositiva 7">
            <a:extLst>
              <a:ext uri="{FF2B5EF4-FFF2-40B4-BE49-F238E27FC236}">
                <a16:creationId xmlns:a16="http://schemas.microsoft.com/office/drawing/2014/main" id="{4283D7DA-590C-F940-B141-CE2A914E9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342A278-5224-4540-BC44-486697F3F64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41988" name="Picture 2" descr="http://www.matematita.it/personali/media/approf/tab4.png">
            <a:extLst>
              <a:ext uri="{FF2B5EF4-FFF2-40B4-BE49-F238E27FC236}">
                <a16:creationId xmlns:a16="http://schemas.microsoft.com/office/drawing/2014/main" id="{77DF9362-5C06-664E-8453-8A45CD66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7"/>
          <a:stretch>
            <a:fillRect/>
          </a:stretch>
        </p:blipFill>
        <p:spPr bwMode="auto">
          <a:xfrm>
            <a:off x="838200" y="1295400"/>
            <a:ext cx="7010400" cy="4938713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D10D3-D82B-544E-9387-80201E182657}"/>
              </a:ext>
            </a:extLst>
          </p:cNvPr>
          <p:cNvSpPr txBox="1"/>
          <p:nvPr/>
        </p:nvSpPr>
        <p:spPr>
          <a:xfrm>
            <a:off x="533400" y="609600"/>
            <a:ext cx="8001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>
                <a:solidFill>
                  <a:srgbClr val="FF0000"/>
                </a:solidFill>
                <a:latin typeface="Arial" panose="020B0604020202020204" pitchFamily="34" charset="0"/>
              </a:rPr>
              <a:t>I cinque poliedri regolari</a:t>
            </a:r>
          </a:p>
        </p:txBody>
      </p:sp>
    </p:spTree>
    <p:extLst>
      <p:ext uri="{BB962C8B-B14F-4D97-AF65-F5344CB8AC3E}">
        <p14:creationId xmlns:p14="http://schemas.microsoft.com/office/powerpoint/2010/main" val="16949022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794A2B6A-471E-6542-BF8B-80846FEF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25" y="404664"/>
            <a:ext cx="8229600" cy="884238"/>
          </a:xfrm>
        </p:spPr>
        <p:txBody>
          <a:bodyPr/>
          <a:lstStyle/>
          <a:p>
            <a:pPr algn="ctr"/>
            <a:r>
              <a:rPr lang="it-IT" altLang="it-IT" sz="3200" b="1" dirty="0">
                <a:ea typeface="ＭＳ Ｐゴシック" panose="020B0600070205080204" pitchFamily="34" charset="-128"/>
              </a:rPr>
              <a:t>I cinque poliedri regolari in un video</a:t>
            </a:r>
          </a:p>
        </p:txBody>
      </p:sp>
      <p:sp>
        <p:nvSpPr>
          <p:cNvPr id="43011" name="Segnaposto piè di pagina 3">
            <a:extLst>
              <a:ext uri="{FF2B5EF4-FFF2-40B4-BE49-F238E27FC236}">
                <a16:creationId xmlns:a16="http://schemas.microsoft.com/office/drawing/2014/main" id="{41DD9E17-092A-1A4A-BDCF-787C07FD7A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43012" name="Segnaposto numero diapositiva 4">
            <a:extLst>
              <a:ext uri="{FF2B5EF4-FFF2-40B4-BE49-F238E27FC236}">
                <a16:creationId xmlns:a16="http://schemas.microsoft.com/office/drawing/2014/main" id="{6C6FB764-FC4E-A747-8ED7-7F70DE54B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518975A-25D8-A74C-B22F-EE0F610553FB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" name="1a.Solidi-platonici.mp4">
            <a:hlinkClick r:id="" action="ppaction://media"/>
            <a:extLst>
              <a:ext uri="{FF2B5EF4-FFF2-40B4-BE49-F238E27FC236}">
                <a16:creationId xmlns:a16="http://schemas.microsoft.com/office/drawing/2014/main" id="{03EB07CF-BA34-A747-994C-FE0EBD311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105246"/>
            <a:ext cx="6742109" cy="51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0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>
            <a:extLst>
              <a:ext uri="{FF2B5EF4-FFF2-40B4-BE49-F238E27FC236}">
                <a16:creationId xmlns:a16="http://schemas.microsoft.com/office/drawing/2014/main" id="{FDE75596-DADB-974A-B7B0-7A0FE3E7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I poliedri nella realtà</a:t>
            </a:r>
          </a:p>
        </p:txBody>
      </p:sp>
      <p:sp>
        <p:nvSpPr>
          <p:cNvPr id="25603" name="Segnaposto piè di pagina 3">
            <a:extLst>
              <a:ext uri="{FF2B5EF4-FFF2-40B4-BE49-F238E27FC236}">
                <a16:creationId xmlns:a16="http://schemas.microsoft.com/office/drawing/2014/main" id="{21C85BAD-53BB-DE44-9A23-E9E10FB8A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5604" name="Segnaposto numero diapositiva 4">
            <a:extLst>
              <a:ext uri="{FF2B5EF4-FFF2-40B4-BE49-F238E27FC236}">
                <a16:creationId xmlns:a16="http://schemas.microsoft.com/office/drawing/2014/main" id="{C20C0B83-864A-F144-9A55-29BF5779D6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3E7F475-573F-E14C-BE82-F5606083EFB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5605" name="Picture 2" descr="http://www.mela.scedu.unibo.it/risorseEsterne/MODE/simmetria/cristallo04.jpg">
            <a:extLst>
              <a:ext uri="{FF2B5EF4-FFF2-40B4-BE49-F238E27FC236}">
                <a16:creationId xmlns:a16="http://schemas.microsoft.com/office/drawing/2014/main" id="{59FAEF0A-A671-8142-BFA4-24F09B02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 descr="http://www.progettarearchitettura.it/files/2013/10/MG_3140-claudio-manzoni.jpg">
            <a:extLst>
              <a:ext uri="{FF2B5EF4-FFF2-40B4-BE49-F238E27FC236}">
                <a16:creationId xmlns:a16="http://schemas.microsoft.com/office/drawing/2014/main" id="{1B6241F5-F084-F147-8EB2-FD58418E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773238"/>
            <a:ext cx="17748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http://educazionetecnica.dantect.it/wp-content/uploads/2014/02/Grattacieli06.jpg">
            <a:extLst>
              <a:ext uri="{FF2B5EF4-FFF2-40B4-BE49-F238E27FC236}">
                <a16:creationId xmlns:a16="http://schemas.microsoft.com/office/drawing/2014/main" id="{FFC71816-7F37-3A44-AA19-E8D80350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21590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AD17E3A-C8EA-C94E-9A36-B7C88937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629150"/>
            <a:ext cx="26638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6" descr="http://www.lovethesign.com/sites/default/files/imagecache/product_list/products/B1814002_1.jpg">
            <a:extLst>
              <a:ext uri="{FF2B5EF4-FFF2-40B4-BE49-F238E27FC236}">
                <a16:creationId xmlns:a16="http://schemas.microsoft.com/office/drawing/2014/main" id="{B98DD96D-60FC-5E4D-8960-4FF0126D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18716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7" descr="http://www.spesacritica.com/wp-content/uploads/2011/11/tetrapak-silea.jpg">
            <a:extLst>
              <a:ext uri="{FF2B5EF4-FFF2-40B4-BE49-F238E27FC236}">
                <a16:creationId xmlns:a16="http://schemas.microsoft.com/office/drawing/2014/main" id="{DC6CE70F-25C7-B147-9D0F-C225B82CE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76700"/>
            <a:ext cx="19446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8" descr="http://www.tetrapak.com/ca-en/PublishingImages/TetraClassic.jpg">
            <a:extLst>
              <a:ext uri="{FF2B5EF4-FFF2-40B4-BE49-F238E27FC236}">
                <a16:creationId xmlns:a16="http://schemas.microsoft.com/office/drawing/2014/main" id="{D0818386-0D02-414F-B72E-21B99CD00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652963"/>
            <a:ext cx="22399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9" descr="http://www.demartinigioielli.it/wp-content/uploads/2013/11/diamanti-foto2.jpg">
            <a:extLst>
              <a:ext uri="{FF2B5EF4-FFF2-40B4-BE49-F238E27FC236}">
                <a16:creationId xmlns:a16="http://schemas.microsoft.com/office/drawing/2014/main" id="{92AD83D7-ACC9-644C-8146-775EF3C0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19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0" descr="http://www.egittovacanze.it/files/2011/03/Piramidi.jpg">
            <a:extLst>
              <a:ext uri="{FF2B5EF4-FFF2-40B4-BE49-F238E27FC236}">
                <a16:creationId xmlns:a16="http://schemas.microsoft.com/office/drawing/2014/main" id="{AFB4E6A2-2677-8744-9883-6F1B5FBB4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412875"/>
            <a:ext cx="24749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1" descr="http://upload.wikimedia.org/wikipedia/commons/9/93/Indianapolis_Pyramids.jpg">
            <a:extLst>
              <a:ext uri="{FF2B5EF4-FFF2-40B4-BE49-F238E27FC236}">
                <a16:creationId xmlns:a16="http://schemas.microsoft.com/office/drawing/2014/main" id="{B40D245E-46FD-8241-A537-E451864A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03513"/>
            <a:ext cx="22336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93719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36E2700A-1147-BD43-9572-6601F24FEC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Lo sviluppo di poliedri 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783FC3A6-A3CC-AB4D-A5CF-073E0375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AB15F6B-D0BA-5C45-8EF6-B8BE621359D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A1D7BA98-5224-D74C-A0FB-40091E41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</p:spTree>
    <p:extLst>
      <p:ext uri="{BB962C8B-B14F-4D97-AF65-F5344CB8AC3E}">
        <p14:creationId xmlns:p14="http://schemas.microsoft.com/office/powerpoint/2010/main" val="90138266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8">
            <a:extLst>
              <a:ext uri="{FF2B5EF4-FFF2-40B4-BE49-F238E27FC236}">
                <a16:creationId xmlns:a16="http://schemas.microsoft.com/office/drawing/2014/main" id="{2C57DD51-4246-CA4B-AE52-52025ED55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648072"/>
          </a:xfrm>
        </p:spPr>
        <p:txBody>
          <a:bodyPr/>
          <a:lstStyle/>
          <a:p>
            <a:pPr algn="ctr"/>
            <a:r>
              <a:rPr lang="it-IT" altLang="it-IT" sz="3200" b="1" dirty="0">
                <a:ea typeface="ＭＳ Ｐゴシック" panose="020B0600070205080204" pitchFamily="34" charset="-128"/>
              </a:rPr>
              <a:t> </a:t>
            </a:r>
            <a:br>
              <a:rPr lang="it-IT" altLang="it-IT" sz="3200" b="1" dirty="0">
                <a:ea typeface="ＭＳ Ｐゴシック" panose="020B0600070205080204" pitchFamily="34" charset="-128"/>
              </a:rPr>
            </a:br>
            <a:r>
              <a:rPr lang="it-IT" altLang="it-IT" sz="3200" b="1" dirty="0">
                <a:ea typeface="ＭＳ Ｐゴシック" panose="020B0600070205080204" pitchFamily="34" charset="-128"/>
              </a:rPr>
              <a:t>Cominciamo con un video</a:t>
            </a:r>
            <a:br>
              <a:rPr lang="it-IT" altLang="it-IT" sz="3200" b="1" dirty="0">
                <a:ea typeface="ＭＳ Ｐゴシック" panose="020B0600070205080204" pitchFamily="34" charset="-128"/>
              </a:rPr>
            </a:br>
            <a:endParaRPr lang="it-IT" altLang="it-IT" sz="3200" b="1" dirty="0">
              <a:ea typeface="ＭＳ Ｐゴシック" panose="020B0600070205080204" pitchFamily="34" charset="-128"/>
            </a:endParaRPr>
          </a:p>
        </p:txBody>
      </p:sp>
      <p:sp>
        <p:nvSpPr>
          <p:cNvPr id="17411" name="Segnaposto piè di pagina 6">
            <a:extLst>
              <a:ext uri="{FF2B5EF4-FFF2-40B4-BE49-F238E27FC236}">
                <a16:creationId xmlns:a16="http://schemas.microsoft.com/office/drawing/2014/main" id="{1C3D3D0A-A5DA-5349-A0BF-04C836A92A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7412" name="Segnaposto numero diapositiva 7">
            <a:extLst>
              <a:ext uri="{FF2B5EF4-FFF2-40B4-BE49-F238E27FC236}">
                <a16:creationId xmlns:a16="http://schemas.microsoft.com/office/drawing/2014/main" id="{0595F26A-1BF7-CA4F-B6B8-72B84F4CE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E1A8649-8D96-3640-81FD-206820A8708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" name="1b.EtudesRu_cubisme.mp4">
            <a:hlinkClick r:id="" action="ppaction://media"/>
            <a:extLst>
              <a:ext uri="{FF2B5EF4-FFF2-40B4-BE49-F238E27FC236}">
                <a16:creationId xmlns:a16="http://schemas.microsoft.com/office/drawing/2014/main" id="{5B93CF10-1830-DD49-AF06-32A15B249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746" y="1196752"/>
            <a:ext cx="6604508" cy="49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95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8">
            <a:extLst>
              <a:ext uri="{FF2B5EF4-FFF2-40B4-BE49-F238E27FC236}">
                <a16:creationId xmlns:a16="http://schemas.microsoft.com/office/drawing/2014/main" id="{C913E614-9AC2-2C48-A819-43058399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Sviluppare poliedri</a:t>
            </a:r>
          </a:p>
        </p:txBody>
      </p:sp>
      <p:sp>
        <p:nvSpPr>
          <p:cNvPr id="18435" name="Segnaposto contenuto 9">
            <a:extLst>
              <a:ext uri="{FF2B5EF4-FFF2-40B4-BE49-F238E27FC236}">
                <a16:creationId xmlns:a16="http://schemas.microsoft.com/office/drawing/2014/main" id="{C2357276-35F9-694D-AB32-ACAAB84F1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287989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Nel video hai visto alcuni sviluppi di un cubo.</a:t>
            </a:r>
          </a:p>
          <a:p>
            <a:pPr>
              <a:buFont typeface="Wingdings" pitchFamily="2" charset="2"/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Ciascuno sviluppo è formato da 6 quadrati.</a:t>
            </a:r>
          </a:p>
          <a:p>
            <a:pPr>
              <a:buFont typeface="Wingdings" pitchFamily="2" charset="2"/>
              <a:buNone/>
            </a:pPr>
            <a:endParaRPr lang="it-IT" altLang="it-IT" sz="3000" dirty="0">
              <a:ea typeface="ＭＳ Ｐゴシック" panose="020B0600070205080204" pitchFamily="34" charset="-128"/>
            </a:endParaRPr>
          </a:p>
          <a:p>
            <a:pPr marL="58738" indent="-30163">
              <a:buFont typeface="Wingdings" pitchFamily="2" charset="2"/>
              <a:buNone/>
            </a:pPr>
            <a:r>
              <a:rPr lang="it-IT" altLang="it-IT" sz="3000" dirty="0">
                <a:ea typeface="ＭＳ Ｐゴシック" panose="020B0600070205080204" pitchFamily="34" charset="-128"/>
              </a:rPr>
              <a:t>Ma quali tra i seguenti modelli </a:t>
            </a:r>
            <a:r>
              <a:rPr lang="it-IT" altLang="it-IT" sz="3000" b="1" u="sng" dirty="0">
                <a:ea typeface="ＭＳ Ｐゴシック" panose="020B0600070205080204" pitchFamily="34" charset="-128"/>
              </a:rPr>
              <a:t>non </a:t>
            </a:r>
            <a:r>
              <a:rPr lang="it-IT" altLang="it-IT" sz="3000" dirty="0">
                <a:ea typeface="ＭＳ Ｐゴシック" panose="020B0600070205080204" pitchFamily="34" charset="-128"/>
              </a:rPr>
              <a:t>sono sviluppi piani di un cubo?</a:t>
            </a:r>
          </a:p>
        </p:txBody>
      </p:sp>
      <p:sp>
        <p:nvSpPr>
          <p:cNvPr id="18436" name="Segnaposto piè di pagina 3">
            <a:extLst>
              <a:ext uri="{FF2B5EF4-FFF2-40B4-BE49-F238E27FC236}">
                <a16:creationId xmlns:a16="http://schemas.microsoft.com/office/drawing/2014/main" id="{3C8FDDB3-4F68-D04B-B949-5358C003C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8437" name="Segnaposto numero diapositiva 4">
            <a:extLst>
              <a:ext uri="{FF2B5EF4-FFF2-40B4-BE49-F238E27FC236}">
                <a16:creationId xmlns:a16="http://schemas.microsoft.com/office/drawing/2014/main" id="{72D1EE29-A3E9-5A40-9CD4-11D3F2B8C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347A882-47AC-BB4A-ADEE-439C8618212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9898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piè di pagina 3">
            <a:extLst>
              <a:ext uri="{FF2B5EF4-FFF2-40B4-BE49-F238E27FC236}">
                <a16:creationId xmlns:a16="http://schemas.microsoft.com/office/drawing/2014/main" id="{03C41909-890B-1F4C-B026-4A24D3C45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19459" name="Segnaposto numero diapositiva 4">
            <a:extLst>
              <a:ext uri="{FF2B5EF4-FFF2-40B4-BE49-F238E27FC236}">
                <a16:creationId xmlns:a16="http://schemas.microsoft.com/office/drawing/2014/main" id="{72EE62F1-647D-934D-BA14-8EC16A78F5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E65D04-2E8E-8147-B2EA-898A22A74FD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19460" name="Immagine 5">
            <a:extLst>
              <a:ext uri="{FF2B5EF4-FFF2-40B4-BE49-F238E27FC236}">
                <a16:creationId xmlns:a16="http://schemas.microsoft.com/office/drawing/2014/main" id="{279DD9C0-C8BC-984B-9F63-2468CE33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056438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37431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piè di pagina 1">
            <a:extLst>
              <a:ext uri="{FF2B5EF4-FFF2-40B4-BE49-F238E27FC236}">
                <a16:creationId xmlns:a16="http://schemas.microsoft.com/office/drawing/2014/main" id="{18D8C6A3-1E0E-D745-9334-53A9BBFB3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0483" name="Segnaposto numero diapositiva 2">
            <a:extLst>
              <a:ext uri="{FF2B5EF4-FFF2-40B4-BE49-F238E27FC236}">
                <a16:creationId xmlns:a16="http://schemas.microsoft.com/office/drawing/2014/main" id="{78C08050-BFD0-AF4D-BD02-45F983793F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A7FCB7-7F47-5749-84B6-B750F8FA16F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0484" name="Segnaposto contenuto 8">
            <a:extLst>
              <a:ext uri="{FF2B5EF4-FFF2-40B4-BE49-F238E27FC236}">
                <a16:creationId xmlns:a16="http://schemas.microsoft.com/office/drawing/2014/main" id="{697B1550-D480-1242-ABEB-C6EFC707F1D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196975"/>
            <a:ext cx="6985000" cy="4608513"/>
          </a:xfrm>
        </p:spPr>
      </p:pic>
    </p:spTree>
    <p:extLst>
      <p:ext uri="{BB962C8B-B14F-4D97-AF65-F5344CB8AC3E}">
        <p14:creationId xmlns:p14="http://schemas.microsoft.com/office/powerpoint/2010/main" val="379204587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8">
            <a:extLst>
              <a:ext uri="{FF2B5EF4-FFF2-40B4-BE49-F238E27FC236}">
                <a16:creationId xmlns:a16="http://schemas.microsoft.com/office/drawing/2014/main" id="{F92A281F-875E-484F-A138-B51AE1C0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Sviluppare poliedri</a:t>
            </a:r>
          </a:p>
        </p:txBody>
      </p:sp>
      <p:sp>
        <p:nvSpPr>
          <p:cNvPr id="21507" name="Segnaposto contenuto 9">
            <a:extLst>
              <a:ext uri="{FF2B5EF4-FFF2-40B4-BE49-F238E27FC236}">
                <a16:creationId xmlns:a16="http://schemas.microsoft.com/office/drawing/2014/main" id="{03C42A65-3217-724B-8C55-CD729C7B9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it-IT" altLang="it-IT">
                <a:ea typeface="ＭＳ Ｐゴシック" panose="020B0600070205080204" pitchFamily="34" charset="-128"/>
              </a:rPr>
              <a:t>E’ possibile operare anche con altri poliedri</a:t>
            </a:r>
          </a:p>
          <a:p>
            <a:pPr>
              <a:buFont typeface="Wingdings" pitchFamily="2" charset="2"/>
              <a:buNone/>
            </a:pPr>
            <a:r>
              <a:rPr lang="it-IT" altLang="it-IT">
                <a:ea typeface="ＭＳ Ｐゴシック" panose="020B0600070205080204" pitchFamily="34" charset="-128"/>
              </a:rPr>
              <a:t>Continuiamo con quelli regolari</a:t>
            </a:r>
          </a:p>
        </p:txBody>
      </p:sp>
      <p:sp>
        <p:nvSpPr>
          <p:cNvPr id="21508" name="Segnaposto piè di pagina 3">
            <a:extLst>
              <a:ext uri="{FF2B5EF4-FFF2-40B4-BE49-F238E27FC236}">
                <a16:creationId xmlns:a16="http://schemas.microsoft.com/office/drawing/2014/main" id="{8A019946-CE31-3D45-B671-01396DAA65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1509" name="Segnaposto numero diapositiva 4">
            <a:extLst>
              <a:ext uri="{FF2B5EF4-FFF2-40B4-BE49-F238E27FC236}">
                <a16:creationId xmlns:a16="http://schemas.microsoft.com/office/drawing/2014/main" id="{F3FD5C6D-54B0-1C4E-AE2B-16620A62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69F345F-AF73-D947-8BEB-92C12950089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3575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CF76293E-BEEC-9748-99AC-CF3F67C5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Poliedri regolari</a:t>
            </a:r>
          </a:p>
        </p:txBody>
      </p:sp>
      <p:sp>
        <p:nvSpPr>
          <p:cNvPr id="22533" name="Segnaposto piè di pagina 6">
            <a:extLst>
              <a:ext uri="{FF2B5EF4-FFF2-40B4-BE49-F238E27FC236}">
                <a16:creationId xmlns:a16="http://schemas.microsoft.com/office/drawing/2014/main" id="{C46CEB72-B5E1-274E-BBDF-E6FB182E82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2534" name="Segnaposto numero diapositiva 7">
            <a:extLst>
              <a:ext uri="{FF2B5EF4-FFF2-40B4-BE49-F238E27FC236}">
                <a16:creationId xmlns:a16="http://schemas.microsoft.com/office/drawing/2014/main" id="{962D052F-C086-D94D-B9B6-98CDB641A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5518E5B-C179-0E49-9756-9F608F30A54B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2536" name="TextBox 12">
            <a:extLst>
              <a:ext uri="{FF2B5EF4-FFF2-40B4-BE49-F238E27FC236}">
                <a16:creationId xmlns:a16="http://schemas.microsoft.com/office/drawing/2014/main" id="{C9FF52F3-7AA4-E04C-A453-5B19322A9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104" y="5599921"/>
            <a:ext cx="5112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Osserva le figure che sono animazioni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D2571FD-B3E2-414C-9993-2A5C8E65D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3" y="2264482"/>
            <a:ext cx="4019792" cy="258774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32F367-042B-F848-BC54-2EB97367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67" y="2264482"/>
            <a:ext cx="4019791" cy="2587741"/>
          </a:xfrm>
          <a:prstGeom prst="rect">
            <a:avLst/>
          </a:prstGeom>
        </p:spPr>
      </p:pic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B3382EF6-92FE-084B-BE50-8BFDCB9E5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tetraedro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51178B1C-659F-644C-9859-D48989420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ottaedro</a:t>
            </a:r>
          </a:p>
        </p:txBody>
      </p:sp>
    </p:spTree>
    <p:extLst>
      <p:ext uri="{BB962C8B-B14F-4D97-AF65-F5344CB8AC3E}">
        <p14:creationId xmlns:p14="http://schemas.microsoft.com/office/powerpoint/2010/main" val="259597277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43042B9B-07AC-614A-BC89-094A2A94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Poliedri regolari</a:t>
            </a:r>
          </a:p>
        </p:txBody>
      </p:sp>
      <p:sp>
        <p:nvSpPr>
          <p:cNvPr id="23555" name="Segnaposto testo 2">
            <a:extLst>
              <a:ext uri="{FF2B5EF4-FFF2-40B4-BE49-F238E27FC236}">
                <a16:creationId xmlns:a16="http://schemas.microsoft.com/office/drawing/2014/main" id="{70283E42-8FF0-FD44-980D-C7473DF9D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900" y="1780291"/>
            <a:ext cx="4040188" cy="323850"/>
          </a:xfrm>
        </p:spPr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icosaedro</a:t>
            </a:r>
          </a:p>
        </p:txBody>
      </p:sp>
      <p:sp>
        <p:nvSpPr>
          <p:cNvPr id="23556" name="Segnaposto testo 4">
            <a:extLst>
              <a:ext uri="{FF2B5EF4-FFF2-40B4-BE49-F238E27FC236}">
                <a16:creationId xmlns:a16="http://schemas.microsoft.com/office/drawing/2014/main" id="{4C7272FD-D161-5447-B0C1-DE590E964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28934" y="1660723"/>
            <a:ext cx="4041775" cy="431800"/>
          </a:xfrm>
        </p:spPr>
        <p:txBody>
          <a:bodyPr/>
          <a:lstStyle/>
          <a:p>
            <a:pPr algn="ctr"/>
            <a:r>
              <a:rPr lang="it-IT" altLang="it-IT" dirty="0">
                <a:ea typeface="ＭＳ Ｐゴシック" panose="020B0600070205080204" pitchFamily="34" charset="-128"/>
              </a:rPr>
              <a:t>dodecaedro</a:t>
            </a:r>
          </a:p>
        </p:txBody>
      </p:sp>
      <p:sp>
        <p:nvSpPr>
          <p:cNvPr id="23557" name="Segnaposto piè di pagina 6">
            <a:extLst>
              <a:ext uri="{FF2B5EF4-FFF2-40B4-BE49-F238E27FC236}">
                <a16:creationId xmlns:a16="http://schemas.microsoft.com/office/drawing/2014/main" id="{7AA0C39E-FB89-A840-BA45-B1BB7CF1F0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3558" name="Segnaposto numero diapositiva 7">
            <a:extLst>
              <a:ext uri="{FF2B5EF4-FFF2-40B4-BE49-F238E27FC236}">
                <a16:creationId xmlns:a16="http://schemas.microsoft.com/office/drawing/2014/main" id="{CFFD3160-25D3-834B-8F98-47D47A6127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F89106-14D7-2A46-9CB1-B547F6E4654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204676-E6AC-B241-A8CD-4C2CB12C5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8" y="2157003"/>
            <a:ext cx="3626012" cy="23342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85CBBA-3BAA-F640-80DB-C835D184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92523"/>
            <a:ext cx="2880320" cy="3850695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B5EB3949-63FD-4D4C-BADF-111A094E3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08" y="5375077"/>
            <a:ext cx="5112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Osserva le figure che sono animazioni</a:t>
            </a:r>
          </a:p>
        </p:txBody>
      </p:sp>
    </p:spTree>
    <p:extLst>
      <p:ext uri="{BB962C8B-B14F-4D97-AF65-F5344CB8AC3E}">
        <p14:creationId xmlns:p14="http://schemas.microsoft.com/office/powerpoint/2010/main" val="235470152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>
            <a:extLst>
              <a:ext uri="{FF2B5EF4-FFF2-40B4-BE49-F238E27FC236}">
                <a16:creationId xmlns:a16="http://schemas.microsoft.com/office/drawing/2014/main" id="{00924E32-ABB9-7C4B-8022-FBD11CBF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Poliedri regolari</a:t>
            </a:r>
          </a:p>
        </p:txBody>
      </p:sp>
      <p:sp>
        <p:nvSpPr>
          <p:cNvPr id="24579" name="Segnaposto piè di pagina 6">
            <a:extLst>
              <a:ext uri="{FF2B5EF4-FFF2-40B4-BE49-F238E27FC236}">
                <a16:creationId xmlns:a16="http://schemas.microsoft.com/office/drawing/2014/main" id="{89740EFA-C78A-F04B-BEE8-016BC00F5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4580" name="Segnaposto numero diapositiva 7">
            <a:extLst>
              <a:ext uri="{FF2B5EF4-FFF2-40B4-BE49-F238E27FC236}">
                <a16:creationId xmlns:a16="http://schemas.microsoft.com/office/drawing/2014/main" id="{CD0FF763-3F0A-1649-AA9C-D6CB472FF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03F958-BA84-6245-A96F-B48AA799FBF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4581" name="Text Placeholder 9">
            <a:extLst>
              <a:ext uri="{FF2B5EF4-FFF2-40B4-BE49-F238E27FC236}">
                <a16:creationId xmlns:a16="http://schemas.microsoft.com/office/drawing/2014/main" id="{8CED6C37-252C-3949-AA9B-9D43EFE6F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077200" cy="827087"/>
          </a:xfrm>
        </p:spPr>
        <p:txBody>
          <a:bodyPr anchor="t"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E un video per rivedere sviluppo e costruzione di tutti i poliedri regolari </a:t>
            </a:r>
          </a:p>
        </p:txBody>
      </p:sp>
      <p:pic>
        <p:nvPicPr>
          <p:cNvPr id="3" name="1g. All the Regular Polyhedra.mp4">
            <a:hlinkClick r:id="" action="ppaction://media"/>
            <a:extLst>
              <a:ext uri="{FF2B5EF4-FFF2-40B4-BE49-F238E27FC236}">
                <a16:creationId xmlns:a16="http://schemas.microsoft.com/office/drawing/2014/main" id="{2A97CB94-7FBF-FF4E-9945-DFB1E7FC4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039" t="11525" r="4945" b="11636"/>
          <a:stretch/>
        </p:blipFill>
        <p:spPr>
          <a:xfrm>
            <a:off x="1571328" y="2163762"/>
            <a:ext cx="6048672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86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8">
            <a:extLst>
              <a:ext uri="{FF2B5EF4-FFF2-40B4-BE49-F238E27FC236}">
                <a16:creationId xmlns:a16="http://schemas.microsoft.com/office/drawing/2014/main" id="{E2E5FB31-49C5-F246-A3E3-20C68F09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E con altri poliedri?</a:t>
            </a:r>
          </a:p>
        </p:txBody>
      </p:sp>
      <p:sp>
        <p:nvSpPr>
          <p:cNvPr id="25603" name="Segnaposto piè di pagina 6">
            <a:extLst>
              <a:ext uri="{FF2B5EF4-FFF2-40B4-BE49-F238E27FC236}">
                <a16:creationId xmlns:a16="http://schemas.microsoft.com/office/drawing/2014/main" id="{4B531380-9A0E-2E4B-8F9C-BEE8DF98FB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5604" name="Segnaposto numero diapositiva 7">
            <a:extLst>
              <a:ext uri="{FF2B5EF4-FFF2-40B4-BE49-F238E27FC236}">
                <a16:creationId xmlns:a16="http://schemas.microsoft.com/office/drawing/2014/main" id="{32A95196-FF31-5A4D-81A6-7961CD9FD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115977-2124-4A44-B484-A936E9F58F4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4581" name="Picture 3">
            <a:extLst>
              <a:ext uri="{FF2B5EF4-FFF2-40B4-BE49-F238E27FC236}">
                <a16:creationId xmlns:a16="http://schemas.microsoft.com/office/drawing/2014/main" id="{0A5B1967-F289-4D43-AC17-D6D2BFFBA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2852738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>
            <a:extLst>
              <a:ext uri="{FF2B5EF4-FFF2-40B4-BE49-F238E27FC236}">
                <a16:creationId xmlns:a16="http://schemas.microsoft.com/office/drawing/2014/main" id="{42BED011-5C68-D249-A69F-A62D5B55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21163"/>
            <a:ext cx="3905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>
            <a:extLst>
              <a:ext uri="{FF2B5EF4-FFF2-40B4-BE49-F238E27FC236}">
                <a16:creationId xmlns:a16="http://schemas.microsoft.com/office/drawing/2014/main" id="{7F433633-4EA1-2342-B39D-4367D685D9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84313"/>
            <a:ext cx="3529012" cy="2682875"/>
          </a:xfrm>
          <a:noFill/>
        </p:spPr>
      </p:pic>
    </p:spTree>
    <p:extLst>
      <p:ext uri="{BB962C8B-B14F-4D97-AF65-F5344CB8AC3E}">
        <p14:creationId xmlns:p14="http://schemas.microsoft.com/office/powerpoint/2010/main" val="410846251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5">
            <a:extLst>
              <a:ext uri="{FF2B5EF4-FFF2-40B4-BE49-F238E27FC236}">
                <a16:creationId xmlns:a16="http://schemas.microsoft.com/office/drawing/2014/main" id="{AA67D5C5-096F-B24B-9346-B7EA08C3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Poligoni e poliedri in geometria</a:t>
            </a:r>
          </a:p>
        </p:txBody>
      </p:sp>
      <p:sp>
        <p:nvSpPr>
          <p:cNvPr id="26627" name="Segnaposto testo 6">
            <a:extLst>
              <a:ext uri="{FF2B5EF4-FFF2-40B4-BE49-F238E27FC236}">
                <a16:creationId xmlns:a16="http://schemas.microsoft.com/office/drawing/2014/main" id="{C77A5DC2-67C7-5343-926C-51BF4A43E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4040188" cy="504825"/>
          </a:xfrm>
        </p:spPr>
        <p:txBody>
          <a:bodyPr/>
          <a:lstStyle/>
          <a:p>
            <a:pPr algn="ctr"/>
            <a:r>
              <a:rPr lang="it-IT" altLang="it-IT" i="1">
                <a:solidFill>
                  <a:srgbClr val="FF0000"/>
                </a:solidFill>
                <a:ea typeface="ＭＳ Ｐゴシック" panose="020B0600070205080204" pitchFamily="34" charset="-128"/>
              </a:rPr>
              <a:t>Nel piano</a:t>
            </a:r>
          </a:p>
        </p:txBody>
      </p:sp>
      <p:sp>
        <p:nvSpPr>
          <p:cNvPr id="26628" name="Segnaposto testo 8">
            <a:extLst>
              <a:ext uri="{FF2B5EF4-FFF2-40B4-BE49-F238E27FC236}">
                <a16:creationId xmlns:a16="http://schemas.microsoft.com/office/drawing/2014/main" id="{689BD58B-C80A-C348-A694-0A0BF44AA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341438"/>
            <a:ext cx="4041775" cy="431800"/>
          </a:xfrm>
        </p:spPr>
        <p:txBody>
          <a:bodyPr/>
          <a:lstStyle/>
          <a:p>
            <a:pPr algn="ctr"/>
            <a:r>
              <a:rPr lang="it-IT" altLang="it-IT" i="1">
                <a:solidFill>
                  <a:srgbClr val="0000FF"/>
                </a:solidFill>
                <a:ea typeface="ＭＳ Ｐゴシック" panose="020B0600070205080204" pitchFamily="34" charset="-128"/>
              </a:rPr>
              <a:t>Nello spazio</a:t>
            </a:r>
          </a:p>
        </p:txBody>
      </p:sp>
      <p:sp>
        <p:nvSpPr>
          <p:cNvPr id="26629" name="Segnaposto piè di pagina 3">
            <a:extLst>
              <a:ext uri="{FF2B5EF4-FFF2-40B4-BE49-F238E27FC236}">
                <a16:creationId xmlns:a16="http://schemas.microsoft.com/office/drawing/2014/main" id="{226414A1-7773-7C4C-BBE1-27081D683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6630" name="Segnaposto numero diapositiva 4">
            <a:extLst>
              <a:ext uri="{FF2B5EF4-FFF2-40B4-BE49-F238E27FC236}">
                <a16:creationId xmlns:a16="http://schemas.microsoft.com/office/drawing/2014/main" id="{4826A1F5-F639-584F-89AA-91E441F348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1727ED6-D51F-744C-9D51-37845C70A8BA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6631" name="Picture 2">
            <a:extLst>
              <a:ext uri="{FF2B5EF4-FFF2-40B4-BE49-F238E27FC236}">
                <a16:creationId xmlns:a16="http://schemas.microsoft.com/office/drawing/2014/main" id="{3D008E3B-99F5-5449-897C-0B383589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989138"/>
            <a:ext cx="37703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>
            <a:extLst>
              <a:ext uri="{FF2B5EF4-FFF2-40B4-BE49-F238E27FC236}">
                <a16:creationId xmlns:a16="http://schemas.microsoft.com/office/drawing/2014/main" id="{EE487582-880D-2A42-B2EF-B55537B3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3075"/>
            <a:ext cx="403225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4176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5">
            <a:extLst>
              <a:ext uri="{FF2B5EF4-FFF2-40B4-BE49-F238E27FC236}">
                <a16:creationId xmlns:a16="http://schemas.microsoft.com/office/drawing/2014/main" id="{6564DBAF-6890-764B-86CA-C3C36299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Parallelepipedo retto</a:t>
            </a:r>
          </a:p>
        </p:txBody>
      </p:sp>
      <p:sp>
        <p:nvSpPr>
          <p:cNvPr id="26627" name="Segnaposto testo 6">
            <a:extLst>
              <a:ext uri="{FF2B5EF4-FFF2-40B4-BE49-F238E27FC236}">
                <a16:creationId xmlns:a16="http://schemas.microsoft.com/office/drawing/2014/main" id="{D526E03C-A478-064A-A249-86A4C81F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4040188" cy="503237"/>
          </a:xfrm>
        </p:spPr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Il solido </a:t>
            </a:r>
          </a:p>
        </p:txBody>
      </p:sp>
      <p:sp>
        <p:nvSpPr>
          <p:cNvPr id="26628" name="Segnaposto testo 8">
            <a:extLst>
              <a:ext uri="{FF2B5EF4-FFF2-40B4-BE49-F238E27FC236}">
                <a16:creationId xmlns:a16="http://schemas.microsoft.com/office/drawing/2014/main" id="{B3B1FFEE-6510-6445-AC25-3C43F074C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268413"/>
            <a:ext cx="4041775" cy="576262"/>
          </a:xfrm>
        </p:spPr>
        <p:txBody>
          <a:bodyPr/>
          <a:lstStyle/>
          <a:p>
            <a:pPr algn="ctr"/>
            <a:r>
              <a:rPr lang="it-IT" altLang="it-IT">
                <a:ea typeface="ＭＳ Ｐゴシック" panose="020B0600070205080204" pitchFamily="34" charset="-128"/>
              </a:rPr>
              <a:t>… e il suo sviluppo</a:t>
            </a:r>
          </a:p>
        </p:txBody>
      </p:sp>
      <p:sp>
        <p:nvSpPr>
          <p:cNvPr id="26629" name="Segnaposto piè di pagina 3">
            <a:extLst>
              <a:ext uri="{FF2B5EF4-FFF2-40B4-BE49-F238E27FC236}">
                <a16:creationId xmlns:a16="http://schemas.microsoft.com/office/drawing/2014/main" id="{54665D7B-B05C-D048-A556-17224BA585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6630" name="Segnaposto numero diapositiva 4">
            <a:extLst>
              <a:ext uri="{FF2B5EF4-FFF2-40B4-BE49-F238E27FC236}">
                <a16:creationId xmlns:a16="http://schemas.microsoft.com/office/drawing/2014/main" id="{ED876D10-7B18-9249-9EC2-F3B17EB5C7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CDDC259-7715-374F-BFDA-98EB27023CE7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6631" name="Segnaposto contenuto 10" descr="http://www.korthalsaltes.com/photo/rectangular_prism_cuboid_color.jpg">
            <a:extLst>
              <a:ext uri="{FF2B5EF4-FFF2-40B4-BE49-F238E27FC236}">
                <a16:creationId xmlns:a16="http://schemas.microsoft.com/office/drawing/2014/main" id="{12A9AA09-7E08-EF4B-8A47-2829EB3C767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1916113"/>
            <a:ext cx="3951288" cy="4249737"/>
          </a:xfrm>
        </p:spPr>
      </p:pic>
      <p:pic>
        <p:nvPicPr>
          <p:cNvPr id="26632" name="Segnaposto contenuto 11">
            <a:extLst>
              <a:ext uri="{FF2B5EF4-FFF2-40B4-BE49-F238E27FC236}">
                <a16:creationId xmlns:a16="http://schemas.microsoft.com/office/drawing/2014/main" id="{D94BF69C-741C-ED49-80EC-B3713ACC9EBC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863" y="1916113"/>
            <a:ext cx="3848100" cy="4210050"/>
          </a:xfrm>
        </p:spPr>
      </p:pic>
    </p:spTree>
    <p:extLst>
      <p:ext uri="{BB962C8B-B14F-4D97-AF65-F5344CB8AC3E}">
        <p14:creationId xmlns:p14="http://schemas.microsoft.com/office/powerpoint/2010/main" val="112839075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8">
            <a:extLst>
              <a:ext uri="{FF2B5EF4-FFF2-40B4-BE49-F238E27FC236}">
                <a16:creationId xmlns:a16="http://schemas.microsoft.com/office/drawing/2014/main" id="{4E2B7578-D4A7-4E4D-B0FB-9CDB8E951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Piramide retta a base quadrata</a:t>
            </a:r>
          </a:p>
        </p:txBody>
      </p:sp>
      <p:sp>
        <p:nvSpPr>
          <p:cNvPr id="27651" name="Segnaposto piè di pagina 6">
            <a:extLst>
              <a:ext uri="{FF2B5EF4-FFF2-40B4-BE49-F238E27FC236}">
                <a16:creationId xmlns:a16="http://schemas.microsoft.com/office/drawing/2014/main" id="{EF9B4327-9599-E14C-AE46-F10E23B0B6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7652" name="Segnaposto numero diapositiva 7">
            <a:extLst>
              <a:ext uri="{FF2B5EF4-FFF2-40B4-BE49-F238E27FC236}">
                <a16:creationId xmlns:a16="http://schemas.microsoft.com/office/drawing/2014/main" id="{DEF4539A-4E8B-1D40-8644-18C25014C7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BB3006-E967-4946-B342-8A56291A558F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6629" name="Segnaposto contenuto 12">
            <a:extLst>
              <a:ext uri="{FF2B5EF4-FFF2-40B4-BE49-F238E27FC236}">
                <a16:creationId xmlns:a16="http://schemas.microsoft.com/office/drawing/2014/main" id="{F6EEC5FA-72A2-F641-B91A-F2B813F799F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590800"/>
            <a:ext cx="7416800" cy="3529013"/>
          </a:xfrm>
        </p:spPr>
      </p:pic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A52D62F4-8CC2-5947-872C-D575F99050D6}"/>
              </a:ext>
            </a:extLst>
          </p:cNvPr>
          <p:cNvSpPr txBox="1">
            <a:spLocks/>
          </p:cNvSpPr>
          <p:nvPr/>
        </p:nvSpPr>
        <p:spPr bwMode="auto">
          <a:xfrm>
            <a:off x="228600" y="1828800"/>
            <a:ext cx="3048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b="1">
                <a:latin typeface="Arial" panose="020B0604020202020204" pitchFamily="34" charset="0"/>
              </a:rPr>
              <a:t>Il solido </a:t>
            </a:r>
          </a:p>
        </p:txBody>
      </p:sp>
      <p:sp>
        <p:nvSpPr>
          <p:cNvPr id="7" name="Segnaposto testo 8">
            <a:extLst>
              <a:ext uri="{FF2B5EF4-FFF2-40B4-BE49-F238E27FC236}">
                <a16:creationId xmlns:a16="http://schemas.microsoft.com/office/drawing/2014/main" id="{E029DCC1-85DE-784B-AC57-7E3059F9227E}"/>
              </a:ext>
            </a:extLst>
          </p:cNvPr>
          <p:cNvSpPr txBox="1">
            <a:spLocks/>
          </p:cNvSpPr>
          <p:nvPr/>
        </p:nvSpPr>
        <p:spPr bwMode="auto">
          <a:xfrm>
            <a:off x="4416425" y="1755775"/>
            <a:ext cx="3508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b="1">
                <a:latin typeface="Arial" panose="020B0604020202020204" pitchFamily="34" charset="0"/>
              </a:rPr>
              <a:t>… e il suo sviluppo</a:t>
            </a:r>
          </a:p>
        </p:txBody>
      </p:sp>
    </p:spTree>
    <p:extLst>
      <p:ext uri="{BB962C8B-B14F-4D97-AF65-F5344CB8AC3E}">
        <p14:creationId xmlns:p14="http://schemas.microsoft.com/office/powerpoint/2010/main" val="362911266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9D1844F0-A290-3A46-B184-967E5AC4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 anchor="t"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Prisma retto a base triangolare</a:t>
            </a:r>
          </a:p>
        </p:txBody>
      </p:sp>
      <p:sp>
        <p:nvSpPr>
          <p:cNvPr id="28675" name="Segnaposto piè di pagina 3">
            <a:extLst>
              <a:ext uri="{FF2B5EF4-FFF2-40B4-BE49-F238E27FC236}">
                <a16:creationId xmlns:a16="http://schemas.microsoft.com/office/drawing/2014/main" id="{4570FD73-4FC1-EB40-80DD-9485036EA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8676" name="Segnaposto numero diapositiva 4">
            <a:extLst>
              <a:ext uri="{FF2B5EF4-FFF2-40B4-BE49-F238E27FC236}">
                <a16:creationId xmlns:a16="http://schemas.microsoft.com/office/drawing/2014/main" id="{7DCBFB3E-DD6D-4A4D-9055-4B40A06D73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AAF0FBB-EA57-ED4D-B2AB-1BD642F2642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7653" name="Segnaposto contenuto 5">
            <a:extLst>
              <a:ext uri="{FF2B5EF4-FFF2-40B4-BE49-F238E27FC236}">
                <a16:creationId xmlns:a16="http://schemas.microsoft.com/office/drawing/2014/main" id="{5154B141-D77D-9048-A3D3-16A0AADCF76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3240088" cy="3097213"/>
          </a:xfrm>
        </p:spPr>
      </p:pic>
      <p:sp>
        <p:nvSpPr>
          <p:cNvPr id="27654" name="AutoShape 2">
            <a:extLst>
              <a:ext uri="{FF2B5EF4-FFF2-40B4-BE49-F238E27FC236}">
                <a16:creationId xmlns:a16="http://schemas.microsoft.com/office/drawing/2014/main" id="{AAF5CD4E-8401-D94D-A51B-351197DCE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505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C7AB750-5B03-5C44-BDCD-B8A2B5D7A122}"/>
              </a:ext>
            </a:extLst>
          </p:cNvPr>
          <p:cNvSpPr/>
          <p:nvPr/>
        </p:nvSpPr>
        <p:spPr>
          <a:xfrm>
            <a:off x="6629400" y="3048000"/>
            <a:ext cx="792088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morning" dir="t"/>
            </a:scene3d>
            <a:sp3d extrusionH="57150" contourW="31750" prstMaterial="translucentPowder">
              <a:extrusionClr>
                <a:srgbClr val="FFBE03"/>
              </a:extrusionClr>
              <a:contourClr>
                <a:srgbClr val="FFC000"/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BE03"/>
                </a:solidFill>
                <a:effectLst>
                  <a:outerShdw dir="480000" sx="112000" sy="112000" algn="tl" rotWithShape="0">
                    <a:srgbClr val="000000">
                      <a:shade val="5000"/>
                      <a:satMod val="120000"/>
                    </a:srgbClr>
                  </a:outerShdw>
                </a:effectLst>
                <a:latin typeface="Symbol" pitchFamily="-84" charset="2"/>
                <a:ea typeface="ＭＳ Ｐゴシック" pitchFamily="-84" charset="-128"/>
              </a:rPr>
              <a:t>?</a:t>
            </a:r>
          </a:p>
        </p:txBody>
      </p:sp>
      <p:sp>
        <p:nvSpPr>
          <p:cNvPr id="27656" name="CasellaDiTesto 12">
            <a:extLst>
              <a:ext uri="{FF2B5EF4-FFF2-40B4-BE49-F238E27FC236}">
                <a16:creationId xmlns:a16="http://schemas.microsoft.com/office/drawing/2014/main" id="{5FCB68D8-5CE0-A24E-B2A3-384A8270F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661025"/>
            <a:ext cx="7410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dirty="0">
                <a:latin typeface="Verdana" panose="020B0604030504040204" pitchFamily="34" charset="0"/>
              </a:rPr>
              <a:t>Prova a realizzare lo sviluppo di questo prisma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2B979822-5F5B-314E-892B-7D7D5721FC48}"/>
              </a:ext>
            </a:extLst>
          </p:cNvPr>
          <p:cNvSpPr txBox="1">
            <a:spLocks/>
          </p:cNvSpPr>
          <p:nvPr/>
        </p:nvSpPr>
        <p:spPr bwMode="auto">
          <a:xfrm>
            <a:off x="533400" y="1524000"/>
            <a:ext cx="40401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b="1">
                <a:latin typeface="Arial" panose="020B0604020202020204" pitchFamily="34" charset="0"/>
              </a:rPr>
              <a:t>Il solido 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FBCF0687-A66B-6145-BE6D-87E527161EBE}"/>
              </a:ext>
            </a:extLst>
          </p:cNvPr>
          <p:cNvSpPr txBox="1">
            <a:spLocks/>
          </p:cNvSpPr>
          <p:nvPr/>
        </p:nvSpPr>
        <p:spPr bwMode="auto">
          <a:xfrm>
            <a:off x="4721225" y="1450975"/>
            <a:ext cx="4041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b="1">
                <a:latin typeface="Arial" panose="020B0604020202020204" pitchFamily="34" charset="0"/>
              </a:rPr>
              <a:t>… e il suo sviluppo?</a:t>
            </a:r>
          </a:p>
        </p:txBody>
      </p:sp>
    </p:spTree>
    <p:extLst>
      <p:ext uri="{BB962C8B-B14F-4D97-AF65-F5344CB8AC3E}">
        <p14:creationId xmlns:p14="http://schemas.microsoft.com/office/powerpoint/2010/main" val="79760913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F435C1A7-E67F-8040-805B-1B8DA9EA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Ecco lo sviluppo</a:t>
            </a:r>
          </a:p>
        </p:txBody>
      </p:sp>
      <p:sp>
        <p:nvSpPr>
          <p:cNvPr id="29699" name="Segnaposto piè di pagina 3">
            <a:extLst>
              <a:ext uri="{FF2B5EF4-FFF2-40B4-BE49-F238E27FC236}">
                <a16:creationId xmlns:a16="http://schemas.microsoft.com/office/drawing/2014/main" id="{967029DE-969F-B941-AEEB-6B6CEE302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9700" name="Segnaposto numero diapositiva 4">
            <a:extLst>
              <a:ext uri="{FF2B5EF4-FFF2-40B4-BE49-F238E27FC236}">
                <a16:creationId xmlns:a16="http://schemas.microsoft.com/office/drawing/2014/main" id="{E562E27C-0CB6-A646-BE7A-99FDB1E256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0D43DB-2363-3240-B72F-B767D8E1D00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9701" name="Segnaposto contenuto 5">
            <a:extLst>
              <a:ext uri="{FF2B5EF4-FFF2-40B4-BE49-F238E27FC236}">
                <a16:creationId xmlns:a16="http://schemas.microsoft.com/office/drawing/2014/main" id="{B4CFE25E-88D7-7041-8E65-52F4C1D9279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73238"/>
            <a:ext cx="5759450" cy="4032250"/>
          </a:xfrm>
        </p:spPr>
      </p:pic>
    </p:spTree>
    <p:extLst>
      <p:ext uri="{BB962C8B-B14F-4D97-AF65-F5344CB8AC3E}">
        <p14:creationId xmlns:p14="http://schemas.microsoft.com/office/powerpoint/2010/main" val="172106544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EC6C809E-03D2-F043-A85F-CC9AAFA3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it-IT" altLang="it-IT" sz="3600">
                <a:ea typeface="ＭＳ Ｐゴシック" panose="020B0600070205080204" pitchFamily="34" charset="-128"/>
              </a:rPr>
              <a:t>E se un parallelepipedo non è retto?</a:t>
            </a:r>
          </a:p>
        </p:txBody>
      </p:sp>
      <p:sp>
        <p:nvSpPr>
          <p:cNvPr id="30723" name="Segnaposto piè di pagina 3">
            <a:extLst>
              <a:ext uri="{FF2B5EF4-FFF2-40B4-BE49-F238E27FC236}">
                <a16:creationId xmlns:a16="http://schemas.microsoft.com/office/drawing/2014/main" id="{4F7CFFDF-6B0B-4846-9867-681F2B5E8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0724" name="Segnaposto numero diapositiva 4">
            <a:extLst>
              <a:ext uri="{FF2B5EF4-FFF2-40B4-BE49-F238E27FC236}">
                <a16:creationId xmlns:a16="http://schemas.microsoft.com/office/drawing/2014/main" id="{91B7C72F-D9F7-174A-B357-D23CC0FA6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93627D3-0B86-4840-B564-77F851FA23FB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B20EDAAB-74FF-0E46-BBB8-B80D9E3C5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28775"/>
            <a:ext cx="4167187" cy="4167188"/>
          </a:xfrm>
          <a:noFill/>
        </p:spPr>
      </p:pic>
      <p:sp>
        <p:nvSpPr>
          <p:cNvPr id="29702" name="CasellaDiTesto 6">
            <a:extLst>
              <a:ext uri="{FF2B5EF4-FFF2-40B4-BE49-F238E27FC236}">
                <a16:creationId xmlns:a16="http://schemas.microsoft.com/office/drawing/2014/main" id="{C370878F-4CCE-C044-8025-5F89DDBC1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420938"/>
            <a:ext cx="34990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dirty="0">
                <a:latin typeface="Verdana" panose="020B0604030504040204" pitchFamily="34" charset="0"/>
              </a:rPr>
              <a:t>Prova a disegnare </a:t>
            </a:r>
          </a:p>
          <a:p>
            <a:pPr eaLnBrk="1" hangingPunct="1"/>
            <a:r>
              <a:rPr lang="it-IT" altLang="it-IT" dirty="0">
                <a:latin typeface="Verdana" panose="020B0604030504040204" pitchFamily="34" charset="0"/>
              </a:rPr>
              <a:t>lo sviluppo di questo</a:t>
            </a:r>
          </a:p>
          <a:p>
            <a:pPr eaLnBrk="1" hangingPunct="1"/>
            <a:r>
              <a:rPr lang="it-IT" altLang="it-IT" dirty="0">
                <a:latin typeface="Verdana" panose="020B0604030504040204" pitchFamily="34" charset="0"/>
              </a:rPr>
              <a:t>parallelepipedo e poi </a:t>
            </a:r>
          </a:p>
          <a:p>
            <a:pPr eaLnBrk="1" hangingPunct="1"/>
            <a:r>
              <a:rPr lang="it-IT" altLang="it-IT" dirty="0">
                <a:latin typeface="Verdana" panose="020B0604030504040204" pitchFamily="34" charset="0"/>
              </a:rPr>
              <a:t>verifica con il </a:t>
            </a:r>
          </a:p>
          <a:p>
            <a:pPr eaLnBrk="1" hangingPunct="1"/>
            <a:r>
              <a:rPr lang="it-IT" altLang="it-IT" dirty="0">
                <a:latin typeface="Verdana" panose="020B0604030504040204" pitchFamily="34" charset="0"/>
              </a:rPr>
              <a:t>modello seguente</a:t>
            </a:r>
          </a:p>
        </p:txBody>
      </p:sp>
    </p:spTree>
    <p:extLst>
      <p:ext uri="{BB962C8B-B14F-4D97-AF65-F5344CB8AC3E}">
        <p14:creationId xmlns:p14="http://schemas.microsoft.com/office/powerpoint/2010/main" val="420307472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BD4C71EF-EB4D-5F4B-8E7E-DEEB525A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1213"/>
          </a:xfrm>
        </p:spPr>
        <p:txBody>
          <a:bodyPr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Ecco lo sviluppo</a:t>
            </a:r>
          </a:p>
        </p:txBody>
      </p:sp>
      <p:sp>
        <p:nvSpPr>
          <p:cNvPr id="31747" name="Segnaposto piè di pagina 3">
            <a:extLst>
              <a:ext uri="{FF2B5EF4-FFF2-40B4-BE49-F238E27FC236}">
                <a16:creationId xmlns:a16="http://schemas.microsoft.com/office/drawing/2014/main" id="{2DC48A9A-EC98-FC41-92C4-E9779FC207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1748" name="Segnaposto numero diapositiva 4">
            <a:extLst>
              <a:ext uri="{FF2B5EF4-FFF2-40B4-BE49-F238E27FC236}">
                <a16:creationId xmlns:a16="http://schemas.microsoft.com/office/drawing/2014/main" id="{D12C0BBC-777F-744A-8080-F99084E9F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5C6F05-9C28-D540-B269-8D82F061A73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1749" name="Segnaposto contenuto 5">
            <a:extLst>
              <a:ext uri="{FF2B5EF4-FFF2-40B4-BE49-F238E27FC236}">
                <a16:creationId xmlns:a16="http://schemas.microsoft.com/office/drawing/2014/main" id="{6342CD03-FF96-E746-B307-6521C9BE72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01775"/>
            <a:ext cx="5318125" cy="4518025"/>
          </a:xfrm>
        </p:spPr>
      </p:pic>
    </p:spTree>
    <p:extLst>
      <p:ext uri="{BB962C8B-B14F-4D97-AF65-F5344CB8AC3E}">
        <p14:creationId xmlns:p14="http://schemas.microsoft.com/office/powerpoint/2010/main" val="30358845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0DBFAD14-A7D3-3D44-AD57-43D590AB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>
                <a:ea typeface="ＭＳ Ｐゴシック" panose="020B0600070205080204" pitchFamily="34" charset="-128"/>
              </a:rPr>
              <a:t>Area della superficie di un poliedro</a:t>
            </a:r>
          </a:p>
        </p:txBody>
      </p:sp>
      <p:sp>
        <p:nvSpPr>
          <p:cNvPr id="32771" name="Segnaposto contenuto 2">
            <a:extLst>
              <a:ext uri="{FF2B5EF4-FFF2-40B4-BE49-F238E27FC236}">
                <a16:creationId xmlns:a16="http://schemas.microsoft.com/office/drawing/2014/main" id="{BF2726BA-75C8-1D46-85D4-37283347A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276600"/>
          </a:xfrm>
        </p:spPr>
        <p:txBody>
          <a:bodyPr/>
          <a:lstStyle/>
          <a:p>
            <a:pPr marL="4763" indent="-4763">
              <a:buFont typeface="Wingdings" pitchFamily="2" charset="2"/>
              <a:buNone/>
            </a:pPr>
            <a:r>
              <a:rPr lang="it-IT" altLang="it-IT" sz="2800">
                <a:ea typeface="ＭＳ Ｐゴシック" panose="020B0600070205080204" pitchFamily="34" charset="-128"/>
              </a:rPr>
              <a:t>Per calcolare l’area della superficie di un poliedro è sufficiente sommare l’area di tutte le facce.</a:t>
            </a:r>
          </a:p>
          <a:p>
            <a:pPr marL="4763" indent="-4763">
              <a:buFont typeface="Wingdings" pitchFamily="2" charset="2"/>
              <a:buNone/>
            </a:pPr>
            <a:r>
              <a:rPr lang="it-IT" altLang="it-IT" sz="2800">
                <a:ea typeface="ＭＳ Ｐゴシック" panose="020B0600070205080204" pitchFamily="34" charset="-128"/>
              </a:rPr>
              <a:t>Per i </a:t>
            </a:r>
            <a:r>
              <a:rPr lang="it-IT" altLang="it-IT" sz="2800" b="1" i="1">
                <a:ea typeface="ＭＳ Ｐゴシック" panose="020B0600070205080204" pitchFamily="34" charset="-128"/>
              </a:rPr>
              <a:t>poliedri regolari </a:t>
            </a:r>
            <a:r>
              <a:rPr lang="it-IT" altLang="it-IT" sz="2800">
                <a:ea typeface="ＭＳ Ｐゴシック" panose="020B0600070205080204" pitchFamily="34" charset="-128"/>
              </a:rPr>
              <a:t>basterà quindi calcolare l’area di una faccia e moltiplicarla per il numero delle facce.</a:t>
            </a:r>
          </a:p>
          <a:p>
            <a:pPr marL="4763" indent="-4763">
              <a:buFont typeface="Wingdings" pitchFamily="2" charset="2"/>
              <a:buNone/>
            </a:pPr>
            <a:r>
              <a:rPr lang="it-IT" altLang="it-IT" sz="2800">
                <a:ea typeface="ＭＳ Ｐゴシック" panose="020B0600070205080204" pitchFamily="34" charset="-128"/>
              </a:rPr>
              <a:t>Per molti altri poliedri può essere conveniente ricorrere allo sviluppo.  </a:t>
            </a:r>
          </a:p>
        </p:txBody>
      </p:sp>
      <p:sp>
        <p:nvSpPr>
          <p:cNvPr id="32772" name="Segnaposto piè di pagina 3">
            <a:extLst>
              <a:ext uri="{FF2B5EF4-FFF2-40B4-BE49-F238E27FC236}">
                <a16:creationId xmlns:a16="http://schemas.microsoft.com/office/drawing/2014/main" id="{E057C595-3E1A-D24C-BA90-0E3E7A4EEB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2773" name="Segnaposto numero diapositiva 4">
            <a:extLst>
              <a:ext uri="{FF2B5EF4-FFF2-40B4-BE49-F238E27FC236}">
                <a16:creationId xmlns:a16="http://schemas.microsoft.com/office/drawing/2014/main" id="{6C2E04D3-DB7E-0F43-A387-26C29CEF3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183F905-81FF-9640-BEFD-DE4A589D4C7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341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B10789BA-BB21-9544-B574-DA987652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pPr algn="ctr"/>
            <a:r>
              <a:rPr lang="it-IT" altLang="it-IT" sz="3600">
                <a:ea typeface="ＭＳ Ｐゴシック" panose="020B0600070205080204" pitchFamily="34" charset="-128"/>
              </a:rPr>
              <a:t>Parallelepipedo retto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57FEFA7C-7E53-7E4F-9C6E-013BF6AB37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1447800"/>
          <a:ext cx="8229600" cy="4800601"/>
        </p:xfrm>
        <a:graphic>
          <a:graphicData uri="http://schemas.openxmlformats.org/drawingml/2006/table">
            <a:tbl>
              <a:tblPr/>
              <a:tblGrid>
                <a:gridCol w="8002588">
                  <a:extLst>
                    <a:ext uri="{9D8B030D-6E8A-4147-A177-3AD203B41FA5}">
                      <a16:colId xmlns:a16="http://schemas.microsoft.com/office/drawing/2014/main" val="2360950420"/>
                    </a:ext>
                  </a:extLst>
                </a:gridCol>
                <a:gridCol w="227012">
                  <a:extLst>
                    <a:ext uri="{9D8B030D-6E8A-4147-A177-3AD203B41FA5}">
                      <a16:colId xmlns:a16="http://schemas.microsoft.com/office/drawing/2014/main" val="1208550670"/>
                    </a:ext>
                  </a:extLst>
                </a:gridCol>
              </a:tblGrid>
              <a:tr h="29321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918394"/>
                  </a:ext>
                </a:extLst>
              </a:tr>
              <a:tr h="1868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Dallo sviluppo del parallelepipedo si deduce che 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l’area della superficie laterale A</a:t>
                      </a:r>
                      <a:r>
                        <a:rPr kumimoji="0" lang="it-IT" altLang="it-IT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è l’area del rettangolo con base di lunghezza 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2a + 2b </a:t>
                      </a: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– cioè il perimetro di base del parallelepipedo -  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 altezza di lunghezza 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Per ottenere 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l’area della superficie totale A</a:t>
                      </a:r>
                      <a:r>
                        <a:rPr kumimoji="0" lang="it-IT" altLang="it-IT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aggiungo ad 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</a:t>
                      </a:r>
                      <a:r>
                        <a:rPr kumimoji="0" lang="it-IT" altLang="it-IT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l’area delle due basi, cioè </a:t>
                      </a: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2ab.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395971"/>
                  </a:ext>
                </a:extLst>
              </a:tr>
            </a:tbl>
          </a:graphicData>
        </a:graphic>
      </p:graphicFrame>
      <p:sp>
        <p:nvSpPr>
          <p:cNvPr id="33806" name="Segnaposto piè di pagina 3">
            <a:extLst>
              <a:ext uri="{FF2B5EF4-FFF2-40B4-BE49-F238E27FC236}">
                <a16:creationId xmlns:a16="http://schemas.microsoft.com/office/drawing/2014/main" id="{6086A256-E4AB-504C-8144-69CB00A6A9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3807" name="Segnaposto numero diapositiva 4">
            <a:extLst>
              <a:ext uri="{FF2B5EF4-FFF2-40B4-BE49-F238E27FC236}">
                <a16:creationId xmlns:a16="http://schemas.microsoft.com/office/drawing/2014/main" id="{5A5667BE-50F5-FD46-AF4F-0821C8FAD5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1E45482-CA66-3743-80A5-1FBC5A51035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2784" name="Immagine 6" descr="taglio">
            <a:extLst>
              <a:ext uri="{FF2B5EF4-FFF2-40B4-BE49-F238E27FC236}">
                <a16:creationId xmlns:a16="http://schemas.microsoft.com/office/drawing/2014/main" id="{EFA8CEE2-AFBC-9B4B-B2ED-58A605B0F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2232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7" descr="Geometria_spazio1.jpg">
            <a:extLst>
              <a:ext uri="{FF2B5EF4-FFF2-40B4-BE49-F238E27FC236}">
                <a16:creationId xmlns:a16="http://schemas.microsoft.com/office/drawing/2014/main" id="{C10C11F6-66B8-D544-AFAC-5F89CE68E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713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TextBox 8">
            <a:extLst>
              <a:ext uri="{FF2B5EF4-FFF2-40B4-BE49-F238E27FC236}">
                <a16:creationId xmlns:a16="http://schemas.microsoft.com/office/drawing/2014/main" id="{B1234569-CBDE-5940-91BD-93D410466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0"/>
            <a:ext cx="2209800" cy="461963"/>
          </a:xfrm>
          <a:prstGeom prst="rect">
            <a:avLst/>
          </a:prstGeom>
          <a:solidFill>
            <a:srgbClr val="F5F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= (2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787" name="TextBox 9">
            <a:extLst>
              <a:ext uri="{FF2B5EF4-FFF2-40B4-BE49-F238E27FC236}">
                <a16:creationId xmlns:a16="http://schemas.microsoft.com/office/drawing/2014/main" id="{770D8EF7-51DA-DD4D-BA60-382014A9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733800"/>
            <a:ext cx="2209800" cy="461963"/>
          </a:xfrm>
          <a:prstGeom prst="rect">
            <a:avLst/>
          </a:prstGeom>
          <a:solidFill>
            <a:srgbClr val="F5FF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275672083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5">
            <a:extLst>
              <a:ext uri="{FF2B5EF4-FFF2-40B4-BE49-F238E27FC236}">
                <a16:creationId xmlns:a16="http://schemas.microsoft.com/office/drawing/2014/main" id="{B4ED76E0-D99E-8C47-B92B-182BFCF9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it-IT" altLang="it-IT" sz="4000">
                <a:ea typeface="ＭＳ Ｐゴシック" panose="020B0600070205080204" pitchFamily="34" charset="-128"/>
              </a:rPr>
              <a:t>Prismi</a:t>
            </a:r>
          </a:p>
        </p:txBody>
      </p:sp>
      <p:sp>
        <p:nvSpPr>
          <p:cNvPr id="34819" name="Segnaposto piè di pagina 3">
            <a:extLst>
              <a:ext uri="{FF2B5EF4-FFF2-40B4-BE49-F238E27FC236}">
                <a16:creationId xmlns:a16="http://schemas.microsoft.com/office/drawing/2014/main" id="{5BA4602D-C477-0744-8C53-D8D0AD3010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4820" name="Segnaposto numero diapositiva 4">
            <a:extLst>
              <a:ext uri="{FF2B5EF4-FFF2-40B4-BE49-F238E27FC236}">
                <a16:creationId xmlns:a16="http://schemas.microsoft.com/office/drawing/2014/main" id="{86414674-CBD6-3840-930D-26CDC28654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D9E8EE-CBA7-EA4D-8336-DB8796C9F79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4821" name="CasellaDiTesto 5">
            <a:extLst>
              <a:ext uri="{FF2B5EF4-FFF2-40B4-BE49-F238E27FC236}">
                <a16:creationId xmlns:a16="http://schemas.microsoft.com/office/drawing/2014/main" id="{5B0A24AF-177F-CC43-ADF1-7536C55A5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84313"/>
            <a:ext cx="71961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Verdana" panose="020B0604030504040204" pitchFamily="34" charset="0"/>
              </a:rPr>
              <a:t>In generale si può facilmente verificare che </a:t>
            </a:r>
          </a:p>
          <a:p>
            <a:pPr eaLnBrk="1" hangingPunct="1"/>
            <a:endParaRPr lang="it-IT" altLang="it-IT" sz="1800">
              <a:latin typeface="Verdana" panose="020B0604030504040204" pitchFamily="34" charset="0"/>
            </a:endParaRPr>
          </a:p>
        </p:txBody>
      </p:sp>
      <p:pic>
        <p:nvPicPr>
          <p:cNvPr id="34822" name="Immagine 6">
            <a:extLst>
              <a:ext uri="{FF2B5EF4-FFF2-40B4-BE49-F238E27FC236}">
                <a16:creationId xmlns:a16="http://schemas.microsoft.com/office/drawing/2014/main" id="{1C19AD18-C313-5E4D-B433-3A2C3E558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60800"/>
            <a:ext cx="18335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magine 7">
            <a:extLst>
              <a:ext uri="{FF2B5EF4-FFF2-40B4-BE49-F238E27FC236}">
                <a16:creationId xmlns:a16="http://schemas.microsoft.com/office/drawing/2014/main" id="{A2D5536D-EE6D-AD40-AA52-7C618B85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33924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C5621B-C6BA-3F48-B3EE-7B565BB1C52D}"/>
              </a:ext>
            </a:extLst>
          </p:cNvPr>
          <p:cNvSpPr txBox="1"/>
          <p:nvPr/>
        </p:nvSpPr>
        <p:spPr>
          <a:xfrm>
            <a:off x="6516216" y="2492896"/>
            <a:ext cx="1994264" cy="338554"/>
          </a:xfrm>
          <a:prstGeom prst="rect">
            <a:avLst/>
          </a:prstGeom>
          <a:noFill/>
          <a:ln w="12700">
            <a:solidFill>
              <a:srgbClr val="FFBE0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latin typeface="Verdana" panose="020B0604030504040204" pitchFamily="34" charset="0"/>
              </a:rPr>
              <a:t>Perimetro di Base</a:t>
            </a:r>
          </a:p>
        </p:txBody>
      </p:sp>
      <p:sp>
        <p:nvSpPr>
          <p:cNvPr id="11" name="CasellaDiTesto 8">
            <a:extLst>
              <a:ext uri="{FF2B5EF4-FFF2-40B4-BE49-F238E27FC236}">
                <a16:creationId xmlns:a16="http://schemas.microsoft.com/office/drawing/2014/main" id="{03690596-B85F-724C-954D-DA1C7CF70058}"/>
              </a:ext>
            </a:extLst>
          </p:cNvPr>
          <p:cNvSpPr txBox="1"/>
          <p:nvPr/>
        </p:nvSpPr>
        <p:spPr>
          <a:xfrm>
            <a:off x="6553200" y="3124200"/>
            <a:ext cx="1466567" cy="338554"/>
          </a:xfrm>
          <a:prstGeom prst="rect">
            <a:avLst/>
          </a:prstGeom>
          <a:noFill/>
          <a:ln w="12700">
            <a:solidFill>
              <a:srgbClr val="FF66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latin typeface="Verdana" panose="020B0604030504040204" pitchFamily="34" charset="0"/>
              </a:rPr>
              <a:t>Area di Base</a:t>
            </a:r>
          </a:p>
        </p:txBody>
      </p:sp>
      <p:pic>
        <p:nvPicPr>
          <p:cNvPr id="34830" name="Content Placeholder 17" descr="Geometria_Sp3_formula.jpg">
            <a:extLst>
              <a:ext uri="{FF2B5EF4-FFF2-40B4-BE49-F238E27FC236}">
                <a16:creationId xmlns:a16="http://schemas.microsoft.com/office/drawing/2014/main" id="{94AF229A-2EC0-2045-8703-346FFD2FC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2133600"/>
            <a:ext cx="2057400" cy="1447800"/>
          </a:xfrm>
        </p:spPr>
      </p:pic>
      <p:cxnSp>
        <p:nvCxnSpPr>
          <p:cNvPr id="19" name="Forma 11">
            <a:extLst>
              <a:ext uri="{FF2B5EF4-FFF2-40B4-BE49-F238E27FC236}">
                <a16:creationId xmlns:a16="http://schemas.microsoft.com/office/drawing/2014/main" id="{4D92D6B4-D021-E643-BF02-66A8B258B413}"/>
              </a:ext>
            </a:extLst>
          </p:cNvPr>
          <p:cNvCxnSpPr/>
          <p:nvPr/>
        </p:nvCxnSpPr>
        <p:spPr>
          <a:xfrm rot="16200000" flipH="1">
            <a:off x="5175529" y="1313303"/>
            <a:ext cx="295572" cy="2366726"/>
          </a:xfrm>
          <a:prstGeom prst="curvedConnector4">
            <a:avLst>
              <a:gd name="adj1" fmla="val -77342"/>
              <a:gd name="adj2" fmla="val 71499"/>
            </a:avLst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Forma 11">
            <a:extLst>
              <a:ext uri="{FF2B5EF4-FFF2-40B4-BE49-F238E27FC236}">
                <a16:creationId xmlns:a16="http://schemas.microsoft.com/office/drawing/2014/main" id="{89C78FC7-64FB-CB43-973F-8DA93D3E7A6B}"/>
              </a:ext>
            </a:extLst>
          </p:cNvPr>
          <p:cNvCxnSpPr/>
          <p:nvPr/>
        </p:nvCxnSpPr>
        <p:spPr>
          <a:xfrm>
            <a:off x="5029200" y="3124200"/>
            <a:ext cx="1528526" cy="219372"/>
          </a:xfrm>
          <a:prstGeom prst="curvedConnector3">
            <a:avLst>
              <a:gd name="adj1" fmla="val 50000"/>
            </a:avLst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6524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>
            <a:extLst>
              <a:ext uri="{FF2B5EF4-FFF2-40B4-BE49-F238E27FC236}">
                <a16:creationId xmlns:a16="http://schemas.microsoft.com/office/drawing/2014/main" id="{DE0BB8C8-CA46-F54E-9CC0-7CCE8512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4238"/>
          </a:xfrm>
        </p:spPr>
        <p:txBody>
          <a:bodyPr/>
          <a:lstStyle/>
          <a:p>
            <a:pPr algn="ctr"/>
            <a:r>
              <a:rPr lang="it-IT" altLang="it-IT" sz="4000" dirty="0">
                <a:ea typeface="ＭＳ Ｐゴシック" panose="020B0600070205080204" pitchFamily="34" charset="-128"/>
              </a:rPr>
              <a:t>Piramidi</a:t>
            </a:r>
          </a:p>
        </p:txBody>
      </p:sp>
      <p:sp>
        <p:nvSpPr>
          <p:cNvPr id="35843" name="Segnaposto piè di pagina 3">
            <a:extLst>
              <a:ext uri="{FF2B5EF4-FFF2-40B4-BE49-F238E27FC236}">
                <a16:creationId xmlns:a16="http://schemas.microsoft.com/office/drawing/2014/main" id="{B74C6E74-94D1-2D4C-83FC-8CFDA94F30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5844" name="Segnaposto numero diapositiva 4">
            <a:extLst>
              <a:ext uri="{FF2B5EF4-FFF2-40B4-BE49-F238E27FC236}">
                <a16:creationId xmlns:a16="http://schemas.microsoft.com/office/drawing/2014/main" id="{FDFCA478-E1C6-E748-B6AF-FECF87D24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601267-404A-AA43-9A92-4E43984FC4E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5845" name="Segnaposto contenuto 5">
            <a:extLst>
              <a:ext uri="{FF2B5EF4-FFF2-40B4-BE49-F238E27FC236}">
                <a16:creationId xmlns:a16="http://schemas.microsoft.com/office/drawing/2014/main" id="{C0E65C76-8A05-B341-AA98-A83FA5F7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pPr marL="4763" indent="-4763">
              <a:buFont typeface="Wingdings" pitchFamily="2" charset="2"/>
              <a:buNone/>
            </a:pPr>
            <a:r>
              <a:rPr lang="it-IT" altLang="it-IT" sz="2800" dirty="0">
                <a:ea typeface="ＭＳ Ｐゴシック" panose="020B0600070205080204" pitchFamily="34" charset="-128"/>
              </a:rPr>
              <a:t>Provate ora a partire dallo sviluppo per calcolare superficie laterale e totale di una piramide retta a base quadrata</a:t>
            </a:r>
          </a:p>
          <a:p>
            <a:pPr marL="4763" indent="-4763">
              <a:buFont typeface="Wingdings" pitchFamily="2" charset="2"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  <p:pic>
        <p:nvPicPr>
          <p:cNvPr id="35846" name="Picture 8" descr="Geometria_spazio3_fig2.jpg">
            <a:extLst>
              <a:ext uri="{FF2B5EF4-FFF2-40B4-BE49-F238E27FC236}">
                <a16:creationId xmlns:a16="http://schemas.microsoft.com/office/drawing/2014/main" id="{9C0F02E5-7E4D-6C4D-B41B-12CFD6FE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794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7 9">
            <a:extLst>
              <a:ext uri="{FF2B5EF4-FFF2-40B4-BE49-F238E27FC236}">
                <a16:creationId xmlns:a16="http://schemas.microsoft.com/office/drawing/2014/main" id="{178C3D3C-A17B-4D4B-8F8E-7C9CE538D0EA}"/>
              </a:ext>
            </a:extLst>
          </p:cNvPr>
          <p:cNvCxnSpPr/>
          <p:nvPr/>
        </p:nvCxnSpPr>
        <p:spPr>
          <a:xfrm rot="5400000" flipH="1" flipV="1">
            <a:off x="4572000" y="4509120"/>
            <a:ext cx="1080120" cy="936104"/>
          </a:xfrm>
          <a:prstGeom prst="curvedConnector3">
            <a:avLst>
              <a:gd name="adj1" fmla="val 50000"/>
            </a:avLst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CasellaDiTesto 7">
            <a:extLst>
              <a:ext uri="{FF2B5EF4-FFF2-40B4-BE49-F238E27FC236}">
                <a16:creationId xmlns:a16="http://schemas.microsoft.com/office/drawing/2014/main" id="{3AAFA982-ED49-6E45-AC5E-C319A730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589588"/>
            <a:ext cx="1087438" cy="338137"/>
          </a:xfrm>
          <a:prstGeom prst="rect">
            <a:avLst/>
          </a:prstGeom>
          <a:noFill/>
          <a:ln w="19050">
            <a:solidFill>
              <a:srgbClr val="C117C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latin typeface="Verdana" panose="020B0604030504040204" pitchFamily="34" charset="0"/>
              </a:rPr>
              <a:t>apotema</a:t>
            </a:r>
          </a:p>
        </p:txBody>
      </p:sp>
    </p:spTree>
    <p:extLst>
      <p:ext uri="{BB962C8B-B14F-4D97-AF65-F5344CB8AC3E}">
        <p14:creationId xmlns:p14="http://schemas.microsoft.com/office/powerpoint/2010/main" val="21112845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5">
            <a:extLst>
              <a:ext uri="{FF2B5EF4-FFF2-40B4-BE49-F238E27FC236}">
                <a16:creationId xmlns:a16="http://schemas.microsoft.com/office/drawing/2014/main" id="{C620C939-03EE-A646-957C-6E9CF7E9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Poligoni e poliedri in geometria</a:t>
            </a:r>
          </a:p>
        </p:txBody>
      </p:sp>
      <p:sp>
        <p:nvSpPr>
          <p:cNvPr id="27651" name="Segnaposto testo 6">
            <a:extLst>
              <a:ext uri="{FF2B5EF4-FFF2-40B4-BE49-F238E27FC236}">
                <a16:creationId xmlns:a16="http://schemas.microsoft.com/office/drawing/2014/main" id="{FA8CEEF0-51F1-324B-8C9E-5DCED950F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341438"/>
            <a:ext cx="4040188" cy="792162"/>
          </a:xfrm>
        </p:spPr>
        <p:txBody>
          <a:bodyPr/>
          <a:lstStyle/>
          <a:p>
            <a:pPr algn="ctr"/>
            <a:endParaRPr lang="it-IT" altLang="it-IT">
              <a:ea typeface="ＭＳ Ｐゴシック" panose="020B0600070205080204" pitchFamily="34" charset="-128"/>
            </a:endParaRPr>
          </a:p>
          <a:p>
            <a:pPr algn="ctr"/>
            <a:r>
              <a:rPr lang="it-IT" altLang="it-IT" i="1">
                <a:solidFill>
                  <a:srgbClr val="FF0000"/>
                </a:solidFill>
                <a:ea typeface="ＭＳ Ｐゴシック" panose="020B0600070205080204" pitchFamily="34" charset="-128"/>
              </a:rPr>
              <a:t>Nel piano</a:t>
            </a:r>
            <a:r>
              <a:rPr lang="it-IT" altLang="it-IT">
                <a:ea typeface="ＭＳ Ｐゴシック" panose="020B0600070205080204" pitchFamily="34" charset="-128"/>
              </a:rPr>
              <a:t>: i lati del poligono sono segmenti</a:t>
            </a:r>
          </a:p>
        </p:txBody>
      </p:sp>
      <p:sp>
        <p:nvSpPr>
          <p:cNvPr id="27652" name="Segnaposto testo 8">
            <a:extLst>
              <a:ext uri="{FF2B5EF4-FFF2-40B4-BE49-F238E27FC236}">
                <a16:creationId xmlns:a16="http://schemas.microsoft.com/office/drawing/2014/main" id="{D312EA4E-510E-B643-8E9D-BB0BF3150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981075"/>
            <a:ext cx="4041775" cy="1152525"/>
          </a:xfrm>
        </p:spPr>
        <p:txBody>
          <a:bodyPr/>
          <a:lstStyle/>
          <a:p>
            <a:pPr algn="ctr"/>
            <a:endParaRPr lang="it-IT" altLang="it-IT">
              <a:ea typeface="ＭＳ Ｐゴシック" panose="020B0600070205080204" pitchFamily="34" charset="-128"/>
            </a:endParaRPr>
          </a:p>
          <a:p>
            <a:pPr algn="ctr"/>
            <a:endParaRPr lang="it-IT" altLang="it-IT">
              <a:ea typeface="ＭＳ Ｐゴシック" panose="020B0600070205080204" pitchFamily="34" charset="-128"/>
            </a:endParaRPr>
          </a:p>
          <a:p>
            <a:pPr algn="ctr"/>
            <a:endParaRPr lang="it-IT" altLang="it-IT">
              <a:ea typeface="ＭＳ Ｐゴシック" panose="020B0600070205080204" pitchFamily="34" charset="-128"/>
            </a:endParaRPr>
          </a:p>
          <a:p>
            <a:pPr algn="ctr"/>
            <a:r>
              <a:rPr lang="it-IT" altLang="it-IT" i="1">
                <a:solidFill>
                  <a:srgbClr val="6565FF"/>
                </a:solidFill>
                <a:ea typeface="ＭＳ Ｐゴシック" panose="020B0600070205080204" pitchFamily="34" charset="-128"/>
              </a:rPr>
              <a:t>Nello spazio</a:t>
            </a:r>
            <a:r>
              <a:rPr lang="it-IT" altLang="it-IT">
                <a:ea typeface="ＭＳ Ｐゴシック" panose="020B0600070205080204" pitchFamily="34" charset="-128"/>
              </a:rPr>
              <a:t>: le facce del poliedro sono poligoni</a:t>
            </a:r>
          </a:p>
        </p:txBody>
      </p:sp>
      <p:sp>
        <p:nvSpPr>
          <p:cNvPr id="27653" name="Segnaposto piè di pagina 3">
            <a:extLst>
              <a:ext uri="{FF2B5EF4-FFF2-40B4-BE49-F238E27FC236}">
                <a16:creationId xmlns:a16="http://schemas.microsoft.com/office/drawing/2014/main" id="{BFAF5543-9E06-1E4F-9F55-1F7F127A5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7654" name="Segnaposto numero diapositiva 4">
            <a:extLst>
              <a:ext uri="{FF2B5EF4-FFF2-40B4-BE49-F238E27FC236}">
                <a16:creationId xmlns:a16="http://schemas.microsoft.com/office/drawing/2014/main" id="{5A6D46D3-03D9-4A4B-9CD0-9BF5EFF7C3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AA3A1D-C7A6-FB4E-8FAA-830FAAC36482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27655" name="Picture 2">
            <a:extLst>
              <a:ext uri="{FF2B5EF4-FFF2-40B4-BE49-F238E27FC236}">
                <a16:creationId xmlns:a16="http://schemas.microsoft.com/office/drawing/2014/main" id="{7A3AC590-6B01-F541-8B6F-DADC9244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92375"/>
            <a:ext cx="28098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>
            <a:extLst>
              <a:ext uri="{FF2B5EF4-FFF2-40B4-BE49-F238E27FC236}">
                <a16:creationId xmlns:a16="http://schemas.microsoft.com/office/drawing/2014/main" id="{8327F9CA-4AE7-A74D-BFEA-DACBD267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35200"/>
            <a:ext cx="31369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45880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piè di pagina 3">
            <a:extLst>
              <a:ext uri="{FF2B5EF4-FFF2-40B4-BE49-F238E27FC236}">
                <a16:creationId xmlns:a16="http://schemas.microsoft.com/office/drawing/2014/main" id="{CFED3F07-9F81-8F4A-B731-69495D937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6867" name="Segnaposto numero diapositiva 4">
            <a:extLst>
              <a:ext uri="{FF2B5EF4-FFF2-40B4-BE49-F238E27FC236}">
                <a16:creationId xmlns:a16="http://schemas.microsoft.com/office/drawing/2014/main" id="{8BA27FC9-3DA1-B643-BA0B-B1235B533F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AE3F7F-B172-1049-AEDA-48A3A105769A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40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6868" name="Rectangle 7">
            <a:extLst>
              <a:ext uri="{FF2B5EF4-FFF2-40B4-BE49-F238E27FC236}">
                <a16:creationId xmlns:a16="http://schemas.microsoft.com/office/drawing/2014/main" id="{75AC76B0-7CCC-8849-8C74-9D89C3D66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9" name="Rectangle 8">
            <a:extLst>
              <a:ext uri="{FF2B5EF4-FFF2-40B4-BE49-F238E27FC236}">
                <a16:creationId xmlns:a16="http://schemas.microsoft.com/office/drawing/2014/main" id="{2232BD30-C5BA-714E-8FCB-274501BA4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altLang="it-IT" sz="1800"/>
          </a:p>
        </p:txBody>
      </p:sp>
      <p:sp>
        <p:nvSpPr>
          <p:cNvPr id="36870" name="Rectangle 10">
            <a:extLst>
              <a:ext uri="{FF2B5EF4-FFF2-40B4-BE49-F238E27FC236}">
                <a16:creationId xmlns:a16="http://schemas.microsoft.com/office/drawing/2014/main" id="{82D711F1-D398-4E40-A99C-18476E08F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71" name="Rectangle 11">
            <a:extLst>
              <a:ext uri="{FF2B5EF4-FFF2-40B4-BE49-F238E27FC236}">
                <a16:creationId xmlns:a16="http://schemas.microsoft.com/office/drawing/2014/main" id="{F2ACC184-0F92-8847-B30B-FCD64CD26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pic>
        <p:nvPicPr>
          <p:cNvPr id="36872" name="Picture 11" descr="Geometria_spazio3_fig2.jpg">
            <a:extLst>
              <a:ext uri="{FF2B5EF4-FFF2-40B4-BE49-F238E27FC236}">
                <a16:creationId xmlns:a16="http://schemas.microsoft.com/office/drawing/2014/main" id="{D906BE7C-AA7B-934B-95BB-60029AC7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794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itolo 1">
            <a:extLst>
              <a:ext uri="{FF2B5EF4-FFF2-40B4-BE49-F238E27FC236}">
                <a16:creationId xmlns:a16="http://schemas.microsoft.com/office/drawing/2014/main" id="{C03062AA-050F-DF43-9442-C60D9459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3400"/>
            <a:ext cx="8915400" cy="1100138"/>
          </a:xfrm>
        </p:spPr>
        <p:txBody>
          <a:bodyPr/>
          <a:lstStyle/>
          <a:p>
            <a:pPr algn="ctr"/>
            <a:r>
              <a:rPr lang="it-IT" altLang="it-IT" sz="3600">
                <a:ea typeface="ＭＳ Ｐゴシック" panose="020B0600070205080204" pitchFamily="34" charset="-128"/>
              </a:rPr>
              <a:t>Superficie laterale A</a:t>
            </a:r>
            <a:r>
              <a:rPr lang="it-IT" altLang="it-IT" sz="3600" baseline="-25000">
                <a:ea typeface="ＭＳ Ｐゴシック" panose="020B0600070205080204" pitchFamily="34" charset="-128"/>
              </a:rPr>
              <a:t>L</a:t>
            </a:r>
            <a:r>
              <a:rPr lang="it-IT" altLang="it-IT" sz="3600">
                <a:ea typeface="ＭＳ Ｐゴシック" panose="020B0600070205080204" pitchFamily="34" charset="-128"/>
              </a:rPr>
              <a:t> e Superficie totale A</a:t>
            </a:r>
            <a:r>
              <a:rPr lang="it-IT" altLang="it-IT" sz="3600" baseline="-25000">
                <a:ea typeface="ＭＳ Ｐゴシック" panose="020B0600070205080204" pitchFamily="34" charset="-128"/>
              </a:rPr>
              <a:t>T</a:t>
            </a:r>
          </a:p>
        </p:txBody>
      </p:sp>
      <p:pic>
        <p:nvPicPr>
          <p:cNvPr id="36874" name="Picture 13" descr="Geom_sp3_Fig5.jpg">
            <a:extLst>
              <a:ext uri="{FF2B5EF4-FFF2-40B4-BE49-F238E27FC236}">
                <a16:creationId xmlns:a16="http://schemas.microsoft.com/office/drawing/2014/main" id="{2444EDE4-60C9-3340-BF34-89C51D517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41021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" descr="Geom_sp3_fig6.jpg">
            <a:extLst>
              <a:ext uri="{FF2B5EF4-FFF2-40B4-BE49-F238E27FC236}">
                <a16:creationId xmlns:a16="http://schemas.microsoft.com/office/drawing/2014/main" id="{B5919A93-AFE8-5F43-9826-39EC69C4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0"/>
            <a:ext cx="2705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33491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piè di pagina 3">
            <a:extLst>
              <a:ext uri="{FF2B5EF4-FFF2-40B4-BE49-F238E27FC236}">
                <a16:creationId xmlns:a16="http://schemas.microsoft.com/office/drawing/2014/main" id="{CFED3F07-9F81-8F4A-B731-69495D937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6867" name="Segnaposto numero diapositiva 4">
            <a:extLst>
              <a:ext uri="{FF2B5EF4-FFF2-40B4-BE49-F238E27FC236}">
                <a16:creationId xmlns:a16="http://schemas.microsoft.com/office/drawing/2014/main" id="{8BA27FC9-3DA1-B643-BA0B-B1235B533F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AE3F7F-B172-1049-AEDA-48A3A105769A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41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6868" name="Rectangle 7">
            <a:extLst>
              <a:ext uri="{FF2B5EF4-FFF2-40B4-BE49-F238E27FC236}">
                <a16:creationId xmlns:a16="http://schemas.microsoft.com/office/drawing/2014/main" id="{75AC76B0-7CCC-8849-8C74-9D89C3D66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9" name="Rectangle 8">
            <a:extLst>
              <a:ext uri="{FF2B5EF4-FFF2-40B4-BE49-F238E27FC236}">
                <a16:creationId xmlns:a16="http://schemas.microsoft.com/office/drawing/2014/main" id="{2232BD30-C5BA-714E-8FCB-274501BA4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altLang="it-IT" sz="1800"/>
          </a:p>
        </p:txBody>
      </p:sp>
      <p:sp>
        <p:nvSpPr>
          <p:cNvPr id="36870" name="Rectangle 10">
            <a:extLst>
              <a:ext uri="{FF2B5EF4-FFF2-40B4-BE49-F238E27FC236}">
                <a16:creationId xmlns:a16="http://schemas.microsoft.com/office/drawing/2014/main" id="{82D711F1-D398-4E40-A99C-18476E08F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71" name="Rectangle 11">
            <a:extLst>
              <a:ext uri="{FF2B5EF4-FFF2-40B4-BE49-F238E27FC236}">
                <a16:creationId xmlns:a16="http://schemas.microsoft.com/office/drawing/2014/main" id="{F2ACC184-0F92-8847-B30B-FCD64CD26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endParaRPr lang="it-IT" altLang="it-IT" sz="1800"/>
          </a:p>
        </p:txBody>
      </p:sp>
      <p:sp>
        <p:nvSpPr>
          <p:cNvPr id="36873" name="Titolo 1">
            <a:extLst>
              <a:ext uri="{FF2B5EF4-FFF2-40B4-BE49-F238E27FC236}">
                <a16:creationId xmlns:a16="http://schemas.microsoft.com/office/drawing/2014/main" id="{C03062AA-050F-DF43-9442-C60D9459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33400"/>
            <a:ext cx="6984776" cy="1100138"/>
          </a:xfrm>
        </p:spPr>
        <p:txBody>
          <a:bodyPr/>
          <a:lstStyle/>
          <a:p>
            <a:pPr algn="ctr"/>
            <a:r>
              <a:rPr lang="it-IT" altLang="it-IT" sz="4000" b="1" dirty="0">
                <a:ea typeface="ＭＳ Ｐゴシック" panose="020B0600070205080204" pitchFamily="34" charset="-128"/>
              </a:rPr>
              <a:t>Per approfondire</a:t>
            </a:r>
            <a:endParaRPr lang="it-IT" altLang="it-IT" sz="4000" b="1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794536-5B9C-EE4A-A8E3-4CD02F73D7A9}"/>
              </a:ext>
            </a:extLst>
          </p:cNvPr>
          <p:cNvSpPr txBox="1"/>
          <p:nvPr/>
        </p:nvSpPr>
        <p:spPr>
          <a:xfrm>
            <a:off x="899592" y="1844824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+mn-lt"/>
              </a:rPr>
              <a:t>Completa la scheda di lavoro per approfondire  i poliedri e il loro sviluppo</a:t>
            </a:r>
          </a:p>
        </p:txBody>
      </p:sp>
    </p:spTree>
    <p:extLst>
      <p:ext uri="{BB962C8B-B14F-4D97-AF65-F5344CB8AC3E}">
        <p14:creationId xmlns:p14="http://schemas.microsoft.com/office/powerpoint/2010/main" val="373745929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6D0649D9-DEE2-2141-9676-48575A5A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Poligoni e poliedri in geometria</a:t>
            </a:r>
          </a:p>
        </p:txBody>
      </p:sp>
      <p:sp>
        <p:nvSpPr>
          <p:cNvPr id="28675" name="Segnaposto piè di pagina 3">
            <a:extLst>
              <a:ext uri="{FF2B5EF4-FFF2-40B4-BE49-F238E27FC236}">
                <a16:creationId xmlns:a16="http://schemas.microsoft.com/office/drawing/2014/main" id="{CB942440-94C6-4747-9116-3799F7AE28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8676" name="Segnaposto numero diapositiva 4">
            <a:extLst>
              <a:ext uri="{FF2B5EF4-FFF2-40B4-BE49-F238E27FC236}">
                <a16:creationId xmlns:a16="http://schemas.microsoft.com/office/drawing/2014/main" id="{2D770A8B-A98B-3E40-95E3-F2AECBCF8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0A9F2B-E588-C844-BDBA-D76439CC0D4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8677" name="TextBox 5">
            <a:extLst>
              <a:ext uri="{FF2B5EF4-FFF2-40B4-BE49-F238E27FC236}">
                <a16:creationId xmlns:a16="http://schemas.microsoft.com/office/drawing/2014/main" id="{B6B9A8C6-DF5E-FF40-9B10-3E6986277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Poligono convesso</a:t>
            </a:r>
          </a:p>
        </p:txBody>
      </p:sp>
      <p:sp>
        <p:nvSpPr>
          <p:cNvPr id="28678" name="TextBox 7">
            <a:extLst>
              <a:ext uri="{FF2B5EF4-FFF2-40B4-BE49-F238E27FC236}">
                <a16:creationId xmlns:a16="http://schemas.microsoft.com/office/drawing/2014/main" id="{475A29D2-9879-974E-BD10-66FDB78C9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764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Poliedro convesso</a:t>
            </a:r>
          </a:p>
        </p:txBody>
      </p:sp>
      <p:pic>
        <p:nvPicPr>
          <p:cNvPr id="28679" name="Picture 9" descr="Schermata 2015-05-13 alle 09.51.20.png">
            <a:extLst>
              <a:ext uri="{FF2B5EF4-FFF2-40B4-BE49-F238E27FC236}">
                <a16:creationId xmlns:a16="http://schemas.microsoft.com/office/drawing/2014/main" id="{CF0C6FCB-981B-484C-A3F3-DA8D3F683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4047"/>
          <a:stretch>
            <a:fillRect/>
          </a:stretch>
        </p:blipFill>
        <p:spPr bwMode="auto">
          <a:xfrm>
            <a:off x="533400" y="2286000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Schermata 2015-09-14 alle 10.58.17.png">
            <a:extLst>
              <a:ext uri="{FF2B5EF4-FFF2-40B4-BE49-F238E27FC236}">
                <a16:creationId xmlns:a16="http://schemas.microsoft.com/office/drawing/2014/main" id="{57E5E300-414E-954B-A575-CCFE59386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276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05993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piè di pagina 3">
            <a:extLst>
              <a:ext uri="{FF2B5EF4-FFF2-40B4-BE49-F238E27FC236}">
                <a16:creationId xmlns:a16="http://schemas.microsoft.com/office/drawing/2014/main" id="{FDA322CC-50D1-8140-B9BD-AC1FB89394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29699" name="Segnaposto numero diapositiva 4">
            <a:extLst>
              <a:ext uri="{FF2B5EF4-FFF2-40B4-BE49-F238E27FC236}">
                <a16:creationId xmlns:a16="http://schemas.microsoft.com/office/drawing/2014/main" id="{62FE6924-7912-324A-8DC7-F43E8C1B0C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9145264-AA27-7940-A79C-E456A88CBAB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9700" name="TextBox 4">
            <a:extLst>
              <a:ext uri="{FF2B5EF4-FFF2-40B4-BE49-F238E27FC236}">
                <a16:creationId xmlns:a16="http://schemas.microsoft.com/office/drawing/2014/main" id="{97C9D2A3-5450-4943-8A80-40AA2BB2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Poligono concavo</a:t>
            </a:r>
          </a:p>
        </p:txBody>
      </p:sp>
      <p:sp>
        <p:nvSpPr>
          <p:cNvPr id="29701" name="TextBox 5">
            <a:extLst>
              <a:ext uri="{FF2B5EF4-FFF2-40B4-BE49-F238E27FC236}">
                <a16:creationId xmlns:a16="http://schemas.microsoft.com/office/drawing/2014/main" id="{0413EF09-78C8-E641-B20A-701189A0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6002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Poliedro concavo</a:t>
            </a:r>
          </a:p>
        </p:txBody>
      </p:sp>
      <p:pic>
        <p:nvPicPr>
          <p:cNvPr id="29702" name="Picture 6" descr="Schermata 2015-05-13 alle 10.04.00.png">
            <a:extLst>
              <a:ext uri="{FF2B5EF4-FFF2-40B4-BE49-F238E27FC236}">
                <a16:creationId xmlns:a16="http://schemas.microsoft.com/office/drawing/2014/main" id="{D51F6EF1-6E27-B147-8F59-A9BE1A915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26797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DCC63B3-22F7-9D44-B59A-830598887020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2800" b="1">
                <a:latin typeface="Arial" panose="020B0604020202020204" pitchFamily="34" charset="0"/>
              </a:rPr>
              <a:t>Poligoni e poliedri in geometria</a:t>
            </a:r>
          </a:p>
        </p:txBody>
      </p:sp>
      <p:pic>
        <p:nvPicPr>
          <p:cNvPr id="29704" name="Picture 10" descr="Schermata 2015-09-14 alle 11.00.24.png">
            <a:extLst>
              <a:ext uri="{FF2B5EF4-FFF2-40B4-BE49-F238E27FC236}">
                <a16:creationId xmlns:a16="http://schemas.microsoft.com/office/drawing/2014/main" id="{A2C595EC-3A7C-DD48-B7B1-663594E57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6163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079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2BA04361-35C3-3C4B-A5D2-FC5CB032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I poliedri in geometria: parallelepipedi</a:t>
            </a:r>
          </a:p>
        </p:txBody>
      </p:sp>
      <p:sp>
        <p:nvSpPr>
          <p:cNvPr id="30723" name="Segnaposto piè di pagina 3">
            <a:extLst>
              <a:ext uri="{FF2B5EF4-FFF2-40B4-BE49-F238E27FC236}">
                <a16:creationId xmlns:a16="http://schemas.microsoft.com/office/drawing/2014/main" id="{FBDC6B98-4789-9F4D-B684-BDBF70192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0724" name="Segnaposto numero diapositiva 4">
            <a:extLst>
              <a:ext uri="{FF2B5EF4-FFF2-40B4-BE49-F238E27FC236}">
                <a16:creationId xmlns:a16="http://schemas.microsoft.com/office/drawing/2014/main" id="{FA374934-3A46-FE45-A7B7-E88C351230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5C8998-5200-7845-BFB1-D9EEE8665A9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0725" name="Picture 2" descr="http://www.indire.it/immagini/immag/sckol/ts1127-172.jpg">
            <a:extLst>
              <a:ext uri="{FF2B5EF4-FFF2-40B4-BE49-F238E27FC236}">
                <a16:creationId xmlns:a16="http://schemas.microsoft.com/office/drawing/2014/main" id="{F53B1CCA-210F-DB4B-AED0-6FA913E6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9660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5337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83C4211A-D0F6-9D4A-868D-AB520BF9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I poliedri in geometria: prismi</a:t>
            </a:r>
          </a:p>
        </p:txBody>
      </p:sp>
      <p:sp>
        <p:nvSpPr>
          <p:cNvPr id="31747" name="Segnaposto piè di pagina 3">
            <a:extLst>
              <a:ext uri="{FF2B5EF4-FFF2-40B4-BE49-F238E27FC236}">
                <a16:creationId xmlns:a16="http://schemas.microsoft.com/office/drawing/2014/main" id="{755CBD8F-09BB-E744-A9F5-C4EAE102C7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1748" name="Segnaposto numero diapositiva 4">
            <a:extLst>
              <a:ext uri="{FF2B5EF4-FFF2-40B4-BE49-F238E27FC236}">
                <a16:creationId xmlns:a16="http://schemas.microsoft.com/office/drawing/2014/main" id="{C8278DAC-B80C-E847-8187-87E5E11AB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8369A0E-B881-CE41-B088-35126DDF9CD7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1749" name="Picture 2" descr="http://www.indire.it/immagini/immag/sckol/ts1127-171b.jpg">
            <a:extLst>
              <a:ext uri="{FF2B5EF4-FFF2-40B4-BE49-F238E27FC236}">
                <a16:creationId xmlns:a16="http://schemas.microsoft.com/office/drawing/2014/main" id="{3E3FDD47-9CAE-4049-906E-AD37198C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43100"/>
            <a:ext cx="7920037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48473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>
            <a:extLst>
              <a:ext uri="{FF2B5EF4-FFF2-40B4-BE49-F238E27FC236}">
                <a16:creationId xmlns:a16="http://schemas.microsoft.com/office/drawing/2014/main" id="{521C3922-F2BE-2843-9F52-F7F9112C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pPr algn="ctr"/>
            <a:r>
              <a:rPr lang="it-IT" altLang="it-IT" sz="2800" b="1">
                <a:ea typeface="ＭＳ Ｐゴシック" panose="020B0600070205080204" pitchFamily="34" charset="-128"/>
              </a:rPr>
              <a:t>I poliedri in geometria: piramidi</a:t>
            </a:r>
          </a:p>
        </p:txBody>
      </p:sp>
      <p:sp>
        <p:nvSpPr>
          <p:cNvPr id="32771" name="Segnaposto piè di pagina 3">
            <a:extLst>
              <a:ext uri="{FF2B5EF4-FFF2-40B4-BE49-F238E27FC236}">
                <a16:creationId xmlns:a16="http://schemas.microsoft.com/office/drawing/2014/main" id="{6E408AB5-F370-B34F-9054-1D9357512A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Spagnuolo, Treccani Scuola 2015</a:t>
            </a:r>
          </a:p>
        </p:txBody>
      </p:sp>
      <p:sp>
        <p:nvSpPr>
          <p:cNvPr id="32772" name="Segnaposto numero diapositiva 4">
            <a:extLst>
              <a:ext uri="{FF2B5EF4-FFF2-40B4-BE49-F238E27FC236}">
                <a16:creationId xmlns:a16="http://schemas.microsoft.com/office/drawing/2014/main" id="{8BD6F192-06F3-5449-B357-07AAD6C97F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0464EDD-A865-9E40-9C77-18E45DD4EC37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B4DA8C1A-BD52-D440-9DE3-C2C02874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44640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>
            <a:extLst>
              <a:ext uri="{FF2B5EF4-FFF2-40B4-BE49-F238E27FC236}">
                <a16:creationId xmlns:a16="http://schemas.microsoft.com/office/drawing/2014/main" id="{C9415AE4-18D6-9645-9265-50875A74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05263"/>
            <a:ext cx="61150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1260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15403</TotalTime>
  <Words>871</Words>
  <Application>Microsoft Macintosh PowerPoint</Application>
  <PresentationFormat>Presentazione su schermo (4:3)</PresentationFormat>
  <Paragraphs>197</Paragraphs>
  <Slides>41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1" baseType="lpstr">
      <vt:lpstr>ＭＳ Ｐゴシック</vt:lpstr>
      <vt:lpstr>Arial</vt:lpstr>
      <vt:lpstr>Arial Black</vt:lpstr>
      <vt:lpstr>Arial Narrow</vt:lpstr>
      <vt:lpstr>Calibri</vt:lpstr>
      <vt:lpstr>Symbol</vt:lpstr>
      <vt:lpstr>Times New Roman</vt:lpstr>
      <vt:lpstr>Verdana</vt:lpstr>
      <vt:lpstr>Wingdings</vt:lpstr>
      <vt:lpstr>Pixel</vt:lpstr>
      <vt:lpstr>Poliedri</vt:lpstr>
      <vt:lpstr>I poliedri nella realtà</vt:lpstr>
      <vt:lpstr>Poligoni e poliedri in geometria</vt:lpstr>
      <vt:lpstr>Poligoni e poliedri in geometria</vt:lpstr>
      <vt:lpstr>Poligoni e poliedri in geometria</vt:lpstr>
      <vt:lpstr>Presentazione standard di PowerPoint</vt:lpstr>
      <vt:lpstr>I poliedri in geometria: parallelepipedi</vt:lpstr>
      <vt:lpstr>I poliedri in geometria: prismi</vt:lpstr>
      <vt:lpstr>I poliedri in geometria: piramidi</vt:lpstr>
      <vt:lpstr>Regolarità</vt:lpstr>
      <vt:lpstr>Attività</vt:lpstr>
      <vt:lpstr>Che cosa hai scoperto</vt:lpstr>
      <vt:lpstr>La formula di Eulero per i tutti i poliedri</vt:lpstr>
      <vt:lpstr>Riconoscere poligoni regolari</vt:lpstr>
      <vt:lpstr>Riconoscere poliedri regolari</vt:lpstr>
      <vt:lpstr>Quanti sono i poliedri regolari?</vt:lpstr>
      <vt:lpstr>Presentazione standard di PowerPoint</vt:lpstr>
      <vt:lpstr>Presentazione standard di PowerPoint</vt:lpstr>
      <vt:lpstr>I cinque poliedri regolari in un video</vt:lpstr>
      <vt:lpstr>Lo sviluppo di poliedri </vt:lpstr>
      <vt:lpstr>  Cominciamo con un video </vt:lpstr>
      <vt:lpstr>Sviluppare poliedri</vt:lpstr>
      <vt:lpstr>Presentazione standard di PowerPoint</vt:lpstr>
      <vt:lpstr>Presentazione standard di PowerPoint</vt:lpstr>
      <vt:lpstr>Sviluppare poliedri</vt:lpstr>
      <vt:lpstr>Poliedri regolari</vt:lpstr>
      <vt:lpstr>Poliedri regolari</vt:lpstr>
      <vt:lpstr>Poliedri regolari</vt:lpstr>
      <vt:lpstr>E con altri poliedri?</vt:lpstr>
      <vt:lpstr>Parallelepipedo retto</vt:lpstr>
      <vt:lpstr>Piramide retta a base quadrata</vt:lpstr>
      <vt:lpstr>Prisma retto a base triangolare</vt:lpstr>
      <vt:lpstr>Ecco lo sviluppo</vt:lpstr>
      <vt:lpstr>E se un parallelepipedo non è retto?</vt:lpstr>
      <vt:lpstr>Ecco lo sviluppo</vt:lpstr>
      <vt:lpstr>Area della superficie di un poliedro</vt:lpstr>
      <vt:lpstr>Parallelepipedo retto</vt:lpstr>
      <vt:lpstr>Prismi</vt:lpstr>
      <vt:lpstr>Piramidi</vt:lpstr>
      <vt:lpstr>Superficie laterale AL e Superficie totale AT</vt:lpstr>
      <vt:lpstr>Per approfondire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Lauree Scientifiche</dc:title>
  <dc:creator>Daniela</dc:creator>
  <cp:lastModifiedBy>Microsoft Office User</cp:lastModifiedBy>
  <cp:revision>609</cp:revision>
  <cp:lastPrinted>2015-03-21T14:55:01Z</cp:lastPrinted>
  <dcterms:created xsi:type="dcterms:W3CDTF">2015-09-16T07:49:52Z</dcterms:created>
  <dcterms:modified xsi:type="dcterms:W3CDTF">2020-05-10T13:23:57Z</dcterms:modified>
</cp:coreProperties>
</file>