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424" r:id="rId2"/>
    <p:sldId id="425" r:id="rId3"/>
    <p:sldId id="426" r:id="rId4"/>
    <p:sldId id="427" r:id="rId5"/>
    <p:sldId id="385" r:id="rId6"/>
    <p:sldId id="386" r:id="rId7"/>
    <p:sldId id="373" r:id="rId8"/>
    <p:sldId id="387" r:id="rId9"/>
    <p:sldId id="394" r:id="rId10"/>
    <p:sldId id="378" r:id="rId11"/>
    <p:sldId id="377" r:id="rId12"/>
    <p:sldId id="389" r:id="rId13"/>
    <p:sldId id="382" r:id="rId14"/>
    <p:sldId id="388" r:id="rId15"/>
    <p:sldId id="380" r:id="rId16"/>
    <p:sldId id="390" r:id="rId17"/>
    <p:sldId id="391" r:id="rId18"/>
    <p:sldId id="392" r:id="rId19"/>
    <p:sldId id="393" r:id="rId20"/>
    <p:sldId id="326" r:id="rId21"/>
    <p:sldId id="376" r:id="rId22"/>
    <p:sldId id="383" r:id="rId23"/>
    <p:sldId id="384" r:id="rId24"/>
    <p:sldId id="400" r:id="rId25"/>
    <p:sldId id="395" r:id="rId26"/>
    <p:sldId id="396" r:id="rId27"/>
    <p:sldId id="423" r:id="rId28"/>
    <p:sldId id="406" r:id="rId29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9"/>
    <p:restoredTop sz="94633"/>
  </p:normalViewPr>
  <p:slideViewPr>
    <p:cSldViewPr>
      <p:cViewPr varScale="1">
        <p:scale>
          <a:sx n="86" d="100"/>
          <a:sy n="86" d="100"/>
        </p:scale>
        <p:origin x="176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AC579973-C4EE-C443-91E6-3574E56ABF5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A3A29F74-B865-4D43-A066-BAF17A53595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5AFF4FC8-EF48-F944-B421-C74745B20FC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E293A69E-0C81-554D-A445-296FFCFFD64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93BE391-6884-9D4D-B8D1-65959127ABE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D3560263-BA62-5447-AAD3-7C3FE83E7B8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45E22D80-D9FC-7148-B95E-7589B1DDC24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B6FC478E-3FC1-FC48-99C8-430C63B8F97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7" name="Rectangle 5">
            <a:extLst>
              <a:ext uri="{FF2B5EF4-FFF2-40B4-BE49-F238E27FC236}">
                <a16:creationId xmlns:a16="http://schemas.microsoft.com/office/drawing/2014/main" id="{E0A5E833-F63C-4644-ADBD-731EA51F152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79878" name="Rectangle 6">
            <a:extLst>
              <a:ext uri="{FF2B5EF4-FFF2-40B4-BE49-F238E27FC236}">
                <a16:creationId xmlns:a16="http://schemas.microsoft.com/office/drawing/2014/main" id="{ACD82018-57F4-5B4A-8B8E-EB92B33D594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9879" name="Rectangle 7">
            <a:extLst>
              <a:ext uri="{FF2B5EF4-FFF2-40B4-BE49-F238E27FC236}">
                <a16:creationId xmlns:a16="http://schemas.microsoft.com/office/drawing/2014/main" id="{8FE85BAA-974A-EF4D-95EF-1E7D124E0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A252B47-ABE9-774E-A9AF-616B2316C176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0C30-F8A1-BD43-A30A-5E9C5B743DF5}" type="slidenum">
              <a:rPr lang="it-IT" altLang="it-IT" smtClean="0"/>
              <a:pPr/>
              <a:t>17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652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00B2878-A837-E74B-A5C5-21C98A6F1F9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710DBE52-E594-4E4E-8FDF-79440B846CA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627685E9-DC8E-764B-AB7E-B25DFFAE113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CAA7A356-FD61-2047-A3DC-28608C9D2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F0020FE3-482D-5F4E-BC6C-6C11DCCD1EA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A317577B-0D87-714C-9237-41C7A9CBF56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664D4BFB-3318-A144-969A-C3B1D943E3C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02F81EA8-7F83-DF43-9386-F87B55E707C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>
                <a:extLst>
                  <a:ext uri="{FF2B5EF4-FFF2-40B4-BE49-F238E27FC236}">
                    <a16:creationId xmlns:a16="http://schemas.microsoft.com/office/drawing/2014/main" id="{0F0BC56E-9C35-A54F-8C61-7B72525BE21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D67897DA-05DE-3644-87A1-A5F5E62EF56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FE6487A4-8AD5-0740-9CFD-9EEBAC0E02B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0834BB6B-8FEC-F949-B7A7-34E3B46E8FA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953F15EF-6081-CF4D-8BA3-A29049154C9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18492F4A-D1F5-464F-94E9-71093D87F46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513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14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F1709989-D593-CE4F-BB75-47ECF2F4EF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9264684F-16C5-C94F-82C4-A433673D24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A43CDEB1-10B8-AD41-8D9F-1287F61F1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B35F7-BA98-6E49-9A7B-A140197D63A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1117153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70721AC-7FFA-204D-820B-C5B98419BD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11B6144-9EA1-BE4E-9D58-E9C2CDDDAFC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8F033E-AD16-C047-84B4-6125BE8D858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70C85884-DAEE-9B49-9D26-A153A272A4A9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614187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1DF35CB-E7AD-4C44-B5B0-818A1405AF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E4259E1-08B1-B041-AADD-0EC788124B0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7E1D89-9EBC-4D40-B9F5-0B8616C2262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899ADA61-9FC0-374B-A324-DB096351531B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102267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BBAFE09-B13B-FF49-BA78-43EC949EBB2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8037EF4-7350-8C4E-8A9D-D05DC43BA06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4E4537-A0F1-A540-AABB-572EFEA2C78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01FF528B-7F81-7447-B4E8-4B88585BCC1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0578535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29B3DC0-09B5-1847-B164-9349961F9CC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2B257F3-3A45-2540-9D88-18CCC510A53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5AA75-39C3-6549-8FD6-40AB5E92F137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53D5ECC0-608A-1149-AE66-DCADCF0099F4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262024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5CC182D-B71B-2145-9620-C922C522B0D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CD911CF-8DAC-164C-8EB4-BB2B889D200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8A798E-F7AD-F14A-8165-49779525285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DF01647-3E6C-F148-A8EB-6D9B71E7518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9956337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3134D38-91D7-294A-8DCF-04084B6CE23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D73EF2-379D-C04B-A857-AA4AB6A9479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D6822B-E638-DC43-BA22-F5D93213B1E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A0AA4EB8-85A3-D843-A17C-8C20CD0E231C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888456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983B9F2-A7F2-4944-9734-D8E733A57F6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838E155-F701-F64D-8677-E87B7CB9EF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B5951E-53D0-4A43-9A2A-08F9854D9E6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8C231412-37D9-FD4C-9609-E689591D3FB5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232470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B71011-1B7D-204F-8639-825EB76094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C682CD-2331-5945-9B11-F5333EDEC7F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0E46D9-6DF7-0C49-A5FE-3F6B2C4F0C1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828228B0-EEDD-364D-BAE1-254F092ACB4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318872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488A6CC-F775-6C49-8CFF-80E586DA713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EAD32D4-32A2-6842-A354-2BAD3890970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7283A-F3DD-314A-98FF-5477F721592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DD06F2DD-B6CE-DC4A-AC8A-3DB40DB2F22C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5456855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94FC6BE-1000-DE4C-85E4-BB782E42E2E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4DD14BC-D165-CD4F-A930-7F3D7782E06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9F737B-ED05-484D-AE45-7E4CFACA0B5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23DE41EA-A6A5-1B4A-A0C3-8C4240C030B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736442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E679D4C-E331-0A45-B5CB-F4E52E0D07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197F735-7DFA-D04B-BC66-D31A5F01E9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2E2403-AA67-B948-B817-5F69A0434D44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4C578F2A-E327-584A-8D3C-2BC742475E0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5600936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4B82FA2-0B0D-784A-BBEA-1715388E54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anose="020B0604020202020204" pitchFamily="34" charset="0"/>
              </a:defRPr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BBEF58B-7A7C-334C-A06D-2563C37B96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anose="020B0604020202020204" pitchFamily="34" charset="0"/>
              </a:defRPr>
            </a:lvl1pPr>
          </a:lstStyle>
          <a:p>
            <a:fld id="{5A1A4275-C75A-8A4F-92ED-B5759CE4D290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B6647EA-3472-FD48-BDB2-017C692BA09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4101" name="Rectangle 5">
              <a:extLst>
                <a:ext uri="{FF2B5EF4-FFF2-40B4-BE49-F238E27FC236}">
                  <a16:creationId xmlns:a16="http://schemas.microsoft.com/office/drawing/2014/main" id="{F4A38AAF-BCB7-3B41-9092-182505E06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4102" name="Rectangle 6">
              <a:extLst>
                <a:ext uri="{FF2B5EF4-FFF2-40B4-BE49-F238E27FC236}">
                  <a16:creationId xmlns:a16="http://schemas.microsoft.com/office/drawing/2014/main" id="{EC3BA2FD-240C-F249-AD3F-D205FF2C5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4103" name="Rectangle 7">
              <a:extLst>
                <a:ext uri="{FF2B5EF4-FFF2-40B4-BE49-F238E27FC236}">
                  <a16:creationId xmlns:a16="http://schemas.microsoft.com/office/drawing/2014/main" id="{96A8C58D-9A34-DE43-A980-99F625FDE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4" name="Rectangle 8">
              <a:extLst>
                <a:ext uri="{FF2B5EF4-FFF2-40B4-BE49-F238E27FC236}">
                  <a16:creationId xmlns:a16="http://schemas.microsoft.com/office/drawing/2014/main" id="{8737365E-57D4-6B4F-BDE7-6E81AD883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5" name="Rectangle 9">
              <a:extLst>
                <a:ext uri="{FF2B5EF4-FFF2-40B4-BE49-F238E27FC236}">
                  <a16:creationId xmlns:a16="http://schemas.microsoft.com/office/drawing/2014/main" id="{55CD5E71-4E91-3046-B6B3-99545A26D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6" name="Rectangle 10">
              <a:extLst>
                <a:ext uri="{FF2B5EF4-FFF2-40B4-BE49-F238E27FC236}">
                  <a16:creationId xmlns:a16="http://schemas.microsoft.com/office/drawing/2014/main" id="{CD55908C-5959-334E-8556-41916F969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7" name="Rectangle 11">
              <a:extLst>
                <a:ext uri="{FF2B5EF4-FFF2-40B4-BE49-F238E27FC236}">
                  <a16:creationId xmlns:a16="http://schemas.microsoft.com/office/drawing/2014/main" id="{62C589D5-AD2A-0B44-8E3D-493972903D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4108" name="Rectangle 12">
              <a:extLst>
                <a:ext uri="{FF2B5EF4-FFF2-40B4-BE49-F238E27FC236}">
                  <a16:creationId xmlns:a16="http://schemas.microsoft.com/office/drawing/2014/main" id="{9807B9C9-6D9A-0E4A-9618-9FE015484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9" name="Rectangle 13">
              <a:extLst>
                <a:ext uri="{FF2B5EF4-FFF2-40B4-BE49-F238E27FC236}">
                  <a16:creationId xmlns:a16="http://schemas.microsoft.com/office/drawing/2014/main" id="{7EAD9DA2-E9E5-974F-BAF9-F59985E77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10" name="Rectangle 14">
            <a:extLst>
              <a:ext uri="{FF2B5EF4-FFF2-40B4-BE49-F238E27FC236}">
                <a16:creationId xmlns:a16="http://schemas.microsoft.com/office/drawing/2014/main" id="{DBFE7B77-5F7B-404F-ACA3-2609277CB4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4111" name="Rectangle 15">
            <a:extLst>
              <a:ext uri="{FF2B5EF4-FFF2-40B4-BE49-F238E27FC236}">
                <a16:creationId xmlns:a16="http://schemas.microsoft.com/office/drawing/2014/main" id="{E9C9F365-0C4F-614D-B825-69224DC35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112" name="Rectangle 16">
            <a:extLst>
              <a:ext uri="{FF2B5EF4-FFF2-40B4-BE49-F238E27FC236}">
                <a16:creationId xmlns:a16="http://schemas.microsoft.com/office/drawing/2014/main" id="{ED7AE4EC-A337-D646-842C-46591BF21D4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  <p:sldLayoutId id="2147484349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0" grpId="0"/>
      <p:bldP spid="4111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3">
            <a:extLst>
              <a:ext uri="{FF2B5EF4-FFF2-40B4-BE49-F238E27FC236}">
                <a16:creationId xmlns:a16="http://schemas.microsoft.com/office/drawing/2014/main" id="{AADF4EE5-87AA-EA4C-A32F-5C5757F96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1840" y="1828800"/>
            <a:ext cx="5328592" cy="2209800"/>
          </a:xfrm>
        </p:spPr>
        <p:txBody>
          <a:bodyPr/>
          <a:lstStyle/>
          <a:p>
            <a:pPr algn="ctr"/>
            <a:r>
              <a:rPr lang="it-IT" altLang="it-IT" dirty="0">
                <a:ea typeface="ＭＳ Ｐゴシック" panose="020B0600070205080204" pitchFamily="34" charset="-128"/>
              </a:rPr>
              <a:t>Angoli nel piano e nello spazio</a:t>
            </a: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838A475F-1B2A-EC4C-8FEE-3F3B4DA3E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796E467-3AE6-1745-94DF-03F9A7B49043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6388" name="Footer Placeholder 4">
            <a:extLst>
              <a:ext uri="{FF2B5EF4-FFF2-40B4-BE49-F238E27FC236}">
                <a16:creationId xmlns:a16="http://schemas.microsoft.com/office/drawing/2014/main" id="{8DD8E010-548F-8F47-B242-61B5AE58B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</p:spTree>
    <p:extLst>
      <p:ext uri="{BB962C8B-B14F-4D97-AF65-F5344CB8AC3E}">
        <p14:creationId xmlns:p14="http://schemas.microsoft.com/office/powerpoint/2010/main" val="214097542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piè di pagina 6">
            <a:extLst>
              <a:ext uri="{FF2B5EF4-FFF2-40B4-BE49-F238E27FC236}">
                <a16:creationId xmlns:a16="http://schemas.microsoft.com/office/drawing/2014/main" id="{B3D4D8A7-6EA8-D84F-AEB8-396726A2C5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4579" name="Segnaposto numero diapositiva 7">
            <a:extLst>
              <a:ext uri="{FF2B5EF4-FFF2-40B4-BE49-F238E27FC236}">
                <a16:creationId xmlns:a16="http://schemas.microsoft.com/office/drawing/2014/main" id="{21E7EE45-4DE8-A540-9C91-14EC000DC7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207957B-6E44-5E41-BFE9-53E9E3F1ABEC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10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4580" name="TextBox 8">
            <a:extLst>
              <a:ext uri="{FF2B5EF4-FFF2-40B4-BE49-F238E27FC236}">
                <a16:creationId xmlns:a16="http://schemas.microsoft.com/office/drawing/2014/main" id="{AD7CA4D4-A121-874E-95A2-502EFFD41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47800"/>
            <a:ext cx="8305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FF"/>
                </a:solidFill>
                <a:latin typeface="Arial" panose="020B0604020202020204" pitchFamily="34" charset="0"/>
              </a:rPr>
              <a:t>Seziono il diedro con un piano perpendicolare allo spigolo; così ottengo un angolo piano, che so misurare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5E312D-3747-6E41-B7E7-71C55B99890F}"/>
              </a:ext>
            </a:extLst>
          </p:cNvPr>
          <p:cNvSpPr/>
          <p:nvPr/>
        </p:nvSpPr>
        <p:spPr>
          <a:xfrm>
            <a:off x="533400" y="609600"/>
            <a:ext cx="6019800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Come misuro un diedro?</a:t>
            </a:r>
            <a:endParaRPr lang="it-IT" altLang="it-IT" sz="3600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5AFF00-4385-F84F-AB37-E5E4E86D7312}"/>
              </a:ext>
            </a:extLst>
          </p:cNvPr>
          <p:cNvSpPr/>
          <p:nvPr/>
        </p:nvSpPr>
        <p:spPr>
          <a:xfrm>
            <a:off x="1295400" y="3124200"/>
            <a:ext cx="1827213" cy="461963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>
                <a:latin typeface="Arial" panose="020B0604020202020204" pitchFamily="34" charset="0"/>
              </a:rPr>
              <a:t>Nella realtà</a:t>
            </a:r>
          </a:p>
        </p:txBody>
      </p:sp>
      <p:pic>
        <p:nvPicPr>
          <p:cNvPr id="24583" name="Picture 10" descr="Schermata 2015-03-19 alle 18.02.17.png">
            <a:extLst>
              <a:ext uri="{FF2B5EF4-FFF2-40B4-BE49-F238E27FC236}">
                <a16:creationId xmlns:a16="http://schemas.microsoft.com/office/drawing/2014/main" id="{BAABAFA5-D3CC-E34F-B19F-958825956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4132263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2E61589-F93E-654E-8B9A-2F02695146FC}"/>
              </a:ext>
            </a:extLst>
          </p:cNvPr>
          <p:cNvSpPr/>
          <p:nvPr/>
        </p:nvSpPr>
        <p:spPr>
          <a:xfrm>
            <a:off x="5638800" y="3124200"/>
            <a:ext cx="2014538" cy="461963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>
                <a:latin typeface="Arial" panose="020B0604020202020204" pitchFamily="34" charset="0"/>
              </a:rPr>
              <a:t>In geometria</a:t>
            </a:r>
          </a:p>
        </p:txBody>
      </p:sp>
      <p:pic>
        <p:nvPicPr>
          <p:cNvPr id="24585" name="Picture 3">
            <a:extLst>
              <a:ext uri="{FF2B5EF4-FFF2-40B4-BE49-F238E27FC236}">
                <a16:creationId xmlns:a16="http://schemas.microsoft.com/office/drawing/2014/main" id="{BD780996-AB15-CA44-8D7D-DED7437A09D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3657600"/>
            <a:ext cx="4041775" cy="2332038"/>
          </a:xfrm>
          <a:noFill/>
        </p:spPr>
      </p:pic>
    </p:spTree>
    <p:extLst>
      <p:ext uri="{BB962C8B-B14F-4D97-AF65-F5344CB8AC3E}">
        <p14:creationId xmlns:p14="http://schemas.microsoft.com/office/powerpoint/2010/main" val="124070541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piè di pagina 3">
            <a:extLst>
              <a:ext uri="{FF2B5EF4-FFF2-40B4-BE49-F238E27FC236}">
                <a16:creationId xmlns:a16="http://schemas.microsoft.com/office/drawing/2014/main" id="{10B982A4-5CB5-E049-991F-40A69CB3BA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5603" name="Segnaposto numero diapositiva 4">
            <a:extLst>
              <a:ext uri="{FF2B5EF4-FFF2-40B4-BE49-F238E27FC236}">
                <a16:creationId xmlns:a16="http://schemas.microsoft.com/office/drawing/2014/main" id="{B3A9CB4D-DB85-1E4D-BB8D-F63878A1CA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82C7BEB-80F9-894E-8FCF-621EE720FA7C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11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F5B17E30-2B16-CF43-8EEF-64BF9B8E4E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905000"/>
            <a:ext cx="8134350" cy="3133725"/>
          </a:xfr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99A6C0-DB85-DF4C-AFBA-604E4F6AC470}"/>
              </a:ext>
            </a:extLst>
          </p:cNvPr>
          <p:cNvSpPr/>
          <p:nvPr/>
        </p:nvSpPr>
        <p:spPr>
          <a:xfrm>
            <a:off x="762000" y="914400"/>
            <a:ext cx="5867400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Ampiezza di un diedro</a:t>
            </a:r>
          </a:p>
        </p:txBody>
      </p:sp>
    </p:spTree>
    <p:extLst>
      <p:ext uri="{BB962C8B-B14F-4D97-AF65-F5344CB8AC3E}">
        <p14:creationId xmlns:p14="http://schemas.microsoft.com/office/powerpoint/2010/main" val="50266521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piè di pagina 3">
            <a:extLst>
              <a:ext uri="{FF2B5EF4-FFF2-40B4-BE49-F238E27FC236}">
                <a16:creationId xmlns:a16="http://schemas.microsoft.com/office/drawing/2014/main" id="{3EF82558-3F3D-0B41-828C-A95155ECDD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6627" name="Segnaposto numero diapositiva 4">
            <a:extLst>
              <a:ext uri="{FF2B5EF4-FFF2-40B4-BE49-F238E27FC236}">
                <a16:creationId xmlns:a16="http://schemas.microsoft.com/office/drawing/2014/main" id="{8E40A652-9879-484E-8658-996426E1E8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DD82694-4329-A847-9E2F-C5B9310D3946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12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6628" name="TextBox 5">
            <a:extLst>
              <a:ext uri="{FF2B5EF4-FFF2-40B4-BE49-F238E27FC236}">
                <a16:creationId xmlns:a16="http://schemas.microsoft.com/office/drawing/2014/main" id="{88CA5732-C9C1-664B-8226-85080F0BC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219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05BADA-852B-4D4F-997A-2DDAC288BE76}"/>
              </a:ext>
            </a:extLst>
          </p:cNvPr>
          <p:cNvSpPr txBox="1"/>
          <p:nvPr/>
        </p:nvSpPr>
        <p:spPr>
          <a:xfrm>
            <a:off x="533400" y="1283481"/>
            <a:ext cx="6705600" cy="9540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00FF"/>
                </a:solidFill>
                <a:latin typeface="Arial" panose="020B0604020202020204" pitchFamily="34" charset="0"/>
              </a:rPr>
              <a:t>Sono perpendicolari due piani secanti che formano quattro diedri retti </a:t>
            </a:r>
          </a:p>
        </p:txBody>
      </p:sp>
      <p:pic>
        <p:nvPicPr>
          <p:cNvPr id="26630" name="Picture 10" descr="piani_perp2a.jpg">
            <a:extLst>
              <a:ext uri="{FF2B5EF4-FFF2-40B4-BE49-F238E27FC236}">
                <a16:creationId xmlns:a16="http://schemas.microsoft.com/office/drawing/2014/main" id="{5CEA8F4E-835D-E346-84FA-065C52D9D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244633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2" descr="piani_perp1a.jpg">
            <a:extLst>
              <a:ext uri="{FF2B5EF4-FFF2-40B4-BE49-F238E27FC236}">
                <a16:creationId xmlns:a16="http://schemas.microsoft.com/office/drawing/2014/main" id="{C266A1C9-A037-264B-B7E7-600A73CB1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0"/>
            <a:ext cx="29559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3" descr="Piani_perp_geo.jpg">
            <a:extLst>
              <a:ext uri="{FF2B5EF4-FFF2-40B4-BE49-F238E27FC236}">
                <a16:creationId xmlns:a16="http://schemas.microsoft.com/office/drawing/2014/main" id="{6D7ECCC3-8EDF-4249-B61F-F0C51E372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90800"/>
            <a:ext cx="30162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A763FB-2BE1-9F4B-96AF-7BDDD87ACDA6}"/>
              </a:ext>
            </a:extLst>
          </p:cNvPr>
          <p:cNvSpPr/>
          <p:nvPr/>
        </p:nvSpPr>
        <p:spPr>
          <a:xfrm>
            <a:off x="533400" y="609600"/>
            <a:ext cx="7620000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Piani perpendicolari</a:t>
            </a:r>
            <a:endParaRPr lang="it-IT" altLang="it-IT" sz="36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20925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egnaposto contenuto 6">
            <a:extLst>
              <a:ext uri="{FF2B5EF4-FFF2-40B4-BE49-F238E27FC236}">
                <a16:creationId xmlns:a16="http://schemas.microsoft.com/office/drawing/2014/main" id="{73E2AD71-523A-C54D-BF39-9C3F328A8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780929"/>
            <a:ext cx="8382000" cy="108012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it-IT" altLang="it-IT" b="1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Completa la scheda di lavoro per ‘vedere e toccare’ angoli nello spazio.</a:t>
            </a:r>
          </a:p>
        </p:txBody>
      </p:sp>
      <p:sp>
        <p:nvSpPr>
          <p:cNvPr id="27651" name="Segnaposto piè di pagina 3">
            <a:extLst>
              <a:ext uri="{FF2B5EF4-FFF2-40B4-BE49-F238E27FC236}">
                <a16:creationId xmlns:a16="http://schemas.microsoft.com/office/drawing/2014/main" id="{3A82B360-D083-D045-9E3E-C44CDFE687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7652" name="Segnaposto numero diapositiva 4">
            <a:extLst>
              <a:ext uri="{FF2B5EF4-FFF2-40B4-BE49-F238E27FC236}">
                <a16:creationId xmlns:a16="http://schemas.microsoft.com/office/drawing/2014/main" id="{1A64A602-361B-094C-AA6A-101FCD682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72CF62C-FDE1-4241-88F7-6A29DBBCF6E6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13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884A5B-01EB-1F41-B670-3E4BD621DB7A}"/>
              </a:ext>
            </a:extLst>
          </p:cNvPr>
          <p:cNvSpPr/>
          <p:nvPr/>
        </p:nvSpPr>
        <p:spPr>
          <a:xfrm>
            <a:off x="3505200" y="838200"/>
            <a:ext cx="1749425" cy="646113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Attività</a:t>
            </a:r>
            <a:endParaRPr lang="it-IT" altLang="it-IT" sz="36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80146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5">
            <a:extLst>
              <a:ext uri="{FF2B5EF4-FFF2-40B4-BE49-F238E27FC236}">
                <a16:creationId xmlns:a16="http://schemas.microsoft.com/office/drawing/2014/main" id="{7207DD89-D237-6045-8EBA-EDB46A7E9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955675"/>
          </a:xfrm>
        </p:spPr>
        <p:txBody>
          <a:bodyPr/>
          <a:lstStyle/>
          <a:p>
            <a:pPr algn="ctr"/>
            <a:r>
              <a:rPr lang="it-IT" altLang="it-IT" b="1" dirty="0">
                <a:ea typeface="ＭＳ Ｐゴシック" panose="020B0600070205080204" pitchFamily="34" charset="-128"/>
              </a:rPr>
              <a:t>Che cosa hai ottenuto</a:t>
            </a:r>
          </a:p>
        </p:txBody>
      </p:sp>
      <p:sp>
        <p:nvSpPr>
          <p:cNvPr id="28675" name="Segnaposto piè di pagina 3">
            <a:extLst>
              <a:ext uri="{FF2B5EF4-FFF2-40B4-BE49-F238E27FC236}">
                <a16:creationId xmlns:a16="http://schemas.microsoft.com/office/drawing/2014/main" id="{DFF0A48C-EA17-3843-8FFF-508D44AE78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8676" name="Segnaposto numero diapositiva 4">
            <a:extLst>
              <a:ext uri="{FF2B5EF4-FFF2-40B4-BE49-F238E27FC236}">
                <a16:creationId xmlns:a16="http://schemas.microsoft.com/office/drawing/2014/main" id="{84776DB0-623F-D844-9295-4C702BBFFA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22D6274-E4DB-0B47-929A-3E3A20F61DC4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14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04501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egnaposto piè di pagina 3">
            <a:extLst>
              <a:ext uri="{FF2B5EF4-FFF2-40B4-BE49-F238E27FC236}">
                <a16:creationId xmlns:a16="http://schemas.microsoft.com/office/drawing/2014/main" id="{F5597EEC-8D12-9640-9455-39084000DE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9699" name="Segnaposto numero diapositiva 4">
            <a:extLst>
              <a:ext uri="{FF2B5EF4-FFF2-40B4-BE49-F238E27FC236}">
                <a16:creationId xmlns:a16="http://schemas.microsoft.com/office/drawing/2014/main" id="{B3B4DF7B-D25E-4041-8CE3-0CFB5077C8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197B95F-115F-4F42-8204-4A509ADED230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15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9700" name="Rectangle 6">
            <a:extLst>
              <a:ext uri="{FF2B5EF4-FFF2-40B4-BE49-F238E27FC236}">
                <a16:creationId xmlns:a16="http://schemas.microsoft.com/office/drawing/2014/main" id="{D8A8525A-F5F5-864B-B1CC-2D2DE3EBA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33400"/>
            <a:ext cx="7316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 Narrow" panose="020B0604020202020204" pitchFamily="34" charset="0"/>
              </a:rPr>
              <a:t>La costruzione  con cartoncino e spago</a:t>
            </a:r>
            <a:endParaRPr lang="it-IT" altLang="it-IT" sz="3600"/>
          </a:p>
        </p:txBody>
      </p:sp>
      <p:pic>
        <p:nvPicPr>
          <p:cNvPr id="29701" name="Picture 6" descr="Schermata 2015-03-20 alle 19.00.30.png">
            <a:extLst>
              <a:ext uri="{FF2B5EF4-FFF2-40B4-BE49-F238E27FC236}">
                <a16:creationId xmlns:a16="http://schemas.microsoft.com/office/drawing/2014/main" id="{CB5707CC-93AC-B74C-AB1B-D3630BFCB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6073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>
            <a:extLst>
              <a:ext uri="{FF2B5EF4-FFF2-40B4-BE49-F238E27FC236}">
                <a16:creationId xmlns:a16="http://schemas.microsoft.com/office/drawing/2014/main" id="{09F11204-8B85-D545-A745-28FBB06AF3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3124200"/>
            <a:ext cx="4038600" cy="2817813"/>
          </a:xfrm>
          <a:noFill/>
        </p:spPr>
      </p:pic>
    </p:spTree>
    <p:extLst>
      <p:ext uri="{BB962C8B-B14F-4D97-AF65-F5344CB8AC3E}">
        <p14:creationId xmlns:p14="http://schemas.microsoft.com/office/powerpoint/2010/main" val="55695991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piè di pagina 3">
            <a:extLst>
              <a:ext uri="{FF2B5EF4-FFF2-40B4-BE49-F238E27FC236}">
                <a16:creationId xmlns:a16="http://schemas.microsoft.com/office/drawing/2014/main" id="{D5EF8329-4647-3B48-9F94-A04772EC2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0723" name="Segnaposto numero diapositiva 4">
            <a:extLst>
              <a:ext uri="{FF2B5EF4-FFF2-40B4-BE49-F238E27FC236}">
                <a16:creationId xmlns:a16="http://schemas.microsoft.com/office/drawing/2014/main" id="{93D647C9-B997-A348-A91C-F8FD451261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9FE71D1-5E87-8B4A-B1BA-0784C9C374EE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16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0724" name="Rectangle 6">
            <a:extLst>
              <a:ext uri="{FF2B5EF4-FFF2-40B4-BE49-F238E27FC236}">
                <a16:creationId xmlns:a16="http://schemas.microsoft.com/office/drawing/2014/main" id="{C2852285-6BCB-B04A-8266-1DE873753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914400"/>
            <a:ext cx="1616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 Narrow" panose="020B0604020202020204" pitchFamily="34" charset="0"/>
              </a:rPr>
              <a:t>I quesiti</a:t>
            </a:r>
            <a:endParaRPr lang="it-IT" altLang="it-IT" sz="3600"/>
          </a:p>
        </p:txBody>
      </p:sp>
      <p:pic>
        <p:nvPicPr>
          <p:cNvPr id="30725" name="Picture 2">
            <a:extLst>
              <a:ext uri="{FF2B5EF4-FFF2-40B4-BE49-F238E27FC236}">
                <a16:creationId xmlns:a16="http://schemas.microsoft.com/office/drawing/2014/main" id="{ADE3B649-F5EB-AE47-A0DE-5E74FC0882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1828800"/>
            <a:ext cx="3386138" cy="2362200"/>
          </a:xfrm>
          <a:noFill/>
        </p:spPr>
      </p:pic>
      <p:pic>
        <p:nvPicPr>
          <p:cNvPr id="30726" name="Picture 7" descr="Schermata 2015-03-20 alle 19.10.48.png">
            <a:extLst>
              <a:ext uri="{FF2B5EF4-FFF2-40B4-BE49-F238E27FC236}">
                <a16:creationId xmlns:a16="http://schemas.microsoft.com/office/drawing/2014/main" id="{789C2C6C-1F41-B449-B595-DCCC0C6ED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0"/>
            <a:ext cx="73279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99134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piè di pagina 3">
            <a:extLst>
              <a:ext uri="{FF2B5EF4-FFF2-40B4-BE49-F238E27FC236}">
                <a16:creationId xmlns:a16="http://schemas.microsoft.com/office/drawing/2014/main" id="{D139A6AE-3A80-5B44-BF87-14F26D03F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1747" name="Segnaposto numero diapositiva 4">
            <a:extLst>
              <a:ext uri="{FF2B5EF4-FFF2-40B4-BE49-F238E27FC236}">
                <a16:creationId xmlns:a16="http://schemas.microsoft.com/office/drawing/2014/main" id="{075EFDEA-0ECD-A24D-B85B-5AF57DDED8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624B77E-1076-FA41-BD7A-6AC8AA885393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17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31748" name="Picture 8" descr="Schermata 2015-03-20 alle 19.39.05.png">
            <a:extLst>
              <a:ext uri="{FF2B5EF4-FFF2-40B4-BE49-F238E27FC236}">
                <a16:creationId xmlns:a16="http://schemas.microsoft.com/office/drawing/2014/main" id="{72019EE3-760C-7D44-962C-6CF2481C6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6324600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9" descr="Schermata 2015-03-20 alle 19.13.47.png">
            <a:extLst>
              <a:ext uri="{FF2B5EF4-FFF2-40B4-BE49-F238E27FC236}">
                <a16:creationId xmlns:a16="http://schemas.microsoft.com/office/drawing/2014/main" id="{4185A4B8-3C73-2549-A84B-D8F8ADD4D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38600"/>
            <a:ext cx="2286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0" descr="::::::::Geom_spazio2_Presenta2a.jpg">
            <a:extLst>
              <a:ext uri="{FF2B5EF4-FFF2-40B4-BE49-F238E27FC236}">
                <a16:creationId xmlns:a16="http://schemas.microsoft.com/office/drawing/2014/main" id="{EA3483E2-D54D-A149-A9A6-EB3E9DB3C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86200"/>
            <a:ext cx="2133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7">
            <a:extLst>
              <a:ext uri="{FF2B5EF4-FFF2-40B4-BE49-F238E27FC236}">
                <a16:creationId xmlns:a16="http://schemas.microsoft.com/office/drawing/2014/main" id="{3A0A85E2-B3E1-3A4B-9C64-DE885AA78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09600"/>
            <a:ext cx="3298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 Narrow" panose="020B0604020202020204" pitchFamily="34" charset="0"/>
              </a:rPr>
              <a:t>La dimostrazione</a:t>
            </a:r>
            <a:endParaRPr lang="it-IT" altLang="it-IT" sz="3600"/>
          </a:p>
        </p:txBody>
      </p:sp>
    </p:spTree>
    <p:extLst>
      <p:ext uri="{BB962C8B-B14F-4D97-AF65-F5344CB8AC3E}">
        <p14:creationId xmlns:p14="http://schemas.microsoft.com/office/powerpoint/2010/main" val="355659112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piè di pagina 3">
            <a:extLst>
              <a:ext uri="{FF2B5EF4-FFF2-40B4-BE49-F238E27FC236}">
                <a16:creationId xmlns:a16="http://schemas.microsoft.com/office/drawing/2014/main" id="{D47664AB-5367-D145-992F-0F580B899C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2771" name="Segnaposto numero diapositiva 4">
            <a:extLst>
              <a:ext uri="{FF2B5EF4-FFF2-40B4-BE49-F238E27FC236}">
                <a16:creationId xmlns:a16="http://schemas.microsoft.com/office/drawing/2014/main" id="{908C7BEE-62A6-3543-B4BB-41A62FB3A0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08E451-B629-004D-9E92-CD78765DCBA5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18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DC05E3-BA6A-674D-987F-08C58E24A3A8}"/>
              </a:ext>
            </a:extLst>
          </p:cNvPr>
          <p:cNvSpPr txBox="1"/>
          <p:nvPr/>
        </p:nvSpPr>
        <p:spPr>
          <a:xfrm>
            <a:off x="685800" y="1371600"/>
            <a:ext cx="7924800" cy="12001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0000FF"/>
                </a:solidFill>
                <a:latin typeface="Arial" panose="020B0604020202020204" pitchFamily="34" charset="0"/>
              </a:rPr>
              <a:t>Il problema ha condotto a misurare l’angolo fra due rette nello spazio in un primo caso particolare: le due AD e AB sono secanti e perciò complanari. </a:t>
            </a:r>
          </a:p>
        </p:txBody>
      </p:sp>
      <p:pic>
        <p:nvPicPr>
          <p:cNvPr id="32773" name="Picture 10" descr="::::::::Geom_spazio2_Presenta2a.jpg">
            <a:extLst>
              <a:ext uri="{FF2B5EF4-FFF2-40B4-BE49-F238E27FC236}">
                <a16:creationId xmlns:a16="http://schemas.microsoft.com/office/drawing/2014/main" id="{F6DF32EC-97EF-2D45-B31F-F4813B3DF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43200"/>
            <a:ext cx="26416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9FE8F6-6B47-F147-BD39-D4D9ED51C3B8}"/>
              </a:ext>
            </a:extLst>
          </p:cNvPr>
          <p:cNvSpPr txBox="1"/>
          <p:nvPr/>
        </p:nvSpPr>
        <p:spPr>
          <a:xfrm>
            <a:off x="838200" y="5334000"/>
            <a:ext cx="7086600" cy="8302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latin typeface="Arial" panose="020B0604020202020204" pitchFamily="34" charset="0"/>
              </a:rPr>
              <a:t>Ma in geometria dello spazio si valutano anche gli angoli fra due rette sghembe.</a:t>
            </a:r>
          </a:p>
        </p:txBody>
      </p:sp>
      <p:sp>
        <p:nvSpPr>
          <p:cNvPr id="32775" name="Rectangle 8">
            <a:extLst>
              <a:ext uri="{FF2B5EF4-FFF2-40B4-BE49-F238E27FC236}">
                <a16:creationId xmlns:a16="http://schemas.microsoft.com/office/drawing/2014/main" id="{86EEB327-BF70-5A41-AFCA-B491856D5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62000"/>
            <a:ext cx="6053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 Narrow" panose="020B0604020202020204" pitchFamily="34" charset="0"/>
              </a:rPr>
              <a:t>Angolo fra due rette nello spazio</a:t>
            </a:r>
            <a:endParaRPr lang="it-IT" altLang="it-IT" sz="3600"/>
          </a:p>
        </p:txBody>
      </p:sp>
    </p:spTree>
    <p:extLst>
      <p:ext uri="{BB962C8B-B14F-4D97-AF65-F5344CB8AC3E}">
        <p14:creationId xmlns:p14="http://schemas.microsoft.com/office/powerpoint/2010/main" val="194539343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2">
            <a:extLst>
              <a:ext uri="{FF2B5EF4-FFF2-40B4-BE49-F238E27FC236}">
                <a16:creationId xmlns:a16="http://schemas.microsoft.com/office/drawing/2014/main" id="{286099E8-35AD-2E45-806C-70E8564AF0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53400" y="6248400"/>
            <a:ext cx="5334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1089456-6FFF-494A-BACA-25B63785572F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19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3795" name="Footer Placeholder 3">
            <a:extLst>
              <a:ext uri="{FF2B5EF4-FFF2-40B4-BE49-F238E27FC236}">
                <a16:creationId xmlns:a16="http://schemas.microsoft.com/office/drawing/2014/main" id="{166BB591-CC9A-924C-BFAF-0DA6E39D2F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313184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dirty="0">
                <a:latin typeface="Arial" panose="020B0604020202020204" pitchFamily="34" charset="0"/>
              </a:rPr>
              <a:t>Ida Spagnuolo, Treccani Scuola 2015</a:t>
            </a:r>
          </a:p>
        </p:txBody>
      </p:sp>
      <p:pic>
        <p:nvPicPr>
          <p:cNvPr id="33796" name="Picture 10" descr="porte-calcio3.jpg">
            <a:extLst>
              <a:ext uri="{FF2B5EF4-FFF2-40B4-BE49-F238E27FC236}">
                <a16:creationId xmlns:a16="http://schemas.microsoft.com/office/drawing/2014/main" id="{92E76507-3E0B-7640-953B-08AAF0E22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52514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FB89B2-C622-6142-A8DB-2D194385E53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81400" y="4343400"/>
            <a:ext cx="4038600" cy="8382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2A6C986-16F2-3F46-BBF2-F1FD6779938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343400" y="2209800"/>
            <a:ext cx="2971800" cy="175260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9" name="TextBox 18">
            <a:extLst>
              <a:ext uri="{FF2B5EF4-FFF2-40B4-BE49-F238E27FC236}">
                <a16:creationId xmlns:a16="http://schemas.microsoft.com/office/drawing/2014/main" id="{7985E750-C9EB-9440-8551-98EE4D35F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715000"/>
            <a:ext cx="1219200" cy="46196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8000"/>
                </a:solidFill>
                <a:latin typeface="Arial Black" panose="020B0604020202020204" pitchFamily="34" charset="0"/>
              </a:rPr>
              <a:t>piano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7CD00A-9FAA-3B43-9050-4693547A53D4}"/>
              </a:ext>
            </a:extLst>
          </p:cNvPr>
          <p:cNvCxnSpPr>
            <a:cxnSpLocks noChangeShapeType="1"/>
            <a:stCxn id="33799" idx="0"/>
          </p:cNvCxnSpPr>
          <p:nvPr/>
        </p:nvCxnSpPr>
        <p:spPr bwMode="auto">
          <a:xfrm flipV="1">
            <a:off x="8229600" y="5048250"/>
            <a:ext cx="76200" cy="6667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1" name="TextBox 23">
            <a:extLst>
              <a:ext uri="{FF2B5EF4-FFF2-40B4-BE49-F238E27FC236}">
                <a16:creationId xmlns:a16="http://schemas.microsoft.com/office/drawing/2014/main" id="{40FACE10-0981-0242-8FEE-31D8E1898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038600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802" name="TextBox 44">
            <a:extLst>
              <a:ext uri="{FF2B5EF4-FFF2-40B4-BE49-F238E27FC236}">
                <a16:creationId xmlns:a16="http://schemas.microsoft.com/office/drawing/2014/main" id="{C4572536-0620-4A46-83DA-C8006A5AA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905000"/>
            <a:ext cx="439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3568" name="TextBox 59">
            <a:extLst>
              <a:ext uri="{FF2B5EF4-FFF2-40B4-BE49-F238E27FC236}">
                <a16:creationId xmlns:a16="http://schemas.microsoft.com/office/drawing/2014/main" id="{20F1AB1B-32DC-A242-8E05-5EF3D5841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00200"/>
            <a:ext cx="2209800" cy="1077913"/>
          </a:xfrm>
          <a:prstGeom prst="rect">
            <a:avLst/>
          </a:prstGeom>
          <a:solidFill>
            <a:srgbClr val="F7FFE4"/>
          </a:solidFill>
          <a:ln w="31750">
            <a:solidFill>
              <a:srgbClr val="FF66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D9D9D9">
                <a:alpha val="42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>
                <a:latin typeface="Arial Narrow" panose="020B0604020202020204" pitchFamily="34" charset="0"/>
              </a:rPr>
              <a:t>e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i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i="1">
                <a:latin typeface="Arial Narrow" panose="020B0604020202020204" pitchFamily="34" charset="0"/>
              </a:rPr>
              <a:t>sghembe</a:t>
            </a:r>
            <a:r>
              <a:rPr lang="it-IT" altLang="it-IT" sz="2000" b="1">
                <a:latin typeface="Arial Narrow" panose="020B0604020202020204" pitchFamily="34" charset="0"/>
              </a:rPr>
              <a:t>.</a:t>
            </a:r>
          </a:p>
          <a:p>
            <a:pPr eaLnBrk="1" hangingPunct="1"/>
            <a:r>
              <a:rPr lang="it-IT" altLang="it-IT" sz="2000" b="1">
                <a:latin typeface="Arial Narrow" panose="020B0604020202020204" pitchFamily="34" charset="0"/>
              </a:rPr>
              <a:t>NON giacciono sullo stesso piano</a:t>
            </a:r>
            <a:endParaRPr lang="it-IT" altLang="it-IT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04" name="TextBox 65">
            <a:extLst>
              <a:ext uri="{FF2B5EF4-FFF2-40B4-BE49-F238E27FC236}">
                <a16:creationId xmlns:a16="http://schemas.microsoft.com/office/drawing/2014/main" id="{A1F375F8-C888-F049-A128-D7A58E6FD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86400"/>
            <a:ext cx="4800600" cy="708025"/>
          </a:xfrm>
          <a:prstGeom prst="rect">
            <a:avLst/>
          </a:prstGeom>
          <a:solidFill>
            <a:srgbClr val="F7FFE4"/>
          </a:solidFill>
          <a:ln w="31750">
            <a:solidFill>
              <a:srgbClr val="66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Valuto gli angoli formati da</a:t>
            </a:r>
            <a:r>
              <a:rPr lang="it-IT" altLang="it-IT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altLang="it-IT" sz="2000" b="1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it-IT" altLang="it-IT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it-IT" altLang="it-IT" sz="2000" b="1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 angoli formati dalle due rette sghembe </a:t>
            </a:r>
            <a:r>
              <a:rPr lang="it-IT" altLang="it-IT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e </a:t>
            </a:r>
            <a:r>
              <a:rPr lang="it-IT" altLang="it-IT" sz="2000" b="1" i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it-IT" altLang="it-IT" sz="2000" b="1">
              <a:solidFill>
                <a:srgbClr val="FF6600"/>
              </a:solidFill>
              <a:latin typeface="Arial Narrow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6EF0810-A3BC-7647-969A-A76C9D95BF0D}"/>
              </a:ext>
            </a:extLst>
          </p:cNvPr>
          <p:cNvSpPr txBox="1"/>
          <p:nvPr/>
        </p:nvSpPr>
        <p:spPr>
          <a:xfrm>
            <a:off x="1066800" y="4572000"/>
            <a:ext cx="1600200" cy="400050"/>
          </a:xfrm>
          <a:prstGeom prst="rect">
            <a:avLst/>
          </a:prstGeom>
          <a:solidFill>
            <a:srgbClr val="F7FFE4"/>
          </a:solidFill>
          <a:ln w="31750"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i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>
                <a:latin typeface="Arial Narrow" panose="020B0604020202020204" pitchFamily="34" charset="0"/>
              </a:rPr>
              <a:t>,</a:t>
            </a:r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i="1">
                <a:latin typeface="Arial Narrow" panose="020B0604020202020204" pitchFamily="34" charset="0"/>
              </a:rPr>
              <a:t>parallele</a:t>
            </a:r>
            <a:endParaRPr lang="it-IT" altLang="it-IT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06" name="Segnaposto testo 5">
            <a:extLst>
              <a:ext uri="{FF2B5EF4-FFF2-40B4-BE49-F238E27FC236}">
                <a16:creationId xmlns:a16="http://schemas.microsoft.com/office/drawing/2014/main" id="{4529F4F8-7F6F-384B-B7A3-41DB9004479D}"/>
              </a:ext>
            </a:extLst>
          </p:cNvPr>
          <p:cNvSpPr txBox="1">
            <a:spLocks/>
          </p:cNvSpPr>
          <p:nvPr/>
        </p:nvSpPr>
        <p:spPr bwMode="auto">
          <a:xfrm>
            <a:off x="0" y="381000"/>
            <a:ext cx="830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Angoli fra due rette sghembe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F20A4CA-A1A4-AD48-88AC-F6985EBD9A6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267200" y="4343400"/>
            <a:ext cx="1524000" cy="9159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8" name="Rectangle 24">
            <a:extLst>
              <a:ext uri="{FF2B5EF4-FFF2-40B4-BE49-F238E27FC236}">
                <a16:creationId xmlns:a16="http://schemas.microsoft.com/office/drawing/2014/main" id="{F9D09A13-09F8-274A-927C-99D41A70B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343400"/>
            <a:ext cx="30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solidFill>
                  <a:srgbClr val="FF0000"/>
                </a:solidFill>
                <a:latin typeface="Wingdings" pitchFamily="2" charset="2"/>
              </a:rPr>
              <a:t></a:t>
            </a:r>
            <a:endParaRPr lang="it-IT" altLang="it-IT" sz="3200">
              <a:solidFill>
                <a:srgbClr val="FF0000"/>
              </a:solidFill>
            </a:endParaRPr>
          </a:p>
        </p:txBody>
      </p:sp>
      <p:sp>
        <p:nvSpPr>
          <p:cNvPr id="33809" name="TextBox 65">
            <a:extLst>
              <a:ext uri="{FF2B5EF4-FFF2-40B4-BE49-F238E27FC236}">
                <a16:creationId xmlns:a16="http://schemas.microsoft.com/office/drawing/2014/main" id="{489B8C64-E171-FC48-A4FD-05786557B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276600"/>
            <a:ext cx="1752600" cy="708025"/>
          </a:xfrm>
          <a:prstGeom prst="rect">
            <a:avLst/>
          </a:prstGeom>
          <a:solidFill>
            <a:srgbClr val="F7FFE4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it-IT" altLang="it-IT" sz="2000" b="1" i="1">
                <a:latin typeface="Arial Narrow" panose="020B0604020202020204" pitchFamily="34" charset="0"/>
              </a:rPr>
              <a:t>punto della retta </a:t>
            </a:r>
            <a:r>
              <a:rPr lang="it-IT" altLang="it-IT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it-IT" altLang="it-IT" sz="2000" b="1">
              <a:solidFill>
                <a:srgbClr val="FF0000"/>
              </a:solidFill>
              <a:latin typeface="Arial Narrow" panose="020B0604020202020204" pitchFamily="34" charset="0"/>
            </a:endParaRPr>
          </a:p>
        </p:txBody>
      </p:sp>
      <p:sp>
        <p:nvSpPr>
          <p:cNvPr id="33810" name="Rectangle 54">
            <a:extLst>
              <a:ext uri="{FF2B5EF4-FFF2-40B4-BE49-F238E27FC236}">
                <a16:creationId xmlns:a16="http://schemas.microsoft.com/office/drawing/2014/main" id="{6ED2EFF2-08CD-3345-A2A4-F1DC695E2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876800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it-IT" altLang="it-IT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5DF24A6-E6BB-874A-81CD-D4031CCB43A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563688" y="2933700"/>
            <a:ext cx="531812" cy="1588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C7184AD-5BC3-884D-86D8-D62CEA1F98CD}"/>
              </a:ext>
            </a:extLst>
          </p:cNvPr>
          <p:cNvSpPr txBox="1"/>
          <p:nvPr/>
        </p:nvSpPr>
        <p:spPr>
          <a:xfrm>
            <a:off x="5029200" y="4648200"/>
            <a:ext cx="381000" cy="4000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8281AA4-773E-9F4F-AED1-4A281439633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600994" y="4266406"/>
            <a:ext cx="457200" cy="1588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ACA7593-9DA5-4E4C-8B8F-02060FD57D2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600994" y="5180806"/>
            <a:ext cx="457200" cy="1588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5518637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piè di pagina 6">
            <a:extLst>
              <a:ext uri="{FF2B5EF4-FFF2-40B4-BE49-F238E27FC236}">
                <a16:creationId xmlns:a16="http://schemas.microsoft.com/office/drawing/2014/main" id="{CAAC9A99-CAA6-A649-94F2-21195FDDBE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17411" name="Segnaposto numero diapositiva 7">
            <a:extLst>
              <a:ext uri="{FF2B5EF4-FFF2-40B4-BE49-F238E27FC236}">
                <a16:creationId xmlns:a16="http://schemas.microsoft.com/office/drawing/2014/main" id="{1B1927E6-F0A1-FD4C-B989-848F3C2639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FEE44B7-8AEE-9946-8D9E-AF03DF884740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17412" name="Picture 6" descr="ventaglio1.jpg">
            <a:extLst>
              <a:ext uri="{FF2B5EF4-FFF2-40B4-BE49-F238E27FC236}">
                <a16:creationId xmlns:a16="http://schemas.microsoft.com/office/drawing/2014/main" id="{2B83084B-EE97-404B-9A24-46BDA85B7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480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ventaglio2.jpg">
            <a:extLst>
              <a:ext uri="{FF2B5EF4-FFF2-40B4-BE49-F238E27FC236}">
                <a16:creationId xmlns:a16="http://schemas.microsoft.com/office/drawing/2014/main" id="{614BBD8D-290C-2742-9FF7-CC37FD735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09800"/>
            <a:ext cx="40640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1DEAFE-46F9-B34B-8D6E-1464B3E265FD}"/>
              </a:ext>
            </a:extLst>
          </p:cNvPr>
          <p:cNvSpPr/>
          <p:nvPr/>
        </p:nvSpPr>
        <p:spPr>
          <a:xfrm>
            <a:off x="457200" y="838200"/>
            <a:ext cx="8686800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Vedere nel piano angoli in movimento</a:t>
            </a:r>
            <a:endParaRPr lang="it-IT" altLang="it-IT" sz="36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21823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3">
            <a:extLst>
              <a:ext uri="{FF2B5EF4-FFF2-40B4-BE49-F238E27FC236}">
                <a16:creationId xmlns:a16="http://schemas.microsoft.com/office/drawing/2014/main" id="{8A9B9C5E-D828-0546-8DDA-34E3F775B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7744" y="1828800"/>
            <a:ext cx="6342856" cy="2209800"/>
          </a:xfrm>
        </p:spPr>
        <p:txBody>
          <a:bodyPr/>
          <a:lstStyle/>
          <a:p>
            <a:pPr algn="ctr"/>
            <a:r>
              <a:rPr lang="it-IT" altLang="it-IT" dirty="0">
                <a:ea typeface="ＭＳ Ｐゴシック" panose="020B0600070205080204" pitchFamily="34" charset="-128"/>
              </a:rPr>
              <a:t>Angoloidi nello spazio</a:t>
            </a: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59F79D89-FED5-B745-BEE9-1DCB3DA4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2701CF9-7127-0D4F-8C61-B0CAD3569C68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20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6388" name="Footer Placeholder 4">
            <a:extLst>
              <a:ext uri="{FF2B5EF4-FFF2-40B4-BE49-F238E27FC236}">
                <a16:creationId xmlns:a16="http://schemas.microsoft.com/office/drawing/2014/main" id="{57321015-850B-0440-993F-7B009D9DA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8">
            <a:extLst>
              <a:ext uri="{FF2B5EF4-FFF2-40B4-BE49-F238E27FC236}">
                <a16:creationId xmlns:a16="http://schemas.microsoft.com/office/drawing/2014/main" id="{580123D6-697A-BA41-BE8C-DE4B79E2F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it-IT" sz="3200" b="1">
                <a:ea typeface="ＭＳ Ｐゴシック" panose="020B0600070205080204" pitchFamily="34" charset="-128"/>
              </a:rPr>
              <a:t>Dal diedro all’angoloide</a:t>
            </a:r>
            <a:endParaRPr lang="it-IT" altLang="it-IT" sz="3200" b="1" dirty="0">
              <a:ea typeface="ＭＳ Ｐゴシック" panose="020B0600070205080204" pitchFamily="34" charset="-128"/>
            </a:endParaRPr>
          </a:p>
        </p:txBody>
      </p:sp>
      <p:sp>
        <p:nvSpPr>
          <p:cNvPr id="17411" name="Segnaposto piè di pagina 6">
            <a:extLst>
              <a:ext uri="{FF2B5EF4-FFF2-40B4-BE49-F238E27FC236}">
                <a16:creationId xmlns:a16="http://schemas.microsoft.com/office/drawing/2014/main" id="{68CCDAB5-B971-8548-8FE1-FDDA436F2B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17412" name="Segnaposto numero diapositiva 7">
            <a:extLst>
              <a:ext uri="{FF2B5EF4-FFF2-40B4-BE49-F238E27FC236}">
                <a16:creationId xmlns:a16="http://schemas.microsoft.com/office/drawing/2014/main" id="{37D27362-CBDC-F944-A3EA-C9733018EB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9167467-4054-E145-99F3-1CD1D5B3D11C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21</a:t>
            </a:fld>
            <a:endParaRPr lang="it-IT" altLang="it-IT" sz="1200" dirty="0">
              <a:latin typeface="Arial Black" panose="020B0604020202020204" pitchFamily="34" charset="0"/>
            </a:endParaRPr>
          </a:p>
        </p:txBody>
      </p:sp>
      <p:pic>
        <p:nvPicPr>
          <p:cNvPr id="17413" name="Picture 7" descr="C:\Users\User\Desktop\per Daniela valenti\III lezione\louvre_pyramides.jpg">
            <a:extLst>
              <a:ext uri="{FF2B5EF4-FFF2-40B4-BE49-F238E27FC236}">
                <a16:creationId xmlns:a16="http://schemas.microsoft.com/office/drawing/2014/main" id="{917BFAC8-F09D-E64E-AE32-D91CC93B6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916113"/>
            <a:ext cx="42164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 descr="C:\Users\User\Desktop\per Daniela valenti\III lezione\b_prodotti-180103-rel3a8d6ba7d767448f815442f547ef3893.jpg">
            <a:extLst>
              <a:ext uri="{FF2B5EF4-FFF2-40B4-BE49-F238E27FC236}">
                <a16:creationId xmlns:a16="http://schemas.microsoft.com/office/drawing/2014/main" id="{70D15ED1-07DF-694A-936F-FF40B4DD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3598862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8">
            <a:extLst>
              <a:ext uri="{FF2B5EF4-FFF2-40B4-BE49-F238E27FC236}">
                <a16:creationId xmlns:a16="http://schemas.microsoft.com/office/drawing/2014/main" id="{B5B66BC6-3016-C847-A544-6A2E87E44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it-IT" sz="3200" b="1">
                <a:ea typeface="ＭＳ Ｐゴシック" panose="020B0600070205080204" pitchFamily="34" charset="-128"/>
              </a:rPr>
              <a:t>Angoloide </a:t>
            </a:r>
          </a:p>
        </p:txBody>
      </p:sp>
      <p:sp>
        <p:nvSpPr>
          <p:cNvPr id="18435" name="Segnaposto piè di pagina 6">
            <a:extLst>
              <a:ext uri="{FF2B5EF4-FFF2-40B4-BE49-F238E27FC236}">
                <a16:creationId xmlns:a16="http://schemas.microsoft.com/office/drawing/2014/main" id="{95A94C4A-3A79-2646-B51F-9CD53A3B88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18436" name="Segnaposto numero diapositiva 7">
            <a:extLst>
              <a:ext uri="{FF2B5EF4-FFF2-40B4-BE49-F238E27FC236}">
                <a16:creationId xmlns:a16="http://schemas.microsoft.com/office/drawing/2014/main" id="{E4EF85FF-AFD4-1249-AADF-030F48B679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93E3E98-3C90-5343-973B-70C1A1ABA018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22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8437" name="TextBox 10">
            <a:extLst>
              <a:ext uri="{FF2B5EF4-FFF2-40B4-BE49-F238E27FC236}">
                <a16:creationId xmlns:a16="http://schemas.microsoft.com/office/drawing/2014/main" id="{27A62C9A-434E-3F46-8F48-4B3BBA2FD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486400"/>
            <a:ext cx="7696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Arial" panose="020B0604020202020204" pitchFamily="34" charset="0"/>
                <a:cs typeface="Times New Roman" panose="02020603050405020304" pitchFamily="18" charset="0"/>
              </a:rPr>
              <a:t>E’ lo spazio compreso tra due o più rette che passano per uno stesso punto e non sono complanari</a:t>
            </a:r>
            <a:endParaRPr lang="it-IT" altLang="it-IT" sz="2000" b="1" i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438" name="Picture 7">
            <a:extLst>
              <a:ext uri="{FF2B5EF4-FFF2-40B4-BE49-F238E27FC236}">
                <a16:creationId xmlns:a16="http://schemas.microsoft.com/office/drawing/2014/main" id="{62FF83A4-DD98-B746-B206-A30B83558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57338"/>
            <a:ext cx="5303837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piè di pagina 3">
            <a:extLst>
              <a:ext uri="{FF2B5EF4-FFF2-40B4-BE49-F238E27FC236}">
                <a16:creationId xmlns:a16="http://schemas.microsoft.com/office/drawing/2014/main" id="{DA9C4F7F-C3CD-CE47-B7B6-85366DDDB8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19459" name="Segnaposto numero diapositiva 4">
            <a:extLst>
              <a:ext uri="{FF2B5EF4-FFF2-40B4-BE49-F238E27FC236}">
                <a16:creationId xmlns:a16="http://schemas.microsoft.com/office/drawing/2014/main" id="{99BE8BBB-3E3B-FA4B-AFB1-BDBCC026F0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D03ED56-4FF4-E34E-9EDB-4DC452DECB9A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23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9460" name="Title 14">
            <a:extLst>
              <a:ext uri="{FF2B5EF4-FFF2-40B4-BE49-F238E27FC236}">
                <a16:creationId xmlns:a16="http://schemas.microsoft.com/office/drawing/2014/main" id="{1FF99824-7069-C146-B6A1-B3803BF9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52600"/>
            <a:ext cx="8001000" cy="1143000"/>
          </a:xfrm>
        </p:spPr>
        <p:txBody>
          <a:bodyPr/>
          <a:lstStyle/>
          <a:p>
            <a:pPr algn="ctr"/>
            <a:r>
              <a:rPr lang="it-IT" altLang="it-IT" sz="3600" b="1">
                <a:ea typeface="ＭＳ Ｐゴシック" panose="020B0600070205080204" pitchFamily="34" charset="-128"/>
              </a:rPr>
              <a:t>Analizziamo  un’importante proprietà degli angoloidi 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piè di pagina 3">
            <a:extLst>
              <a:ext uri="{FF2B5EF4-FFF2-40B4-BE49-F238E27FC236}">
                <a16:creationId xmlns:a16="http://schemas.microsoft.com/office/drawing/2014/main" id="{3DD16CC6-4D82-3E4E-8C49-23686714CA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0483" name="Segnaposto numero diapositiva 4">
            <a:extLst>
              <a:ext uri="{FF2B5EF4-FFF2-40B4-BE49-F238E27FC236}">
                <a16:creationId xmlns:a16="http://schemas.microsoft.com/office/drawing/2014/main" id="{B506A313-E6AC-594A-ACB0-4140B71B62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37C9B74-20ED-334A-8DCE-16507FD5F965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24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20484" name="Picture 2">
            <a:extLst>
              <a:ext uri="{FF2B5EF4-FFF2-40B4-BE49-F238E27FC236}">
                <a16:creationId xmlns:a16="http://schemas.microsoft.com/office/drawing/2014/main" id="{8E0A69C6-AB3E-B94C-8732-B688F82E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690403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AA0520-9023-D847-AA07-FB14ABB05190}"/>
              </a:ext>
            </a:extLst>
          </p:cNvPr>
          <p:cNvSpPr txBox="1"/>
          <p:nvPr/>
        </p:nvSpPr>
        <p:spPr>
          <a:xfrm>
            <a:off x="552450" y="2163763"/>
            <a:ext cx="990600" cy="40005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FF0000"/>
                </a:solidFill>
                <a:latin typeface="Arial Narrow" panose="020B0604020202020204" pitchFamily="34" charset="0"/>
              </a:rPr>
              <a:t>Angolo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03DC45-F1A9-A842-A8F8-C310827C1EEB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527843" y="2596357"/>
            <a:ext cx="1935163" cy="19240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1203B7-EF63-C143-872A-AAB459C5E2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43050" y="2163763"/>
            <a:ext cx="25908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B4269D-5AA6-034E-AFC3-90DB1497BF1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43050" y="2544763"/>
            <a:ext cx="4648200" cy="1828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89" name="TextBox 19">
            <a:extLst>
              <a:ext uri="{FF2B5EF4-FFF2-40B4-BE49-F238E27FC236}">
                <a16:creationId xmlns:a16="http://schemas.microsoft.com/office/drawing/2014/main" id="{D4C9BC22-8726-A04E-8B28-8D1E95B60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85800"/>
            <a:ext cx="647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>
                <a:latin typeface="Arial Narrow" panose="020B0604020202020204" pitchFamily="34" charset="0"/>
              </a:rPr>
              <a:t>Una faccia di un angoloide è un angolo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8">
            <a:extLst>
              <a:ext uri="{FF2B5EF4-FFF2-40B4-BE49-F238E27FC236}">
                <a16:creationId xmlns:a16="http://schemas.microsoft.com/office/drawing/2014/main" id="{F7C7356B-61BF-B343-82D3-1B0FF60C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it-IT" sz="2800" b="1">
                <a:ea typeface="ＭＳ Ｐゴシック" panose="020B0600070205080204" pitchFamily="34" charset="-128"/>
              </a:rPr>
              <a:t>La somma degli angoli </a:t>
            </a:r>
          </a:p>
        </p:txBody>
      </p:sp>
      <p:sp>
        <p:nvSpPr>
          <p:cNvPr id="21507" name="Segnaposto piè di pagina 6">
            <a:extLst>
              <a:ext uri="{FF2B5EF4-FFF2-40B4-BE49-F238E27FC236}">
                <a16:creationId xmlns:a16="http://schemas.microsoft.com/office/drawing/2014/main" id="{BDCC2713-4CD2-A046-9BAB-C4CCAC067D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1508" name="Segnaposto numero diapositiva 7">
            <a:extLst>
              <a:ext uri="{FF2B5EF4-FFF2-40B4-BE49-F238E27FC236}">
                <a16:creationId xmlns:a16="http://schemas.microsoft.com/office/drawing/2014/main" id="{6ECA6D12-4868-F848-8B7C-5DECB77155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F4DA8FE-1916-3649-9A3E-392BE1413CBD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25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60F01F51-A5A2-554A-9227-7CA75323F8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8900" y="1981200"/>
            <a:ext cx="6426200" cy="3886200"/>
          </a:xfrm>
          <a:noFill/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>
            <a:extLst>
              <a:ext uri="{FF2B5EF4-FFF2-40B4-BE49-F238E27FC236}">
                <a16:creationId xmlns:a16="http://schemas.microsoft.com/office/drawing/2014/main" id="{0F045D8C-73DF-FB41-9893-4A9AB84C3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990600"/>
          </a:xfrm>
        </p:spPr>
        <p:txBody>
          <a:bodyPr/>
          <a:lstStyle/>
          <a:p>
            <a:pPr algn="ctr"/>
            <a:r>
              <a:rPr lang="it-IT" altLang="it-IT" sz="2800" b="1" dirty="0">
                <a:ea typeface="ＭＳ Ｐゴシック" panose="020B0600070205080204" pitchFamily="34" charset="-128"/>
              </a:rPr>
              <a:t>Osserva due figure</a:t>
            </a:r>
          </a:p>
        </p:txBody>
      </p:sp>
      <p:sp>
        <p:nvSpPr>
          <p:cNvPr id="22531" name="Segnaposto piè di pagina 3">
            <a:extLst>
              <a:ext uri="{FF2B5EF4-FFF2-40B4-BE49-F238E27FC236}">
                <a16:creationId xmlns:a16="http://schemas.microsoft.com/office/drawing/2014/main" id="{0A66D552-D766-7D42-A31F-C76C874AAE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2532" name="Segnaposto numero diapositiva 4">
            <a:extLst>
              <a:ext uri="{FF2B5EF4-FFF2-40B4-BE49-F238E27FC236}">
                <a16:creationId xmlns:a16="http://schemas.microsoft.com/office/drawing/2014/main" id="{78F48936-145C-2C42-BEA2-E4CE76F833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E3B0A83-F3B6-C342-A0DD-2FAA310C6D18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26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22533" name="Picture 5" descr="Schermata 2015-09-14 alle 10.48.35.png">
            <a:extLst>
              <a:ext uri="{FF2B5EF4-FFF2-40B4-BE49-F238E27FC236}">
                <a16:creationId xmlns:a16="http://schemas.microsoft.com/office/drawing/2014/main" id="{B9B29B07-269C-1C45-8D6E-F6F926C13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r="1448"/>
          <a:stretch>
            <a:fillRect/>
          </a:stretch>
        </p:blipFill>
        <p:spPr bwMode="auto">
          <a:xfrm>
            <a:off x="304800" y="2209800"/>
            <a:ext cx="3810000" cy="24066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9" descr="Schermata 2015-09-14 alle 10.47.50.png">
            <a:extLst>
              <a:ext uri="{FF2B5EF4-FFF2-40B4-BE49-F238E27FC236}">
                <a16:creationId xmlns:a16="http://schemas.microsoft.com/office/drawing/2014/main" id="{9CD1ACE7-6300-AD4D-81FC-79150A91C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" t="9378"/>
          <a:stretch>
            <a:fillRect/>
          </a:stretch>
        </p:blipFill>
        <p:spPr bwMode="auto">
          <a:xfrm>
            <a:off x="4495800" y="2743200"/>
            <a:ext cx="4343400" cy="16129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>
            <a:extLst>
              <a:ext uri="{FF2B5EF4-FFF2-40B4-BE49-F238E27FC236}">
                <a16:creationId xmlns:a16="http://schemas.microsoft.com/office/drawing/2014/main" id="{0F045D8C-73DF-FB41-9893-4A9AB84C3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857" y="403225"/>
            <a:ext cx="8229600" cy="990600"/>
          </a:xfrm>
        </p:spPr>
        <p:txBody>
          <a:bodyPr/>
          <a:lstStyle/>
          <a:p>
            <a:pPr algn="ctr"/>
            <a:r>
              <a:rPr lang="it-IT" altLang="it-IT" sz="2800" b="1" dirty="0">
                <a:ea typeface="ＭＳ Ｐゴシック" panose="020B0600070205080204" pitchFamily="34" charset="-128"/>
              </a:rPr>
              <a:t>Osserva un’animazione</a:t>
            </a:r>
          </a:p>
        </p:txBody>
      </p:sp>
      <p:sp>
        <p:nvSpPr>
          <p:cNvPr id="22531" name="Segnaposto piè di pagina 3">
            <a:extLst>
              <a:ext uri="{FF2B5EF4-FFF2-40B4-BE49-F238E27FC236}">
                <a16:creationId xmlns:a16="http://schemas.microsoft.com/office/drawing/2014/main" id="{0A66D552-D766-7D42-A31F-C76C874AAE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2532" name="Segnaposto numero diapositiva 4">
            <a:extLst>
              <a:ext uri="{FF2B5EF4-FFF2-40B4-BE49-F238E27FC236}">
                <a16:creationId xmlns:a16="http://schemas.microsoft.com/office/drawing/2014/main" id="{78F48936-145C-2C42-BEA2-E4CE76F833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E3B0A83-F3B6-C342-A0DD-2FAA310C6D18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27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2" name="1a.Angoloidi.mov">
            <a:hlinkClick r:id="" action="ppaction://media"/>
            <a:extLst>
              <a:ext uri="{FF2B5EF4-FFF2-40B4-BE49-F238E27FC236}">
                <a16:creationId xmlns:a16="http://schemas.microsoft.com/office/drawing/2014/main" id="{756345E8-D155-B94B-9668-06820605E7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196752"/>
            <a:ext cx="7524328" cy="449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18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piè di pagina 3">
            <a:extLst>
              <a:ext uri="{FF2B5EF4-FFF2-40B4-BE49-F238E27FC236}">
                <a16:creationId xmlns:a16="http://schemas.microsoft.com/office/drawing/2014/main" id="{0A8FE628-1B13-4F4B-9B7D-A012451D5B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3555" name="Segnaposto numero diapositiva 4">
            <a:extLst>
              <a:ext uri="{FF2B5EF4-FFF2-40B4-BE49-F238E27FC236}">
                <a16:creationId xmlns:a16="http://schemas.microsoft.com/office/drawing/2014/main" id="{7BD9B3F9-879E-7F4A-9A84-E448B38717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3246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F670DAD-4FE1-6247-B6E4-773BD9A67BE1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28</a:t>
            </a:fld>
            <a:endParaRPr lang="it-IT" altLang="it-IT" sz="1200" dirty="0">
              <a:latin typeface="Arial Black" panose="020B0604020202020204" pitchFamily="34" charset="0"/>
            </a:endParaRP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36822A45-D36C-CE45-B12D-63B18528D3A5}"/>
              </a:ext>
            </a:extLst>
          </p:cNvPr>
          <p:cNvSpPr txBox="1">
            <a:spLocks/>
          </p:cNvSpPr>
          <p:nvPr/>
        </p:nvSpPr>
        <p:spPr bwMode="auto">
          <a:xfrm>
            <a:off x="457200" y="457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4400">
                <a:latin typeface="Arial" panose="020B0604020202020204" pitchFamily="34" charset="0"/>
              </a:rPr>
              <a:t>… </a:t>
            </a:r>
            <a:r>
              <a:rPr lang="it-IT" altLang="it-IT" sz="3600" b="1">
                <a:latin typeface="Arial" panose="020B0604020202020204" pitchFamily="34" charset="0"/>
              </a:rPr>
              <a:t>oppure costruisci un modello</a:t>
            </a:r>
          </a:p>
        </p:txBody>
      </p:sp>
      <p:pic>
        <p:nvPicPr>
          <p:cNvPr id="23557" name="Picture 6" descr="Angoloide_elastici.jpg">
            <a:extLst>
              <a:ext uri="{FF2B5EF4-FFF2-40B4-BE49-F238E27FC236}">
                <a16:creationId xmlns:a16="http://schemas.microsoft.com/office/drawing/2014/main" id="{C7A2CABA-6414-C046-835F-9708ED40E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0"/>
            <a:ext cx="280511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84967E-130A-8546-910D-B2BC1D33CF2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90800" y="2819400"/>
            <a:ext cx="472440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ED059A4-E3F7-5648-968E-567005529D1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400" y="2819400"/>
            <a:ext cx="9906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0" name="Segnaposto contenuto 2">
            <a:extLst>
              <a:ext uri="{FF2B5EF4-FFF2-40B4-BE49-F238E27FC236}">
                <a16:creationId xmlns:a16="http://schemas.microsoft.com/office/drawing/2014/main" id="{954843CC-947A-1B4B-9D5C-FA7B39F55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24000"/>
            <a:ext cx="5791200" cy="3548063"/>
          </a:xfrm>
        </p:spPr>
        <p:txBody>
          <a:bodyPr/>
          <a:lstStyle/>
          <a:p>
            <a:pPr marL="0" indent="14288">
              <a:buFont typeface="Wingdings" pitchFamily="2" charset="2"/>
              <a:buNone/>
            </a:pPr>
            <a:r>
              <a:rPr lang="it-IT" altLang="it-IT" sz="2000">
                <a:ea typeface="ＭＳ Ｐゴシック" panose="020B0600070205080204" pitchFamily="34" charset="-128"/>
              </a:rPr>
              <a:t>Prendi una tavoletta di legno, fissa in quattro punti non allineati gli estremi di quattro elastici; lega insieme gli altri quattro estremi degli elastici, così trovi il vertice V.</a:t>
            </a:r>
          </a:p>
          <a:p>
            <a:pPr marL="0" indent="14288">
              <a:buFont typeface="Wingdings" pitchFamily="2" charset="2"/>
              <a:buNone/>
            </a:pPr>
            <a:endParaRPr lang="it-IT" altLang="it-IT" sz="1000">
              <a:ea typeface="ＭＳ Ｐゴシック" panose="020B0600070205080204" pitchFamily="34" charset="-128"/>
            </a:endParaRPr>
          </a:p>
          <a:p>
            <a:pPr marL="0" indent="14288">
              <a:buFont typeface="Wingdings" pitchFamily="2" charset="2"/>
              <a:buNone/>
            </a:pPr>
            <a:r>
              <a:rPr lang="it-IT" altLang="it-IT" sz="2000">
                <a:ea typeface="ＭＳ Ｐゴシック" panose="020B0600070205080204" pitchFamily="34" charset="-128"/>
              </a:rPr>
              <a:t>Solleva V e noti che diminuisce la somma degli angoli che concorrono in V.</a:t>
            </a:r>
          </a:p>
          <a:p>
            <a:pPr marL="0" indent="14288">
              <a:buFont typeface="Wingdings" pitchFamily="2" charset="2"/>
              <a:buNone/>
            </a:pPr>
            <a:r>
              <a:rPr lang="it-IT" altLang="it-IT" sz="2000">
                <a:ea typeface="ＭＳ Ｐゴシック" panose="020B0600070205080204" pitchFamily="34" charset="-128"/>
              </a:rPr>
              <a:t>Abbassa V fino al piano di base e la somma degli angoli vale 360°ma … hai ottenuto figura piana</a:t>
            </a:r>
            <a:r>
              <a:rPr lang="it-IT" altLang="it-IT" sz="2400">
                <a:ea typeface="ＭＳ Ｐゴシック" panose="020B0600070205080204" pitchFamily="34" charset="-128"/>
              </a:rPr>
              <a:t>.</a:t>
            </a:r>
          </a:p>
          <a:p>
            <a:pPr marL="0" indent="14288">
              <a:buFont typeface="Wingdings" pitchFamily="2" charset="2"/>
              <a:buNone/>
            </a:pPr>
            <a:endParaRPr lang="it-IT" altLang="it-IT" sz="1000">
              <a:ea typeface="ＭＳ Ｐゴシック" panose="020B0600070205080204" pitchFamily="34" charset="-128"/>
            </a:endParaRPr>
          </a:p>
          <a:p>
            <a:pPr marL="0" indent="14288">
              <a:buFont typeface="Wingdings" pitchFamily="2" charset="2"/>
              <a:buNone/>
            </a:pPr>
            <a:r>
              <a:rPr lang="it-IT" altLang="it-IT" sz="2400" b="1">
                <a:ea typeface="ＭＳ Ｐゴシック" panose="020B0600070205080204" pitchFamily="34" charset="-128"/>
              </a:rPr>
              <a:t>Cosa concludi?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29036D-0845-CD4A-B6C3-3972C4908DA6}"/>
              </a:ext>
            </a:extLst>
          </p:cNvPr>
          <p:cNvSpPr txBox="1"/>
          <p:nvPr/>
        </p:nvSpPr>
        <p:spPr>
          <a:xfrm>
            <a:off x="304800" y="5334000"/>
            <a:ext cx="8382000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</a:rPr>
              <a:t>La somma delle facce vale sempre 360°.</a:t>
            </a:r>
            <a:endParaRPr lang="it-IT" alt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piè di pagina 6">
            <a:extLst>
              <a:ext uri="{FF2B5EF4-FFF2-40B4-BE49-F238E27FC236}">
                <a16:creationId xmlns:a16="http://schemas.microsoft.com/office/drawing/2014/main" id="{D9F9B3EE-5501-5041-A31C-E8FA786739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18435" name="Segnaposto numero diapositiva 7">
            <a:extLst>
              <a:ext uri="{FF2B5EF4-FFF2-40B4-BE49-F238E27FC236}">
                <a16:creationId xmlns:a16="http://schemas.microsoft.com/office/drawing/2014/main" id="{C6F50B5C-A7E4-D243-B82E-6ACB70D26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A0EC725-F27C-4545-9FB5-974342B8C077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3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449A89-9D44-664A-80BF-AC88AF4199EC}"/>
              </a:ext>
            </a:extLst>
          </p:cNvPr>
          <p:cNvSpPr txBox="1"/>
          <p:nvPr/>
        </p:nvSpPr>
        <p:spPr>
          <a:xfrm>
            <a:off x="685800" y="5486400"/>
            <a:ext cx="7696200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Arial" panose="020B0604020202020204" pitchFamily="34" charset="0"/>
                <a:cs typeface="Times New Roman" panose="02020603050405020304" pitchFamily="18" charset="0"/>
              </a:rPr>
              <a:t>Due rette secanti dividono il piano in quattro  </a:t>
            </a:r>
            <a:r>
              <a:rPr lang="it-IT" altLang="it-IT" sz="2000" b="1" i="1">
                <a:latin typeface="Arial" panose="020B0604020202020204" pitchFamily="34" charset="0"/>
                <a:cs typeface="Times New Roman" panose="02020603050405020304" pitchFamily="18" charset="0"/>
              </a:rPr>
              <a:t>angoli piani</a:t>
            </a:r>
            <a:r>
              <a:rPr lang="it-IT" altLang="it-IT" sz="2000" b="1">
                <a:latin typeface="Arial" panose="020B0604020202020204" pitchFamily="34" charset="0"/>
                <a:cs typeface="Times New Roman" panose="02020603050405020304" pitchFamily="18" charset="0"/>
              </a:rPr>
              <a:t>, o, più in breve, quattro </a:t>
            </a:r>
            <a:r>
              <a:rPr lang="it-IT" altLang="it-IT" sz="2000" b="1" i="1">
                <a:latin typeface="Arial" panose="020B0604020202020204" pitchFamily="34" charset="0"/>
                <a:cs typeface="Times New Roman" panose="02020603050405020304" pitchFamily="18" charset="0"/>
              </a:rPr>
              <a:t>angoli</a:t>
            </a:r>
          </a:p>
        </p:txBody>
      </p:sp>
      <p:pic>
        <p:nvPicPr>
          <p:cNvPr id="18437" name="Picture 11" descr="Schermata 2015-03-19 alle 15.24.34.png">
            <a:extLst>
              <a:ext uri="{FF2B5EF4-FFF2-40B4-BE49-F238E27FC236}">
                <a16:creationId xmlns:a16="http://schemas.microsoft.com/office/drawing/2014/main" id="{C8FA9F10-8BD8-A740-8FCD-97654678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6888163" cy="37338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847E29-617F-D344-9E82-3CFC9D93BB83}"/>
              </a:ext>
            </a:extLst>
          </p:cNvPr>
          <p:cNvSpPr/>
          <p:nvPr/>
        </p:nvSpPr>
        <p:spPr>
          <a:xfrm>
            <a:off x="533400" y="685800"/>
            <a:ext cx="7620000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Angoli nella geometria del piano </a:t>
            </a:r>
            <a:endParaRPr lang="it-IT" altLang="it-IT" sz="36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7544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piè di pagina 3">
            <a:extLst>
              <a:ext uri="{FF2B5EF4-FFF2-40B4-BE49-F238E27FC236}">
                <a16:creationId xmlns:a16="http://schemas.microsoft.com/office/drawing/2014/main" id="{73E2D5DE-090A-B54A-B26E-BB06F583A2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19459" name="Segnaposto numero diapositiva 4">
            <a:extLst>
              <a:ext uri="{FF2B5EF4-FFF2-40B4-BE49-F238E27FC236}">
                <a16:creationId xmlns:a16="http://schemas.microsoft.com/office/drawing/2014/main" id="{FFBA0948-3BBF-1C4D-A8CA-F465E1E0FD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74F55FA-7EB4-D24A-A5E3-E2C876E90640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4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9460" name="Title 14">
            <a:extLst>
              <a:ext uri="{FF2B5EF4-FFF2-40B4-BE49-F238E27FC236}">
                <a16:creationId xmlns:a16="http://schemas.microsoft.com/office/drawing/2014/main" id="{64093F39-B1A6-864C-8302-7678B3CEC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52600"/>
            <a:ext cx="8001000" cy="1143000"/>
          </a:xfrm>
        </p:spPr>
        <p:txBody>
          <a:bodyPr/>
          <a:lstStyle/>
          <a:p>
            <a:r>
              <a:rPr lang="it-IT" altLang="it-IT" sz="3600" b="1">
                <a:ea typeface="ＭＳ Ｐゴシック" panose="020B0600070205080204" pitchFamily="34" charset="-128"/>
              </a:rPr>
              <a:t>Passo alla geometria dello spazio </a:t>
            </a:r>
          </a:p>
        </p:txBody>
      </p:sp>
    </p:spTree>
    <p:extLst>
      <p:ext uri="{BB962C8B-B14F-4D97-AF65-F5344CB8AC3E}">
        <p14:creationId xmlns:p14="http://schemas.microsoft.com/office/powerpoint/2010/main" val="340760828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piè di pagina 3">
            <a:extLst>
              <a:ext uri="{FF2B5EF4-FFF2-40B4-BE49-F238E27FC236}">
                <a16:creationId xmlns:a16="http://schemas.microsoft.com/office/drawing/2014/main" id="{85A829A9-4350-A946-9BA4-F788327BB2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0483" name="Segnaposto numero diapositiva 4">
            <a:extLst>
              <a:ext uri="{FF2B5EF4-FFF2-40B4-BE49-F238E27FC236}">
                <a16:creationId xmlns:a16="http://schemas.microsoft.com/office/drawing/2014/main" id="{1C265FAE-F1D1-184C-B606-45984E9DD3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50354D0-5699-D649-B7B9-FB62811E8806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5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20484" name="Picture 7" descr="paravento_best.jpg">
            <a:extLst>
              <a:ext uri="{FF2B5EF4-FFF2-40B4-BE49-F238E27FC236}">
                <a16:creationId xmlns:a16="http://schemas.microsoft.com/office/drawing/2014/main" id="{EA5A15A4-8351-174F-9F58-CC23B8B9B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31845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1" descr="Mac5.jpg">
            <a:extLst>
              <a:ext uri="{FF2B5EF4-FFF2-40B4-BE49-F238E27FC236}">
                <a16:creationId xmlns:a16="http://schemas.microsoft.com/office/drawing/2014/main" id="{FF64F550-8473-F247-99EE-11315C2EE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05000"/>
            <a:ext cx="33528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5" descr="Mac2.jpg">
            <a:extLst>
              <a:ext uri="{FF2B5EF4-FFF2-40B4-BE49-F238E27FC236}">
                <a16:creationId xmlns:a16="http://schemas.microsoft.com/office/drawing/2014/main" id="{F699F700-5F1A-2549-857C-FA9CD4379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91000"/>
            <a:ext cx="44196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>
            <a:extLst>
              <a:ext uri="{FF2B5EF4-FFF2-40B4-BE49-F238E27FC236}">
                <a16:creationId xmlns:a16="http://schemas.microsoft.com/office/drawing/2014/main" id="{F6D2E498-8E0E-CD44-B05D-22135D4B5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762000"/>
            <a:ext cx="876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4000" b="1">
                <a:latin typeface="Arial Narrow" panose="020B0604020202020204" pitchFamily="34" charset="0"/>
              </a:rPr>
              <a:t>Vedere nello spazio angoli in movimento</a:t>
            </a:r>
            <a:endParaRPr lang="it-IT" altLang="it-IT" sz="4000"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36849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piè di pagina 6">
            <a:extLst>
              <a:ext uri="{FF2B5EF4-FFF2-40B4-BE49-F238E27FC236}">
                <a16:creationId xmlns:a16="http://schemas.microsoft.com/office/drawing/2014/main" id="{C40DB35E-9DA3-A04C-A5F2-595EA921E8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1507" name="Segnaposto numero diapositiva 7">
            <a:extLst>
              <a:ext uri="{FF2B5EF4-FFF2-40B4-BE49-F238E27FC236}">
                <a16:creationId xmlns:a16="http://schemas.microsoft.com/office/drawing/2014/main" id="{05CF6A6B-E872-944C-AC94-591927354E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6761558-E471-A44B-B4C8-2AA72AA8B839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6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1508" name="TextBox 10">
            <a:extLst>
              <a:ext uri="{FF2B5EF4-FFF2-40B4-BE49-F238E27FC236}">
                <a16:creationId xmlns:a16="http://schemas.microsoft.com/office/drawing/2014/main" id="{F085FE38-8164-4C4F-9ACD-B5D430EF7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486400"/>
            <a:ext cx="7696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Arial" panose="020B0604020202020204" pitchFamily="34" charset="0"/>
                <a:cs typeface="Times New Roman" panose="02020603050405020304" pitchFamily="18" charset="0"/>
              </a:rPr>
              <a:t>Due piani secanti dividono lo spazio in quattro  </a:t>
            </a:r>
            <a:r>
              <a:rPr lang="it-IT" altLang="it-IT" sz="2000" b="1" i="1">
                <a:latin typeface="Arial" panose="020B0604020202020204" pitchFamily="34" charset="0"/>
                <a:cs typeface="Times New Roman" panose="02020603050405020304" pitchFamily="18" charset="0"/>
              </a:rPr>
              <a:t>angoli diedri</a:t>
            </a:r>
            <a:r>
              <a:rPr lang="it-IT" altLang="it-IT" sz="2000" b="1">
                <a:latin typeface="Arial" panose="020B0604020202020204" pitchFamily="34" charset="0"/>
                <a:cs typeface="Times New Roman" panose="02020603050405020304" pitchFamily="18" charset="0"/>
              </a:rPr>
              <a:t>, o, più in breve, in quattro </a:t>
            </a:r>
            <a:r>
              <a:rPr lang="it-IT" altLang="it-IT" sz="2000" b="1" i="1">
                <a:latin typeface="Arial" panose="020B0604020202020204" pitchFamily="34" charset="0"/>
                <a:cs typeface="Times New Roman" panose="02020603050405020304" pitchFamily="18" charset="0"/>
              </a:rPr>
              <a:t>diedri</a:t>
            </a:r>
          </a:p>
        </p:txBody>
      </p:sp>
      <p:pic>
        <p:nvPicPr>
          <p:cNvPr id="21509" name="Picture 6" descr="Schermata 2015-03-19 alle 17.21.28.png">
            <a:extLst>
              <a:ext uri="{FF2B5EF4-FFF2-40B4-BE49-F238E27FC236}">
                <a16:creationId xmlns:a16="http://schemas.microsoft.com/office/drawing/2014/main" id="{AE64EDA4-C51E-4B41-82D6-C32CCAB26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52895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7">
            <a:extLst>
              <a:ext uri="{FF2B5EF4-FFF2-40B4-BE49-F238E27FC236}">
                <a16:creationId xmlns:a16="http://schemas.microsoft.com/office/drawing/2014/main" id="{163971A7-F8C1-2A4B-A831-5AC5A8D0F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514600"/>
            <a:ext cx="85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Arial Narrow" panose="020B0604020202020204" pitchFamily="34" charset="0"/>
              </a:rPr>
              <a:t>Diedro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A4FF90-410C-8F4A-8D8B-937B620FAEB5}"/>
              </a:ext>
            </a:extLst>
          </p:cNvPr>
          <p:cNvSpPr/>
          <p:nvPr/>
        </p:nvSpPr>
        <p:spPr>
          <a:xfrm>
            <a:off x="685800" y="762000"/>
            <a:ext cx="8077200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Diedri nella geometria dello spazio</a:t>
            </a:r>
            <a:endParaRPr lang="it-IT" altLang="it-IT" sz="36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25380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piè di pagina 3">
            <a:extLst>
              <a:ext uri="{FF2B5EF4-FFF2-40B4-BE49-F238E27FC236}">
                <a16:creationId xmlns:a16="http://schemas.microsoft.com/office/drawing/2014/main" id="{A726527F-906E-FE42-A6BB-2B762F2181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2531" name="Segnaposto numero diapositiva 4">
            <a:extLst>
              <a:ext uri="{FF2B5EF4-FFF2-40B4-BE49-F238E27FC236}">
                <a16:creationId xmlns:a16="http://schemas.microsoft.com/office/drawing/2014/main" id="{744DB655-77E6-1148-8D8E-BF1B817596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B82056A-9A88-7245-A05A-659CDAC38FE9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7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2A4D39-BFBB-6C44-A379-AD47561F36D1}"/>
              </a:ext>
            </a:extLst>
          </p:cNvPr>
          <p:cNvSpPr/>
          <p:nvPr/>
        </p:nvSpPr>
        <p:spPr>
          <a:xfrm>
            <a:off x="2362200" y="838200"/>
            <a:ext cx="4191000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Angolo nel piano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46EECA-E292-B442-A8B8-142D9BC09C89}"/>
              </a:ext>
            </a:extLst>
          </p:cNvPr>
          <p:cNvSpPr/>
          <p:nvPr/>
        </p:nvSpPr>
        <p:spPr>
          <a:xfrm>
            <a:off x="1447800" y="1752600"/>
            <a:ext cx="1827213" cy="461963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>
                <a:solidFill>
                  <a:srgbClr val="0000FF"/>
                </a:solidFill>
                <a:latin typeface="Arial" panose="020B0604020202020204" pitchFamily="34" charset="0"/>
              </a:rPr>
              <a:t>Nella realtà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E7AC06-D360-3F49-8C46-E9E6007D4207}"/>
              </a:ext>
            </a:extLst>
          </p:cNvPr>
          <p:cNvSpPr/>
          <p:nvPr/>
        </p:nvSpPr>
        <p:spPr>
          <a:xfrm>
            <a:off x="6096000" y="1676400"/>
            <a:ext cx="2014538" cy="461963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>
                <a:solidFill>
                  <a:srgbClr val="0000FF"/>
                </a:solidFill>
                <a:latin typeface="Arial" panose="020B0604020202020204" pitchFamily="34" charset="0"/>
              </a:rPr>
              <a:t>In geometria</a:t>
            </a:r>
          </a:p>
        </p:txBody>
      </p:sp>
      <p:pic>
        <p:nvPicPr>
          <p:cNvPr id="17" name="Picture 16" descr="Schermata 2015-03-19 alle 10.05.50.png">
            <a:extLst>
              <a:ext uri="{FF2B5EF4-FFF2-40B4-BE49-F238E27FC236}">
                <a16:creationId xmlns:a16="http://schemas.microsoft.com/office/drawing/2014/main" id="{D7E71AEC-B45B-AD4F-B46B-81C654DE0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286000"/>
            <a:ext cx="3359150" cy="2830513"/>
          </a:xfrm>
          <a:prstGeom prst="rect">
            <a:avLst/>
          </a:prstGeom>
          <a:ln w="31750">
            <a:solidFill>
              <a:schemeClr val="tx2">
                <a:lumMod val="65000"/>
                <a:lumOff val="35000"/>
              </a:schemeClr>
            </a:solidFill>
          </a:ln>
        </p:spPr>
      </p:pic>
      <p:pic>
        <p:nvPicPr>
          <p:cNvPr id="22537" name="Picture 2" descr="C:\Users\User\Desktop\per Daniela valenti\II lezione revisionata_ parziale\orologio.jpg">
            <a:extLst>
              <a:ext uri="{FF2B5EF4-FFF2-40B4-BE49-F238E27FC236}">
                <a16:creationId xmlns:a16="http://schemas.microsoft.com/office/drawing/2014/main" id="{8E75C920-5B54-B54C-B34B-198DEEAF18D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286000"/>
            <a:ext cx="4546600" cy="1524000"/>
          </a:xfrm>
          <a:noFill/>
        </p:spPr>
      </p:pic>
    </p:spTree>
    <p:extLst>
      <p:ext uri="{BB962C8B-B14F-4D97-AF65-F5344CB8AC3E}">
        <p14:creationId xmlns:p14="http://schemas.microsoft.com/office/powerpoint/2010/main" val="3743556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piè di pagina 3">
            <a:extLst>
              <a:ext uri="{FF2B5EF4-FFF2-40B4-BE49-F238E27FC236}">
                <a16:creationId xmlns:a16="http://schemas.microsoft.com/office/drawing/2014/main" id="{B0DA0302-BE0E-3242-9907-AD794877D8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3555" name="Segnaposto numero diapositiva 4">
            <a:extLst>
              <a:ext uri="{FF2B5EF4-FFF2-40B4-BE49-F238E27FC236}">
                <a16:creationId xmlns:a16="http://schemas.microsoft.com/office/drawing/2014/main" id="{72ACDFA0-0F6E-C04E-9C94-1F114755E3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5DA50EF-FAEA-7D4E-B03C-D7607C3E0EB3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8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23557" name="Picture 12" descr="Mac5.jpg">
            <a:extLst>
              <a:ext uri="{FF2B5EF4-FFF2-40B4-BE49-F238E27FC236}">
                <a16:creationId xmlns:a16="http://schemas.microsoft.com/office/drawing/2014/main" id="{FE095994-585F-E445-B1BD-72EB6CDA2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7000"/>
            <a:ext cx="36623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1" descr="diedro_def2.jpg">
            <a:extLst>
              <a:ext uri="{FF2B5EF4-FFF2-40B4-BE49-F238E27FC236}">
                <a16:creationId xmlns:a16="http://schemas.microsoft.com/office/drawing/2014/main" id="{443CA239-453E-3B42-B6A8-E503DECA0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0"/>
            <a:ext cx="39751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B49F9C-30F0-4142-8226-6E7386736869}"/>
              </a:ext>
            </a:extLst>
          </p:cNvPr>
          <p:cNvSpPr/>
          <p:nvPr/>
        </p:nvSpPr>
        <p:spPr>
          <a:xfrm>
            <a:off x="2057400" y="838200"/>
            <a:ext cx="4648200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Diedro nello spazio</a:t>
            </a:r>
            <a:endParaRPr lang="it-IT" altLang="it-IT" sz="3600"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8D0E23-70B3-034B-AFBF-3311E7A01C55}"/>
              </a:ext>
            </a:extLst>
          </p:cNvPr>
          <p:cNvSpPr/>
          <p:nvPr/>
        </p:nvSpPr>
        <p:spPr>
          <a:xfrm>
            <a:off x="2057400" y="1828800"/>
            <a:ext cx="1827213" cy="461963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>
                <a:solidFill>
                  <a:srgbClr val="0000FF"/>
                </a:solidFill>
                <a:latin typeface="Arial" panose="020B0604020202020204" pitchFamily="34" charset="0"/>
              </a:rPr>
              <a:t>Nella realtà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D0C23F-619C-4D4C-8AD9-F362DB2BA7F3}"/>
              </a:ext>
            </a:extLst>
          </p:cNvPr>
          <p:cNvSpPr/>
          <p:nvPr/>
        </p:nvSpPr>
        <p:spPr>
          <a:xfrm>
            <a:off x="5638800" y="1828800"/>
            <a:ext cx="2014538" cy="461963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>
                <a:solidFill>
                  <a:srgbClr val="0000FF"/>
                </a:solidFill>
                <a:latin typeface="Arial" panose="020B0604020202020204" pitchFamily="34" charset="0"/>
              </a:rPr>
              <a:t>In geometria</a:t>
            </a:r>
          </a:p>
        </p:txBody>
      </p:sp>
    </p:spTree>
    <p:extLst>
      <p:ext uri="{BB962C8B-B14F-4D97-AF65-F5344CB8AC3E}">
        <p14:creationId xmlns:p14="http://schemas.microsoft.com/office/powerpoint/2010/main" val="24275206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piè di pagina 3">
            <a:extLst>
              <a:ext uri="{FF2B5EF4-FFF2-40B4-BE49-F238E27FC236}">
                <a16:creationId xmlns:a16="http://schemas.microsoft.com/office/drawing/2014/main" id="{B0DA0302-BE0E-3242-9907-AD794877D8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3555" name="Segnaposto numero diapositiva 4">
            <a:extLst>
              <a:ext uri="{FF2B5EF4-FFF2-40B4-BE49-F238E27FC236}">
                <a16:creationId xmlns:a16="http://schemas.microsoft.com/office/drawing/2014/main" id="{72ACDFA0-0F6E-C04E-9C94-1F114755E3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5DA50EF-FAEA-7D4E-B03C-D7607C3E0EB3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9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B49F9C-30F0-4142-8226-6E7386736869}"/>
              </a:ext>
            </a:extLst>
          </p:cNvPr>
          <p:cNvSpPr/>
          <p:nvPr/>
        </p:nvSpPr>
        <p:spPr>
          <a:xfrm>
            <a:off x="323528" y="49991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latin typeface="Arial" panose="020B0604020202020204" pitchFamily="34" charset="0"/>
              </a:rPr>
              <a:t>Come misuro angolo nel piano? Video  </a:t>
            </a:r>
            <a:endParaRPr lang="it-IT" altLang="it-IT" sz="3600" dirty="0">
              <a:latin typeface="Arial" panose="020B0604020202020204" pitchFamily="34" charset="0"/>
            </a:endParaRPr>
          </a:p>
        </p:txBody>
      </p:sp>
      <p:pic>
        <p:nvPicPr>
          <p:cNvPr id="2" name="3a.Misura_angolo_piano.mov">
            <a:hlinkClick r:id="" action="ppaction://media"/>
            <a:extLst>
              <a:ext uri="{FF2B5EF4-FFF2-40B4-BE49-F238E27FC236}">
                <a16:creationId xmlns:a16="http://schemas.microsoft.com/office/drawing/2014/main" id="{BD00380F-950E-A245-A7F9-9415DBD24E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0964" y="1340768"/>
            <a:ext cx="6439036" cy="43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97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15388</TotalTime>
  <Words>599</Words>
  <Application>Microsoft Macintosh PowerPoint</Application>
  <PresentationFormat>Presentazione su schermo (4:3)</PresentationFormat>
  <Paragraphs>119</Paragraphs>
  <Slides>28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6" baseType="lpstr">
      <vt:lpstr>ＭＳ Ｐゴシック</vt:lpstr>
      <vt:lpstr>Arial</vt:lpstr>
      <vt:lpstr>Arial Black</vt:lpstr>
      <vt:lpstr>Arial Narrow</vt:lpstr>
      <vt:lpstr>Symbol</vt:lpstr>
      <vt:lpstr>Times New Roman</vt:lpstr>
      <vt:lpstr>Wingdings</vt:lpstr>
      <vt:lpstr>Pixel</vt:lpstr>
      <vt:lpstr>Angoli nel piano e nello spazio</vt:lpstr>
      <vt:lpstr>Presentazione standard di PowerPoint</vt:lpstr>
      <vt:lpstr>Presentazione standard di PowerPoint</vt:lpstr>
      <vt:lpstr>Passo alla geometria dello spazio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Che cosa hai ottenuto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Angoloidi nello spazio</vt:lpstr>
      <vt:lpstr>Dal diedro all’angoloide</vt:lpstr>
      <vt:lpstr>Angoloide </vt:lpstr>
      <vt:lpstr>Analizziamo  un’importante proprietà degli angoloidi </vt:lpstr>
      <vt:lpstr>Presentazione standard di PowerPoint</vt:lpstr>
      <vt:lpstr>La somma degli angoli </vt:lpstr>
      <vt:lpstr>Osserva due figure</vt:lpstr>
      <vt:lpstr>Osserva un’animazione</vt:lpstr>
      <vt:lpstr>Presentazione standard di PowerPoint</vt:lpstr>
    </vt:vector>
  </TitlesOfParts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Lauree Scientifiche</dc:title>
  <dc:creator>Daniela</dc:creator>
  <cp:lastModifiedBy>Microsoft Office User</cp:lastModifiedBy>
  <cp:revision>601</cp:revision>
  <cp:lastPrinted>2015-03-21T14:55:01Z</cp:lastPrinted>
  <dcterms:created xsi:type="dcterms:W3CDTF">2015-09-16T07:49:52Z</dcterms:created>
  <dcterms:modified xsi:type="dcterms:W3CDTF">2020-05-10T13:17:34Z</dcterms:modified>
</cp:coreProperties>
</file>