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86" r:id="rId2"/>
    <p:sldId id="291" r:id="rId3"/>
    <p:sldId id="292" r:id="rId4"/>
    <p:sldId id="294" r:id="rId5"/>
    <p:sldId id="316" r:id="rId6"/>
    <p:sldId id="257" r:id="rId7"/>
    <p:sldId id="293" r:id="rId8"/>
    <p:sldId id="267" r:id="rId9"/>
    <p:sldId id="258" r:id="rId10"/>
    <p:sldId id="295" r:id="rId11"/>
    <p:sldId id="296" r:id="rId12"/>
    <p:sldId id="268" r:id="rId13"/>
    <p:sldId id="322" r:id="rId14"/>
    <p:sldId id="323" r:id="rId15"/>
    <p:sldId id="321" r:id="rId16"/>
    <p:sldId id="275" r:id="rId17"/>
    <p:sldId id="297" r:id="rId18"/>
    <p:sldId id="298" r:id="rId19"/>
    <p:sldId id="299" r:id="rId20"/>
    <p:sldId id="260" r:id="rId21"/>
    <p:sldId id="301" r:id="rId22"/>
    <p:sldId id="300" r:id="rId23"/>
    <p:sldId id="304" r:id="rId24"/>
    <p:sldId id="303" r:id="rId25"/>
    <p:sldId id="305" r:id="rId26"/>
    <p:sldId id="290" r:id="rId27"/>
    <p:sldId id="302" r:id="rId28"/>
    <p:sldId id="306" r:id="rId29"/>
    <p:sldId id="319" r:id="rId30"/>
    <p:sldId id="307" r:id="rId31"/>
    <p:sldId id="308" r:id="rId32"/>
    <p:sldId id="309" r:id="rId33"/>
    <p:sldId id="310" r:id="rId34"/>
    <p:sldId id="312" r:id="rId35"/>
    <p:sldId id="313" r:id="rId36"/>
    <p:sldId id="314" r:id="rId37"/>
    <p:sldId id="315" r:id="rId38"/>
    <p:sldId id="318" r:id="rId39"/>
    <p:sldId id="320" r:id="rId40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8"/>
    <p:restoredTop sz="94671"/>
  </p:normalViewPr>
  <p:slideViewPr>
    <p:cSldViewPr>
      <p:cViewPr>
        <p:scale>
          <a:sx n="73" d="100"/>
          <a:sy n="73" d="100"/>
        </p:scale>
        <p:origin x="2128" y="4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78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4B2663-E404-3642-8A2F-BDC01D02F2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0B78F-030C-A04E-A0CA-63654E6E3B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450D983-A84A-7641-9DB5-AE23B9178B62}" type="datetime1">
              <a:rPr lang="it-IT" altLang="it-IT"/>
              <a:pPr>
                <a:defRPr/>
              </a:pPr>
              <a:t>28/04/20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72444-F036-E143-9BB3-A658941A85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440E7-483F-AB4F-A156-939FEF74FA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C5684A3-85D4-E74D-A84F-B050973B003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F41499-146D-A74B-AB58-D3F34D3600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56578A-017E-8C47-A867-C4822391727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A2486D8-99C2-0546-A8A2-313116427B4F}" type="datetime1">
              <a:rPr lang="it-IT" altLang="it-IT"/>
              <a:pPr>
                <a:defRPr/>
              </a:pPr>
              <a:t>28/04/20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17BAAEF-FAEA-BC4D-B787-A1B02B61BE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AC32F1E-F26B-1F4D-89E2-160C6814EB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 noProof="0"/>
              <a:t>Click to edit Master text styles</a:t>
            </a:r>
          </a:p>
          <a:p>
            <a:pPr lvl="1"/>
            <a:r>
              <a:rPr lang="it-IT" altLang="it-IT" noProof="0"/>
              <a:t>Second level</a:t>
            </a:r>
          </a:p>
          <a:p>
            <a:pPr lvl="2"/>
            <a:r>
              <a:rPr lang="it-IT" altLang="it-IT" noProof="0"/>
              <a:t>Third level</a:t>
            </a:r>
          </a:p>
          <a:p>
            <a:pPr lvl="3"/>
            <a:r>
              <a:rPr lang="it-IT" altLang="it-IT" noProof="0"/>
              <a:t>Fourth level</a:t>
            </a:r>
          </a:p>
          <a:p>
            <a:pPr lvl="4"/>
            <a:r>
              <a:rPr lang="it-IT" altLang="it-IT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38326-5153-0B49-8B4C-9F41F015CDC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1ACF84-CB1F-0C40-AF15-0F88FFE785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3EC530F-DB75-CD44-ADE7-4BFC45AC970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C530F-DB75-CD44-ADE7-4BFC45AC9705}" type="slidenum">
              <a:rPr lang="it-IT" altLang="it-IT" smtClean="0"/>
              <a:pPr>
                <a:defRPr/>
              </a:pPr>
              <a:t>15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3896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AF731FF2-343C-C145-ACA6-F10FDA9EDA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0161E4C8-371C-6240-AB6A-0137CFB8D0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771FEFB0-443D-FE4C-BB8A-E6E51545EC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D31556C-57EF-1741-B65A-7F22D33582B1}" type="slidenum">
              <a:rPr lang="it-IT" altLang="it-IT"/>
              <a:pPr>
                <a:spcBef>
                  <a:spcPct val="0"/>
                </a:spcBef>
              </a:pPr>
              <a:t>18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3A0C875A-D313-AF42-AA9D-C425770BF0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D87D042B-BECF-B04A-B0FC-14607D0D0A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798ACE62-4946-9149-B61C-AC5AEB02F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BADF2EB-E145-9743-A000-2323EDA569EB}" type="slidenum">
              <a:rPr lang="it-IT" altLang="it-IT"/>
              <a:pPr>
                <a:spcBef>
                  <a:spcPct val="0"/>
                </a:spcBef>
              </a:pPr>
              <a:t>19</a:t>
            </a:fld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21EF42-6AA1-C54D-9560-DB560C467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B132D-EA0D-D544-AA9E-66185C1E6638}" type="datetime1">
              <a:rPr lang="it-IT" altLang="it-IT" smtClean="0"/>
              <a:t>28/04/20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03DF16-C455-0E47-9E9E-3DF5812EA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Treccani scuola 2016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8D8711-DA52-044C-8F26-2B9A69C32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8C9BB-305A-FF4E-8CD4-A7B0DDFF58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456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F0F5D1-53E5-3343-B6B8-0A5A84EEA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64912-C9A3-764E-ABB9-7913A5DBE366}" type="datetime1">
              <a:rPr lang="it-IT" altLang="it-IT" smtClean="0"/>
              <a:t>28/04/20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B506D7-68A8-1D47-8033-C5819DC96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Treccani scuola 2016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F12928-479E-2C42-9F46-303231A55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BCCC9-9F7F-0347-BCE0-F1EA12618F2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860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EDD817-A92E-5C4D-9ABD-5B7A35B03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1CBC3-CA2D-8D45-9722-C7EA6A211FE4}" type="datetime1">
              <a:rPr lang="it-IT" altLang="it-IT" smtClean="0"/>
              <a:t>28/04/20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1D0739-CBE6-024E-A2E6-33499CD08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Treccani scuola 2016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B3DC31-4E25-7E40-B03C-F9A75D2EB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CB95A-504C-444A-938A-40555630C82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480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CEDED4-40AB-D548-A0F9-80AD967DB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7CBDD-EB74-FF49-9FD6-EA67B26C17AF}" type="datetime1">
              <a:rPr lang="it-IT" altLang="it-IT" smtClean="0"/>
              <a:t>28/04/20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DA617B-F325-C244-9D50-EEC40424D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Treccani scuola 2016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5CCCD8-3774-8D46-8C82-8D0933C57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E0B7B-15CA-C045-8738-06C847A5C9E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64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B875B1-4254-4C46-BF52-A1D359B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B6AB-4D77-9949-8F65-1473719458A2}" type="datetime1">
              <a:rPr lang="it-IT" altLang="it-IT" smtClean="0"/>
              <a:t>28/04/20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200E71-7142-C74A-9342-1D12C78EF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Treccani scuola 2016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45D0C2-9678-5045-AA9A-6822441CE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04545-72E5-1A4C-A203-0E499B0F5B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982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3840119B-543A-E24D-80E0-65065149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4C1BF-F491-B84E-A308-B6AEDF2B7369}" type="datetime1">
              <a:rPr lang="it-IT" altLang="it-IT" smtClean="0"/>
              <a:t>28/04/20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52937B1-DF89-3A4A-ABF7-63B5A3252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Treccani scuola 2016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5770E679-9E36-C448-BF6B-11B61D8D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8389B-0C6E-604B-8172-149922A7EA4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590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3D31FA8D-994F-1643-B442-13DA820C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E6A11-318A-4548-8E05-3786316EC88A}" type="datetime1">
              <a:rPr lang="it-IT" altLang="it-IT" smtClean="0"/>
              <a:t>28/04/20</a:t>
            </a:fld>
            <a:endParaRPr lang="it-IT" alt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35391500-EF05-184A-981E-980198A5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Treccani scuola 2016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696A6734-3591-CE40-9F3E-F9071BE09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92EF9-3527-F34D-8603-4269F63FDDE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0008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511488B6-8503-EA49-8C1C-B61CB3F16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15019-A0D8-3A4D-98A3-DCE587CDD994}" type="datetime1">
              <a:rPr lang="it-IT" altLang="it-IT" smtClean="0"/>
              <a:t>28/04/20</a:t>
            </a:fld>
            <a:endParaRPr lang="it-IT" alt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E662EA92-FC53-A348-8623-4C5BF70A1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Treccani scuola 2016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026C82F1-6EB1-E34C-8969-155B3753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48924-B0BE-E342-AF5B-6EC56F6B00F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193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FB929150-2744-E845-96E7-34BB62F39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32646-A250-C54F-A8B6-D25AFD165E99}" type="datetime1">
              <a:rPr lang="it-IT" altLang="it-IT" smtClean="0"/>
              <a:t>28/04/20</a:t>
            </a:fld>
            <a:endParaRPr lang="it-IT" alt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1CBC4CF9-1BE3-5545-B5A0-D783A0674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Treccani scuola 2016</a:t>
            </a:r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7E72D774-CCAE-BF48-ABE2-B8666DFC6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DE3BC-7ADB-8648-B11D-68688D5CDA6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0765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69227F42-A424-DA42-A306-F6A35F50B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B6B39-5FC3-BC48-A36F-317E1663F2A7}" type="datetime1">
              <a:rPr lang="it-IT" altLang="it-IT" smtClean="0"/>
              <a:t>28/04/20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DB8FFBDE-A724-7F4C-A9A0-AB8D8CFDF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Treccani scuola 2016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219421D6-2DA3-F949-8EC5-25EED241C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DAE91-E6BF-124E-BAD3-503239DE591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306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BA01812C-2E6A-3047-83E3-42460ABA9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006B1-C1F6-5D4D-BA2F-B79993B79F18}" type="datetime1">
              <a:rPr lang="it-IT" altLang="it-IT" smtClean="0"/>
              <a:t>28/04/20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F75C8D14-9D76-9346-9A0B-EE3D67F2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Treccani scuola 2016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7E65ABA1-04E6-0F49-BB17-FE8C51DF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563A3-3D46-8243-977F-A02E7132694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5103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E5C94426-28EC-5D48-BB6C-F30CC617D59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0BE376FD-DED6-D642-8D51-F8256F3B53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EB906B-2EDA-354C-8DC3-867B4DDAA8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7E918BB-1840-5944-872A-ABDF7649DA3A}" type="datetime1">
              <a:rPr lang="it-IT" altLang="it-IT" smtClean="0"/>
              <a:t>28/04/20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2086FF-6803-234C-882A-7F297A116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it-IT" altLang="it-IT"/>
              <a:t>Stefano Volpe, Treccani scuola 2016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0C3D2D-100C-C545-B5F0-8E9B28678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4ABE4C4-06BC-7B43-815B-3E5BF19871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olo 1">
            <a:extLst>
              <a:ext uri="{FF2B5EF4-FFF2-40B4-BE49-F238E27FC236}">
                <a16:creationId xmlns:a16="http://schemas.microsoft.com/office/drawing/2014/main" id="{A0FCEAE8-F34D-D34F-8FC4-3463592D28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8001000" cy="1470025"/>
          </a:xfrm>
        </p:spPr>
        <p:txBody>
          <a:bodyPr/>
          <a:lstStyle/>
          <a:p>
            <a:pPr eaLnBrk="1" hangingPunct="1"/>
            <a:r>
              <a:rPr lang="it-IT" altLang="it-IT" b="1" dirty="0">
                <a:ea typeface="ＭＳ Ｐゴシック" panose="020B0600070205080204" pitchFamily="34" charset="-128"/>
              </a:rPr>
              <a:t>Problemi di ottimizzazione</a:t>
            </a:r>
          </a:p>
        </p:txBody>
      </p:sp>
      <p:sp>
        <p:nvSpPr>
          <p:cNvPr id="15362" name="Slide Number Placeholder 3">
            <a:extLst>
              <a:ext uri="{FF2B5EF4-FFF2-40B4-BE49-F238E27FC236}">
                <a16:creationId xmlns:a16="http://schemas.microsoft.com/office/drawing/2014/main" id="{1FD095BA-1A7D-CC42-B92F-9BA9CD59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12D2DE-E284-074F-8DC8-A14F53F5AFE2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5363" name="Footer Placeholder 5">
            <a:extLst>
              <a:ext uri="{FF2B5EF4-FFF2-40B4-BE49-F238E27FC236}">
                <a16:creationId xmlns:a16="http://schemas.microsoft.com/office/drawing/2014/main" id="{780122B7-1E46-F84C-B90D-9AB534018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Treccani scuola 2016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CasellaDiTesto 1">
            <a:extLst>
              <a:ext uri="{FF2B5EF4-FFF2-40B4-BE49-F238E27FC236}">
                <a16:creationId xmlns:a16="http://schemas.microsoft.com/office/drawing/2014/main" id="{A6737149-AB2C-434E-B603-57A3853AF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81000"/>
            <a:ext cx="8686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/>
              <a:t>Osservo il grafico insieme alla retta tangente</a:t>
            </a:r>
          </a:p>
        </p:txBody>
      </p:sp>
      <p:sp>
        <p:nvSpPr>
          <p:cNvPr id="24578" name="Slide Number Placeholder 4">
            <a:extLst>
              <a:ext uri="{FF2B5EF4-FFF2-40B4-BE49-F238E27FC236}">
                <a16:creationId xmlns:a16="http://schemas.microsoft.com/office/drawing/2014/main" id="{4084C5CE-D4DF-784B-9DD9-04FA7D360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8AE531-780A-6042-ABA4-588038210D0B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4579" name="Footer Placeholder 5">
            <a:extLst>
              <a:ext uri="{FF2B5EF4-FFF2-40B4-BE49-F238E27FC236}">
                <a16:creationId xmlns:a16="http://schemas.microsoft.com/office/drawing/2014/main" id="{BD20EDC8-165F-B640-92D6-68D9B416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24580" name="TextBox 8">
            <a:extLst>
              <a:ext uri="{FF2B5EF4-FFF2-40B4-BE49-F238E27FC236}">
                <a16:creationId xmlns:a16="http://schemas.microsoft.com/office/drawing/2014/main" id="{305D607C-A039-4A4C-BB00-A6C944E1E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114800"/>
            <a:ext cx="35052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 Narrow" panose="020B0604020202020204" pitchFamily="34" charset="0"/>
              </a:rPr>
              <a:t>Se m</a:t>
            </a:r>
            <a:r>
              <a:rPr lang="it-IT" altLang="it-IT" sz="2400" baseline="-25000">
                <a:latin typeface="Arial Narrow" panose="020B0604020202020204" pitchFamily="34" charset="0"/>
              </a:rPr>
              <a:t>t</a:t>
            </a:r>
            <a:r>
              <a:rPr lang="it-IT" altLang="it-IT" sz="2400">
                <a:latin typeface="Arial Narrow" panose="020B0604020202020204" pitchFamily="34" charset="0"/>
              </a:rPr>
              <a:t> è positiva, P si trova su un arco crescente</a:t>
            </a:r>
          </a:p>
        </p:txBody>
      </p:sp>
      <p:sp>
        <p:nvSpPr>
          <p:cNvPr id="24581" name="TextBox 10">
            <a:extLst>
              <a:ext uri="{FF2B5EF4-FFF2-40B4-BE49-F238E27FC236}">
                <a16:creationId xmlns:a16="http://schemas.microsoft.com/office/drawing/2014/main" id="{5AB979F9-763B-4F4B-888D-0E80C3888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114800"/>
            <a:ext cx="36576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 Narrow" panose="020B0604020202020204" pitchFamily="34" charset="0"/>
              </a:rPr>
              <a:t>Se m</a:t>
            </a:r>
            <a:r>
              <a:rPr lang="it-IT" altLang="it-IT" sz="2400" baseline="-25000">
                <a:latin typeface="Arial Narrow" panose="020B0604020202020204" pitchFamily="34" charset="0"/>
              </a:rPr>
              <a:t>t</a:t>
            </a:r>
            <a:r>
              <a:rPr lang="it-IT" altLang="it-IT" sz="2400">
                <a:latin typeface="Arial Narrow" panose="020B0604020202020204" pitchFamily="34" charset="0"/>
              </a:rPr>
              <a:t> è negativa, P si trova su un arco decrescente</a:t>
            </a:r>
            <a:r>
              <a:rPr lang="it-IT" altLang="it-IT" sz="2400"/>
              <a:t>.</a:t>
            </a:r>
          </a:p>
        </p:txBody>
      </p:sp>
      <p:sp>
        <p:nvSpPr>
          <p:cNvPr id="24582" name="TextBox 15">
            <a:extLst>
              <a:ext uri="{FF2B5EF4-FFF2-40B4-BE49-F238E27FC236}">
                <a16:creationId xmlns:a16="http://schemas.microsoft.com/office/drawing/2014/main" id="{E09D1497-27CD-844E-AFFF-5957EA41A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105400"/>
            <a:ext cx="83058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E raggiungo l’ordinata massima nel punto </a:t>
            </a:r>
            <a:r>
              <a:rPr lang="it-IT" altLang="it-IT" sz="2400" i="1"/>
              <a:t>M</a:t>
            </a:r>
            <a:r>
              <a:rPr lang="it-IT" altLang="it-IT" sz="2400"/>
              <a:t> in cui l’arco passa da crescente a decrescente e quindi m</a:t>
            </a:r>
            <a:r>
              <a:rPr lang="it-IT" altLang="it-IT" sz="2400" baseline="-25000"/>
              <a:t>t</a:t>
            </a:r>
            <a:r>
              <a:rPr lang="it-IT" altLang="it-IT" sz="2400"/>
              <a:t> passa da positiva a negativa. </a:t>
            </a:r>
            <a:r>
              <a:rPr lang="it-IT" altLang="it-IT" sz="2400" b="1"/>
              <a:t>Mi aspetto di trovare nel punto M la pendenza m</a:t>
            </a:r>
            <a:r>
              <a:rPr lang="it-IT" altLang="it-IT" sz="2400" b="1" baseline="-25000"/>
              <a:t>t </a:t>
            </a:r>
            <a:r>
              <a:rPr lang="it-IT" altLang="it-IT" sz="2400" b="1"/>
              <a:t>= 0.</a:t>
            </a:r>
          </a:p>
        </p:txBody>
      </p:sp>
      <p:pic>
        <p:nvPicPr>
          <p:cNvPr id="24583" name="Picture 18" descr="Schermata 2016-01-07 alle 13.35.38.png">
            <a:extLst>
              <a:ext uri="{FF2B5EF4-FFF2-40B4-BE49-F238E27FC236}">
                <a16:creationId xmlns:a16="http://schemas.microsoft.com/office/drawing/2014/main" id="{68DAEF79-84D9-3F4E-AC38-D246C8D4A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66800"/>
            <a:ext cx="3703638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9" descr="Schermata 2016-01-07 alle 13.37.24.png">
            <a:extLst>
              <a:ext uri="{FF2B5EF4-FFF2-40B4-BE49-F238E27FC236}">
                <a16:creationId xmlns:a16="http://schemas.microsoft.com/office/drawing/2014/main" id="{02158708-9298-0646-916C-380774891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371475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2">
            <a:extLst>
              <a:ext uri="{FF2B5EF4-FFF2-40B4-BE49-F238E27FC236}">
                <a16:creationId xmlns:a16="http://schemas.microsoft.com/office/drawing/2014/main" id="{D653E539-3671-8340-8FA2-38FF013E6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0BA314-578D-1946-8651-AA5E25B496C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5602" name="Footer Placeholder 3">
            <a:extLst>
              <a:ext uri="{FF2B5EF4-FFF2-40B4-BE49-F238E27FC236}">
                <a16:creationId xmlns:a16="http://schemas.microsoft.com/office/drawing/2014/main" id="{F7F80549-E0F1-5E41-B592-48513D8F3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25603" name="TextBox 6">
            <a:extLst>
              <a:ext uri="{FF2B5EF4-FFF2-40B4-BE49-F238E27FC236}">
                <a16:creationId xmlns:a16="http://schemas.microsoft.com/office/drawing/2014/main" id="{9A387F58-FA10-544A-8116-24142591F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447800"/>
            <a:ext cx="822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/>
              <a:t>Ma con il solo il grafico non trovo il punto in cui m</a:t>
            </a:r>
            <a:r>
              <a:rPr lang="it-IT" altLang="it-IT" sz="2800" baseline="-25000"/>
              <a:t>t</a:t>
            </a:r>
            <a:r>
              <a:rPr lang="it-IT" altLang="it-IT" sz="2800"/>
              <a:t> = 0.</a:t>
            </a:r>
          </a:p>
        </p:txBody>
      </p:sp>
      <p:sp>
        <p:nvSpPr>
          <p:cNvPr id="25604" name="CasellaDiTesto 1">
            <a:extLst>
              <a:ext uri="{FF2B5EF4-FFF2-40B4-BE49-F238E27FC236}">
                <a16:creationId xmlns:a16="http://schemas.microsoft.com/office/drawing/2014/main" id="{F493C48A-CCFF-404E-97C8-5B777ED69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85800"/>
            <a:ext cx="8686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/>
              <a:t>Osservo il grafico insieme alla retta tangente</a:t>
            </a:r>
          </a:p>
        </p:txBody>
      </p:sp>
      <p:pic>
        <p:nvPicPr>
          <p:cNvPr id="25605" name="Picture 10" descr="Schermata 2016-01-07 alle 15.31.56.png">
            <a:extLst>
              <a:ext uri="{FF2B5EF4-FFF2-40B4-BE49-F238E27FC236}">
                <a16:creationId xmlns:a16="http://schemas.microsoft.com/office/drawing/2014/main" id="{F89F5625-1AFA-0F47-810D-749BF7BD5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305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1" descr="Schermata 2016-01-07 alle 15.33.35.png">
            <a:extLst>
              <a:ext uri="{FF2B5EF4-FFF2-40B4-BE49-F238E27FC236}">
                <a16:creationId xmlns:a16="http://schemas.microsoft.com/office/drawing/2014/main" id="{696DBF2C-5A47-8A4F-9E46-7E67B874B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0"/>
            <a:ext cx="40830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Number Placeholder 2">
            <a:extLst>
              <a:ext uri="{FF2B5EF4-FFF2-40B4-BE49-F238E27FC236}">
                <a16:creationId xmlns:a16="http://schemas.microsoft.com/office/drawing/2014/main" id="{21C43A69-DEE5-FB42-9BCE-B70035D5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BE99B1-CFE2-8742-99D3-44053A1741F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6626" name="Footer Placeholder 3">
            <a:extLst>
              <a:ext uri="{FF2B5EF4-FFF2-40B4-BE49-F238E27FC236}">
                <a16:creationId xmlns:a16="http://schemas.microsoft.com/office/drawing/2014/main" id="{55969C08-513B-9140-9F55-C923ECF3A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555776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26627" name="TextBox 4">
            <a:extLst>
              <a:ext uri="{FF2B5EF4-FFF2-40B4-BE49-F238E27FC236}">
                <a16:creationId xmlns:a16="http://schemas.microsoft.com/office/drawing/2014/main" id="{52D1201A-50CF-F949-829A-0B60C07F1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692696"/>
            <a:ext cx="88569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/>
              <a:t>Pendenza della tangente e funzione derivata</a:t>
            </a:r>
          </a:p>
        </p:txBody>
      </p:sp>
      <p:sp>
        <p:nvSpPr>
          <p:cNvPr id="26628" name="TextBox 6">
            <a:extLst>
              <a:ext uri="{FF2B5EF4-FFF2-40B4-BE49-F238E27FC236}">
                <a16:creationId xmlns:a16="http://schemas.microsoft.com/office/drawing/2014/main" id="{A3B893D3-E260-F44B-B42B-A727F4A2B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2204864"/>
            <a:ext cx="742716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/>
              <a:t>Come risolvo il problema?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/>
              <a:t>Esamino la funzione derivata che, per ogni ascissa, mostra la pendenza della tangente al grafico della funzione.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Number Placeholder 2">
            <a:extLst>
              <a:ext uri="{FF2B5EF4-FFF2-40B4-BE49-F238E27FC236}">
                <a16:creationId xmlns:a16="http://schemas.microsoft.com/office/drawing/2014/main" id="{21C43A69-DEE5-FB42-9BCE-B70035D5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BE99B1-CFE2-8742-99D3-44053A1741F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6626" name="Footer Placeholder 3">
            <a:extLst>
              <a:ext uri="{FF2B5EF4-FFF2-40B4-BE49-F238E27FC236}">
                <a16:creationId xmlns:a16="http://schemas.microsoft.com/office/drawing/2014/main" id="{55969C08-513B-9140-9F55-C923ECF3A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555776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26627" name="TextBox 4">
            <a:extLst>
              <a:ext uri="{FF2B5EF4-FFF2-40B4-BE49-F238E27FC236}">
                <a16:creationId xmlns:a16="http://schemas.microsoft.com/office/drawing/2014/main" id="{52D1201A-50CF-F949-829A-0B60C07F1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692696"/>
            <a:ext cx="88569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/>
              <a:t>Pendenza della tangente e funzione derivata</a:t>
            </a:r>
          </a:p>
        </p:txBody>
      </p:sp>
      <p:pic>
        <p:nvPicPr>
          <p:cNvPr id="2" name="1b.Der8_Video2.mp4">
            <a:hlinkClick r:id="" action="ppaction://media"/>
            <a:extLst>
              <a:ext uri="{FF2B5EF4-FFF2-40B4-BE49-F238E27FC236}">
                <a16:creationId xmlns:a16="http://schemas.microsoft.com/office/drawing/2014/main" id="{36E9BB95-96DA-944B-A856-893514E9C2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1650" b="21650"/>
          <a:stretch/>
        </p:blipFill>
        <p:spPr>
          <a:xfrm>
            <a:off x="508000" y="1700808"/>
            <a:ext cx="8128000" cy="345638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1DF103B-AFAB-C949-8A8E-6D66EE9906CC}"/>
              </a:ext>
            </a:extLst>
          </p:cNvPr>
          <p:cNvSpPr txBox="1"/>
          <p:nvPr/>
        </p:nvSpPr>
        <p:spPr>
          <a:xfrm>
            <a:off x="4139952" y="5894685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Video 2</a:t>
            </a:r>
          </a:p>
        </p:txBody>
      </p:sp>
    </p:spTree>
    <p:extLst>
      <p:ext uri="{BB962C8B-B14F-4D97-AF65-F5344CB8AC3E}">
        <p14:creationId xmlns:p14="http://schemas.microsoft.com/office/powerpoint/2010/main" val="140364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10">
            <a:extLst>
              <a:ext uri="{FF2B5EF4-FFF2-40B4-BE49-F238E27FC236}">
                <a16:creationId xmlns:a16="http://schemas.microsoft.com/office/drawing/2014/main" id="{51584DE4-B84E-C64B-B296-B334961F4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0" y="6492875"/>
            <a:ext cx="381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EA7A50-B1B2-D945-BB09-8CE0404CCD39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7650" name="Footer Placeholder 11">
            <a:extLst>
              <a:ext uri="{FF2B5EF4-FFF2-40B4-BE49-F238E27FC236}">
                <a16:creationId xmlns:a16="http://schemas.microsoft.com/office/drawing/2014/main" id="{F6359AC7-C14C-0147-8BDB-60533FC17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627784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27651" name="TextBox 18">
            <a:extLst>
              <a:ext uri="{FF2B5EF4-FFF2-40B4-BE49-F238E27FC236}">
                <a16:creationId xmlns:a16="http://schemas.microsoft.com/office/drawing/2014/main" id="{3885A9A8-5713-4E47-8471-0EF094AB3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796" y="48782"/>
            <a:ext cx="613940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/>
              <a:t>Segno di </a:t>
            </a:r>
            <a:r>
              <a:rPr lang="it-IT" altLang="it-IT" sz="3600" b="1" dirty="0" err="1"/>
              <a:t>f</a:t>
            </a:r>
            <a:r>
              <a:rPr lang="it-IT" altLang="it-IT" sz="3600" b="1" dirty="0"/>
              <a:t>’(x) e crescita di </a:t>
            </a:r>
            <a:r>
              <a:rPr lang="it-IT" altLang="it-IT" sz="3600" b="1" dirty="0" err="1"/>
              <a:t>f</a:t>
            </a:r>
            <a:r>
              <a:rPr lang="it-IT" altLang="it-IT" sz="3600" b="1" dirty="0"/>
              <a:t>(x)</a:t>
            </a: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id="{22111DB7-38ED-554D-9B12-93DCFEBF7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071" y="709848"/>
            <a:ext cx="487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/>
              <a:t>Conclusioni suggerite dal video 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617579AC-785D-234A-9A87-DF942D9A5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75" y="1974228"/>
            <a:ext cx="3102787" cy="425499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A00D0F5-5A48-8E46-ABC7-1A2402EC7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423" y="2165053"/>
            <a:ext cx="2936172" cy="4037236"/>
          </a:xfrm>
          <a:prstGeom prst="rect">
            <a:avLst/>
          </a:prstGeom>
        </p:spPr>
      </p:pic>
      <p:sp>
        <p:nvSpPr>
          <p:cNvPr id="30" name="Right Arrow 13">
            <a:extLst>
              <a:ext uri="{FF2B5EF4-FFF2-40B4-BE49-F238E27FC236}">
                <a16:creationId xmlns:a16="http://schemas.microsoft.com/office/drawing/2014/main" id="{CD37BE49-8023-144B-AB27-6A7032640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9863" y="2911373"/>
            <a:ext cx="1917560" cy="413097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it-IT" altLang="it-IT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591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10">
            <a:extLst>
              <a:ext uri="{FF2B5EF4-FFF2-40B4-BE49-F238E27FC236}">
                <a16:creationId xmlns:a16="http://schemas.microsoft.com/office/drawing/2014/main" id="{51584DE4-B84E-C64B-B296-B334961F4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0" y="6492875"/>
            <a:ext cx="381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EA7A50-B1B2-D945-BB09-8CE0404CCD39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7650" name="Footer Placeholder 11">
            <a:extLst>
              <a:ext uri="{FF2B5EF4-FFF2-40B4-BE49-F238E27FC236}">
                <a16:creationId xmlns:a16="http://schemas.microsoft.com/office/drawing/2014/main" id="{F6359AC7-C14C-0147-8BDB-60533FC17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627784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27651" name="TextBox 18">
            <a:extLst>
              <a:ext uri="{FF2B5EF4-FFF2-40B4-BE49-F238E27FC236}">
                <a16:creationId xmlns:a16="http://schemas.microsoft.com/office/drawing/2014/main" id="{3885A9A8-5713-4E47-8471-0EF094AB3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897" y="90112"/>
            <a:ext cx="67874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/>
              <a:t>Segno di </a:t>
            </a:r>
            <a:r>
              <a:rPr lang="it-IT" altLang="it-IT" sz="3600" b="1" dirty="0" err="1"/>
              <a:t>f</a:t>
            </a:r>
            <a:r>
              <a:rPr lang="it-IT" altLang="it-IT" sz="3600" b="1" dirty="0"/>
              <a:t>’(x) e decrescita di </a:t>
            </a:r>
            <a:r>
              <a:rPr lang="it-IT" altLang="it-IT" sz="3600" b="1" dirty="0" err="1"/>
              <a:t>f</a:t>
            </a:r>
            <a:r>
              <a:rPr lang="it-IT" altLang="it-IT" sz="3600" b="1" dirty="0"/>
              <a:t>(x)</a:t>
            </a: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id="{22111DB7-38ED-554D-9B12-93DCFEBF7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237" y="736443"/>
            <a:ext cx="487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/>
              <a:t>Conclusioni suggerite dal video 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544C2F05-9C81-BB4B-8437-688926778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433" y="1826322"/>
            <a:ext cx="3664178" cy="2900550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F8374EA0-9285-964C-8547-A29D1EF07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2" y="2021291"/>
            <a:ext cx="3808669" cy="2705581"/>
          </a:xfrm>
          <a:prstGeom prst="rect">
            <a:avLst/>
          </a:prstGeom>
        </p:spPr>
      </p:pic>
      <p:sp>
        <p:nvSpPr>
          <p:cNvPr id="37" name="Right Arrow 16">
            <a:extLst>
              <a:ext uri="{FF2B5EF4-FFF2-40B4-BE49-F238E27FC236}">
                <a16:creationId xmlns:a16="http://schemas.microsoft.com/office/drawing/2014/main" id="{0727829A-F145-8446-B70B-4EC3AF429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4121" y="2365511"/>
            <a:ext cx="1446312" cy="325919"/>
          </a:xfrm>
          <a:prstGeom prst="rightArrow">
            <a:avLst>
              <a:gd name="adj1" fmla="val 65587"/>
              <a:gd name="adj2" fmla="val 50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it-IT" altLang="it-IT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asellaDiTesto 1">
            <a:extLst>
              <a:ext uri="{FF2B5EF4-FFF2-40B4-BE49-F238E27FC236}">
                <a16:creationId xmlns:a16="http://schemas.microsoft.com/office/drawing/2014/main" id="{7382C308-82B0-5341-9DE6-798F2CD53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57200"/>
            <a:ext cx="5867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/>
              <a:t>Ecco come trovo x per avere la scatola di volume f(x) massimo</a:t>
            </a:r>
            <a:endParaRPr lang="it-IT" altLang="it-IT"/>
          </a:p>
        </p:txBody>
      </p:sp>
      <p:sp>
        <p:nvSpPr>
          <p:cNvPr id="28674" name="Slide Number Placeholder 2">
            <a:extLst>
              <a:ext uri="{FF2B5EF4-FFF2-40B4-BE49-F238E27FC236}">
                <a16:creationId xmlns:a16="http://schemas.microsoft.com/office/drawing/2014/main" id="{B657D880-DA55-5743-B754-5137032C7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741AF9-89B3-E94B-A569-8E4D4AA89571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8675" name="Footer Placeholder 3">
            <a:extLst>
              <a:ext uri="{FF2B5EF4-FFF2-40B4-BE49-F238E27FC236}">
                <a16:creationId xmlns:a16="http://schemas.microsoft.com/office/drawing/2014/main" id="{FDF560A7-22CE-B043-8DF1-5EA4C86C5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28676" name="Rectangle 5">
            <a:extLst>
              <a:ext uri="{FF2B5EF4-FFF2-40B4-BE49-F238E27FC236}">
                <a16:creationId xmlns:a16="http://schemas.microsoft.com/office/drawing/2014/main" id="{1078A2C7-A120-DF47-B844-63D5E039C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828800"/>
            <a:ext cx="77724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it-IT" altLang="it-IT" sz="2800"/>
              <a:t>Calcolo la derivata della funzione f(x):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/>
              <a:t>	</a:t>
            </a:r>
            <a:r>
              <a:rPr lang="it-IT" altLang="it-IT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f’</a:t>
            </a:r>
            <a:r>
              <a:rPr lang="it-IT" altLang="it-IT" sz="28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>
                <a:latin typeface="Times New Roman" panose="02020603050405020304" pitchFamily="18" charset="0"/>
                <a:cs typeface="Times New Roman" panose="02020603050405020304" pitchFamily="18" charset="0"/>
              </a:rPr>
              <a:t>) = 12</a:t>
            </a:r>
            <a:r>
              <a:rPr lang="it-IT" altLang="it-IT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2800">
                <a:latin typeface="Times New Roman" panose="02020603050405020304" pitchFamily="18" charset="0"/>
                <a:cs typeface="Times New Roman" panose="02020603050405020304" pitchFamily="18" charset="0"/>
              </a:rPr>
              <a:t> −160</a:t>
            </a:r>
            <a:r>
              <a:rPr lang="it-IT" altLang="it-IT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>
                <a:latin typeface="Times New Roman" panose="02020603050405020304" pitchFamily="18" charset="0"/>
                <a:cs typeface="Times New Roman" panose="02020603050405020304" pitchFamily="18" charset="0"/>
              </a:rPr>
              <a:t> + 400  con 0 ≤ </a:t>
            </a:r>
            <a:r>
              <a:rPr lang="it-IT" altLang="it-IT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>
                <a:latin typeface="Times New Roman" panose="02020603050405020304" pitchFamily="18" charset="0"/>
                <a:cs typeface="Times New Roman" panose="02020603050405020304" pitchFamily="18" charset="0"/>
              </a:rPr>
              <a:t> ≤ 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cs typeface="Times New Roman" panose="02020603050405020304" pitchFamily="18" charset="0"/>
              </a:rPr>
              <a:t>2. Calcolo la </a:t>
            </a:r>
            <a:r>
              <a:rPr lang="it-IT" altLang="it-IT" sz="2800" i="1">
                <a:cs typeface="Times New Roman" panose="02020603050405020304" pitchFamily="18" charset="0"/>
              </a:rPr>
              <a:t>x</a:t>
            </a:r>
            <a:r>
              <a:rPr lang="it-IT" altLang="it-IT" sz="2800">
                <a:cs typeface="Times New Roman" panose="02020603050405020304" pitchFamily="18" charset="0"/>
              </a:rPr>
              <a:t> che rende zero la derivata, cioè risolvo l’equazione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cs typeface="Times New Roman" panose="02020603050405020304" pitchFamily="18" charset="0"/>
              </a:rPr>
              <a:t>     </a:t>
            </a:r>
            <a:r>
              <a:rPr lang="it-IT" altLang="it-IT" sz="28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it-IT" altLang="it-IT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2800">
                <a:latin typeface="Times New Roman" panose="02020603050405020304" pitchFamily="18" charset="0"/>
                <a:cs typeface="Times New Roman" panose="02020603050405020304" pitchFamily="18" charset="0"/>
              </a:rPr>
              <a:t> −160</a:t>
            </a:r>
            <a:r>
              <a:rPr lang="it-IT" altLang="it-IT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>
                <a:latin typeface="Times New Roman" panose="02020603050405020304" pitchFamily="18" charset="0"/>
                <a:cs typeface="Times New Roman" panose="02020603050405020304" pitchFamily="18" charset="0"/>
              </a:rPr>
              <a:t> + 400 = 0   con 0 ≤ </a:t>
            </a:r>
            <a:r>
              <a:rPr lang="it-IT" altLang="it-IT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>
                <a:latin typeface="Times New Roman" panose="02020603050405020304" pitchFamily="18" charset="0"/>
                <a:cs typeface="Times New Roman" panose="02020603050405020304" pitchFamily="18" charset="0"/>
              </a:rPr>
              <a:t> ≤ 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cs typeface="Times New Roman" panose="02020603050405020304" pitchFamily="18" charset="0"/>
              </a:rPr>
              <a:t>Per facilitare i calcoli osservo che risulta </a:t>
            </a:r>
          </a:p>
        </p:txBody>
      </p:sp>
      <p:sp>
        <p:nvSpPr>
          <p:cNvPr id="28677" name="Rectangle 6">
            <a:extLst>
              <a:ext uri="{FF2B5EF4-FFF2-40B4-BE49-F238E27FC236}">
                <a16:creationId xmlns:a16="http://schemas.microsoft.com/office/drawing/2014/main" id="{57B13FD9-4FFF-0949-B160-67808B392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572000"/>
            <a:ext cx="762223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it-IT" altLang="it-IT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−160</a:t>
            </a:r>
            <a:r>
              <a:rPr lang="it-IT" altLang="it-IT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+ 400 = 4(3</a:t>
            </a:r>
            <a:r>
              <a:rPr lang="it-IT" altLang="it-IT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− 40</a:t>
            </a:r>
            <a:r>
              <a:rPr lang="it-IT" altLang="it-IT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+ 100)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cs typeface="Times New Roman" panose="02020603050405020304" pitchFamily="18" charset="0"/>
              </a:rPr>
              <a:t>Perciò basta risolvere l’equazione di 2° grado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altLang="it-IT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− 40</a:t>
            </a:r>
            <a:r>
              <a:rPr lang="it-IT" altLang="it-IT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+ 100 = 0  </a:t>
            </a:r>
            <a:endParaRPr lang="it-IT" altLang="it-IT" sz="2800" dirty="0"/>
          </a:p>
        </p:txBody>
      </p:sp>
      <p:graphicFrame>
        <p:nvGraphicFramePr>
          <p:cNvPr id="28678" name="Object 2">
            <a:extLst>
              <a:ext uri="{FF2B5EF4-FFF2-40B4-BE49-F238E27FC236}">
                <a16:creationId xmlns:a16="http://schemas.microsoft.com/office/drawing/2014/main" id="{35C76BFA-A16B-3241-9D08-9E14DEF4A7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5800" y="3263900"/>
          <a:ext cx="1524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0" name="Equation" r:id="rId3" imgW="8229600" imgH="17830800" progId="Equation.3">
                  <p:embed/>
                </p:oleObj>
              </mc:Choice>
              <mc:Fallback>
                <p:oleObj name="Equation" r:id="rId3" imgW="8229600" imgH="17830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263900"/>
                        <a:ext cx="15240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CasellaDiTesto 1">
            <a:extLst>
              <a:ext uri="{FF2B5EF4-FFF2-40B4-BE49-F238E27FC236}">
                <a16:creationId xmlns:a16="http://schemas.microsoft.com/office/drawing/2014/main" id="{441AF4F1-AC5D-6A4E-865A-128FF1975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33400"/>
            <a:ext cx="7848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/>
              <a:t>Le soluzioni dell’equazione di 2°grado</a:t>
            </a:r>
            <a:endParaRPr lang="it-IT" altLang="it-IT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dirty="0"/>
          </a:p>
        </p:txBody>
      </p:sp>
      <p:sp>
        <p:nvSpPr>
          <p:cNvPr id="29698" name="Slide Number Placeholder 2">
            <a:extLst>
              <a:ext uri="{FF2B5EF4-FFF2-40B4-BE49-F238E27FC236}">
                <a16:creationId xmlns:a16="http://schemas.microsoft.com/office/drawing/2014/main" id="{51261ABC-CA6A-D24C-B897-2812F9EBF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A8E5F4-25CA-094D-BCFE-75E96AEBF5A2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9699" name="Footer Placeholder 3">
            <a:extLst>
              <a:ext uri="{FF2B5EF4-FFF2-40B4-BE49-F238E27FC236}">
                <a16:creationId xmlns:a16="http://schemas.microsoft.com/office/drawing/2014/main" id="{F7FD1C72-50FB-FD45-A9C9-5CD0553C0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29700" name="Rectangle 5">
            <a:extLst>
              <a:ext uri="{FF2B5EF4-FFF2-40B4-BE49-F238E27FC236}">
                <a16:creationId xmlns:a16="http://schemas.microsoft.com/office/drawing/2014/main" id="{F7452EC5-BE68-6540-81F5-3D3F857F1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371600"/>
            <a:ext cx="7696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cs typeface="Times New Roman" panose="02020603050405020304" pitchFamily="18" charset="0"/>
              </a:rPr>
              <a:t> </a:t>
            </a:r>
            <a:r>
              <a:rPr lang="it-IT" altLang="it-IT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9701" name="Object 2">
            <a:extLst>
              <a:ext uri="{FF2B5EF4-FFF2-40B4-BE49-F238E27FC236}">
                <a16:creationId xmlns:a16="http://schemas.microsoft.com/office/drawing/2014/main" id="{B0AFBDE0-8EE6-7548-AA7D-DD3A3248B8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" y="2362200"/>
          <a:ext cx="4656138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6" name="Equation" r:id="rId3" imgW="8737600" imgH="3860800" progId="Equation.3">
                  <p:embed/>
                </p:oleObj>
              </mc:Choice>
              <mc:Fallback>
                <p:oleObj name="Equation" r:id="rId3" imgW="8737600" imgH="3860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362200"/>
                        <a:ext cx="4656138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4" name="TextBox 8">
            <a:extLst>
              <a:ext uri="{FF2B5EF4-FFF2-40B4-BE49-F238E27FC236}">
                <a16:creationId xmlns:a16="http://schemas.microsoft.com/office/drawing/2014/main" id="{EA34ABEF-15A0-2A44-AA92-C2E36B51D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23293"/>
            <a:ext cx="838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/>
              <a:t>Ed ecco come completare la ricerca del volume massimo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8806F3D-C3CF-3242-95FE-E2787E70E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32" y="1238297"/>
            <a:ext cx="7596336" cy="43052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CasellaDiTesto 1">
            <a:extLst>
              <a:ext uri="{FF2B5EF4-FFF2-40B4-BE49-F238E27FC236}">
                <a16:creationId xmlns:a16="http://schemas.microsoft.com/office/drawing/2014/main" id="{BEDB1AE9-EF3E-5041-8C18-5C572240C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52400"/>
            <a:ext cx="525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/>
              <a:t>Segno di  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f’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altLang="it-IT" b="1"/>
              <a:t>e grafico di 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altLang="it-IT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/>
          </a:p>
        </p:txBody>
      </p:sp>
      <p:sp>
        <p:nvSpPr>
          <p:cNvPr id="30722" name="Slide Number Placeholder 2">
            <a:extLst>
              <a:ext uri="{FF2B5EF4-FFF2-40B4-BE49-F238E27FC236}">
                <a16:creationId xmlns:a16="http://schemas.microsoft.com/office/drawing/2014/main" id="{FAC8350F-7F63-1845-A39B-97ED2A6C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324600"/>
            <a:ext cx="609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93D27D-EC9D-8A44-8A48-85028D56B9DE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0723" name="Footer Placeholder 3">
            <a:extLst>
              <a:ext uri="{FF2B5EF4-FFF2-40B4-BE49-F238E27FC236}">
                <a16:creationId xmlns:a16="http://schemas.microsoft.com/office/drawing/2014/main" id="{44957BA1-8BA5-284C-B101-1D3534EA2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438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30724" name="Rectangle 5">
            <a:extLst>
              <a:ext uri="{FF2B5EF4-FFF2-40B4-BE49-F238E27FC236}">
                <a16:creationId xmlns:a16="http://schemas.microsoft.com/office/drawing/2014/main" id="{6B586CE4-BA87-1848-99F7-EA7F9D036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438400"/>
            <a:ext cx="198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/>
              <a:t>Segno di  </a:t>
            </a:r>
            <a:r>
              <a:rPr lang="it-IT" altLang="it-IT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f’</a:t>
            </a: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30725" name="Picture 9" descr="Schermata 2016-01-07 alle 18.12.53.png">
            <a:extLst>
              <a:ext uri="{FF2B5EF4-FFF2-40B4-BE49-F238E27FC236}">
                <a16:creationId xmlns:a16="http://schemas.microsoft.com/office/drawing/2014/main" id="{5C29D8A2-A9F0-244C-B4D6-A19F75235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38200"/>
            <a:ext cx="4343400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1" descr="Schermata 2016-01-09 alle 13.29.28.png">
            <a:extLst>
              <a:ext uri="{FF2B5EF4-FFF2-40B4-BE49-F238E27FC236}">
                <a16:creationId xmlns:a16="http://schemas.microsoft.com/office/drawing/2014/main" id="{A558BA4C-FF37-EB4C-8887-B2E788FCA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76600"/>
            <a:ext cx="5197475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Rectangle 12">
            <a:extLst>
              <a:ext uri="{FF2B5EF4-FFF2-40B4-BE49-F238E27FC236}">
                <a16:creationId xmlns:a16="http://schemas.microsoft.com/office/drawing/2014/main" id="{3922CB9F-A427-2545-AEB5-8B9C0C9A4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495800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/>
              <a:t>Grafico di  </a:t>
            </a:r>
            <a:r>
              <a:rPr lang="it-IT" altLang="it-IT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30728" name="Picture 10" descr="Schermata 2016-01-07 alle 18.31.01.png">
            <a:extLst>
              <a:ext uri="{FF2B5EF4-FFF2-40B4-BE49-F238E27FC236}">
                <a16:creationId xmlns:a16="http://schemas.microsoft.com/office/drawing/2014/main" id="{A87D4F28-7480-E84C-BA0F-B781E36DB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/>
          <a:stretch>
            <a:fillRect/>
          </a:stretch>
        </p:blipFill>
        <p:spPr bwMode="auto">
          <a:xfrm>
            <a:off x="0" y="838200"/>
            <a:ext cx="3963988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asellaDiTesto 1">
            <a:extLst>
              <a:ext uri="{FF2B5EF4-FFF2-40B4-BE49-F238E27FC236}">
                <a16:creationId xmlns:a16="http://schemas.microsoft.com/office/drawing/2014/main" id="{327D5471-2651-E74D-B877-A8CC41EFC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81000"/>
            <a:ext cx="601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/>
              <a:t>Segno di  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f’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altLang="it-IT" b="1"/>
              <a:t>e massimo di 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altLang="it-IT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/>
          </a:p>
        </p:txBody>
      </p:sp>
      <p:sp>
        <p:nvSpPr>
          <p:cNvPr id="32770" name="Slide Number Placeholder 2">
            <a:extLst>
              <a:ext uri="{FF2B5EF4-FFF2-40B4-BE49-F238E27FC236}">
                <a16:creationId xmlns:a16="http://schemas.microsoft.com/office/drawing/2014/main" id="{AFB19B52-6F31-DD4E-ADDC-08F01685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5B8C02-C0C7-2140-A763-DDCF0286B4F1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2771" name="Footer Placeholder 3">
            <a:extLst>
              <a:ext uri="{FF2B5EF4-FFF2-40B4-BE49-F238E27FC236}">
                <a16:creationId xmlns:a16="http://schemas.microsoft.com/office/drawing/2014/main" id="{44B4EAAE-CC57-8B47-B2E8-0A3D6EE3E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32772" name="Rectangle 5">
            <a:extLst>
              <a:ext uri="{FF2B5EF4-FFF2-40B4-BE49-F238E27FC236}">
                <a16:creationId xmlns:a16="http://schemas.microsoft.com/office/drawing/2014/main" id="{251678AF-D3EF-764A-9E02-482E2C915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371600"/>
            <a:ext cx="7696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cs typeface="Times New Roman" panose="02020603050405020304" pitchFamily="18" charset="0"/>
              </a:rPr>
              <a:t> </a:t>
            </a:r>
            <a:r>
              <a:rPr lang="it-IT" altLang="it-IT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2773" name="Picture 10" descr="Schermata 2016-01-07 alle 18.31.01.png">
            <a:extLst>
              <a:ext uri="{FF2B5EF4-FFF2-40B4-BE49-F238E27FC236}">
                <a16:creationId xmlns:a16="http://schemas.microsoft.com/office/drawing/2014/main" id="{10725D34-DE76-C047-9B42-2155E5CC4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/>
          <a:stretch>
            <a:fillRect/>
          </a:stretch>
        </p:blipFill>
        <p:spPr bwMode="auto">
          <a:xfrm>
            <a:off x="381000" y="1371600"/>
            <a:ext cx="3581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2" descr="Analisi6_Approfondi1a.jpg">
            <a:extLst>
              <a:ext uri="{FF2B5EF4-FFF2-40B4-BE49-F238E27FC236}">
                <a16:creationId xmlns:a16="http://schemas.microsoft.com/office/drawing/2014/main" id="{15B215BE-7F7E-6B4D-A42D-CBD810F2A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400"/>
            <a:ext cx="19304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Box 13">
            <a:extLst>
              <a:ext uri="{FF2B5EF4-FFF2-40B4-BE49-F238E27FC236}">
                <a16:creationId xmlns:a16="http://schemas.microsoft.com/office/drawing/2014/main" id="{0904C1C1-44FA-5546-9859-D4ED98F9B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8229600" cy="1508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latin typeface="Arial Narrow" panose="020B0604020202020204" pitchFamily="34" charset="0"/>
              </a:rPr>
              <a:t>Ho così trovato la </a:t>
            </a:r>
            <a:r>
              <a:rPr lang="it-IT" altLang="it-IT" sz="2800" b="1" i="1">
                <a:solidFill>
                  <a:srgbClr val="FF0000"/>
                </a:solidFill>
                <a:latin typeface="Arial Narrow" panose="020B0604020202020204" pitchFamily="34" charset="0"/>
              </a:rPr>
              <a:t>x</a:t>
            </a:r>
            <a:r>
              <a:rPr lang="it-IT" altLang="it-IT" sz="2800" b="1">
                <a:latin typeface="Arial Narrow" panose="020B0604020202020204" pitchFamily="34" charset="0"/>
              </a:rPr>
              <a:t> per avere il volume massimo: è </a:t>
            </a:r>
            <a:r>
              <a:rPr lang="it-IT" altLang="it-IT" sz="2800" b="1">
                <a:solidFill>
                  <a:srgbClr val="FF0000"/>
                </a:solidFill>
                <a:latin typeface="Arial Narrow" panose="020B0604020202020204" pitchFamily="34" charset="0"/>
              </a:rPr>
              <a:t>10/3</a:t>
            </a:r>
            <a:r>
              <a:rPr lang="it-IT" altLang="it-IT" sz="2800" b="1">
                <a:latin typeface="Arial Narrow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latin typeface="Arial Narrow" panose="020B0604020202020204" pitchFamily="34" charset="0"/>
              </a:rPr>
              <a:t>E il volume massimo vale (in cm</a:t>
            </a:r>
            <a:r>
              <a:rPr lang="it-IT" altLang="it-IT" sz="2800" b="1" baseline="30000">
                <a:latin typeface="Arial Narrow" panose="020B0604020202020204" pitchFamily="34" charset="0"/>
              </a:rPr>
              <a:t>3</a:t>
            </a:r>
            <a:r>
              <a:rPr lang="it-IT" altLang="it-IT" sz="2800" b="1">
                <a:latin typeface="Arial Narrow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 Narrow" panose="020B0604020202020204" pitchFamily="34" charset="0"/>
              </a:rPr>
              <a:t>        </a:t>
            </a:r>
            <a:r>
              <a:rPr lang="it-IT" altLang="it-IT" sz="2400" b="1">
                <a:latin typeface="Arial Narrow" panose="020B0604020202020204" pitchFamily="34" charset="0"/>
              </a:rPr>
              <a:t>       </a:t>
            </a:r>
            <a:r>
              <a:rPr lang="it-IT" altLang="it-IT" sz="2800" b="1" i="1">
                <a:solidFill>
                  <a:srgbClr val="FF0000"/>
                </a:solidFill>
                <a:latin typeface="Arial Narrow" panose="020B0604020202020204" pitchFamily="34" charset="0"/>
              </a:rPr>
              <a:t>f</a:t>
            </a:r>
            <a:r>
              <a:rPr lang="it-IT" altLang="it-IT" sz="2800" b="1">
                <a:solidFill>
                  <a:srgbClr val="FF0000"/>
                </a:solidFill>
                <a:latin typeface="Arial Narrow" panose="020B0604020202020204" pitchFamily="34" charset="0"/>
              </a:rPr>
              <a:t>(10/3) </a:t>
            </a:r>
            <a:r>
              <a:rPr lang="it-IT" altLang="it-IT" sz="360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≅</a:t>
            </a:r>
            <a:r>
              <a:rPr lang="it-IT" altLang="it-IT" sz="280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it-IT" altLang="it-IT" sz="2800" b="1">
                <a:solidFill>
                  <a:srgbClr val="FF0000"/>
                </a:solidFill>
                <a:latin typeface="Arial Narrow" panose="020B0604020202020204" pitchFamily="34" charset="0"/>
              </a:rPr>
              <a:t>592,6</a:t>
            </a:r>
            <a:r>
              <a:rPr lang="it-IT" altLang="it-IT" sz="2800" b="1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2776" name="Picture 10" descr="Schermata 2016-01-09 alle 13.29.28.png">
            <a:extLst>
              <a:ext uri="{FF2B5EF4-FFF2-40B4-BE49-F238E27FC236}">
                <a16:creationId xmlns:a16="http://schemas.microsoft.com/office/drawing/2014/main" id="{CB2C85AA-077F-1A4A-9075-1CFD0D126C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43000"/>
            <a:ext cx="46132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3">
            <a:extLst>
              <a:ext uri="{FF2B5EF4-FFF2-40B4-BE49-F238E27FC236}">
                <a16:creationId xmlns:a16="http://schemas.microsoft.com/office/drawing/2014/main" id="{63F282A3-3720-D947-BFC3-94A28B4D2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76DC33-051A-CA4F-BC6F-D4C4F730FD9A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6386" name="TextBox 4">
            <a:extLst>
              <a:ext uri="{FF2B5EF4-FFF2-40B4-BE49-F238E27FC236}">
                <a16:creationId xmlns:a16="http://schemas.microsoft.com/office/drawing/2014/main" id="{192A7E07-65A1-D140-97CC-889C4D33E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0960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/>
              <a:t>Costruire una scatola</a:t>
            </a:r>
          </a:p>
        </p:txBody>
      </p:sp>
      <p:sp>
        <p:nvSpPr>
          <p:cNvPr id="16387" name="Footer Placeholder 6">
            <a:extLst>
              <a:ext uri="{FF2B5EF4-FFF2-40B4-BE49-F238E27FC236}">
                <a16:creationId xmlns:a16="http://schemas.microsoft.com/office/drawing/2014/main" id="{635962E2-DADA-5542-AB99-DEFBD43D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Treccani scuola 2016</a:t>
            </a:r>
          </a:p>
        </p:txBody>
      </p:sp>
      <p:pic>
        <p:nvPicPr>
          <p:cNvPr id="16388" name="Picture 5" descr="Schermata 2016-01-04 alle 15.13.27.png">
            <a:extLst>
              <a:ext uri="{FF2B5EF4-FFF2-40B4-BE49-F238E27FC236}">
                <a16:creationId xmlns:a16="http://schemas.microsoft.com/office/drawing/2014/main" id="{D2A461F0-3383-7C4B-92F1-50E0BC4EA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5659" r="4651" b="3773"/>
          <a:stretch>
            <a:fillRect/>
          </a:stretch>
        </p:blipFill>
        <p:spPr bwMode="auto">
          <a:xfrm>
            <a:off x="4953000" y="3048000"/>
            <a:ext cx="2971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Schermata 2016-01-04 alle 15.12.58.png">
            <a:extLst>
              <a:ext uri="{FF2B5EF4-FFF2-40B4-BE49-F238E27FC236}">
                <a16:creationId xmlns:a16="http://schemas.microsoft.com/office/drawing/2014/main" id="{16902702-E610-E940-8D81-CF33E06D8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0"/>
            <a:ext cx="3046413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ttangolo 12">
            <a:extLst>
              <a:ext uri="{FF2B5EF4-FFF2-40B4-BE49-F238E27FC236}">
                <a16:creationId xmlns:a16="http://schemas.microsoft.com/office/drawing/2014/main" id="{1745E735-42B2-3748-983D-CE031CA48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295400"/>
            <a:ext cx="8153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/>
              <a:t>Per costruire una scatola uso un cartoncino quadrato. Ritaglio ai quattro vertici quattro quadratini uguali e ripiego le strisce ottenute.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Number Placeholder 2">
            <a:extLst>
              <a:ext uri="{FF2B5EF4-FFF2-40B4-BE49-F238E27FC236}">
                <a16:creationId xmlns:a16="http://schemas.microsoft.com/office/drawing/2014/main" id="{E293DCB3-6119-2248-92FB-2B5817767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BC4F05-6550-CD4A-A3F7-F3C40B7A20E7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4818" name="Footer Placeholder 3">
            <a:extLst>
              <a:ext uri="{FF2B5EF4-FFF2-40B4-BE49-F238E27FC236}">
                <a16:creationId xmlns:a16="http://schemas.microsoft.com/office/drawing/2014/main" id="{47058539-F248-4445-903C-FDF6977B1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28600" y="632460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34819" name="TextBox 4">
            <a:extLst>
              <a:ext uri="{FF2B5EF4-FFF2-40B4-BE49-F238E27FC236}">
                <a16:creationId xmlns:a16="http://schemas.microsoft.com/office/drawing/2014/main" id="{ED1B4EA5-EEE9-394A-A471-EE3F448FF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336550"/>
            <a:ext cx="601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/>
              <a:t>Risolvere un problema di massimo</a:t>
            </a:r>
          </a:p>
        </p:txBody>
      </p:sp>
      <p:sp>
        <p:nvSpPr>
          <p:cNvPr id="34820" name="TextBox 6">
            <a:extLst>
              <a:ext uri="{FF2B5EF4-FFF2-40B4-BE49-F238E27FC236}">
                <a16:creationId xmlns:a16="http://schemas.microsoft.com/office/drawing/2014/main" id="{085067E9-95C5-5D4F-AF99-21B4102A0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926928"/>
            <a:ext cx="8172772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/>
              <a:t>Per risolvere il ‘problema della scatola’ ho percorso due tappe fondamentali:</a:t>
            </a:r>
          </a:p>
          <a:p>
            <a:pPr marL="571500" indent="-571500" eaLnBrk="1" hangingPunct="1">
              <a:spcBef>
                <a:spcPct val="0"/>
              </a:spcBef>
              <a:buFont typeface="+mj-lt"/>
              <a:buAutoNum type="romanUcPeriod"/>
            </a:pPr>
            <a:r>
              <a:rPr lang="it-IT" altLang="it-IT" sz="2800" dirty="0"/>
              <a:t>Tradurre il problema in una funzione y = </a:t>
            </a:r>
            <a:r>
              <a:rPr lang="it-IT" altLang="it-IT" sz="2800" dirty="0" err="1"/>
              <a:t>f</a:t>
            </a:r>
            <a:r>
              <a:rPr lang="it-IT" altLang="it-IT" sz="2800" dirty="0"/>
              <a:t>(x) che lega il volume y da massimizzare ad una variabile x.</a:t>
            </a:r>
          </a:p>
          <a:p>
            <a:pPr marL="285750" indent="-285750" eaLnBrk="1" hangingPunct="1">
              <a:spcBef>
                <a:spcPct val="0"/>
              </a:spcBef>
              <a:buFont typeface="+mj-lt"/>
              <a:buAutoNum type="romanUcPeriod"/>
            </a:pPr>
            <a:endParaRPr lang="it-IT" altLang="it-IT" sz="1000" dirty="0"/>
          </a:p>
          <a:p>
            <a:pPr marL="571500" indent="-571500" eaLnBrk="1" hangingPunct="1">
              <a:spcBef>
                <a:spcPct val="0"/>
              </a:spcBef>
              <a:buFont typeface="+mj-lt"/>
              <a:buAutoNum type="romanUcPeriod"/>
            </a:pPr>
            <a:r>
              <a:rPr lang="it-IT" altLang="it-IT" sz="2800" dirty="0"/>
              <a:t>Determinare il massimo della funzione y = </a:t>
            </a:r>
            <a:r>
              <a:rPr lang="it-IT" altLang="it-IT" sz="2800" dirty="0" err="1"/>
              <a:t>f</a:t>
            </a:r>
            <a:r>
              <a:rPr lang="it-IT" altLang="it-IT" sz="2800" dirty="0"/>
              <a:t>(x).</a:t>
            </a:r>
          </a:p>
        </p:txBody>
      </p:sp>
      <p:sp>
        <p:nvSpPr>
          <p:cNvPr id="34821" name="TextBox 7">
            <a:extLst>
              <a:ext uri="{FF2B5EF4-FFF2-40B4-BE49-F238E27FC236}">
                <a16:creationId xmlns:a16="http://schemas.microsoft.com/office/drawing/2014/main" id="{24C07188-027C-B641-9614-2416ABB05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72" y="3429000"/>
            <a:ext cx="853440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/>
              <a:t>Mi allontano ora dal problema della scatola e rifletto sulla seconda tappa, per trovare un procedimento di carattere generale, a partire dalla seguente funzione: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err="1"/>
              <a:t>f</a:t>
            </a:r>
            <a:r>
              <a:rPr lang="it-IT" altLang="it-IT" sz="2800" dirty="0"/>
              <a:t>(x) = 4x</a:t>
            </a:r>
            <a:r>
              <a:rPr lang="it-IT" altLang="it-IT" sz="2800" baseline="30000" dirty="0"/>
              <a:t>3</a:t>
            </a:r>
            <a:r>
              <a:rPr lang="it-IT" altLang="it-IT" sz="2800" dirty="0"/>
              <a:t> – 80x</a:t>
            </a:r>
            <a:r>
              <a:rPr lang="it-IT" altLang="it-IT" sz="2800" baseline="30000" dirty="0"/>
              <a:t>2</a:t>
            </a:r>
            <a:r>
              <a:rPr lang="it-IT" altLang="it-IT" sz="2800" dirty="0"/>
              <a:t> + 400x + 100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/>
              <a:t>definita nell’intervallo [-1, 14]  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Number Placeholder 2">
            <a:extLst>
              <a:ext uri="{FF2B5EF4-FFF2-40B4-BE49-F238E27FC236}">
                <a16:creationId xmlns:a16="http://schemas.microsoft.com/office/drawing/2014/main" id="{9B0AFC7E-4969-A643-9C38-CDDE3D014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21398E-12F7-254B-ABE3-522242222FE9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5842" name="Footer Placeholder 3">
            <a:extLst>
              <a:ext uri="{FF2B5EF4-FFF2-40B4-BE49-F238E27FC236}">
                <a16:creationId xmlns:a16="http://schemas.microsoft.com/office/drawing/2014/main" id="{DDE7AA89-CBDB-CB4E-94E4-6482B5F7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35843" name="TextBox 4">
            <a:extLst>
              <a:ext uri="{FF2B5EF4-FFF2-40B4-BE49-F238E27FC236}">
                <a16:creationId xmlns:a16="http://schemas.microsoft.com/office/drawing/2014/main" id="{4E855634-A1DC-3F42-B825-D9C3469F5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1000"/>
            <a:ext cx="746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/>
              <a:t>Massimo (assoluto) della funzione y = f(x)</a:t>
            </a:r>
          </a:p>
        </p:txBody>
      </p:sp>
      <p:pic>
        <p:nvPicPr>
          <p:cNvPr id="35844" name="Picture 5" descr="Schermata 2016-01-09 alle 16.48.47.png">
            <a:extLst>
              <a:ext uri="{FF2B5EF4-FFF2-40B4-BE49-F238E27FC236}">
                <a16:creationId xmlns:a16="http://schemas.microsoft.com/office/drawing/2014/main" id="{402D00E0-F424-B24E-8C4D-9C3E3E554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000"/>
            <a:ext cx="6324600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6">
            <a:extLst>
              <a:ext uri="{FF2B5EF4-FFF2-40B4-BE49-F238E27FC236}">
                <a16:creationId xmlns:a16="http://schemas.microsoft.com/office/drawing/2014/main" id="{2B4698F2-C0DE-E549-AA17-6CDF01B73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0"/>
            <a:ext cx="1371600" cy="70802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FF0000"/>
                </a:solidFill>
                <a:latin typeface="Arial Narrow" panose="020B0604020202020204" pitchFamily="34" charset="0"/>
              </a:rPr>
              <a:t>Massimo (assoluto)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E646CE-EB3C-0740-A5DB-260AEBECE869}"/>
              </a:ext>
            </a:extLst>
          </p:cNvPr>
          <p:cNvCxnSpPr>
            <a:cxnSpLocks noChangeShapeType="1"/>
            <a:stCxn id="35845" idx="3"/>
          </p:cNvCxnSpPr>
          <p:nvPr/>
        </p:nvCxnSpPr>
        <p:spPr bwMode="auto">
          <a:xfrm flipV="1">
            <a:off x="1676400" y="2514600"/>
            <a:ext cx="838200" cy="125413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47" name="TextBox 9">
            <a:extLst>
              <a:ext uri="{FF2B5EF4-FFF2-40B4-BE49-F238E27FC236}">
                <a16:creationId xmlns:a16="http://schemas.microsoft.com/office/drawing/2014/main" id="{E52C6423-2E42-5146-9ABA-0A5D91358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43000"/>
            <a:ext cx="86106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 Narrow" panose="020B0604020202020204" pitchFamily="34" charset="0"/>
              </a:rPr>
              <a:t>È il più grande valore che assume y, quando x varia nel dominio dato.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2">
            <a:extLst>
              <a:ext uri="{FF2B5EF4-FFF2-40B4-BE49-F238E27FC236}">
                <a16:creationId xmlns:a16="http://schemas.microsoft.com/office/drawing/2014/main" id="{36AD475F-CB74-7D4B-88AB-0751C407D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94AA1B0-1EC9-E140-9B01-722E95E1BA8D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6866" name="Footer Placeholder 3">
            <a:extLst>
              <a:ext uri="{FF2B5EF4-FFF2-40B4-BE49-F238E27FC236}">
                <a16:creationId xmlns:a16="http://schemas.microsoft.com/office/drawing/2014/main" id="{C0398EC9-1705-5C4D-9E9C-E194A38CF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36867" name="TextBox 4">
            <a:extLst>
              <a:ext uri="{FF2B5EF4-FFF2-40B4-BE49-F238E27FC236}">
                <a16:creationId xmlns:a16="http://schemas.microsoft.com/office/drawing/2014/main" id="{73D7DE48-743D-9443-8698-8AFC840FA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845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/>
              <a:t>Punto di massimo relativo della funzione y = f(x)</a:t>
            </a:r>
          </a:p>
        </p:txBody>
      </p:sp>
      <p:pic>
        <p:nvPicPr>
          <p:cNvPr id="36868" name="Picture 5" descr="Schermata 2016-01-09 alle 16.48.47.png">
            <a:extLst>
              <a:ext uri="{FF2B5EF4-FFF2-40B4-BE49-F238E27FC236}">
                <a16:creationId xmlns:a16="http://schemas.microsoft.com/office/drawing/2014/main" id="{4FF8A310-A776-9E40-8AD0-287B4FFE1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14600"/>
            <a:ext cx="53340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Box 9">
            <a:extLst>
              <a:ext uri="{FF2B5EF4-FFF2-40B4-BE49-F238E27FC236}">
                <a16:creationId xmlns:a16="http://schemas.microsoft.com/office/drawing/2014/main" id="{915F01AE-939B-8648-BE78-022AA2787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1268"/>
            <a:ext cx="83820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 Narrow" panose="020B0604020202020204" pitchFamily="34" charset="0"/>
              </a:rPr>
              <a:t>È  il punto M di ascissa 10/3, in cui:</a:t>
            </a:r>
          </a:p>
          <a:p>
            <a:pPr marL="342900" indent="-342900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it-IT" altLang="it-IT" sz="2400" b="1" dirty="0">
                <a:latin typeface="Arial Narrow" panose="020B0604020202020204" pitchFamily="34" charset="0"/>
              </a:rPr>
              <a:t>y ha il valore più grande rispetto ai punti vicini;</a:t>
            </a:r>
          </a:p>
          <a:p>
            <a:pPr marL="342900" indent="-342900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it-IT" altLang="it-IT" sz="2400" b="1" dirty="0" err="1">
                <a:latin typeface="Arial Narrow" panose="020B0604020202020204" pitchFamily="34" charset="0"/>
              </a:rPr>
              <a:t>f</a:t>
            </a:r>
            <a:r>
              <a:rPr lang="it-IT" altLang="it-IT" sz="2400" b="1" dirty="0">
                <a:latin typeface="Arial Narrow" panose="020B0604020202020204" pitchFamily="34" charset="0"/>
              </a:rPr>
              <a:t>’(10/3) = 0 e il grafico passa da andamento crescente a decrescente</a:t>
            </a:r>
          </a:p>
        </p:txBody>
      </p:sp>
      <p:sp>
        <p:nvSpPr>
          <p:cNvPr id="36870" name="TextBox 10">
            <a:extLst>
              <a:ext uri="{FF2B5EF4-FFF2-40B4-BE49-F238E27FC236}">
                <a16:creationId xmlns:a16="http://schemas.microsoft.com/office/drawing/2014/main" id="{95FC9F7D-D5DA-9C47-8732-399A6EFAA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895600"/>
            <a:ext cx="1905000" cy="708025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0000FF"/>
                </a:solidFill>
                <a:latin typeface="Arial Narrow" panose="020B0604020202020204" pitchFamily="34" charset="0"/>
              </a:rPr>
              <a:t>Punto di massimo relativo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0E60FB-3AF5-0E4F-8B91-CE4A2D01FF73}"/>
              </a:ext>
            </a:extLst>
          </p:cNvPr>
          <p:cNvCxnSpPr>
            <a:cxnSpLocks noChangeShapeType="1"/>
            <a:stCxn id="36870" idx="3"/>
          </p:cNvCxnSpPr>
          <p:nvPr/>
        </p:nvCxnSpPr>
        <p:spPr bwMode="auto">
          <a:xfrm>
            <a:off x="2743200" y="3249613"/>
            <a:ext cx="1600200" cy="484187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2">
            <a:extLst>
              <a:ext uri="{FF2B5EF4-FFF2-40B4-BE49-F238E27FC236}">
                <a16:creationId xmlns:a16="http://schemas.microsoft.com/office/drawing/2014/main" id="{CA22B3DD-B8B0-8B46-9E41-B2F9D849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57A620-7731-124B-A7EA-6BBA328DDAF7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7890" name="Footer Placeholder 3">
            <a:extLst>
              <a:ext uri="{FF2B5EF4-FFF2-40B4-BE49-F238E27FC236}">
                <a16:creationId xmlns:a16="http://schemas.microsoft.com/office/drawing/2014/main" id="{6CAF91E9-208F-E847-B8C2-3F3855E89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37891" name="TextBox 8">
            <a:extLst>
              <a:ext uri="{FF2B5EF4-FFF2-40B4-BE49-F238E27FC236}">
                <a16:creationId xmlns:a16="http://schemas.microsoft.com/office/drawing/2014/main" id="{6EABA903-68E4-4E47-8602-8B7566BB0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28600"/>
            <a:ext cx="472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/>
              <a:t>Un confronto per riflettere</a:t>
            </a:r>
          </a:p>
        </p:txBody>
      </p:sp>
      <p:pic>
        <p:nvPicPr>
          <p:cNvPr id="37892" name="Picture 12" descr="Schermata 2016-01-09 alle 13.29.28.png">
            <a:extLst>
              <a:ext uri="{FF2B5EF4-FFF2-40B4-BE49-F238E27FC236}">
                <a16:creationId xmlns:a16="http://schemas.microsoft.com/office/drawing/2014/main" id="{38E110B4-4C92-034E-90F1-479723F82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Box 13">
            <a:extLst>
              <a:ext uri="{FF2B5EF4-FFF2-40B4-BE49-F238E27FC236}">
                <a16:creationId xmlns:a16="http://schemas.microsoft.com/office/drawing/2014/main" id="{02BBA4EB-4CC4-4046-B79E-51F6C5663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724400"/>
            <a:ext cx="4191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 Narrow" panose="020B0604020202020204" pitchFamily="34" charset="0"/>
              </a:rPr>
              <a:t>Il massimo della funzione è l’ordinata del punto B, che è uno degli estremi dell’arco dato.</a:t>
            </a:r>
          </a:p>
        </p:txBody>
      </p:sp>
      <p:sp>
        <p:nvSpPr>
          <p:cNvPr id="37894" name="TextBox 16">
            <a:extLst>
              <a:ext uri="{FF2B5EF4-FFF2-40B4-BE49-F238E27FC236}">
                <a16:creationId xmlns:a16="http://schemas.microsoft.com/office/drawing/2014/main" id="{6C919BB2-1872-A648-BF98-B96D2BA91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762000"/>
            <a:ext cx="1295400" cy="70802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FF0000"/>
                </a:solidFill>
                <a:latin typeface="Arial Narrow" panose="020B0604020202020204" pitchFamily="34" charset="0"/>
              </a:rPr>
              <a:t>Massimo (assoluto)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050B3E4-9C2F-7741-9AAA-D2CA14E7583D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1371600" y="1295400"/>
            <a:ext cx="2209800" cy="60960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7896" name="Picture 23" descr="Schermata 2016-01-09 alle 16.48.47.png">
            <a:extLst>
              <a:ext uri="{FF2B5EF4-FFF2-40B4-BE49-F238E27FC236}">
                <a16:creationId xmlns:a16="http://schemas.microsoft.com/office/drawing/2014/main" id="{81FF03B3-AE3E-E44E-A3EB-EB9DD8E80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43"/>
          <a:stretch>
            <a:fillRect/>
          </a:stretch>
        </p:blipFill>
        <p:spPr bwMode="auto">
          <a:xfrm>
            <a:off x="4572000" y="1524000"/>
            <a:ext cx="41957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63463A-CE4E-AF4D-AC7E-D8380BBD7AA8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4533900" y="1562100"/>
            <a:ext cx="533400" cy="30480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898" name="TextBox 38">
            <a:extLst>
              <a:ext uri="{FF2B5EF4-FFF2-40B4-BE49-F238E27FC236}">
                <a16:creationId xmlns:a16="http://schemas.microsoft.com/office/drawing/2014/main" id="{D3F54C24-F256-7C4F-95FA-2E0F18AB7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724400"/>
            <a:ext cx="32766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 Narrow" panose="020B0604020202020204" pitchFamily="34" charset="0"/>
              </a:rPr>
              <a:t>Il massimo della funzione è l’ordinata del punto M, che è di massimo relativo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2">
            <a:extLst>
              <a:ext uri="{FF2B5EF4-FFF2-40B4-BE49-F238E27FC236}">
                <a16:creationId xmlns:a16="http://schemas.microsoft.com/office/drawing/2014/main" id="{4FB71495-8674-FB4E-9EC3-4A67C73EF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8241C9-EEAF-A04E-9CD6-158761D13749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8914" name="Footer Placeholder 3">
            <a:extLst>
              <a:ext uri="{FF2B5EF4-FFF2-40B4-BE49-F238E27FC236}">
                <a16:creationId xmlns:a16="http://schemas.microsoft.com/office/drawing/2014/main" id="{9EE6ADC5-EDCD-AF4B-8DA4-D2FD31890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38915" name="TextBox 8">
            <a:extLst>
              <a:ext uri="{FF2B5EF4-FFF2-40B4-BE49-F238E27FC236}">
                <a16:creationId xmlns:a16="http://schemas.microsoft.com/office/drawing/2014/main" id="{69D7FE82-69FE-0E40-A199-F4B2C06F0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85800"/>
            <a:ext cx="6477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/>
              <a:t>Procedimento per determinare il massimo (assoluto) di una funzione y = f(x), derivabile in un intervallo [a, b] </a:t>
            </a:r>
          </a:p>
        </p:txBody>
      </p:sp>
      <p:sp>
        <p:nvSpPr>
          <p:cNvPr id="38916" name="Rectangle 12">
            <a:extLst>
              <a:ext uri="{FF2B5EF4-FFF2-40B4-BE49-F238E27FC236}">
                <a16:creationId xmlns:a16="http://schemas.microsoft.com/office/drawing/2014/main" id="{9EC429C7-E620-AE4A-8215-872439EC5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209800"/>
            <a:ext cx="58674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5125" indent="-3651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it-IT" altLang="it-IT" sz="2400" dirty="0"/>
              <a:t>Calcolo la derivata y’ = </a:t>
            </a:r>
            <a:r>
              <a:rPr lang="it-IT" altLang="it-IT" sz="2400" dirty="0" err="1"/>
              <a:t>f</a:t>
            </a:r>
            <a:r>
              <a:rPr lang="it-IT" altLang="it-IT" sz="2400" dirty="0"/>
              <a:t>’(x).</a:t>
            </a:r>
          </a:p>
          <a:p>
            <a:pPr eaLnBrk="1" hangingPunct="1">
              <a:spcBef>
                <a:spcPct val="0"/>
              </a:spcBef>
              <a:buFont typeface="+mj-lt"/>
              <a:buAutoNum type="arabicPeriod"/>
            </a:pPr>
            <a:endParaRPr lang="it-IT" altLang="it-IT" sz="800" dirty="0"/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it-IT" altLang="it-IT" sz="2400" dirty="0"/>
              <a:t>Studio il segno di </a:t>
            </a:r>
            <a:r>
              <a:rPr lang="it-IT" altLang="it-IT" sz="2400" dirty="0" err="1"/>
              <a:t>f</a:t>
            </a:r>
            <a:r>
              <a:rPr lang="it-IT" altLang="it-IT" sz="2400" dirty="0"/>
              <a:t>’(x) per individuare i punti di massimo relativo.</a:t>
            </a:r>
          </a:p>
          <a:p>
            <a:pPr marL="228600" indent="-228600" eaLnBrk="1" hangingPunct="1">
              <a:spcBef>
                <a:spcPct val="0"/>
              </a:spcBef>
              <a:buFont typeface="+mj-lt"/>
              <a:buAutoNum type="arabicPeriod"/>
            </a:pPr>
            <a:endParaRPr lang="it-IT" altLang="it-IT" sz="1000" dirty="0"/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it-IT" altLang="it-IT" sz="2400" dirty="0"/>
              <a:t>Calcolo </a:t>
            </a:r>
            <a:r>
              <a:rPr lang="it-IT" altLang="it-IT" sz="2400" dirty="0" err="1"/>
              <a:t>f</a:t>
            </a:r>
            <a:r>
              <a:rPr lang="it-IT" altLang="it-IT" sz="2400" dirty="0"/>
              <a:t>(a), </a:t>
            </a:r>
            <a:r>
              <a:rPr lang="it-IT" altLang="it-IT" sz="2400" dirty="0" err="1"/>
              <a:t>f</a:t>
            </a:r>
            <a:r>
              <a:rPr lang="it-IT" altLang="it-IT" sz="2400" dirty="0"/>
              <a:t>(b) e le ordinate dei punti di massimo relativo.</a:t>
            </a:r>
          </a:p>
          <a:p>
            <a:pPr marL="228600" indent="-228600" eaLnBrk="1" hangingPunct="1">
              <a:spcBef>
                <a:spcPct val="0"/>
              </a:spcBef>
              <a:buFont typeface="+mj-lt"/>
              <a:buAutoNum type="arabicPeriod"/>
            </a:pPr>
            <a:endParaRPr lang="it-IT" altLang="it-IT" sz="1000" dirty="0"/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it-IT" altLang="it-IT" sz="2400" dirty="0"/>
              <a:t>L’ordinata più grande è il massimo assoluto richiesto. 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2">
            <a:extLst>
              <a:ext uri="{FF2B5EF4-FFF2-40B4-BE49-F238E27FC236}">
                <a16:creationId xmlns:a16="http://schemas.microsoft.com/office/drawing/2014/main" id="{ABD80710-1E62-E649-82CB-F66271583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7CD926-F69B-E749-88C6-4629A2FEF36E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9938" name="Footer Placeholder 3">
            <a:extLst>
              <a:ext uri="{FF2B5EF4-FFF2-40B4-BE49-F238E27FC236}">
                <a16:creationId xmlns:a16="http://schemas.microsoft.com/office/drawing/2014/main" id="{5081B5C3-F188-1440-BBA3-5F733591B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39939" name="TextBox 8">
            <a:extLst>
              <a:ext uri="{FF2B5EF4-FFF2-40B4-BE49-F238E27FC236}">
                <a16:creationId xmlns:a16="http://schemas.microsoft.com/office/drawing/2014/main" id="{27186D38-FFA0-F846-A4A6-57A3862D2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2492896"/>
            <a:ext cx="7543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/>
              <a:t>In modo analogo procedo per determinare il minimo della funzione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Number Placeholder 2">
            <a:extLst>
              <a:ext uri="{FF2B5EF4-FFF2-40B4-BE49-F238E27FC236}">
                <a16:creationId xmlns:a16="http://schemas.microsoft.com/office/drawing/2014/main" id="{3A6DBAAF-E916-2B4D-8CA2-6FF88FF0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3B77E8-38D0-954D-9F49-0C49225B918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0962" name="Footer Placeholder 3">
            <a:extLst>
              <a:ext uri="{FF2B5EF4-FFF2-40B4-BE49-F238E27FC236}">
                <a16:creationId xmlns:a16="http://schemas.microsoft.com/office/drawing/2014/main" id="{4CA6BE23-FDD4-1F46-AA39-74790895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148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40963" name="TextBox 4">
            <a:extLst>
              <a:ext uri="{FF2B5EF4-FFF2-40B4-BE49-F238E27FC236}">
                <a16:creationId xmlns:a16="http://schemas.microsoft.com/office/drawing/2014/main" id="{9098405E-1A62-2D41-84EA-AFA4AE472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1000"/>
            <a:ext cx="746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/>
              <a:t>Minimo (assoluto) della funzione y = f(x)</a:t>
            </a:r>
          </a:p>
        </p:txBody>
      </p:sp>
      <p:sp>
        <p:nvSpPr>
          <p:cNvPr id="40964" name="TextBox 6">
            <a:extLst>
              <a:ext uri="{FF2B5EF4-FFF2-40B4-BE49-F238E27FC236}">
                <a16:creationId xmlns:a16="http://schemas.microsoft.com/office/drawing/2014/main" id="{69E270E8-3E67-3440-92E0-B3C114B4F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943600"/>
            <a:ext cx="1371600" cy="70802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FF0000"/>
                </a:solidFill>
                <a:latin typeface="Arial Narrow" panose="020B0604020202020204" pitchFamily="34" charset="0"/>
              </a:rPr>
              <a:t>Minimo (assoluto)</a:t>
            </a:r>
          </a:p>
        </p:txBody>
      </p:sp>
      <p:sp>
        <p:nvSpPr>
          <p:cNvPr id="40965" name="TextBox 9">
            <a:extLst>
              <a:ext uri="{FF2B5EF4-FFF2-40B4-BE49-F238E27FC236}">
                <a16:creationId xmlns:a16="http://schemas.microsoft.com/office/drawing/2014/main" id="{FD13D834-5252-554F-B652-B38716391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43000"/>
            <a:ext cx="86106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 Narrow" panose="020B0604020202020204" pitchFamily="34" charset="0"/>
              </a:rPr>
              <a:t>È il più piccolo valore che assume y, quando x varia nel dominio dato.</a:t>
            </a:r>
          </a:p>
        </p:txBody>
      </p:sp>
      <p:pic>
        <p:nvPicPr>
          <p:cNvPr id="40966" name="Picture 10" descr="Schermata 2016-01-09 alle 17.26.02.png">
            <a:extLst>
              <a:ext uri="{FF2B5EF4-FFF2-40B4-BE49-F238E27FC236}">
                <a16:creationId xmlns:a16="http://schemas.microsoft.com/office/drawing/2014/main" id="{9BF41BD1-660C-734E-A3CB-B2F886604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6638925" cy="41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76705B0-4EC9-2A47-8A76-2158B574BF96}"/>
              </a:ext>
            </a:extLst>
          </p:cNvPr>
          <p:cNvCxnSpPr>
            <a:cxnSpLocks noChangeShapeType="1"/>
            <a:stCxn id="40964" idx="3"/>
          </p:cNvCxnSpPr>
          <p:nvPr/>
        </p:nvCxnSpPr>
        <p:spPr bwMode="auto">
          <a:xfrm flipV="1">
            <a:off x="1524000" y="5867400"/>
            <a:ext cx="990600" cy="430213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Number Placeholder 2">
            <a:extLst>
              <a:ext uri="{FF2B5EF4-FFF2-40B4-BE49-F238E27FC236}">
                <a16:creationId xmlns:a16="http://schemas.microsoft.com/office/drawing/2014/main" id="{42AAC57E-06E9-444B-96B8-00CA41D99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9DF35D8-A024-8348-9983-66A62E30C432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1986" name="Footer Placeholder 3">
            <a:extLst>
              <a:ext uri="{FF2B5EF4-FFF2-40B4-BE49-F238E27FC236}">
                <a16:creationId xmlns:a16="http://schemas.microsoft.com/office/drawing/2014/main" id="{9912A908-1BDB-ED41-81EB-A93B192F8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41987" name="TextBox 4">
            <a:extLst>
              <a:ext uri="{FF2B5EF4-FFF2-40B4-BE49-F238E27FC236}">
                <a16:creationId xmlns:a16="http://schemas.microsoft.com/office/drawing/2014/main" id="{062C166F-8230-5E4A-B6F2-88E2C9CC1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845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/>
              <a:t>Punto di minimo relativo della funzione y = f(x)</a:t>
            </a:r>
          </a:p>
        </p:txBody>
      </p:sp>
      <p:sp>
        <p:nvSpPr>
          <p:cNvPr id="41988" name="TextBox 9">
            <a:extLst>
              <a:ext uri="{FF2B5EF4-FFF2-40B4-BE49-F238E27FC236}">
                <a16:creationId xmlns:a16="http://schemas.microsoft.com/office/drawing/2014/main" id="{1C3451DF-2E75-E24B-80E4-8BD162790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066800"/>
            <a:ext cx="73152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 Narrow" panose="020B0604020202020204" pitchFamily="34" charset="0"/>
              </a:rPr>
              <a:t>È  il punto </a:t>
            </a:r>
            <a:r>
              <a:rPr lang="it-IT" altLang="it-IT" sz="2400" b="1" dirty="0" err="1">
                <a:latin typeface="Arial Narrow" panose="020B0604020202020204" pitchFamily="34" charset="0"/>
              </a:rPr>
              <a:t>N</a:t>
            </a:r>
            <a:r>
              <a:rPr lang="it-IT" altLang="it-IT" sz="2400" b="1" dirty="0">
                <a:latin typeface="Arial Narrow" panose="020B0604020202020204" pitchFamily="34" charset="0"/>
              </a:rPr>
              <a:t> di ascissa 10, in cui:</a:t>
            </a:r>
          </a:p>
          <a:p>
            <a:pPr marL="342900" indent="-342900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it-IT" altLang="it-IT" sz="2400" b="1" dirty="0">
                <a:latin typeface="Arial Narrow" panose="020B0604020202020204" pitchFamily="34" charset="0"/>
              </a:rPr>
              <a:t>y ha il valore più piccolo rispetto ai punti vicini;</a:t>
            </a:r>
          </a:p>
          <a:p>
            <a:pPr marL="342900" indent="-342900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it-IT" altLang="it-IT" sz="2400" b="1" dirty="0">
                <a:latin typeface="Arial Narrow" panose="020B0604020202020204" pitchFamily="34" charset="0"/>
              </a:rPr>
              <a:t> risulta </a:t>
            </a:r>
            <a:r>
              <a:rPr lang="it-IT" altLang="it-IT" sz="2400" b="1" dirty="0" err="1">
                <a:latin typeface="Arial Narrow" panose="020B0604020202020204" pitchFamily="34" charset="0"/>
              </a:rPr>
              <a:t>f</a:t>
            </a:r>
            <a:r>
              <a:rPr lang="it-IT" altLang="it-IT" sz="2400" b="1" dirty="0">
                <a:latin typeface="Arial Narrow" panose="020B0604020202020204" pitchFamily="34" charset="0"/>
              </a:rPr>
              <a:t>’(10) = 0 e il grafico passa da andamento decrescente a crescente.</a:t>
            </a:r>
          </a:p>
        </p:txBody>
      </p:sp>
      <p:sp>
        <p:nvSpPr>
          <p:cNvPr id="41989" name="TextBox 10">
            <a:extLst>
              <a:ext uri="{FF2B5EF4-FFF2-40B4-BE49-F238E27FC236}">
                <a16:creationId xmlns:a16="http://schemas.microsoft.com/office/drawing/2014/main" id="{4221405E-BF46-E74D-8D41-D1A837C31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638800"/>
            <a:ext cx="1905000" cy="708025"/>
          </a:xfrm>
          <a:prstGeom prst="rect">
            <a:avLst/>
          </a:prstGeom>
          <a:solidFill>
            <a:schemeClr val="bg1"/>
          </a:solidFill>
          <a:ln w="19050">
            <a:solidFill>
              <a:srgbClr val="66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660066"/>
                </a:solidFill>
                <a:latin typeface="Arial Narrow" panose="020B0604020202020204" pitchFamily="34" charset="0"/>
              </a:rPr>
              <a:t>Punto di minimo relativo</a:t>
            </a:r>
          </a:p>
        </p:txBody>
      </p:sp>
      <p:pic>
        <p:nvPicPr>
          <p:cNvPr id="41990" name="Picture 12" descr="Schermata 2016-01-09 alle 17.26.02.png">
            <a:extLst>
              <a:ext uri="{FF2B5EF4-FFF2-40B4-BE49-F238E27FC236}">
                <a16:creationId xmlns:a16="http://schemas.microsoft.com/office/drawing/2014/main" id="{97C737FA-85BD-1942-8C3E-39477B159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3200"/>
            <a:ext cx="59436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E40651-FB64-D242-BF23-1A86C349EAF2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4572000" y="5105400"/>
            <a:ext cx="1905000" cy="533400"/>
          </a:xfrm>
          <a:prstGeom prst="straightConnector1">
            <a:avLst/>
          </a:prstGeom>
          <a:noFill/>
          <a:ln w="19050">
            <a:solidFill>
              <a:srgbClr val="66006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Number Placeholder 2">
            <a:extLst>
              <a:ext uri="{FF2B5EF4-FFF2-40B4-BE49-F238E27FC236}">
                <a16:creationId xmlns:a16="http://schemas.microsoft.com/office/drawing/2014/main" id="{D45183CE-C943-0144-9C97-C604584CD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F08F31-FA19-694B-8C94-3C93C2C90D70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3010" name="Footer Placeholder 3">
            <a:extLst>
              <a:ext uri="{FF2B5EF4-FFF2-40B4-BE49-F238E27FC236}">
                <a16:creationId xmlns:a16="http://schemas.microsoft.com/office/drawing/2014/main" id="{9A83E016-A1B4-F240-97EC-D509BFC1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43011" name="TextBox 8">
            <a:extLst>
              <a:ext uri="{FF2B5EF4-FFF2-40B4-BE49-F238E27FC236}">
                <a16:creationId xmlns:a16="http://schemas.microsoft.com/office/drawing/2014/main" id="{56C37604-0C0F-3841-A940-D77D4F117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85800"/>
            <a:ext cx="6477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/>
              <a:t>Procedimento per determinare il minimo (assoluto) di una funzione y = f(x), derivabile in un intervallo [a, b] </a:t>
            </a:r>
          </a:p>
        </p:txBody>
      </p:sp>
      <p:sp>
        <p:nvSpPr>
          <p:cNvPr id="43012" name="Rectangle 12">
            <a:extLst>
              <a:ext uri="{FF2B5EF4-FFF2-40B4-BE49-F238E27FC236}">
                <a16:creationId xmlns:a16="http://schemas.microsoft.com/office/drawing/2014/main" id="{FF3ED13C-D58D-F240-BF66-DED41966E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209800"/>
            <a:ext cx="58674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5125" indent="-3651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it-IT" altLang="it-IT" sz="2400" dirty="0"/>
              <a:t>Calcolo la derivata y’ = </a:t>
            </a:r>
            <a:r>
              <a:rPr lang="it-IT" altLang="it-IT" sz="2400" dirty="0" err="1"/>
              <a:t>f</a:t>
            </a:r>
            <a:r>
              <a:rPr lang="it-IT" altLang="it-IT" sz="2400" dirty="0"/>
              <a:t>’(x).</a:t>
            </a:r>
          </a:p>
          <a:p>
            <a:pPr marL="228600" indent="-228600" eaLnBrk="1" hangingPunct="1">
              <a:spcBef>
                <a:spcPct val="0"/>
              </a:spcBef>
              <a:buFont typeface="+mj-lt"/>
              <a:buAutoNum type="arabicPeriod"/>
            </a:pPr>
            <a:endParaRPr lang="it-IT" altLang="it-IT" sz="800" dirty="0"/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it-IT" altLang="it-IT" sz="2400" dirty="0"/>
              <a:t>Studio il segno di </a:t>
            </a:r>
            <a:r>
              <a:rPr lang="it-IT" altLang="it-IT" sz="2400" dirty="0" err="1"/>
              <a:t>f</a:t>
            </a:r>
            <a:r>
              <a:rPr lang="it-IT" altLang="it-IT" sz="2400" dirty="0"/>
              <a:t>’(x) per individuare i punti di minimo relativo.</a:t>
            </a:r>
          </a:p>
          <a:p>
            <a:pPr marL="228600" indent="-228600" eaLnBrk="1" hangingPunct="1">
              <a:spcBef>
                <a:spcPct val="0"/>
              </a:spcBef>
              <a:buFont typeface="+mj-lt"/>
              <a:buAutoNum type="arabicPeriod"/>
            </a:pPr>
            <a:endParaRPr lang="it-IT" altLang="it-IT" sz="1000" dirty="0"/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it-IT" altLang="it-IT" sz="2400" dirty="0"/>
              <a:t>Calcolo </a:t>
            </a:r>
            <a:r>
              <a:rPr lang="it-IT" altLang="it-IT" sz="2400" dirty="0" err="1"/>
              <a:t>f</a:t>
            </a:r>
            <a:r>
              <a:rPr lang="it-IT" altLang="it-IT" sz="2400" dirty="0"/>
              <a:t>(a), </a:t>
            </a:r>
            <a:r>
              <a:rPr lang="it-IT" altLang="it-IT" sz="2400" dirty="0" err="1"/>
              <a:t>f</a:t>
            </a:r>
            <a:r>
              <a:rPr lang="it-IT" altLang="it-IT" sz="2400" dirty="0"/>
              <a:t>(b) e le ordinate dei punti di minimo relativo.</a:t>
            </a:r>
          </a:p>
          <a:p>
            <a:pPr marL="228600" indent="-228600" eaLnBrk="1" hangingPunct="1">
              <a:spcBef>
                <a:spcPct val="0"/>
              </a:spcBef>
              <a:buFont typeface="+mj-lt"/>
              <a:buAutoNum type="arabicPeriod"/>
            </a:pPr>
            <a:endParaRPr lang="it-IT" altLang="it-IT" sz="1000" dirty="0"/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it-IT" altLang="it-IT" sz="2400" dirty="0"/>
              <a:t>L’ordinata più piccola è il minimo assoluto richiesto. 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2">
            <a:extLst>
              <a:ext uri="{FF2B5EF4-FFF2-40B4-BE49-F238E27FC236}">
                <a16:creationId xmlns:a16="http://schemas.microsoft.com/office/drawing/2014/main" id="{0E208178-AA6D-0F40-A15F-9DBFDC88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547C37-B43E-CB47-A548-AF6F3072275B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4034" name="Footer Placeholder 3">
            <a:extLst>
              <a:ext uri="{FF2B5EF4-FFF2-40B4-BE49-F238E27FC236}">
                <a16:creationId xmlns:a16="http://schemas.microsoft.com/office/drawing/2014/main" id="{39F00A70-DDC3-AA49-AF47-01B8FF7A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41176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44035" name="Title 4">
            <a:extLst>
              <a:ext uri="{FF2B5EF4-FFF2-40B4-BE49-F238E27FC236}">
                <a16:creationId xmlns:a16="http://schemas.microsoft.com/office/drawing/2014/main" id="{2642EB94-EE6D-A046-9040-9D29A1D9D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543800" cy="762000"/>
          </a:xfrm>
        </p:spPr>
        <p:txBody>
          <a:bodyPr anchor="t"/>
          <a:lstStyle/>
          <a:p>
            <a:r>
              <a:rPr lang="it-IT" altLang="it-IT" sz="4000" b="1">
                <a:latin typeface="Arial Narrow" panose="020B0604020202020204" pitchFamily="34" charset="0"/>
                <a:ea typeface="ＭＳ Ｐゴシック" panose="020B0600070205080204" pitchFamily="34" charset="-128"/>
              </a:rPr>
              <a:t>Vocabolario matematico</a:t>
            </a:r>
          </a:p>
        </p:txBody>
      </p:sp>
      <p:pic>
        <p:nvPicPr>
          <p:cNvPr id="44036" name="Picture 9" descr="Schermata 2016-01-26 alle 10.57.48.png">
            <a:extLst>
              <a:ext uri="{FF2B5EF4-FFF2-40B4-BE49-F238E27FC236}">
                <a16:creationId xmlns:a16="http://schemas.microsoft.com/office/drawing/2014/main" id="{718E1801-8BB1-B842-A831-1168D0B34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5245100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0D5F6A6-5F61-1944-8997-5ECD16FFB583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5562600" y="3505200"/>
            <a:ext cx="1524000" cy="609600"/>
          </a:xfrm>
          <a:prstGeom prst="straightConnector1">
            <a:avLst/>
          </a:prstGeom>
          <a:noFill/>
          <a:ln w="19050">
            <a:solidFill>
              <a:srgbClr val="66006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TextBox 10">
            <a:extLst>
              <a:ext uri="{FF2B5EF4-FFF2-40B4-BE49-F238E27FC236}">
                <a16:creationId xmlns:a16="http://schemas.microsoft.com/office/drawing/2014/main" id="{C82530C7-C4D2-E84B-84DB-B13AAF560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191000"/>
            <a:ext cx="1905000" cy="708025"/>
          </a:xfrm>
          <a:prstGeom prst="rect">
            <a:avLst/>
          </a:prstGeom>
          <a:solidFill>
            <a:srgbClr val="FFFEF5"/>
          </a:solidFill>
          <a:ln w="19050">
            <a:solidFill>
              <a:srgbClr val="66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660066"/>
                </a:solidFill>
                <a:latin typeface="Arial Narrow" panose="020B0604020202020204" pitchFamily="34" charset="0"/>
              </a:rPr>
              <a:t>Punto di minimo relativo</a:t>
            </a:r>
          </a:p>
        </p:txBody>
      </p:sp>
      <p:sp>
        <p:nvSpPr>
          <p:cNvPr id="44039" name="TextBox 10">
            <a:extLst>
              <a:ext uri="{FF2B5EF4-FFF2-40B4-BE49-F238E27FC236}">
                <a16:creationId xmlns:a16="http://schemas.microsoft.com/office/drawing/2014/main" id="{965615B4-FD22-FF40-978C-CC6D1C20B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267200"/>
            <a:ext cx="1905000" cy="708025"/>
          </a:xfrm>
          <a:prstGeom prst="rect">
            <a:avLst/>
          </a:prstGeom>
          <a:solidFill>
            <a:srgbClr val="FFFEF5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0000FF"/>
                </a:solidFill>
                <a:latin typeface="Arial Narrow" panose="020B0604020202020204" pitchFamily="34" charset="0"/>
              </a:rPr>
              <a:t>Punto di massimo relativo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4989DFB-DE4C-AD47-915B-EA222C3B691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1943100" y="2857500"/>
            <a:ext cx="2286000" cy="533400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1" name="TextBox 10">
            <a:extLst>
              <a:ext uri="{FF2B5EF4-FFF2-40B4-BE49-F238E27FC236}">
                <a16:creationId xmlns:a16="http://schemas.microsoft.com/office/drawing/2014/main" id="{6FC37F45-6C40-3943-BD24-DA7C636AC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486400"/>
            <a:ext cx="3352800" cy="461963"/>
          </a:xfrm>
          <a:prstGeom prst="rect">
            <a:avLst/>
          </a:prstGeom>
          <a:solidFill>
            <a:srgbClr val="FEFFF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 Narrow" panose="020B0604020202020204" pitchFamily="34" charset="0"/>
              </a:rPr>
              <a:t>Punti di estremo relativo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D31F530C-70A1-4342-9AB2-8ADB450B30F4}"/>
              </a:ext>
            </a:extLst>
          </p:cNvPr>
          <p:cNvSpPr>
            <a:spLocks/>
          </p:cNvSpPr>
          <p:nvPr/>
        </p:nvSpPr>
        <p:spPr bwMode="auto">
          <a:xfrm rot="-5400000">
            <a:off x="4648200" y="2971800"/>
            <a:ext cx="533400" cy="4495800"/>
          </a:xfrm>
          <a:prstGeom prst="leftBrace">
            <a:avLst>
              <a:gd name="adj1" fmla="val 8351"/>
              <a:gd name="adj2" fmla="val 47111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it-IT" altLang="it-IT"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ttangolo 12">
            <a:extLst>
              <a:ext uri="{FF2B5EF4-FFF2-40B4-BE49-F238E27FC236}">
                <a16:creationId xmlns:a16="http://schemas.microsoft.com/office/drawing/2014/main" id="{42547831-C0DC-3840-BFB8-6C658B4AE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14400"/>
            <a:ext cx="8001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/>
              <a:t>Per una produzione più ampia uso tanti cartoncini uguali, ma vario il lato del quadratino ritagliato.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/>
              <a:t>Varia il volume delle scatole? </a:t>
            </a:r>
          </a:p>
        </p:txBody>
      </p:sp>
      <p:sp>
        <p:nvSpPr>
          <p:cNvPr id="17410" name="Slide Number Placeholder 3">
            <a:extLst>
              <a:ext uri="{FF2B5EF4-FFF2-40B4-BE49-F238E27FC236}">
                <a16:creationId xmlns:a16="http://schemas.microsoft.com/office/drawing/2014/main" id="{FE129B81-3CD2-0643-8820-150A9BDFB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2BB7C0-0CDE-EA43-BD00-FE5B32C39F83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7411" name="TextBox 4">
            <a:extLst>
              <a:ext uri="{FF2B5EF4-FFF2-40B4-BE49-F238E27FC236}">
                <a16:creationId xmlns:a16="http://schemas.microsoft.com/office/drawing/2014/main" id="{E1F2871A-F25D-1646-B5E1-F0083AE7C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8600"/>
            <a:ext cx="5791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/>
              <a:t>Il volume delle scatole</a:t>
            </a:r>
          </a:p>
        </p:txBody>
      </p:sp>
      <p:sp>
        <p:nvSpPr>
          <p:cNvPr id="17412" name="Footer Placeholder 5">
            <a:extLst>
              <a:ext uri="{FF2B5EF4-FFF2-40B4-BE49-F238E27FC236}">
                <a16:creationId xmlns:a16="http://schemas.microsoft.com/office/drawing/2014/main" id="{3A032012-641F-2348-B22F-94B0AD286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Treccani scuola 2016</a:t>
            </a:r>
          </a:p>
        </p:txBody>
      </p:sp>
      <p:pic>
        <p:nvPicPr>
          <p:cNvPr id="17413" name="Picture 6" descr="Scatole2a.jpg">
            <a:extLst>
              <a:ext uri="{FF2B5EF4-FFF2-40B4-BE49-F238E27FC236}">
                <a16:creationId xmlns:a16="http://schemas.microsoft.com/office/drawing/2014/main" id="{2EFF7875-1B79-974E-92A9-DB3C50B7B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38400"/>
            <a:ext cx="50927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Number Placeholder 2">
            <a:extLst>
              <a:ext uri="{FF2B5EF4-FFF2-40B4-BE49-F238E27FC236}">
                <a16:creationId xmlns:a16="http://schemas.microsoft.com/office/drawing/2014/main" id="{D0BEEC90-96C6-0744-85F8-4AD2AB03A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CA0BF3-FB33-074C-8C74-725359BE0D34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5058" name="Footer Placeholder 3">
            <a:extLst>
              <a:ext uri="{FF2B5EF4-FFF2-40B4-BE49-F238E27FC236}">
                <a16:creationId xmlns:a16="http://schemas.microsoft.com/office/drawing/2014/main" id="{62BE77BC-5724-E74D-B535-466D94EED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69979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45059" name="Title 4">
            <a:extLst>
              <a:ext uri="{FF2B5EF4-FFF2-40B4-BE49-F238E27FC236}">
                <a16:creationId xmlns:a16="http://schemas.microsoft.com/office/drawing/2014/main" id="{FE86C0AC-9069-E142-BC45-F8B8C4EB8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08720"/>
            <a:ext cx="8610600" cy="762000"/>
          </a:xfrm>
        </p:spPr>
        <p:txBody>
          <a:bodyPr anchor="t"/>
          <a:lstStyle/>
          <a:p>
            <a:r>
              <a:rPr lang="it-IT" altLang="it-IT" sz="4000" b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Attività</a:t>
            </a:r>
          </a:p>
        </p:txBody>
      </p:sp>
      <p:sp>
        <p:nvSpPr>
          <p:cNvPr id="45060" name="Rectangle 7">
            <a:extLst>
              <a:ext uri="{FF2B5EF4-FFF2-40B4-BE49-F238E27FC236}">
                <a16:creationId xmlns:a16="http://schemas.microsoft.com/office/drawing/2014/main" id="{4CBF38D9-C725-E541-8A0F-0C1C54B4C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060848"/>
            <a:ext cx="8077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/>
              <a:t>Completa la scheda di lavoro per risolvere un problema di minimo.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Number Placeholder 2">
            <a:extLst>
              <a:ext uri="{FF2B5EF4-FFF2-40B4-BE49-F238E27FC236}">
                <a16:creationId xmlns:a16="http://schemas.microsoft.com/office/drawing/2014/main" id="{14CE25E0-442F-F147-BC40-797189E80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833DC7-97FE-C947-A510-D11084598794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6082" name="Footer Placeholder 3">
            <a:extLst>
              <a:ext uri="{FF2B5EF4-FFF2-40B4-BE49-F238E27FC236}">
                <a16:creationId xmlns:a16="http://schemas.microsoft.com/office/drawing/2014/main" id="{6EBE8053-AA47-6848-AAEB-CD0E91978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555776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46083" name="Title 4">
            <a:extLst>
              <a:ext uri="{FF2B5EF4-FFF2-40B4-BE49-F238E27FC236}">
                <a16:creationId xmlns:a16="http://schemas.microsoft.com/office/drawing/2014/main" id="{3DD75ECA-AAFD-5348-AE6B-C6ACEEDA3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2133600"/>
            <a:ext cx="7543800" cy="762000"/>
          </a:xfrm>
        </p:spPr>
        <p:txBody>
          <a:bodyPr anchor="t"/>
          <a:lstStyle/>
          <a:p>
            <a:r>
              <a:rPr lang="it-IT" altLang="it-IT" sz="4000" b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Riflessioni sul lavoro svolto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Number Placeholder 2">
            <a:extLst>
              <a:ext uri="{FF2B5EF4-FFF2-40B4-BE49-F238E27FC236}">
                <a16:creationId xmlns:a16="http://schemas.microsoft.com/office/drawing/2014/main" id="{7D7CB43A-9843-5D49-BA78-398A5006A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E0028C-3F91-A64F-B122-EA2EDDD32D7E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7106" name="Footer Placeholder 3">
            <a:extLst>
              <a:ext uri="{FF2B5EF4-FFF2-40B4-BE49-F238E27FC236}">
                <a16:creationId xmlns:a16="http://schemas.microsoft.com/office/drawing/2014/main" id="{B95E0FAA-448D-AF4B-A3F9-4C6556B8E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6"/>
            <a:ext cx="2627784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47107" name="Title 4">
            <a:extLst>
              <a:ext uri="{FF2B5EF4-FFF2-40B4-BE49-F238E27FC236}">
                <a16:creationId xmlns:a16="http://schemas.microsoft.com/office/drawing/2014/main" id="{E9BB219B-4D18-224F-B2FF-158C8BFEC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543800" cy="762000"/>
          </a:xfrm>
        </p:spPr>
        <p:txBody>
          <a:bodyPr anchor="t"/>
          <a:lstStyle/>
          <a:p>
            <a:r>
              <a:rPr lang="it-IT" altLang="it-IT" sz="4000" b="1">
                <a:latin typeface="Arial Narrow" panose="020B0604020202020204" pitchFamily="34" charset="0"/>
                <a:ea typeface="ＭＳ Ｐゴシック" panose="020B0600070205080204" pitchFamily="34" charset="-128"/>
              </a:rPr>
              <a:t>Problema di minimo</a:t>
            </a:r>
          </a:p>
        </p:txBody>
      </p:sp>
      <p:pic>
        <p:nvPicPr>
          <p:cNvPr id="47108" name="Picture 4" descr="Schermata 2016-01-10 alle 18.41.08.png">
            <a:extLst>
              <a:ext uri="{FF2B5EF4-FFF2-40B4-BE49-F238E27FC236}">
                <a16:creationId xmlns:a16="http://schemas.microsoft.com/office/drawing/2014/main" id="{A26A9FAB-4BEF-8F43-BF64-AB8567883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54102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6" descr="Schermata 2016-01-10 alle 18.38.32.png">
            <a:extLst>
              <a:ext uri="{FF2B5EF4-FFF2-40B4-BE49-F238E27FC236}">
                <a16:creationId xmlns:a16="http://schemas.microsoft.com/office/drawing/2014/main" id="{0588663B-46DE-6942-8738-C955927EE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95400"/>
            <a:ext cx="29241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Box 7">
            <a:extLst>
              <a:ext uri="{FF2B5EF4-FFF2-40B4-BE49-F238E27FC236}">
                <a16:creationId xmlns:a16="http://schemas.microsoft.com/office/drawing/2014/main" id="{5DECC0E3-640A-2B48-A3B8-9B32F5882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668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/>
              <a:t>Quesito 1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Number Placeholder 2">
            <a:extLst>
              <a:ext uri="{FF2B5EF4-FFF2-40B4-BE49-F238E27FC236}">
                <a16:creationId xmlns:a16="http://schemas.microsoft.com/office/drawing/2014/main" id="{FE08F5A6-C8C2-5846-96E3-B143DF1A4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B884F9-D9B0-4D4C-B091-D5F796ACCE39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8130" name="Footer Placeholder 3">
            <a:extLst>
              <a:ext uri="{FF2B5EF4-FFF2-40B4-BE49-F238E27FC236}">
                <a16:creationId xmlns:a16="http://schemas.microsoft.com/office/drawing/2014/main" id="{68852715-F58F-3D42-90BB-8379C4531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555776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48131" name="Title 4">
            <a:extLst>
              <a:ext uri="{FF2B5EF4-FFF2-40B4-BE49-F238E27FC236}">
                <a16:creationId xmlns:a16="http://schemas.microsoft.com/office/drawing/2014/main" id="{7BA6A164-F6B4-CF42-999F-2AA5E50E0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543800" cy="762000"/>
          </a:xfrm>
        </p:spPr>
        <p:txBody>
          <a:bodyPr anchor="t"/>
          <a:lstStyle/>
          <a:p>
            <a:r>
              <a:rPr lang="it-IT" altLang="it-IT" sz="4000" b="1">
                <a:latin typeface="Arial Narrow" panose="020B0604020202020204" pitchFamily="34" charset="0"/>
                <a:ea typeface="ＭＳ Ｐゴシック" panose="020B0600070205080204" pitchFamily="34" charset="-128"/>
              </a:rPr>
              <a:t>Problema di minimo</a:t>
            </a:r>
          </a:p>
        </p:txBody>
      </p:sp>
      <p:sp>
        <p:nvSpPr>
          <p:cNvPr id="48132" name="TextBox 7">
            <a:extLst>
              <a:ext uri="{FF2B5EF4-FFF2-40B4-BE49-F238E27FC236}">
                <a16:creationId xmlns:a16="http://schemas.microsoft.com/office/drawing/2014/main" id="{993B5FCA-D72D-6A4E-8187-BCAC2F0AF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/>
              <a:t>Quesiti 2 e 3</a:t>
            </a:r>
          </a:p>
        </p:txBody>
      </p:sp>
      <p:pic>
        <p:nvPicPr>
          <p:cNvPr id="48133" name="Picture 10" descr="Schermata 2016-01-11 alle 16.24.11.png">
            <a:extLst>
              <a:ext uri="{FF2B5EF4-FFF2-40B4-BE49-F238E27FC236}">
                <a16:creationId xmlns:a16="http://schemas.microsoft.com/office/drawing/2014/main" id="{4A2DDF5E-104D-7A42-AEC7-368946A16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70104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8" descr="Schermata 2016-01-11 alle 16.12.52.png">
            <a:extLst>
              <a:ext uri="{FF2B5EF4-FFF2-40B4-BE49-F238E27FC236}">
                <a16:creationId xmlns:a16="http://schemas.microsoft.com/office/drawing/2014/main" id="{BC27DCDC-823C-B94E-90AB-679E408E0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733800"/>
            <a:ext cx="2257425" cy="22860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5" name="Picture 9" descr="Schermata 2016-01-11 alle 16.49.38.png">
            <a:extLst>
              <a:ext uri="{FF2B5EF4-FFF2-40B4-BE49-F238E27FC236}">
                <a16:creationId xmlns:a16="http://schemas.microsoft.com/office/drawing/2014/main" id="{A4E0E836-DE44-2447-9578-AEB8BD0ED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86200"/>
            <a:ext cx="60944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2">
            <a:extLst>
              <a:ext uri="{FF2B5EF4-FFF2-40B4-BE49-F238E27FC236}">
                <a16:creationId xmlns:a16="http://schemas.microsoft.com/office/drawing/2014/main" id="{44914343-F190-0943-B7C9-9CB33168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6C83D3-80F4-C74D-AC2F-6B215CBC3F30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9154" name="Footer Placeholder 3">
            <a:extLst>
              <a:ext uri="{FF2B5EF4-FFF2-40B4-BE49-F238E27FC236}">
                <a16:creationId xmlns:a16="http://schemas.microsoft.com/office/drawing/2014/main" id="{455B7EA4-7733-5A45-9989-64BFF0123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555776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49155" name="Title 4">
            <a:extLst>
              <a:ext uri="{FF2B5EF4-FFF2-40B4-BE49-F238E27FC236}">
                <a16:creationId xmlns:a16="http://schemas.microsoft.com/office/drawing/2014/main" id="{350AFD27-52DF-6746-807B-7EC988B90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543800" cy="762000"/>
          </a:xfrm>
        </p:spPr>
        <p:txBody>
          <a:bodyPr anchor="t"/>
          <a:lstStyle/>
          <a:p>
            <a:r>
              <a:rPr lang="it-IT" altLang="it-IT" sz="4000" b="1">
                <a:latin typeface="Arial Narrow" panose="020B0604020202020204" pitchFamily="34" charset="0"/>
                <a:ea typeface="ＭＳ Ｐゴシック" panose="020B0600070205080204" pitchFamily="34" charset="-128"/>
              </a:rPr>
              <a:t>Problema di minimo</a:t>
            </a:r>
          </a:p>
        </p:txBody>
      </p:sp>
      <p:sp>
        <p:nvSpPr>
          <p:cNvPr id="49156" name="TextBox 11">
            <a:extLst>
              <a:ext uri="{FF2B5EF4-FFF2-40B4-BE49-F238E27FC236}">
                <a16:creationId xmlns:a16="http://schemas.microsoft.com/office/drawing/2014/main" id="{D10F55BB-2905-7D4F-8511-6ADB9648F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906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/>
              <a:t>Quesiti 4 e 5</a:t>
            </a:r>
          </a:p>
        </p:txBody>
      </p:sp>
      <p:pic>
        <p:nvPicPr>
          <p:cNvPr id="49157" name="Picture 12" descr="Schermata 2016-01-11 alle 16.59.49.png">
            <a:extLst>
              <a:ext uri="{FF2B5EF4-FFF2-40B4-BE49-F238E27FC236}">
                <a16:creationId xmlns:a16="http://schemas.microsoft.com/office/drawing/2014/main" id="{C283E803-059F-2A4D-A39C-054CB5647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6818313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7" descr="Schermata 2016-02-01 alle 21.26.00.png">
            <a:extLst>
              <a:ext uri="{FF2B5EF4-FFF2-40B4-BE49-F238E27FC236}">
                <a16:creationId xmlns:a16="http://schemas.microsoft.com/office/drawing/2014/main" id="{C9E14429-4723-BB40-BEAD-E0D2595D4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43400"/>
            <a:ext cx="6781800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2">
            <a:extLst>
              <a:ext uri="{FF2B5EF4-FFF2-40B4-BE49-F238E27FC236}">
                <a16:creationId xmlns:a16="http://schemas.microsoft.com/office/drawing/2014/main" id="{DF66BB6F-B385-404D-B203-EDDA6554D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F14DE5-CC9E-9C4A-97D9-54FD7AF2A70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50178" name="Footer Placeholder 3">
            <a:extLst>
              <a:ext uri="{FF2B5EF4-FFF2-40B4-BE49-F238E27FC236}">
                <a16:creationId xmlns:a16="http://schemas.microsoft.com/office/drawing/2014/main" id="{40FBB397-F101-7947-808D-A19E2F435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6"/>
            <a:ext cx="2627784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50179" name="Title 4">
            <a:extLst>
              <a:ext uri="{FF2B5EF4-FFF2-40B4-BE49-F238E27FC236}">
                <a16:creationId xmlns:a16="http://schemas.microsoft.com/office/drawing/2014/main" id="{370094C9-442A-A64A-8A68-40A693996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543800" cy="762000"/>
          </a:xfrm>
        </p:spPr>
        <p:txBody>
          <a:bodyPr anchor="t"/>
          <a:lstStyle/>
          <a:p>
            <a:r>
              <a:rPr lang="it-IT" altLang="it-IT" sz="4000" b="1">
                <a:latin typeface="Arial Narrow" panose="020B0604020202020204" pitchFamily="34" charset="0"/>
                <a:ea typeface="ＭＳ Ｐゴシック" panose="020B0600070205080204" pitchFamily="34" charset="-128"/>
              </a:rPr>
              <a:t>Problema di minimo</a:t>
            </a:r>
          </a:p>
        </p:txBody>
      </p:sp>
      <p:sp>
        <p:nvSpPr>
          <p:cNvPr id="50180" name="TextBox 11">
            <a:extLst>
              <a:ext uri="{FF2B5EF4-FFF2-40B4-BE49-F238E27FC236}">
                <a16:creationId xmlns:a16="http://schemas.microsoft.com/office/drawing/2014/main" id="{A41AB0FA-E9E2-9D44-8672-FE70C3625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906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/>
              <a:t>Quesito 6</a:t>
            </a:r>
          </a:p>
        </p:txBody>
      </p:sp>
      <p:pic>
        <p:nvPicPr>
          <p:cNvPr id="50181" name="Picture 6" descr="Schermata 2016-02-01 alle 21.31.11.png">
            <a:extLst>
              <a:ext uri="{FF2B5EF4-FFF2-40B4-BE49-F238E27FC236}">
                <a16:creationId xmlns:a16="http://schemas.microsoft.com/office/drawing/2014/main" id="{B94B68B1-1C89-A549-8B0B-6228F8A13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79867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2">
            <a:extLst>
              <a:ext uri="{FF2B5EF4-FFF2-40B4-BE49-F238E27FC236}">
                <a16:creationId xmlns:a16="http://schemas.microsoft.com/office/drawing/2014/main" id="{154D04F5-97A1-4C4A-B4FA-51CACEA7F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E6D38F-5D16-1440-BF3C-1872F615A840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51202" name="Footer Placeholder 3">
            <a:extLst>
              <a:ext uri="{FF2B5EF4-FFF2-40B4-BE49-F238E27FC236}">
                <a16:creationId xmlns:a16="http://schemas.microsoft.com/office/drawing/2014/main" id="{BF539CEF-C133-A641-91F9-F8D706783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514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51203" name="Title 4">
            <a:extLst>
              <a:ext uri="{FF2B5EF4-FFF2-40B4-BE49-F238E27FC236}">
                <a16:creationId xmlns:a16="http://schemas.microsoft.com/office/drawing/2014/main" id="{FA30AA68-443F-8545-9A31-5FDDDF7315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543800" cy="762000"/>
          </a:xfrm>
        </p:spPr>
        <p:txBody>
          <a:bodyPr anchor="t"/>
          <a:lstStyle/>
          <a:p>
            <a:r>
              <a:rPr lang="it-IT" altLang="it-IT" sz="4000" b="1">
                <a:latin typeface="Arial Narrow" panose="020B0604020202020204" pitchFamily="34" charset="0"/>
                <a:ea typeface="ＭＳ Ｐゴシック" panose="020B0600070205080204" pitchFamily="34" charset="-128"/>
              </a:rPr>
              <a:t>Problema di minimo</a:t>
            </a:r>
          </a:p>
        </p:txBody>
      </p:sp>
      <p:sp>
        <p:nvSpPr>
          <p:cNvPr id="51204" name="TextBox 11">
            <a:extLst>
              <a:ext uri="{FF2B5EF4-FFF2-40B4-BE49-F238E27FC236}">
                <a16:creationId xmlns:a16="http://schemas.microsoft.com/office/drawing/2014/main" id="{22D2421B-9F86-A44A-9785-602FEB07E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8200"/>
            <a:ext cx="251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/>
              <a:t>Quesiti 7, 8, 9, 10</a:t>
            </a:r>
          </a:p>
        </p:txBody>
      </p:sp>
      <p:pic>
        <p:nvPicPr>
          <p:cNvPr id="51205" name="Picture 13" descr="Schermata 2016-01-12 alle 09.59.00.png">
            <a:extLst>
              <a:ext uri="{FF2B5EF4-FFF2-40B4-BE49-F238E27FC236}">
                <a16:creationId xmlns:a16="http://schemas.microsoft.com/office/drawing/2014/main" id="{F39FCC5F-813F-784D-A62C-1B21C0EDE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572135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15" descr="Schermata 2016-01-12 alle 10.12.35.png">
            <a:extLst>
              <a:ext uri="{FF2B5EF4-FFF2-40B4-BE49-F238E27FC236}">
                <a16:creationId xmlns:a16="http://schemas.microsoft.com/office/drawing/2014/main" id="{3FC2EFDC-1A29-D545-BB13-3DD3D9236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48200"/>
            <a:ext cx="762000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3" descr="Analisi6_Approfondi2a.jpg">
            <a:extLst>
              <a:ext uri="{FF2B5EF4-FFF2-40B4-BE49-F238E27FC236}">
                <a16:creationId xmlns:a16="http://schemas.microsoft.com/office/drawing/2014/main" id="{ECAE71C9-E069-E84D-A2C0-4BD72C7C5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581400"/>
            <a:ext cx="1574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9" descr="Schermata 2016-02-01 alle 21.35.48.png">
            <a:extLst>
              <a:ext uri="{FF2B5EF4-FFF2-40B4-BE49-F238E27FC236}">
                <a16:creationId xmlns:a16="http://schemas.microsoft.com/office/drawing/2014/main" id="{A5017205-8326-1341-831D-1BF4D467F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52600"/>
            <a:ext cx="3657600" cy="100012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2">
            <a:extLst>
              <a:ext uri="{FF2B5EF4-FFF2-40B4-BE49-F238E27FC236}">
                <a16:creationId xmlns:a16="http://schemas.microsoft.com/office/drawing/2014/main" id="{5E042A16-F1AF-F64B-A410-D77332FCC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356350"/>
            <a:ext cx="457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F2E92E-CDD3-244B-BB1A-FE8595B5B2A6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52226" name="Footer Placeholder 3">
            <a:extLst>
              <a:ext uri="{FF2B5EF4-FFF2-40B4-BE49-F238E27FC236}">
                <a16:creationId xmlns:a16="http://schemas.microsoft.com/office/drawing/2014/main" id="{D319C65F-0940-374C-8056-0582350B7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483768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52227" name="Title 4">
            <a:extLst>
              <a:ext uri="{FF2B5EF4-FFF2-40B4-BE49-F238E27FC236}">
                <a16:creationId xmlns:a16="http://schemas.microsoft.com/office/drawing/2014/main" id="{8D2083DE-3A4A-F642-BE63-E34EA27F33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543800" cy="762000"/>
          </a:xfrm>
        </p:spPr>
        <p:txBody>
          <a:bodyPr anchor="t"/>
          <a:lstStyle/>
          <a:p>
            <a:r>
              <a:rPr lang="it-IT" altLang="it-IT" sz="4000" b="1">
                <a:latin typeface="Arial Narrow" panose="020B0604020202020204" pitchFamily="34" charset="0"/>
                <a:ea typeface="ＭＳ Ｐゴシック" panose="020B0600070205080204" pitchFamily="34" charset="-128"/>
              </a:rPr>
              <a:t>Problema di minimo</a:t>
            </a:r>
          </a:p>
        </p:txBody>
      </p:sp>
      <p:sp>
        <p:nvSpPr>
          <p:cNvPr id="52228" name="TextBox 11">
            <a:extLst>
              <a:ext uri="{FF2B5EF4-FFF2-40B4-BE49-F238E27FC236}">
                <a16:creationId xmlns:a16="http://schemas.microsoft.com/office/drawing/2014/main" id="{8054362C-E760-C845-A273-5284D3635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14400"/>
            <a:ext cx="3505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/>
              <a:t>Generalizzare il problema</a:t>
            </a:r>
          </a:p>
        </p:txBody>
      </p:sp>
      <p:pic>
        <p:nvPicPr>
          <p:cNvPr id="52229" name="Picture 9" descr="Schermata 2016-01-12 alle 10.04.21.png">
            <a:extLst>
              <a:ext uri="{FF2B5EF4-FFF2-40B4-BE49-F238E27FC236}">
                <a16:creationId xmlns:a16="http://schemas.microsoft.com/office/drawing/2014/main" id="{9BA155ED-8E95-014B-8186-0A8586C90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7010400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Box 12">
            <a:extLst>
              <a:ext uri="{FF2B5EF4-FFF2-40B4-BE49-F238E27FC236}">
                <a16:creationId xmlns:a16="http://schemas.microsoft.com/office/drawing/2014/main" id="{D21D85D4-DE95-9448-9F86-1D2F85C15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3533" y="5055129"/>
            <a:ext cx="5029200" cy="1200150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 Narrow" panose="020B0604020202020204" pitchFamily="34" charset="0"/>
              </a:rPr>
              <a:t>Attenzione!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 Narrow" panose="020B0604020202020204" pitchFamily="34" charset="0"/>
              </a:rPr>
              <a:t>La lettera V indica il volume, che rimane costante in questo procedimento.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dirty="0">
              <a:latin typeface="Arial Narrow" panose="020B0604020202020204" pitchFamily="34" charset="0"/>
            </a:endParaRPr>
          </a:p>
        </p:txBody>
      </p:sp>
      <p:pic>
        <p:nvPicPr>
          <p:cNvPr id="52231" name="Picture 8" descr="Schermata 2016-02-01 alle 21.37.46.png">
            <a:extLst>
              <a:ext uri="{FF2B5EF4-FFF2-40B4-BE49-F238E27FC236}">
                <a16:creationId xmlns:a16="http://schemas.microsoft.com/office/drawing/2014/main" id="{B70C603B-C782-1042-B412-4AD97CCF4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7239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2">
            <a:extLst>
              <a:ext uri="{FF2B5EF4-FFF2-40B4-BE49-F238E27FC236}">
                <a16:creationId xmlns:a16="http://schemas.microsoft.com/office/drawing/2014/main" id="{495F18A5-62C0-4F43-9697-F3A59A6B0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492875"/>
            <a:ext cx="381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E18AB7-9240-9540-BFE5-CF17E9E6282E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53250" name="Footer Placeholder 3">
            <a:extLst>
              <a:ext uri="{FF2B5EF4-FFF2-40B4-BE49-F238E27FC236}">
                <a16:creationId xmlns:a16="http://schemas.microsoft.com/office/drawing/2014/main" id="{2B810BDF-7F49-234D-B630-642E5D594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483768" cy="212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53251" name="Title 4">
            <a:extLst>
              <a:ext uri="{FF2B5EF4-FFF2-40B4-BE49-F238E27FC236}">
                <a16:creationId xmlns:a16="http://schemas.microsoft.com/office/drawing/2014/main" id="{ED98BC58-B0D0-5D42-9659-B14D48B7A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543800" cy="762000"/>
          </a:xfrm>
        </p:spPr>
        <p:txBody>
          <a:bodyPr anchor="t"/>
          <a:lstStyle/>
          <a:p>
            <a:r>
              <a:rPr lang="it-IT" altLang="it-IT" sz="4000" b="1">
                <a:latin typeface="Arial Narrow" panose="020B0604020202020204" pitchFamily="34" charset="0"/>
                <a:ea typeface="ＭＳ Ｐゴシック" panose="020B0600070205080204" pitchFamily="34" charset="-128"/>
              </a:rPr>
              <a:t>Vocabolario matematico</a:t>
            </a:r>
          </a:p>
        </p:txBody>
      </p:sp>
      <p:sp>
        <p:nvSpPr>
          <p:cNvPr id="53252" name="TextBox 8">
            <a:extLst>
              <a:ext uri="{FF2B5EF4-FFF2-40B4-BE49-F238E27FC236}">
                <a16:creationId xmlns:a16="http://schemas.microsoft.com/office/drawing/2014/main" id="{31ACC0ED-7A73-B84C-986F-F6E509B80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914400"/>
            <a:ext cx="2698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0000FF"/>
                </a:solidFill>
              </a:rPr>
              <a:t>Ottimizzazione</a:t>
            </a:r>
          </a:p>
        </p:txBody>
      </p:sp>
      <p:sp>
        <p:nvSpPr>
          <p:cNvPr id="53253" name="TextBox 6">
            <a:extLst>
              <a:ext uri="{FF2B5EF4-FFF2-40B4-BE49-F238E27FC236}">
                <a16:creationId xmlns:a16="http://schemas.microsoft.com/office/drawing/2014/main" id="{9A2DA740-E741-6943-92F0-701EAB7CA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819400"/>
            <a:ext cx="5867400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indent="-1762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600"/>
              <a:t>- nel primo problema,  </a:t>
            </a:r>
            <a:r>
              <a:rPr lang="it-IT" altLang="it-IT" sz="2600" i="1"/>
              <a:t>la scatola ottima </a:t>
            </a:r>
            <a:r>
              <a:rPr lang="it-IT" altLang="it-IT" sz="2600"/>
              <a:t>è quella con volume massimo, perché siamo interessati a inserire nelle scatole il maggior contenuto possibile;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00"/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it-IT" altLang="it-IT" sz="2600"/>
              <a:t>nel secondo problema,</a:t>
            </a:r>
            <a:r>
              <a:rPr lang="it-IT" altLang="it-IT" sz="2600" i="1"/>
              <a:t> la scatola ottima </a:t>
            </a:r>
            <a:r>
              <a:rPr lang="it-IT" altLang="it-IT" sz="2600"/>
              <a:t>è quella con superficie totale minima, perché siamo interessati a costruire scatole con minor spesa possibile. </a:t>
            </a:r>
          </a:p>
        </p:txBody>
      </p:sp>
      <p:sp>
        <p:nvSpPr>
          <p:cNvPr id="53254" name="Rectangle 7">
            <a:extLst>
              <a:ext uri="{FF2B5EF4-FFF2-40B4-BE49-F238E27FC236}">
                <a16:creationId xmlns:a16="http://schemas.microsoft.com/office/drawing/2014/main" id="{30607203-15FD-4844-AC8A-3147813FA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305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/>
              <a:t>I due problemi esaminati sono due esempi di una vasta categoria di problemi, che hanno il nome collettivo di </a:t>
            </a:r>
            <a:r>
              <a:rPr lang="it-IT" altLang="it-IT" sz="2800" b="1" i="1"/>
              <a:t>‘Problemi di ottimizzazione’:</a:t>
            </a:r>
          </a:p>
        </p:txBody>
      </p:sp>
      <p:pic>
        <p:nvPicPr>
          <p:cNvPr id="53255" name="Picture 5" descr="Schermata 2016-01-04 alle 15.13.27.png">
            <a:extLst>
              <a:ext uri="{FF2B5EF4-FFF2-40B4-BE49-F238E27FC236}">
                <a16:creationId xmlns:a16="http://schemas.microsoft.com/office/drawing/2014/main" id="{0F2A1CF1-CC32-E145-8A3E-FB6404010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5659" r="4651" b="3773"/>
          <a:stretch>
            <a:fillRect/>
          </a:stretch>
        </p:blipFill>
        <p:spPr bwMode="auto">
          <a:xfrm>
            <a:off x="6553200" y="2743200"/>
            <a:ext cx="21351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2" descr="Scatola_succo2">
            <a:extLst>
              <a:ext uri="{FF2B5EF4-FFF2-40B4-BE49-F238E27FC236}">
                <a16:creationId xmlns:a16="http://schemas.microsoft.com/office/drawing/2014/main" id="{47A0BB8D-E730-954C-B6F6-CA07B9600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95800"/>
            <a:ext cx="14922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2">
            <a:extLst>
              <a:ext uri="{FF2B5EF4-FFF2-40B4-BE49-F238E27FC236}">
                <a16:creationId xmlns:a16="http://schemas.microsoft.com/office/drawing/2014/main" id="{1A145A88-18EE-7A45-B835-8388152E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492875"/>
            <a:ext cx="381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5C5845-50D6-8A43-9CC1-4181E3CE6573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54274" name="Footer Placeholder 3">
            <a:extLst>
              <a:ext uri="{FF2B5EF4-FFF2-40B4-BE49-F238E27FC236}">
                <a16:creationId xmlns:a16="http://schemas.microsoft.com/office/drawing/2014/main" id="{E28ADE12-97A4-B748-BEE3-25D46D807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371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54275" name="Title 4">
            <a:extLst>
              <a:ext uri="{FF2B5EF4-FFF2-40B4-BE49-F238E27FC236}">
                <a16:creationId xmlns:a16="http://schemas.microsoft.com/office/drawing/2014/main" id="{29D98CF1-4D9D-9F42-B05F-3C22FB31B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0"/>
            <a:ext cx="7543800" cy="762000"/>
          </a:xfrm>
        </p:spPr>
        <p:txBody>
          <a:bodyPr anchor="t"/>
          <a:lstStyle/>
          <a:p>
            <a:r>
              <a:rPr lang="it-IT" altLang="it-IT" sz="4000" b="1">
                <a:latin typeface="Arial Narrow" panose="020B0604020202020204" pitchFamily="34" charset="0"/>
                <a:ea typeface="ＭＳ Ｐゴシック" panose="020B0600070205080204" pitchFamily="34" charset="-128"/>
              </a:rPr>
              <a:t>Ottimizzazione oggi</a:t>
            </a:r>
          </a:p>
        </p:txBody>
      </p:sp>
      <p:sp>
        <p:nvSpPr>
          <p:cNvPr id="54276" name="TextBox 9">
            <a:extLst>
              <a:ext uri="{FF2B5EF4-FFF2-40B4-BE49-F238E27FC236}">
                <a16:creationId xmlns:a16="http://schemas.microsoft.com/office/drawing/2014/main" id="{1A714A5E-8ECB-604C-8C2E-0419D8082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5344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600"/>
              <a:t>Procedimenti di ottimizzazione sono oggi applicati nei più vari settori. Ecco qualche esempio: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2600"/>
              <a:t>massimizzare i guadagni e minimizzare i costi in economia, sia aziendale che nazionale e internazionale;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2600"/>
              <a:t>ottimizzare la distribuzione di ripetitori, antenne, centrali elettriche, pozzi petroliferi, ... in ingegneria;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2600"/>
              <a:t>ottimizzare le risorse per contenere le epidemie;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2600"/>
              <a:t>... </a:t>
            </a:r>
            <a:r>
              <a:rPr lang="it-IT" altLang="it-IT" sz="2800"/>
              <a:t>  </a:t>
            </a:r>
          </a:p>
        </p:txBody>
      </p:sp>
      <p:sp>
        <p:nvSpPr>
          <p:cNvPr id="54277" name="TextBox 12">
            <a:extLst>
              <a:ext uri="{FF2B5EF4-FFF2-40B4-BE49-F238E27FC236}">
                <a16:creationId xmlns:a16="http://schemas.microsoft.com/office/drawing/2014/main" id="{542F5D40-C6A3-244E-A31C-F18E76D1C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029200"/>
            <a:ext cx="4191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b="1">
                <a:latin typeface="Arial Narrow" panose="020B0604020202020204" pitchFamily="34" charset="0"/>
              </a:rPr>
              <a:t>Premio Nobel per Economia 2009</a:t>
            </a:r>
          </a:p>
        </p:txBody>
      </p:sp>
      <p:pic>
        <p:nvPicPr>
          <p:cNvPr id="54278" name="Picture 15" descr="800px-Nobel_Prize_2009-Press_Conference_KVA-42.jpg">
            <a:extLst>
              <a:ext uri="{FF2B5EF4-FFF2-40B4-BE49-F238E27FC236}">
                <a16:creationId xmlns:a16="http://schemas.microsoft.com/office/drawing/2014/main" id="{7CF55C8C-1AE4-A543-890E-7B26CFE39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" b="7967"/>
          <a:stretch>
            <a:fillRect/>
          </a:stretch>
        </p:blipFill>
        <p:spPr bwMode="auto">
          <a:xfrm>
            <a:off x="1295400" y="3886200"/>
            <a:ext cx="20320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Rectangle 16">
            <a:extLst>
              <a:ext uri="{FF2B5EF4-FFF2-40B4-BE49-F238E27FC236}">
                <a16:creationId xmlns:a16="http://schemas.microsoft.com/office/drawing/2014/main" id="{67590880-5B5E-6E43-B74E-DAC75DB44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4343400"/>
            <a:ext cx="22050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latin typeface="Arial Narrow" panose="020B0604020202020204" pitchFamily="34" charset="0"/>
              </a:rPr>
              <a:t>Oliver E. Williamson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latin typeface="Arial Narrow" panose="020B0604020202020204" pitchFamily="34" charset="0"/>
              </a:rPr>
              <a:t>USA 1932</a:t>
            </a:r>
          </a:p>
        </p:txBody>
      </p:sp>
      <p:sp>
        <p:nvSpPr>
          <p:cNvPr id="54280" name="TextBox 17">
            <a:extLst>
              <a:ext uri="{FF2B5EF4-FFF2-40B4-BE49-F238E27FC236}">
                <a16:creationId xmlns:a16="http://schemas.microsoft.com/office/drawing/2014/main" id="{CC8075D4-D21C-7141-9866-ACA76EF51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791200"/>
            <a:ext cx="4894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latin typeface="Arial Narrow" panose="020B0604020202020204" pitchFamily="34" charset="0"/>
              </a:rPr>
              <a:t>Studi per minimizzare i costi di transazione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latin typeface="Arial Narrow" panose="020B0604020202020204" pitchFamily="34" charset="0"/>
              </a:rPr>
              <a:t>in contesti caratterizzati da contratti incompleti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3">
            <a:extLst>
              <a:ext uri="{FF2B5EF4-FFF2-40B4-BE49-F238E27FC236}">
                <a16:creationId xmlns:a16="http://schemas.microsoft.com/office/drawing/2014/main" id="{02543E69-10C6-C74C-B141-B1E263F31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0D6A9A-FF0D-4140-AB37-501198DB7879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8434" name="TextBox 4">
            <a:extLst>
              <a:ext uri="{FF2B5EF4-FFF2-40B4-BE49-F238E27FC236}">
                <a16:creationId xmlns:a16="http://schemas.microsoft.com/office/drawing/2014/main" id="{79F277D9-E63E-2A41-9458-BC23B0E98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332656"/>
            <a:ext cx="723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latin typeface="Arial Narrow" panose="020B0604020202020204" pitchFamily="34" charset="0"/>
              </a:rPr>
              <a:t>‘Vedere’ il volume delle scatole</a:t>
            </a:r>
          </a:p>
        </p:txBody>
      </p:sp>
      <p:sp>
        <p:nvSpPr>
          <p:cNvPr id="18435" name="Footer Placeholder 5">
            <a:extLst>
              <a:ext uri="{FF2B5EF4-FFF2-40B4-BE49-F238E27FC236}">
                <a16:creationId xmlns:a16="http://schemas.microsoft.com/office/drawing/2014/main" id="{EAE8546F-93BB-5042-B91A-B99509A8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514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Treccani scuola 2016</a:t>
            </a:r>
          </a:p>
        </p:txBody>
      </p:sp>
      <p:pic>
        <p:nvPicPr>
          <p:cNvPr id="2" name="1a.Der8_video1.mp4">
            <a:hlinkClick r:id="" action="ppaction://media"/>
            <a:extLst>
              <a:ext uri="{FF2B5EF4-FFF2-40B4-BE49-F238E27FC236}">
                <a16:creationId xmlns:a16="http://schemas.microsoft.com/office/drawing/2014/main" id="{EAF12654-0C89-1944-9B42-408DAA5742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0819" b="11019"/>
          <a:stretch/>
        </p:blipFill>
        <p:spPr>
          <a:xfrm>
            <a:off x="558800" y="1196752"/>
            <a:ext cx="8128000" cy="476472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D34A565-2397-CF44-8EA3-C6BE340C3629}"/>
              </a:ext>
            </a:extLst>
          </p:cNvPr>
          <p:cNvSpPr txBox="1"/>
          <p:nvPr/>
        </p:nvSpPr>
        <p:spPr>
          <a:xfrm>
            <a:off x="4256803" y="6171684"/>
            <a:ext cx="1152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Video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3">
            <a:extLst>
              <a:ext uri="{FF2B5EF4-FFF2-40B4-BE49-F238E27FC236}">
                <a16:creationId xmlns:a16="http://schemas.microsoft.com/office/drawing/2014/main" id="{5CE3F60C-240D-C74C-90A5-0057E672E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105643-7116-8B4E-9C67-4F63223F4C3A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9458" name="TextBox 4">
            <a:extLst>
              <a:ext uri="{FF2B5EF4-FFF2-40B4-BE49-F238E27FC236}">
                <a16:creationId xmlns:a16="http://schemas.microsoft.com/office/drawing/2014/main" id="{105C9C8F-631C-C242-B294-E437542E6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905000"/>
            <a:ext cx="670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>
                <a:latin typeface="Arial Narrow" panose="020B0604020202020204" pitchFamily="34" charset="0"/>
              </a:rPr>
              <a:t>Come posso trovare la scatola con volume massimo?</a:t>
            </a:r>
          </a:p>
        </p:txBody>
      </p:sp>
      <p:sp>
        <p:nvSpPr>
          <p:cNvPr id="19459" name="Footer Placeholder 5">
            <a:extLst>
              <a:ext uri="{FF2B5EF4-FFF2-40B4-BE49-F238E27FC236}">
                <a16:creationId xmlns:a16="http://schemas.microsoft.com/office/drawing/2014/main" id="{5203E378-C1E1-1F41-B198-A9F7BA859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514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Treccani scuola 2016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3">
            <a:extLst>
              <a:ext uri="{FF2B5EF4-FFF2-40B4-BE49-F238E27FC236}">
                <a16:creationId xmlns:a16="http://schemas.microsoft.com/office/drawing/2014/main" id="{AF5D51B5-DF45-684B-AC3F-EA62A6AFD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397B3CF-28EE-DA4E-B321-6DA0C1DEC09C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0482" name="TextBox 4">
            <a:extLst>
              <a:ext uri="{FF2B5EF4-FFF2-40B4-BE49-F238E27FC236}">
                <a16:creationId xmlns:a16="http://schemas.microsoft.com/office/drawing/2014/main" id="{B56DB049-8E83-4B46-9E8E-2991E6E54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04800"/>
            <a:ext cx="822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/>
              <a:t>Esprimo il volume y in funzione di x</a:t>
            </a:r>
          </a:p>
        </p:txBody>
      </p:sp>
      <p:sp>
        <p:nvSpPr>
          <p:cNvPr id="20483" name="Footer Placeholder 5">
            <a:extLst>
              <a:ext uri="{FF2B5EF4-FFF2-40B4-BE49-F238E27FC236}">
                <a16:creationId xmlns:a16="http://schemas.microsoft.com/office/drawing/2014/main" id="{C0D13D89-492B-684E-B2D4-3F32B1586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Treccani scuola 2016</a:t>
            </a:r>
          </a:p>
        </p:txBody>
      </p:sp>
      <p:pic>
        <p:nvPicPr>
          <p:cNvPr id="20484" name="Picture 6" descr="Analisi6_Presenta1a.jpg">
            <a:extLst>
              <a:ext uri="{FF2B5EF4-FFF2-40B4-BE49-F238E27FC236}">
                <a16:creationId xmlns:a16="http://schemas.microsoft.com/office/drawing/2014/main" id="{11A1E5F2-3BB3-DB4F-8691-18F9C2D75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315200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7">
            <a:extLst>
              <a:ext uri="{FF2B5EF4-FFF2-40B4-BE49-F238E27FC236}">
                <a16:creationId xmlns:a16="http://schemas.microsoft.com/office/drawing/2014/main" id="{98428B41-C724-C148-A81C-69522F241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638800"/>
            <a:ext cx="2667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/>
              <a:t>y = x(20 – 2x)</a:t>
            </a:r>
            <a:r>
              <a:rPr lang="it-IT" altLang="it-IT" baseline="30000"/>
              <a:t>2</a:t>
            </a:r>
            <a:endParaRPr lang="it-IT" altLang="it-IT"/>
          </a:p>
        </p:txBody>
      </p:sp>
      <p:sp>
        <p:nvSpPr>
          <p:cNvPr id="20486" name="TextBox 6">
            <a:extLst>
              <a:ext uri="{FF2B5EF4-FFF2-40B4-BE49-F238E27FC236}">
                <a16:creationId xmlns:a16="http://schemas.microsoft.com/office/drawing/2014/main" id="{FD4E0AFA-3EF5-8540-98FA-2029EC403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66800"/>
            <a:ext cx="822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/>
              <a:t>I fogli quadrati di cartoncino hanno il lato lungo 20cm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3">
            <a:extLst>
              <a:ext uri="{FF2B5EF4-FFF2-40B4-BE49-F238E27FC236}">
                <a16:creationId xmlns:a16="http://schemas.microsoft.com/office/drawing/2014/main" id="{128971EC-2A35-464B-9B7F-F465D4CBA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F45CDA-F86A-4C44-8BBC-4AA46922DAB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1506" name="TextBox 4">
            <a:extLst>
              <a:ext uri="{FF2B5EF4-FFF2-40B4-BE49-F238E27FC236}">
                <a16:creationId xmlns:a16="http://schemas.microsoft.com/office/drawing/2014/main" id="{A01F697E-23F2-2F4B-95BF-77D046F03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8600"/>
            <a:ext cx="784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/>
              <a:t>Casi limite e dominio della funzione</a:t>
            </a:r>
          </a:p>
        </p:txBody>
      </p:sp>
      <p:sp>
        <p:nvSpPr>
          <p:cNvPr id="21507" name="Footer Placeholder 5">
            <a:extLst>
              <a:ext uri="{FF2B5EF4-FFF2-40B4-BE49-F238E27FC236}">
                <a16:creationId xmlns:a16="http://schemas.microsoft.com/office/drawing/2014/main" id="{F79B05D4-A27E-014D-8EC5-3FFF920EB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21508" name="TextBox 8">
            <a:extLst>
              <a:ext uri="{FF2B5EF4-FFF2-40B4-BE49-F238E27FC236}">
                <a16:creationId xmlns:a16="http://schemas.microsoft.com/office/drawing/2014/main" id="{29FFC8F8-2063-ED4A-A6BE-A9ACF14B8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6150" y="1066800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/>
              <a:t>Casi limite</a:t>
            </a:r>
          </a:p>
        </p:txBody>
      </p:sp>
      <p:sp>
        <p:nvSpPr>
          <p:cNvPr id="21509" name="TextBox 9">
            <a:extLst>
              <a:ext uri="{FF2B5EF4-FFF2-40B4-BE49-F238E27FC236}">
                <a16:creationId xmlns:a16="http://schemas.microsoft.com/office/drawing/2014/main" id="{896963FB-1C35-F14D-A58E-250F96510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810000"/>
            <a:ext cx="59436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/>
              <a:t>In entrambi i casi il volume </a:t>
            </a:r>
            <a:r>
              <a:rPr lang="it-IT" altLang="it-IT" sz="2800" b="1" i="1"/>
              <a:t>y</a:t>
            </a:r>
            <a:r>
              <a:rPr lang="it-IT" altLang="it-IT" sz="2800" b="1"/>
              <a:t> vale zero.  </a:t>
            </a:r>
          </a:p>
        </p:txBody>
      </p:sp>
      <p:sp>
        <p:nvSpPr>
          <p:cNvPr id="21510" name="TextBox 11">
            <a:extLst>
              <a:ext uri="{FF2B5EF4-FFF2-40B4-BE49-F238E27FC236}">
                <a16:creationId xmlns:a16="http://schemas.microsoft.com/office/drawing/2014/main" id="{9E23EA78-CCED-C345-97FF-ADD2CFA1E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0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/>
              <a:t>Dominio della funzione</a:t>
            </a:r>
          </a:p>
        </p:txBody>
      </p:sp>
      <p:sp>
        <p:nvSpPr>
          <p:cNvPr id="21511" name="TextBox 12">
            <a:extLst>
              <a:ext uri="{FF2B5EF4-FFF2-40B4-BE49-F238E27FC236}">
                <a16:creationId xmlns:a16="http://schemas.microsoft.com/office/drawing/2014/main" id="{17DCD375-14DA-ED49-B199-3B41CFCF6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029200"/>
            <a:ext cx="8382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/>
              <a:t>Ottengo una scatola che ha volume y ≥ 0 solo se scelgo x compresa fra 0 e 10, perciò il dominio della funzione è: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/>
              <a:t>                               </a:t>
            </a:r>
            <a:r>
              <a:rPr lang="it-IT" altLang="it-IT" sz="2800" b="1"/>
              <a:t>l’intervallo [0, 10]</a:t>
            </a:r>
          </a:p>
        </p:txBody>
      </p:sp>
      <p:pic>
        <p:nvPicPr>
          <p:cNvPr id="21512" name="Picture 8" descr="Schermata 2016-01-10 alle 17.57.31.png">
            <a:extLst>
              <a:ext uri="{FF2B5EF4-FFF2-40B4-BE49-F238E27FC236}">
                <a16:creationId xmlns:a16="http://schemas.microsoft.com/office/drawing/2014/main" id="{8E90204C-D924-C64E-BD5C-FC13B7A4C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371600"/>
            <a:ext cx="37528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Schermata 2016-01-10 alle 17.57.59.png">
            <a:extLst>
              <a:ext uri="{FF2B5EF4-FFF2-40B4-BE49-F238E27FC236}">
                <a16:creationId xmlns:a16="http://schemas.microsoft.com/office/drawing/2014/main" id="{879BE670-C0BB-E44A-A01C-9C34D4F12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600200"/>
            <a:ext cx="381635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Rectangle 10">
            <a:extLst>
              <a:ext uri="{FF2B5EF4-FFF2-40B4-BE49-F238E27FC236}">
                <a16:creationId xmlns:a16="http://schemas.microsoft.com/office/drawing/2014/main" id="{172B9279-2404-334F-A3B9-6848668B5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" y="1600200"/>
            <a:ext cx="966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i="1"/>
              <a:t>x</a:t>
            </a:r>
            <a:r>
              <a:rPr lang="it-IT" altLang="it-IT" sz="2800" b="1"/>
              <a:t> = 0</a:t>
            </a:r>
            <a:r>
              <a:rPr lang="it-IT" altLang="it-IT" sz="2800" b="1" i="1"/>
              <a:t> </a:t>
            </a:r>
            <a:endParaRPr lang="it-IT" altLang="it-IT" sz="2800" b="1"/>
          </a:p>
        </p:txBody>
      </p:sp>
      <p:sp>
        <p:nvSpPr>
          <p:cNvPr id="21515" name="Rectangle 11">
            <a:extLst>
              <a:ext uri="{FF2B5EF4-FFF2-40B4-BE49-F238E27FC236}">
                <a16:creationId xmlns:a16="http://schemas.microsoft.com/office/drawing/2014/main" id="{93063F18-86C4-DD4A-9D40-BD87B92C0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750" y="1524000"/>
            <a:ext cx="1149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i="1"/>
              <a:t>x</a:t>
            </a:r>
            <a:r>
              <a:rPr lang="it-IT" altLang="it-IT" sz="2800" b="1"/>
              <a:t> = 10</a:t>
            </a:r>
            <a:r>
              <a:rPr lang="it-IT" altLang="it-IT" sz="2800" b="1" i="1"/>
              <a:t> </a:t>
            </a:r>
            <a:endParaRPr lang="it-IT" altLang="it-IT" sz="2800" b="1"/>
          </a:p>
        </p:txBody>
      </p:sp>
      <p:sp>
        <p:nvSpPr>
          <p:cNvPr id="21516" name="Rectangle 12">
            <a:extLst>
              <a:ext uri="{FF2B5EF4-FFF2-40B4-BE49-F238E27FC236}">
                <a16:creationId xmlns:a16="http://schemas.microsoft.com/office/drawing/2014/main" id="{200C3577-B6B7-3349-BF0D-C3E4F9D39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2667000"/>
            <a:ext cx="3048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 Narrow" panose="020B0604020202020204" pitchFamily="34" charset="0"/>
              </a:rPr>
              <a:t>la scatola si schiaccia sul quadrato di lato 20</a:t>
            </a:r>
          </a:p>
        </p:txBody>
      </p:sp>
      <p:sp>
        <p:nvSpPr>
          <p:cNvPr id="21517" name="Rectangle 13">
            <a:extLst>
              <a:ext uri="{FF2B5EF4-FFF2-40B4-BE49-F238E27FC236}">
                <a16:creationId xmlns:a16="http://schemas.microsoft.com/office/drawing/2014/main" id="{9B4CB272-2B3E-244C-9B81-6388ED01C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895600"/>
            <a:ext cx="23622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 Narrow" panose="020B0604020202020204" pitchFamily="34" charset="0"/>
              </a:rPr>
              <a:t>la scatola diventa ‘un filo’ lungo 10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asellaDiTesto 1">
            <a:extLst>
              <a:ext uri="{FF2B5EF4-FFF2-40B4-BE49-F238E27FC236}">
                <a16:creationId xmlns:a16="http://schemas.microsoft.com/office/drawing/2014/main" id="{80D9E5A1-4D87-8142-93DC-9255D37A2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6994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/>
              <a:t>Riflessioni sul grafico della funzione </a:t>
            </a:r>
          </a:p>
        </p:txBody>
      </p:sp>
      <p:sp>
        <p:nvSpPr>
          <p:cNvPr id="22530" name="Slide Number Placeholder 4">
            <a:extLst>
              <a:ext uri="{FF2B5EF4-FFF2-40B4-BE49-F238E27FC236}">
                <a16:creationId xmlns:a16="http://schemas.microsoft.com/office/drawing/2014/main" id="{816D56D3-805D-F640-A129-982A19D80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C39D2B-6F69-A64C-8449-E5CBCCEBA1FE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2531" name="Footer Placeholder 5">
            <a:extLst>
              <a:ext uri="{FF2B5EF4-FFF2-40B4-BE49-F238E27FC236}">
                <a16:creationId xmlns:a16="http://schemas.microsoft.com/office/drawing/2014/main" id="{524056F1-AEFF-D24C-82E5-C9DA816F8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Treccani scuola 2016</a:t>
            </a:r>
          </a:p>
        </p:txBody>
      </p:sp>
      <p:sp>
        <p:nvSpPr>
          <p:cNvPr id="22532" name="TextBox 4">
            <a:extLst>
              <a:ext uri="{FF2B5EF4-FFF2-40B4-BE49-F238E27FC236}">
                <a16:creationId xmlns:a16="http://schemas.microsoft.com/office/drawing/2014/main" id="{B2F2519B-2148-3F44-A6E8-263C52491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990600"/>
            <a:ext cx="723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/>
              <a:t>Il video ha mostrato il grafico di questa funzione</a:t>
            </a:r>
          </a:p>
        </p:txBody>
      </p:sp>
      <p:sp>
        <p:nvSpPr>
          <p:cNvPr id="22533" name="TextBox 6">
            <a:extLst>
              <a:ext uri="{FF2B5EF4-FFF2-40B4-BE49-F238E27FC236}">
                <a16:creationId xmlns:a16="http://schemas.microsoft.com/office/drawing/2014/main" id="{A0716EBA-6D73-574D-807B-8AC56333E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410200"/>
            <a:ext cx="86106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600" b="1">
                <a:latin typeface="Arial Narrow" panose="020B0604020202020204" pitchFamily="34" charset="0"/>
              </a:rPr>
              <a:t>È un arco di curva che inizia in O(0, 0), poi sale fino a un’ordinata massima vicina a 600 e quindi riscende fino ad A(10, 0). </a:t>
            </a:r>
          </a:p>
        </p:txBody>
      </p:sp>
      <p:pic>
        <p:nvPicPr>
          <p:cNvPr id="22534" name="Picture 7" descr="Schermata 2016-01-07 alle 13.34.20.png">
            <a:extLst>
              <a:ext uri="{FF2B5EF4-FFF2-40B4-BE49-F238E27FC236}">
                <a16:creationId xmlns:a16="http://schemas.microsoft.com/office/drawing/2014/main" id="{5165928D-C608-2646-B515-ADAFE0759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518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ttangolo 12">
            <a:extLst>
              <a:ext uri="{FF2B5EF4-FFF2-40B4-BE49-F238E27FC236}">
                <a16:creationId xmlns:a16="http://schemas.microsoft.com/office/drawing/2014/main" id="{26D47967-8398-0048-9806-74FEE3FEF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144" y="1988840"/>
            <a:ext cx="578714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/>
              <a:t>Come trovare la scatola con volume massimo?</a:t>
            </a:r>
          </a:p>
        </p:txBody>
      </p:sp>
      <p:sp>
        <p:nvSpPr>
          <p:cNvPr id="23554" name="Slide Number Placeholder 2">
            <a:extLst>
              <a:ext uri="{FF2B5EF4-FFF2-40B4-BE49-F238E27FC236}">
                <a16:creationId xmlns:a16="http://schemas.microsoft.com/office/drawing/2014/main" id="{ABD3DE1B-79DC-0D44-B271-1555C182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7F32A3-2BF6-CF4B-A478-4629C49F8A75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3555" name="Footer Placeholder 3">
            <a:extLst>
              <a:ext uri="{FF2B5EF4-FFF2-40B4-BE49-F238E27FC236}">
                <a16:creationId xmlns:a16="http://schemas.microsoft.com/office/drawing/2014/main" id="{1F12123A-6980-FB44-84DF-59DD8A1A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Treccani scuola 2016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10191</TotalTime>
  <Words>1547</Words>
  <Application>Microsoft Macintosh PowerPoint</Application>
  <PresentationFormat>Presentazione su schermo (4:3)</PresentationFormat>
  <Paragraphs>229</Paragraphs>
  <Slides>39</Slides>
  <Notes>3</Notes>
  <HiddenSlides>0</HiddenSlides>
  <MMClips>2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8" baseType="lpstr">
      <vt:lpstr>Calibri</vt:lpstr>
      <vt:lpstr>Arial</vt:lpstr>
      <vt:lpstr>ＭＳ Ｐゴシック</vt:lpstr>
      <vt:lpstr>Arial Narrow</vt:lpstr>
      <vt:lpstr>Times New Roman</vt:lpstr>
      <vt:lpstr>ＭＳ ゴシック</vt:lpstr>
      <vt:lpstr>Wingdings</vt:lpstr>
      <vt:lpstr>Tema di Office</vt:lpstr>
      <vt:lpstr>Microsoft Equation</vt:lpstr>
      <vt:lpstr>Problemi di ottimizzazione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Vocabolario matematico</vt:lpstr>
      <vt:lpstr>Attività</vt:lpstr>
      <vt:lpstr>Riflessioni sul lavoro svolto</vt:lpstr>
      <vt:lpstr>Problema di minimo</vt:lpstr>
      <vt:lpstr>Problema di minimo</vt:lpstr>
      <vt:lpstr>Problema di minimo</vt:lpstr>
      <vt:lpstr>Problema di minimo</vt:lpstr>
      <vt:lpstr>Problema di minimo</vt:lpstr>
      <vt:lpstr>Problema di minimo</vt:lpstr>
      <vt:lpstr>Vocabolario matematico</vt:lpstr>
      <vt:lpstr>Ottimizzazione oggi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Risolvere problemi  di ottimizzazione</dc:title>
  <dc:creator>User</dc:creator>
  <cp:lastModifiedBy>Microsoft Office User</cp:lastModifiedBy>
  <cp:revision>468</cp:revision>
  <dcterms:created xsi:type="dcterms:W3CDTF">2016-02-02T09:14:12Z</dcterms:created>
  <dcterms:modified xsi:type="dcterms:W3CDTF">2020-04-28T10:03:07Z</dcterms:modified>
</cp:coreProperties>
</file>