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png"/>
  <Override PartName="/ppt/notesSlides/notesSlide3.xml" ContentType="application/vnd.openxmlformats-officedocument.presentationml.notesSlide+xml"/>
  <Override PartName="/ppt/media/image13.jpg" ContentType="image/png"/>
  <Override PartName="/ppt/notesSlides/notesSlide4.xml" ContentType="application/vnd.openxmlformats-officedocument.presentationml.notesSlide+xml"/>
  <Override PartName="/ppt/media/image17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85" r:id="rId2"/>
    <p:sldId id="334" r:id="rId3"/>
    <p:sldId id="331" r:id="rId4"/>
    <p:sldId id="477" r:id="rId5"/>
    <p:sldId id="336" r:id="rId6"/>
    <p:sldId id="478" r:id="rId7"/>
    <p:sldId id="326" r:id="rId8"/>
    <p:sldId id="335" r:id="rId9"/>
    <p:sldId id="339" r:id="rId10"/>
    <p:sldId id="360" r:id="rId11"/>
    <p:sldId id="340" r:id="rId12"/>
    <p:sldId id="289" r:id="rId13"/>
    <p:sldId id="337" r:id="rId14"/>
    <p:sldId id="363" r:id="rId15"/>
    <p:sldId id="269" r:id="rId16"/>
    <p:sldId id="341" r:id="rId17"/>
    <p:sldId id="342" r:id="rId18"/>
    <p:sldId id="343" r:id="rId19"/>
    <p:sldId id="290" r:id="rId20"/>
    <p:sldId id="294" r:id="rId21"/>
    <p:sldId id="488" r:id="rId22"/>
    <p:sldId id="487" r:id="rId2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C8"/>
    <a:srgbClr val="FFFCE4"/>
    <a:srgbClr val="008841"/>
    <a:srgbClr val="EEF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6"/>
    <p:restoredTop sz="91413"/>
  </p:normalViewPr>
  <p:slideViewPr>
    <p:cSldViewPr>
      <p:cViewPr varScale="1">
        <p:scale>
          <a:sx n="82" d="100"/>
          <a:sy n="82" d="100"/>
        </p:scale>
        <p:origin x="1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20DF3E9-E3FD-194B-A2C9-17322D0C6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B143C-3C9F-B342-B3C1-D44B63DA24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34A29FF-664F-BD42-9B3F-FDB7C4D0532D}" type="datetime1">
              <a:rPr lang="it-IT" altLang="it-IT"/>
              <a:pPr>
                <a:defRPr/>
              </a:pPr>
              <a:t>08/05/20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C4DD7-D4C1-1E4F-8782-D609F5E50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2F941-8A0A-454D-B49F-89DAA8C59B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B14479-DB9D-804D-97FD-F6ECF3CC92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AE8B3B3-E734-3A43-AD62-02555B468D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0C499D9-AD08-1A44-AE5C-8E6DB4F5F3E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0C7616B-F428-C74C-8865-2800AB45D8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94E343EB-EFCD-8041-9EAF-457A7394804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824C22C6-E110-6C46-95F8-7A97CF905C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E5E52A26-6546-0C41-9ABF-E41F8247C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0ED9695-E049-8047-89F9-5DB704CC5E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D9695-E049-8047-89F9-5DB704CC5EF0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59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D9695-E049-8047-89F9-5DB704CC5EF0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91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D9695-E049-8047-89F9-5DB704CC5EF0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130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D9695-E049-8047-89F9-5DB704CC5EF0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293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D9695-E049-8047-89F9-5DB704CC5EF0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623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572720-C9E0-F045-95D9-EA3BE12A6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4582E-2953-9A44-BB57-E20A9C29B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AC2E57-BF19-4547-A1C1-49C3CCB4D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D4863-6ED7-DE4C-8A66-081DD5AC17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622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35DD9-BB83-9A43-8AD2-4E6E757ED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A03E42-26A9-3745-8A5F-AA4F48B5F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F106D1-4BE1-E746-A2C3-2718D8FD5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5C5B8-5780-4741-9F20-E3FBB27692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08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C76824-6455-1347-95D1-6BAECEC32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EBB91E-29B1-3842-9E93-59928B3A2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961EA4-EC21-F043-9F12-49FF858F6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2C10A-D618-5B42-834E-043F23B3E6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688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515F60-474C-E240-A06E-ED0EAAD9C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65942-755F-084C-929E-FDCB66F54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13A17-F517-214D-8629-78B98ADB0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DAFC3-918D-5640-8C7E-9A4D3C1508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330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D6B364-5503-2F44-983A-BC6E4C215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27895B-3E1E-6545-BEE5-3B5C4D96F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26A82B-347F-474C-9892-4612548D8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BA3B-B720-C440-A9DA-3715CA84F4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134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3212E9-7463-644A-93A9-A2CE44C71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E4995-124D-6A45-B20D-8B2D3EA7D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E560EA-E5F5-0140-8079-3CAC8D16C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615F-63DA-CA45-B08A-19C2BB222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F14D9-2760-8E4A-B428-EAA51277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458414-4D95-614A-913C-19131E391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1D39B3-771D-AE44-9E77-E6725F499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7C660-0349-034D-BD9C-B15E300806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948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5DDE60-1EE7-E343-8BE1-A7B1B2FB1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6F6BAF-EC1A-824B-BB7C-7062190B5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1085C7-4A9C-1A43-BB00-E942F7144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FB07-D4B2-F640-8133-9C86F2E3B3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19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292BDE-3680-A949-9911-F7E2D15DF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293E74-B38D-2A47-986B-F94B6E216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00E359-9BE8-2845-8881-52352C92F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F2A1D-7F09-A848-BFFD-F3E9EBB8A2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646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1C86251-4E3C-7D41-801E-093D40EAC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BFCEAA-F2B1-D644-A9FD-0165558C3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53C641-0DA0-4D43-B6DA-553ACE4127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C7FC9-3134-3F49-89E5-2EC904B44E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68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A3224D-7BA2-B248-8818-8172277F2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6B7D8-35E7-3748-A1BE-A0B4E798E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0AA5D-974B-EF42-AFCC-14F6D4360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634D-6ACB-1F4A-8495-2EDD93E90C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348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85AD6-6A2F-3441-83A2-6F9C4F467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FB999-FE7B-D14C-AFA8-B273C7BCA4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64C3BB-525A-534F-A015-2CAC512CD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57A-D5AA-A647-ABCA-213C54FE55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249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74AEC9-747D-2340-BE0C-29ED3364B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9831CA-15D7-A440-A5FA-021F5B55AD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ED759E-A619-2B45-9942-C9814DA6B2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B32F38-2915-1C4F-AB38-C2C3ECB774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D18124-8D9F-7145-A23E-736F830CEA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030825A-1185-4E41-A322-8A04328C0C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466B0-A1AD-BA41-8D0F-72D176DB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143000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Moto armonico e sinusoide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348FD2-E368-8245-867F-44304A05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Daniela Valenti 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7A7655E-6C77-B640-8789-D0A34E2C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CBA3B-B720-C440-A9DA-3715CA84F4CF}" type="slidenum">
              <a:rPr lang="it-IT" altLang="it-IT" smtClean="0"/>
              <a:pPr>
                <a:defRPr/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0831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1FAA19A3-96F9-DF4C-A542-E026C291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949F70-A22C-C540-A72B-03BDEF6058A6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69D9A15-934B-7D4F-9D42-12C2617DFD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59688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7470C553-4C3D-B341-AB5E-8FE55CD8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0517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Daniela Valenti 2020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BB1C5D-DE10-E24C-9280-E791A1C02213}"/>
              </a:ext>
            </a:extLst>
          </p:cNvPr>
          <p:cNvSpPr txBox="1"/>
          <p:nvPr/>
        </p:nvSpPr>
        <p:spPr>
          <a:xfrm>
            <a:off x="4806885" y="2606768"/>
            <a:ext cx="314716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Moto della pallina </a:t>
            </a:r>
            <a:r>
              <a:rPr lang="it-IT" sz="2000" b="1" dirty="0" err="1">
                <a:solidFill>
                  <a:srgbClr val="FF0000"/>
                </a:solidFill>
              </a:rPr>
              <a:t>P</a:t>
            </a:r>
            <a:r>
              <a:rPr lang="it-IT" sz="20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moto circolare uniforme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9E5CAFA-6DA2-224D-94F6-3DD4CFC146E4}"/>
              </a:ext>
            </a:extLst>
          </p:cNvPr>
          <p:cNvSpPr txBox="1"/>
          <p:nvPr/>
        </p:nvSpPr>
        <p:spPr>
          <a:xfrm>
            <a:off x="5037287" y="4455950"/>
            <a:ext cx="367240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2"/>
                </a:solidFill>
              </a:rPr>
              <a:t>Moto dell’ombra </a:t>
            </a:r>
            <a:r>
              <a:rPr lang="it-IT" sz="2400" b="1" dirty="0">
                <a:solidFill>
                  <a:srgbClr val="FF0000"/>
                </a:solidFill>
              </a:rPr>
              <a:t>e</a:t>
            </a:r>
            <a:r>
              <a:rPr lang="it-IT" sz="2000" b="1" dirty="0">
                <a:solidFill>
                  <a:schemeClr val="accent2"/>
                </a:solidFill>
              </a:rPr>
              <a:t> di </a:t>
            </a:r>
            <a:r>
              <a:rPr lang="it-IT" sz="2000" b="1" dirty="0" err="1">
                <a:solidFill>
                  <a:schemeClr val="accent2"/>
                </a:solidFill>
              </a:rPr>
              <a:t>Q</a:t>
            </a:r>
            <a:r>
              <a:rPr lang="it-IT" sz="2000" b="1" dirty="0">
                <a:solidFill>
                  <a:schemeClr val="accent2"/>
                </a:solidFill>
              </a:rPr>
              <a:t>:</a:t>
            </a:r>
          </a:p>
          <a:p>
            <a:pPr algn="ctr"/>
            <a:r>
              <a:rPr lang="it-IT" sz="2000" b="1" dirty="0">
                <a:solidFill>
                  <a:schemeClr val="accent2"/>
                </a:solidFill>
              </a:rPr>
              <a:t>moto armonico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10311AF8-AFE9-D84A-B741-B73C2A01B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108285"/>
            <a:ext cx="8784976" cy="723083"/>
          </a:xfrm>
        </p:spPr>
        <p:txBody>
          <a:bodyPr/>
          <a:lstStyle/>
          <a:p>
            <a:r>
              <a:rPr lang="it-IT" altLang="it-IT" b="1" dirty="0">
                <a:solidFill>
                  <a:srgbClr val="FF3300"/>
                </a:solidFill>
              </a:rPr>
              <a:t>Il moto armonico</a:t>
            </a:r>
            <a:endParaRPr lang="it-IT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70E7107-AACA-6D4C-9461-31E0A5157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85" y="764809"/>
            <a:ext cx="8534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L’ombra della pallina che si muove di moto circolare uniforme, richiama una classica definizione fisica:</a:t>
            </a:r>
          </a:p>
          <a:p>
            <a:pPr eaLnBrk="1" hangingPunct="1"/>
            <a:r>
              <a:rPr lang="it-IT" altLang="it-IT" b="1" i="1" dirty="0">
                <a:solidFill>
                  <a:srgbClr val="0000FF"/>
                </a:solidFill>
              </a:rPr>
              <a:t>il moto armonico è la proiezione di un moto circolare uniforme su un diametro della circonferenza.</a:t>
            </a:r>
          </a:p>
          <a:p>
            <a:pPr eaLnBrk="1" hangingPunct="1"/>
            <a:endParaRPr lang="it-IT" altLang="it-IT" sz="800" dirty="0"/>
          </a:p>
        </p:txBody>
      </p:sp>
      <p:pic>
        <p:nvPicPr>
          <p:cNvPr id="18" name="Picture 6" descr="Ombra_Moto_circolare.png">
            <a:extLst>
              <a:ext uri="{FF2B5EF4-FFF2-40B4-BE49-F238E27FC236}">
                <a16:creationId xmlns:a16="http://schemas.microsoft.com/office/drawing/2014/main" id="{E8005F12-82D6-0D40-BBFE-44AE2541E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86173"/>
            <a:ext cx="3043197" cy="33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B5B8953-77F9-BE42-B4FF-3D80D5A5EB81}"/>
              </a:ext>
            </a:extLst>
          </p:cNvPr>
          <p:cNvCxnSpPr>
            <a:cxnSpLocks/>
          </p:cNvCxnSpPr>
          <p:nvPr/>
        </p:nvCxnSpPr>
        <p:spPr>
          <a:xfrm flipH="1">
            <a:off x="3923928" y="2616754"/>
            <a:ext cx="882958" cy="153899"/>
          </a:xfrm>
          <a:prstGeom prst="line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A29ED8DF-E806-0746-A283-A17FA069B6AE}"/>
              </a:ext>
            </a:extLst>
          </p:cNvPr>
          <p:cNvCxnSpPr>
            <a:cxnSpLocks/>
          </p:cNvCxnSpPr>
          <p:nvPr/>
        </p:nvCxnSpPr>
        <p:spPr>
          <a:xfrm flipH="1" flipV="1">
            <a:off x="4062604" y="4261343"/>
            <a:ext cx="968788" cy="194607"/>
          </a:xfrm>
          <a:prstGeom prst="line">
            <a:avLst/>
          </a:prstGeom>
          <a:ln w="127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7EDD6F59-1384-3349-89A2-2E146868B3E4}"/>
              </a:ext>
            </a:extLst>
          </p:cNvPr>
          <p:cNvCxnSpPr>
            <a:cxnSpLocks/>
          </p:cNvCxnSpPr>
          <p:nvPr/>
        </p:nvCxnSpPr>
        <p:spPr>
          <a:xfrm flipH="1">
            <a:off x="3923928" y="5163836"/>
            <a:ext cx="1107464" cy="569420"/>
          </a:xfrm>
          <a:prstGeom prst="line">
            <a:avLst/>
          </a:prstGeom>
          <a:ln w="127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46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>
            <a:extLst>
              <a:ext uri="{FF2B5EF4-FFF2-40B4-BE49-F238E27FC236}">
                <a16:creationId xmlns:a16="http://schemas.microsoft.com/office/drawing/2014/main" id="{A8CAB337-EC36-374C-8F2C-BC184A3B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B7BBA1-9F57-5C47-9E5B-2F3582B9012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1904684-744E-444F-9520-05AFE1CDB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Il grafico del moto armonico</a:t>
            </a:r>
            <a:endParaRPr lang="it-IT" altLang="it-IT" sz="3600" b="1" dirty="0"/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D64C077A-6017-574E-B258-5019183C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1687075-CC4D-6942-B415-62DDFB1A7AB8}"/>
              </a:ext>
            </a:extLst>
          </p:cNvPr>
          <p:cNvSpPr txBox="1"/>
          <p:nvPr/>
        </p:nvSpPr>
        <p:spPr>
          <a:xfrm>
            <a:off x="6972095" y="1874343"/>
            <a:ext cx="1987451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Moto di </a:t>
            </a:r>
            <a:r>
              <a:rPr lang="it-IT" sz="2000" b="1" dirty="0" err="1">
                <a:solidFill>
                  <a:srgbClr val="FF0000"/>
                </a:solidFill>
              </a:rPr>
              <a:t>P</a:t>
            </a:r>
            <a:r>
              <a:rPr lang="it-IT" sz="20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moto circolare uniforme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D136824-DEEF-1F47-A969-1407DE267373}"/>
              </a:ext>
            </a:extLst>
          </p:cNvPr>
          <p:cNvSpPr txBox="1"/>
          <p:nvPr/>
        </p:nvSpPr>
        <p:spPr>
          <a:xfrm>
            <a:off x="530448" y="1943101"/>
            <a:ext cx="216024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2"/>
                </a:solidFill>
              </a:rPr>
              <a:t>Moto di </a:t>
            </a:r>
            <a:r>
              <a:rPr lang="it-IT" sz="2000" b="1" dirty="0" err="1">
                <a:solidFill>
                  <a:schemeClr val="accent2"/>
                </a:solidFill>
              </a:rPr>
              <a:t>Q</a:t>
            </a:r>
            <a:r>
              <a:rPr lang="it-IT" sz="2000" b="1" dirty="0">
                <a:solidFill>
                  <a:schemeClr val="accent2"/>
                </a:solidFill>
              </a:rPr>
              <a:t>:</a:t>
            </a:r>
          </a:p>
          <a:p>
            <a:pPr algn="ctr"/>
            <a:r>
              <a:rPr lang="it-IT" sz="2000" b="1" dirty="0">
                <a:solidFill>
                  <a:schemeClr val="accent2"/>
                </a:solidFill>
              </a:rPr>
              <a:t>moto armonico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1D366B-DB18-D64C-B831-5643D784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87" y="1847108"/>
            <a:ext cx="3399212" cy="3328884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0DEA1CFC-0D83-274F-AC1D-FE2BBEE40B53}"/>
              </a:ext>
            </a:extLst>
          </p:cNvPr>
          <p:cNvCxnSpPr>
            <a:cxnSpLocks/>
          </p:cNvCxnSpPr>
          <p:nvPr/>
        </p:nvCxnSpPr>
        <p:spPr>
          <a:xfrm flipV="1">
            <a:off x="2434308" y="4258532"/>
            <a:ext cx="1129580" cy="704070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49A71696-E421-C54C-8AA6-D5EB58042D3D}"/>
              </a:ext>
            </a:extLst>
          </p:cNvPr>
          <p:cNvCxnSpPr>
            <a:cxnSpLocks/>
          </p:cNvCxnSpPr>
          <p:nvPr/>
        </p:nvCxnSpPr>
        <p:spPr>
          <a:xfrm flipH="1">
            <a:off x="5940152" y="2295436"/>
            <a:ext cx="1005101" cy="445007"/>
          </a:xfrm>
          <a:prstGeom prst="line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50655481-44F8-AB4C-ABA9-A358C1FAFC00}"/>
              </a:ext>
            </a:extLst>
          </p:cNvPr>
          <p:cNvCxnSpPr>
            <a:cxnSpLocks/>
          </p:cNvCxnSpPr>
          <p:nvPr/>
        </p:nvCxnSpPr>
        <p:spPr>
          <a:xfrm>
            <a:off x="2690688" y="2295436"/>
            <a:ext cx="2003799" cy="615529"/>
          </a:xfrm>
          <a:prstGeom prst="line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EFCE6CE-9339-DD42-AD6C-33C90300EC82}"/>
              </a:ext>
            </a:extLst>
          </p:cNvPr>
          <p:cNvSpPr txBox="1"/>
          <p:nvPr/>
        </p:nvSpPr>
        <p:spPr>
          <a:xfrm>
            <a:off x="6972095" y="3688741"/>
            <a:ext cx="1875361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Proietto </a:t>
            </a:r>
            <a:r>
              <a:rPr lang="it-IT" sz="2000" b="1" dirty="0" err="1">
                <a:solidFill>
                  <a:srgbClr val="FF0000"/>
                </a:solidFill>
              </a:rPr>
              <a:t>P</a:t>
            </a:r>
            <a:r>
              <a:rPr lang="it-IT" sz="2000" b="1" dirty="0"/>
              <a:t> sul diametro AB</a:t>
            </a:r>
          </a:p>
        </p:txBody>
      </p: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986D4B2-3704-274E-9E16-7F8A53514330}"/>
              </a:ext>
            </a:extLst>
          </p:cNvPr>
          <p:cNvCxnSpPr>
            <a:cxnSpLocks/>
          </p:cNvCxnSpPr>
          <p:nvPr/>
        </p:nvCxnSpPr>
        <p:spPr>
          <a:xfrm flipH="1">
            <a:off x="4694487" y="4047457"/>
            <a:ext cx="2289696" cy="489088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FBA476-FFF6-5F4A-941E-ED561E896DEA}"/>
              </a:ext>
            </a:extLst>
          </p:cNvPr>
          <p:cNvSpPr txBox="1"/>
          <p:nvPr/>
        </p:nvSpPr>
        <p:spPr>
          <a:xfrm>
            <a:off x="225698" y="4962600"/>
            <a:ext cx="3693083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Circonferenza goniometrica:</a:t>
            </a:r>
          </a:p>
          <a:p>
            <a:pPr marL="225425" indent="-212725">
              <a:buFontTx/>
              <a:buChar char="-"/>
            </a:pPr>
            <a:r>
              <a:rPr lang="it-IT" sz="2000" b="1" dirty="0"/>
              <a:t>in un riferimento </a:t>
            </a:r>
            <a:r>
              <a:rPr lang="it-IT" sz="2000" b="1" dirty="0" err="1"/>
              <a:t>Oxy</a:t>
            </a:r>
            <a:r>
              <a:rPr lang="it-IT" sz="2000" b="1" dirty="0"/>
              <a:t>;</a:t>
            </a:r>
          </a:p>
          <a:p>
            <a:pPr marL="182563" indent="-169863">
              <a:buFontTx/>
              <a:buChar char="-"/>
            </a:pPr>
            <a:r>
              <a:rPr lang="it-IT" sz="2000" b="1" dirty="0"/>
              <a:t>centro O;</a:t>
            </a:r>
          </a:p>
          <a:p>
            <a:pPr marL="182563" indent="-127000">
              <a:buFontTx/>
              <a:buChar char="-"/>
            </a:pPr>
            <a:r>
              <a:rPr lang="it-IT" sz="2000" b="1" dirty="0"/>
              <a:t>raggio lungo 1;</a:t>
            </a:r>
          </a:p>
        </p:txBody>
      </p:sp>
    </p:spTree>
    <p:extLst>
      <p:ext uri="{BB962C8B-B14F-4D97-AF65-F5344CB8AC3E}">
        <p14:creationId xmlns:p14="http://schemas.microsoft.com/office/powerpoint/2010/main" val="3895431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>
            <a:extLst>
              <a:ext uri="{FF2B5EF4-FFF2-40B4-BE49-F238E27FC236}">
                <a16:creationId xmlns:a16="http://schemas.microsoft.com/office/drawing/2014/main" id="{A8CAB337-EC36-374C-8F2C-BC184A3B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B7BBA1-9F57-5C47-9E5B-2F3582B9012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1904684-744E-444F-9520-05AFE1CDB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Il grafico del moto armonico</a:t>
            </a:r>
            <a:endParaRPr lang="it-IT" altLang="it-IT" sz="3600" b="1" dirty="0"/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D64C077A-6017-574E-B258-5019183C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sp>
        <p:nvSpPr>
          <p:cNvPr id="18438" name="Rectangle 9">
            <a:extLst>
              <a:ext uri="{FF2B5EF4-FFF2-40B4-BE49-F238E27FC236}">
                <a16:creationId xmlns:a16="http://schemas.microsoft.com/office/drawing/2014/main" id="{D4824CFA-5EDC-FB4C-8BD1-B512CC74E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04864"/>
            <a:ext cx="903649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proseguire è importante ricordare: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 b="1" dirty="0"/>
              <a:t> </a:t>
            </a:r>
            <a:r>
              <a:rPr lang="it-IT" altLang="it-IT" sz="2400" b="1" i="1" dirty="0"/>
              <a:t>in matematica</a:t>
            </a:r>
            <a:r>
              <a:rPr lang="it-IT" altLang="it-IT" sz="2400" b="1" dirty="0"/>
              <a:t>, la misura di un angolo in radianti;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b="1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it-IT" altLang="it-IT" sz="2400" b="1" dirty="0"/>
              <a:t> </a:t>
            </a:r>
            <a:r>
              <a:rPr lang="it-IT" altLang="it-IT" sz="2400" b="1" i="1" dirty="0"/>
              <a:t>in fisica</a:t>
            </a:r>
            <a:r>
              <a:rPr lang="it-IT" altLang="it-IT" sz="2400" b="1" dirty="0"/>
              <a:t>, la velocità angolare di un moto circolare uniforme</a:t>
            </a:r>
            <a:r>
              <a:rPr lang="it-IT" altLang="it-IT" sz="2000" b="1"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>
            <a:extLst>
              <a:ext uri="{FF2B5EF4-FFF2-40B4-BE49-F238E27FC236}">
                <a16:creationId xmlns:a16="http://schemas.microsoft.com/office/drawing/2014/main" id="{A8CAB337-EC36-374C-8F2C-BC184A3B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B7BBA1-9F57-5C47-9E5B-2F3582B9012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1904684-744E-444F-9520-05AFE1CDB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743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Misura di un angolo in radianti</a:t>
            </a:r>
            <a:endParaRPr lang="it-IT" altLang="it-IT" sz="3600" b="1" dirty="0"/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D64C077A-6017-574E-B258-5019183C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pic>
        <p:nvPicPr>
          <p:cNvPr id="3" name="4.Radianti.mov">
            <a:hlinkClick r:id="" action="ppaction://media"/>
            <a:extLst>
              <a:ext uri="{FF2B5EF4-FFF2-40B4-BE49-F238E27FC236}">
                <a16:creationId xmlns:a16="http://schemas.microsoft.com/office/drawing/2014/main" id="{32A366C3-A0F2-3840-A88E-DCB4FDD5E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648609"/>
            <a:ext cx="7376368" cy="55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5">
            <a:extLst>
              <a:ext uri="{FF2B5EF4-FFF2-40B4-BE49-F238E27FC236}">
                <a16:creationId xmlns:a16="http://schemas.microsoft.com/office/drawing/2014/main" id="{A8CAB337-EC36-374C-8F2C-BC184A3B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B7BBA1-9F57-5C47-9E5B-2F3582B9012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1904684-744E-444F-9520-05AFE1CDB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9912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Misura di un angolo in radianti</a:t>
            </a:r>
            <a:endParaRPr lang="it-IT" altLang="it-IT" sz="3600" b="1" dirty="0"/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D64C077A-6017-574E-B258-5019183C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A877FA-E5A0-D74C-AD5A-B51045D4B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74" y="906983"/>
            <a:ext cx="7543626" cy="54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28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45BF7AED-FE20-1D4E-92AA-979CEEFF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3CA053-9DF1-E14A-945B-76A0E78B65A4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C76626E5-3755-7148-AACA-0712CA379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3300"/>
                </a:solidFill>
              </a:rPr>
              <a:t>Velocità angolare del moto circolare uniforme</a:t>
            </a:r>
            <a:endParaRPr lang="it-IT" altLang="it-IT" sz="2800" dirty="0"/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926E2000-6707-5A4F-B63E-34E8215F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07704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Daniela Valenti 2020</a:t>
            </a:r>
          </a:p>
        </p:txBody>
      </p:sp>
      <p:sp>
        <p:nvSpPr>
          <p:cNvPr id="19463" name="TextBox 6">
            <a:extLst>
              <a:ext uri="{FF2B5EF4-FFF2-40B4-BE49-F238E27FC236}">
                <a16:creationId xmlns:a16="http://schemas.microsoft.com/office/drawing/2014/main" id="{A1276BB9-7FFC-854F-B79C-B1767CC1E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41" y="957064"/>
            <a:ext cx="7403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/>
              <a:t>La pallina </a:t>
            </a:r>
            <a:r>
              <a:rPr lang="it-IT" altLang="it-IT" b="1" dirty="0" err="1">
                <a:solidFill>
                  <a:srgbClr val="FF0000"/>
                </a:solidFill>
              </a:rPr>
              <a:t>P</a:t>
            </a:r>
            <a:r>
              <a:rPr lang="it-IT" altLang="it-IT" b="1" dirty="0"/>
              <a:t> si muove di </a:t>
            </a:r>
            <a:r>
              <a:rPr lang="it-IT" altLang="it-IT" b="1" i="1" dirty="0"/>
              <a:t>moto circolare uniforme.</a:t>
            </a:r>
          </a:p>
          <a:p>
            <a:pPr eaLnBrk="1" hangingPunct="1"/>
            <a:r>
              <a:rPr lang="it-IT" altLang="it-IT" b="1" i="1" dirty="0">
                <a:solidFill>
                  <a:srgbClr val="0000FF"/>
                </a:solidFill>
              </a:rPr>
              <a:t>La velocità angolare </a:t>
            </a:r>
            <a:r>
              <a:rPr lang="it-IT" altLang="it-IT" b="1" dirty="0" err="1">
                <a:solidFill>
                  <a:srgbClr val="008000"/>
                </a:solidFill>
              </a:rPr>
              <a:t>ω</a:t>
            </a:r>
            <a:r>
              <a:rPr lang="it-IT" altLang="it-IT" b="1" dirty="0">
                <a:solidFill>
                  <a:srgbClr val="008000"/>
                </a:solidFill>
              </a:rPr>
              <a:t> </a:t>
            </a:r>
            <a:r>
              <a:rPr lang="it-IT" altLang="it-IT" b="1" i="1" dirty="0">
                <a:solidFill>
                  <a:srgbClr val="0000FF"/>
                </a:solidFill>
              </a:rPr>
              <a:t>è data da.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60B6A6-AF0E-BD4A-A17A-DFB62169F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4" r="5395" b="9848"/>
          <a:stretch/>
        </p:blipFill>
        <p:spPr>
          <a:xfrm>
            <a:off x="6205145" y="1487871"/>
            <a:ext cx="2376264" cy="242636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FB5BC14-6D08-AB46-8486-8A1D37F4B4E7}"/>
              </a:ext>
            </a:extLst>
          </p:cNvPr>
          <p:cNvSpPr/>
          <p:nvPr/>
        </p:nvSpPr>
        <p:spPr>
          <a:xfrm>
            <a:off x="7576645" y="2285409"/>
            <a:ext cx="7397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1600" b="1" i="1" dirty="0">
                <a:solidFill>
                  <a:srgbClr val="FF0000"/>
                </a:solidFill>
              </a:rPr>
              <a:t>L</a:t>
            </a:r>
            <a:r>
              <a:rPr lang="it-IT" altLang="it-IT" sz="1600" b="1" i="1" dirty="0">
                <a:solidFill>
                  <a:srgbClr val="0000FF"/>
                </a:solidFill>
              </a:rPr>
              <a:t> </a:t>
            </a:r>
            <a:r>
              <a:rPr lang="it-IT" altLang="it-IT" sz="1600" b="1" i="1" dirty="0"/>
              <a:t>=</a:t>
            </a:r>
            <a:r>
              <a:rPr lang="it-IT" altLang="it-IT" sz="1600" b="1" i="1" dirty="0">
                <a:solidFill>
                  <a:srgbClr val="0000FF"/>
                </a:solidFill>
              </a:rPr>
              <a:t> </a:t>
            </a:r>
            <a:r>
              <a:rPr lang="it-IT" altLang="it-IT" sz="1600" b="1" i="1" dirty="0">
                <a:solidFill>
                  <a:srgbClr val="FF0000"/>
                </a:solidFill>
              </a:rPr>
              <a:t>α</a:t>
            </a:r>
            <a:r>
              <a:rPr lang="it-IT" altLang="it-IT" sz="1600" b="1" i="1" baseline="-25000" dirty="0" err="1">
                <a:solidFill>
                  <a:srgbClr val="FF0000"/>
                </a:solidFill>
              </a:rPr>
              <a:t>r</a:t>
            </a:r>
            <a:endParaRPr lang="it-IT" altLang="it-IT" sz="1600" b="1" i="1" dirty="0">
              <a:solidFill>
                <a:srgbClr val="0000FF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92E8F8-DFAC-224C-A7A6-04C6DCD2D147}"/>
              </a:ext>
            </a:extLst>
          </p:cNvPr>
          <p:cNvSpPr txBox="1"/>
          <p:nvPr/>
        </p:nvSpPr>
        <p:spPr>
          <a:xfrm>
            <a:off x="2711805" y="2179459"/>
            <a:ext cx="331016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it-IT" b="1" i="1" dirty="0">
                <a:solidFill>
                  <a:srgbClr val="0000FF"/>
                </a:solidFill>
              </a:rPr>
              <a:t>misura </a:t>
            </a:r>
            <a:r>
              <a:rPr lang="it-IT" altLang="it-IT" b="1" i="1" dirty="0">
                <a:solidFill>
                  <a:srgbClr val="FF0000"/>
                </a:solidFill>
              </a:rPr>
              <a:t>α</a:t>
            </a:r>
            <a:r>
              <a:rPr lang="it-IT" altLang="it-IT" b="1" i="1" baseline="-25000" dirty="0" err="1">
                <a:solidFill>
                  <a:srgbClr val="FF0000"/>
                </a:solidFill>
              </a:rPr>
              <a:t>r</a:t>
            </a:r>
            <a:r>
              <a:rPr lang="it-IT" altLang="it-IT" b="1" i="1" dirty="0">
                <a:solidFill>
                  <a:srgbClr val="FF0000"/>
                </a:solidFill>
              </a:rPr>
              <a:t> </a:t>
            </a:r>
            <a:r>
              <a:rPr lang="it-IT" altLang="it-IT" b="1" i="1" dirty="0">
                <a:solidFill>
                  <a:srgbClr val="0000FF"/>
                </a:solidFill>
              </a:rPr>
              <a:t>dell’angolo BO</a:t>
            </a:r>
            <a:r>
              <a:rPr lang="it-IT" altLang="it-IT" b="1" i="1" dirty="0">
                <a:solidFill>
                  <a:srgbClr val="FF0000"/>
                </a:solidFill>
              </a:rPr>
              <a:t>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8B49583-218E-374E-87FB-618D2D6E5CFD}"/>
              </a:ext>
            </a:extLst>
          </p:cNvPr>
          <p:cNvSpPr/>
          <p:nvPr/>
        </p:nvSpPr>
        <p:spPr>
          <a:xfrm>
            <a:off x="2799723" y="2721044"/>
            <a:ext cx="2953300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it-IT" altLang="it-IT" b="1" i="1" dirty="0">
                <a:solidFill>
                  <a:srgbClr val="0000FF"/>
                </a:solidFill>
              </a:rPr>
              <a:t>tempo </a:t>
            </a:r>
            <a:r>
              <a:rPr lang="it-IT" altLang="it-IT" b="1" i="1" dirty="0">
                <a:solidFill>
                  <a:srgbClr val="FF0000"/>
                </a:solidFill>
              </a:rPr>
              <a:t>t</a:t>
            </a:r>
            <a:r>
              <a:rPr lang="it-IT" altLang="it-IT" b="1" i="1" dirty="0">
                <a:solidFill>
                  <a:srgbClr val="0000FF"/>
                </a:solidFill>
              </a:rPr>
              <a:t> impiegato da O</a:t>
            </a:r>
            <a:r>
              <a:rPr lang="it-IT" altLang="it-IT" b="1" i="1" dirty="0">
                <a:solidFill>
                  <a:srgbClr val="FF0000"/>
                </a:solidFill>
              </a:rPr>
              <a:t>P</a:t>
            </a:r>
            <a:r>
              <a:rPr lang="it-IT" altLang="it-IT" b="1" i="1" dirty="0">
                <a:solidFill>
                  <a:srgbClr val="0000FF"/>
                </a:solidFill>
              </a:rPr>
              <a:t> a spazzare l’angolo BOP</a:t>
            </a: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E70C3CB-113E-344A-B514-B65155FA3387}"/>
              </a:ext>
            </a:extLst>
          </p:cNvPr>
          <p:cNvSpPr/>
          <p:nvPr/>
        </p:nvSpPr>
        <p:spPr>
          <a:xfrm>
            <a:off x="6522872" y="2743058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600" b="1" dirty="0" err="1"/>
              <a:t>r</a:t>
            </a:r>
            <a:r>
              <a:rPr lang="it-IT" altLang="it-IT" sz="1600" b="1" dirty="0"/>
              <a:t> = 1</a:t>
            </a:r>
            <a:endParaRPr lang="it-IT" sz="1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EE539F-5733-5649-9CB6-9967A10780F5}"/>
              </a:ext>
            </a:extLst>
          </p:cNvPr>
          <p:cNvSpPr txBox="1"/>
          <p:nvPr/>
        </p:nvSpPr>
        <p:spPr>
          <a:xfrm>
            <a:off x="549127" y="3659037"/>
            <a:ext cx="300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 b="1" dirty="0"/>
              <a:t>Calcolo rapido di </a:t>
            </a:r>
            <a:r>
              <a:rPr lang="it-IT" altLang="it-IT" sz="2400" b="1" dirty="0" err="1">
                <a:solidFill>
                  <a:srgbClr val="008000"/>
                </a:solidFill>
              </a:rPr>
              <a:t>ω</a:t>
            </a:r>
            <a:endParaRPr lang="it-IT" sz="2400" b="1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A840657-4D91-8F4B-BB77-64A1C6CAF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3" y="2187692"/>
            <a:ext cx="1534442" cy="102672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141095-23DA-A24A-B4EA-67FC774BA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02" y="4402148"/>
            <a:ext cx="1416818" cy="105716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3A41E21-F102-E94E-A781-CE723824D1D0}"/>
              </a:ext>
            </a:extLst>
          </p:cNvPr>
          <p:cNvSpPr txBox="1"/>
          <p:nvPr/>
        </p:nvSpPr>
        <p:spPr>
          <a:xfrm>
            <a:off x="2314885" y="4414631"/>
            <a:ext cx="458141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altLang="it-IT" b="1" i="1" dirty="0">
                <a:solidFill>
                  <a:srgbClr val="0000FF"/>
                </a:solidFill>
              </a:rPr>
              <a:t>misura </a:t>
            </a:r>
            <a:r>
              <a:rPr lang="it-IT" altLang="it-IT" b="1" i="1" dirty="0">
                <a:solidFill>
                  <a:srgbClr val="FF0000"/>
                </a:solidFill>
              </a:rPr>
              <a:t>2π </a:t>
            </a:r>
            <a:r>
              <a:rPr lang="it-IT" altLang="it-IT" b="1" i="1" dirty="0">
                <a:solidFill>
                  <a:srgbClr val="0000FF"/>
                </a:solidFill>
              </a:rPr>
              <a:t>in radianti dell’angolo di 360°</a:t>
            </a:r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FDE2C79-1BC5-E543-AAE6-DE5FADEA55CD}"/>
              </a:ext>
            </a:extLst>
          </p:cNvPr>
          <p:cNvSpPr/>
          <p:nvPr/>
        </p:nvSpPr>
        <p:spPr>
          <a:xfrm>
            <a:off x="2314885" y="4984810"/>
            <a:ext cx="4830482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it-IT" altLang="it-IT" b="1" i="1" dirty="0">
                <a:solidFill>
                  <a:srgbClr val="FF0000"/>
                </a:solidFill>
              </a:rPr>
              <a:t>periodo</a:t>
            </a:r>
            <a:r>
              <a:rPr lang="it-IT" altLang="it-IT" b="1" i="1" dirty="0">
                <a:solidFill>
                  <a:srgbClr val="0000FF"/>
                </a:solidFill>
              </a:rPr>
              <a:t> </a:t>
            </a:r>
            <a:r>
              <a:rPr lang="it-IT" altLang="it-IT" b="1" i="1" dirty="0">
                <a:solidFill>
                  <a:srgbClr val="FF0000"/>
                </a:solidFill>
              </a:rPr>
              <a:t>T</a:t>
            </a:r>
            <a:r>
              <a:rPr lang="it-IT" altLang="it-IT" b="1" i="1" dirty="0">
                <a:solidFill>
                  <a:srgbClr val="0000FF"/>
                </a:solidFill>
              </a:rPr>
              <a:t> , cioè tempo impiegato da O</a:t>
            </a:r>
            <a:r>
              <a:rPr lang="it-IT" altLang="it-IT" b="1" i="1" dirty="0">
                <a:solidFill>
                  <a:srgbClr val="FF0000"/>
                </a:solidFill>
              </a:rPr>
              <a:t>P</a:t>
            </a:r>
            <a:r>
              <a:rPr lang="it-IT" altLang="it-IT" b="1" i="1" dirty="0">
                <a:solidFill>
                  <a:srgbClr val="0000FF"/>
                </a:solidFill>
              </a:rPr>
              <a:t> a spazzare l’angolo di 360°, mentre </a:t>
            </a:r>
            <a:r>
              <a:rPr lang="it-IT" altLang="it-IT" b="1" i="1" dirty="0" err="1">
                <a:solidFill>
                  <a:srgbClr val="FF0000"/>
                </a:solidFill>
              </a:rPr>
              <a:t>P</a:t>
            </a:r>
            <a:r>
              <a:rPr lang="it-IT" altLang="it-IT" b="1" i="1" dirty="0">
                <a:solidFill>
                  <a:srgbClr val="0000FF"/>
                </a:solidFill>
              </a:rPr>
              <a:t> percorre l’intera circonferenza.</a:t>
            </a:r>
            <a:endParaRPr lang="it-IT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6A72B4A-C9E8-5F43-85A8-4A36ACFA69DC}"/>
              </a:ext>
            </a:extLst>
          </p:cNvPr>
          <p:cNvCxnSpPr>
            <a:cxnSpLocks/>
          </p:cNvCxnSpPr>
          <p:nvPr/>
        </p:nvCxnSpPr>
        <p:spPr>
          <a:xfrm flipH="1">
            <a:off x="1907704" y="4414631"/>
            <a:ext cx="407181" cy="369332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76E9F8E-D886-B24D-AEAB-8F82A18400D2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1907705" y="5180721"/>
            <a:ext cx="407180" cy="265754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D8E8C9E1-B6E3-1945-B7E0-3C38FC791593}"/>
              </a:ext>
            </a:extLst>
          </p:cNvPr>
          <p:cNvCxnSpPr>
            <a:cxnSpLocks/>
          </p:cNvCxnSpPr>
          <p:nvPr/>
        </p:nvCxnSpPr>
        <p:spPr>
          <a:xfrm flipH="1">
            <a:off x="2194459" y="2225625"/>
            <a:ext cx="522478" cy="224627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DE44D313-0844-A049-AC93-38B208242931}"/>
              </a:ext>
            </a:extLst>
          </p:cNvPr>
          <p:cNvCxnSpPr>
            <a:cxnSpLocks/>
          </p:cNvCxnSpPr>
          <p:nvPr/>
        </p:nvCxnSpPr>
        <p:spPr>
          <a:xfrm flipH="1" flipV="1">
            <a:off x="2111294" y="3044209"/>
            <a:ext cx="638869" cy="291131"/>
          </a:xfrm>
          <a:prstGeom prst="line">
            <a:avLst/>
          </a:prstGeom>
          <a:ln w="127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09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45BF7AED-FE20-1D4E-92AA-979CEEFF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3CA053-9DF1-E14A-945B-76A0E78B65A4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C76626E5-3755-7148-AACA-0712CA379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996" y="229707"/>
            <a:ext cx="8229600" cy="6096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3300"/>
                </a:solidFill>
              </a:rPr>
              <a:t>Un caso particolare di moto circolare</a:t>
            </a:r>
            <a:endParaRPr lang="it-IT" altLang="it-IT" sz="2800" dirty="0"/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926E2000-6707-5A4F-B63E-34E8215F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797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Daniela Valenti 2020</a:t>
            </a:r>
          </a:p>
        </p:txBody>
      </p:sp>
      <p:sp>
        <p:nvSpPr>
          <p:cNvPr id="19463" name="TextBox 6">
            <a:extLst>
              <a:ext uri="{FF2B5EF4-FFF2-40B4-BE49-F238E27FC236}">
                <a16:creationId xmlns:a16="http://schemas.microsoft.com/office/drawing/2014/main" id="{A1276BB9-7FFC-854F-B79C-B1767CC1E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979" y="968134"/>
            <a:ext cx="2456645" cy="523220"/>
          </a:xfrm>
          <a:prstGeom prst="rect">
            <a:avLst/>
          </a:prstGeom>
          <a:solidFill>
            <a:srgbClr val="EEFFD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 err="1">
                <a:solidFill>
                  <a:srgbClr val="FF0000"/>
                </a:solidFill>
              </a:rPr>
              <a:t>r</a:t>
            </a:r>
            <a:r>
              <a:rPr lang="it-IT" altLang="it-IT" sz="2800" b="1" dirty="0">
                <a:solidFill>
                  <a:srgbClr val="FF0000"/>
                </a:solidFill>
              </a:rPr>
              <a:t> = 1 </a:t>
            </a:r>
            <a:r>
              <a:rPr lang="it-IT" altLang="it-IT" sz="2800" b="1" dirty="0"/>
              <a:t>e</a:t>
            </a:r>
            <a:r>
              <a:rPr lang="it-IT" altLang="it-IT" sz="2800" b="1" dirty="0">
                <a:solidFill>
                  <a:srgbClr val="008000"/>
                </a:solidFill>
              </a:rPr>
              <a:t> </a:t>
            </a:r>
            <a:r>
              <a:rPr lang="it-IT" altLang="it-IT" sz="2800" b="1" dirty="0" err="1">
                <a:solidFill>
                  <a:srgbClr val="008000"/>
                </a:solidFill>
              </a:rPr>
              <a:t>ω</a:t>
            </a:r>
            <a:r>
              <a:rPr lang="it-IT" altLang="it-IT" sz="2800" b="1" dirty="0">
                <a:solidFill>
                  <a:srgbClr val="008000"/>
                </a:solidFill>
              </a:rPr>
              <a:t> = 1</a:t>
            </a:r>
            <a:endParaRPr lang="it-IT" altLang="it-IT" sz="2800" b="1" i="1" dirty="0">
              <a:solidFill>
                <a:srgbClr val="0000FF"/>
              </a:solidFill>
            </a:endParaRPr>
          </a:p>
        </p:txBody>
      </p:sp>
      <p:sp>
        <p:nvSpPr>
          <p:cNvPr id="19465" name="TextBox 12">
            <a:extLst>
              <a:ext uri="{FF2B5EF4-FFF2-40B4-BE49-F238E27FC236}">
                <a16:creationId xmlns:a16="http://schemas.microsoft.com/office/drawing/2014/main" id="{5C2228FA-9B5B-C244-8E70-3049258A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51763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 err="1">
                <a:solidFill>
                  <a:srgbClr val="FF0000"/>
                </a:solidFill>
                <a:latin typeface="Arial Narrow" panose="020B0604020202020204" pitchFamily="34" charset="0"/>
              </a:rPr>
              <a:t>P</a:t>
            </a:r>
            <a:r>
              <a:rPr lang="it-IT" altLang="it-IT" b="1" dirty="0">
                <a:latin typeface="Arial Narrow" panose="020B0604020202020204" pitchFamily="34" charset="0"/>
              </a:rPr>
              <a:t> percorre l’intera circonferenza nel periodo 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b="1" dirty="0">
                <a:latin typeface="Arial Narrow" panose="020B0604020202020204" pitchFamily="34" charset="0"/>
              </a:rPr>
              <a:t> = </a:t>
            </a:r>
            <a:r>
              <a:rPr lang="it-IT" altLang="it-IT" b="1" dirty="0"/>
              <a:t>2π </a:t>
            </a:r>
            <a:r>
              <a:rPr lang="it-IT" altLang="it-IT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 </a:t>
            </a:r>
            <a:r>
              <a:rPr lang="it-IT" altLang="it-IT" b="1" dirty="0"/>
              <a:t>6,28 </a:t>
            </a:r>
            <a:r>
              <a:rPr lang="it-IT" altLang="it-IT" b="1" dirty="0">
                <a:latin typeface="Arial Narrow" panose="020B0604020202020204" pitchFamily="34" charset="0"/>
              </a:rPr>
              <a:t>secondi</a:t>
            </a:r>
            <a:r>
              <a:rPr lang="it-IT" altLang="it-IT" b="1" dirty="0"/>
              <a:t>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A840657-4D91-8F4B-BB77-64A1C6CAF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43" y="1915630"/>
            <a:ext cx="1534442" cy="102672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D141095-23DA-A24A-B4EA-67FC774BA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3" y="4085518"/>
            <a:ext cx="1416818" cy="1057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2EB15D-9B7D-684F-8E39-7C9329909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849" y="1862852"/>
            <a:ext cx="2794000" cy="1079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781E57-C16F-5847-B71E-D77C40A77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400" y="1517678"/>
            <a:ext cx="2692400" cy="269240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932D4CC-571A-2D4F-AFAB-E0988F83D28D}"/>
              </a:ext>
            </a:extLst>
          </p:cNvPr>
          <p:cNvSpPr/>
          <p:nvPr/>
        </p:nvSpPr>
        <p:spPr>
          <a:xfrm>
            <a:off x="6553200" y="2773075"/>
            <a:ext cx="6142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600" b="1" dirty="0" err="1"/>
              <a:t>r</a:t>
            </a:r>
            <a:r>
              <a:rPr lang="it-IT" altLang="it-IT" sz="1600" b="1" dirty="0"/>
              <a:t> = 1</a:t>
            </a:r>
            <a:endParaRPr lang="it-IT" sz="160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22340AA-0F34-A64A-9880-21661EC8B002}"/>
              </a:ext>
            </a:extLst>
          </p:cNvPr>
          <p:cNvSpPr/>
          <p:nvPr/>
        </p:nvSpPr>
        <p:spPr>
          <a:xfrm>
            <a:off x="179512" y="3129948"/>
            <a:ext cx="5968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400" b="1" dirty="0">
                <a:latin typeface="Arial Narrow" panose="020B0604020202020204" pitchFamily="34" charset="0"/>
              </a:rPr>
              <a:t>OP spazza un angolo di 1 radiante in 1 secondo,</a:t>
            </a:r>
          </a:p>
          <a:p>
            <a:r>
              <a:rPr lang="it-IT" sz="2400" b="1" dirty="0">
                <a:latin typeface="Arial Narrow" panose="020B0604020202020204" pitchFamily="34" charset="0"/>
              </a:rPr>
              <a:t>2 radianti in 2 secondi, …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7B5D229-3CBB-DA48-8A77-B2501DA3C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812" y="41262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>
            <a:extLst>
              <a:ext uri="{FF2B5EF4-FFF2-40B4-BE49-F238E27FC236}">
                <a16:creationId xmlns:a16="http://schemas.microsoft.com/office/drawing/2014/main" id="{113D01C0-9119-AF4A-95E5-91BC152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0BD760-B5C1-D946-B524-8BB05B2BE29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492D0DA-8154-5F4F-A6FA-F7BE1632D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6075"/>
            <a:ext cx="8915400" cy="6096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Legge del moto armonico con </a:t>
            </a:r>
            <a:r>
              <a:rPr lang="it-IT" altLang="it-IT" sz="3200" b="1" dirty="0" err="1">
                <a:solidFill>
                  <a:srgbClr val="FF3300"/>
                </a:solidFill>
              </a:rPr>
              <a:t>r</a:t>
            </a:r>
            <a:r>
              <a:rPr lang="it-IT" altLang="it-IT" sz="3200" b="1" dirty="0">
                <a:solidFill>
                  <a:srgbClr val="FF3300"/>
                </a:solidFill>
              </a:rPr>
              <a:t> = 1 e </a:t>
            </a:r>
            <a:r>
              <a:rPr lang="it-IT" altLang="it-IT" sz="3200" b="1" dirty="0" err="1">
                <a:solidFill>
                  <a:srgbClr val="FF0000"/>
                </a:solidFill>
              </a:rPr>
              <a:t>ω</a:t>
            </a:r>
            <a:r>
              <a:rPr lang="it-IT" altLang="it-IT" sz="3200" b="1" dirty="0">
                <a:solidFill>
                  <a:srgbClr val="FF0000"/>
                </a:solidFill>
              </a:rPr>
              <a:t> = 1 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9AFD00F1-C21A-3349-B0EE-03C27629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  <a:endParaRPr lang="it-IT" altLang="it-IT" sz="1400" dirty="0"/>
          </a:p>
        </p:txBody>
      </p:sp>
      <p:sp>
        <p:nvSpPr>
          <p:cNvPr id="19460" name="TextBox 8">
            <a:extLst>
              <a:ext uri="{FF2B5EF4-FFF2-40B4-BE49-F238E27FC236}">
                <a16:creationId xmlns:a16="http://schemas.microsoft.com/office/drawing/2014/main" id="{F985D2A1-E01D-B14F-98C5-D3B94F34D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863" y="1011724"/>
            <a:ext cx="36114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8000"/>
                </a:solidFill>
              </a:rPr>
              <a:t>Circonferenza goniometrica</a:t>
            </a:r>
          </a:p>
        </p:txBody>
      </p:sp>
      <p:sp>
        <p:nvSpPr>
          <p:cNvPr id="19461" name="TextBox 10">
            <a:extLst>
              <a:ext uri="{FF2B5EF4-FFF2-40B4-BE49-F238E27FC236}">
                <a16:creationId xmlns:a16="http://schemas.microsoft.com/office/drawing/2014/main" id="{BA89D4CA-13E9-D14B-8052-ACCBFEC6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02" y="1001275"/>
            <a:ext cx="3022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00FF"/>
                </a:solidFill>
              </a:rPr>
              <a:t>velocità angolare </a:t>
            </a:r>
            <a:r>
              <a:rPr lang="it-IT" altLang="it-IT" sz="2000" b="1" dirty="0" err="1">
                <a:solidFill>
                  <a:srgbClr val="0000FF"/>
                </a:solidFill>
              </a:rPr>
              <a:t>ω</a:t>
            </a:r>
            <a:r>
              <a:rPr lang="it-IT" altLang="it-IT" sz="2000" b="1" dirty="0">
                <a:solidFill>
                  <a:srgbClr val="0000FF"/>
                </a:solidFill>
              </a:rPr>
              <a:t> = 1</a:t>
            </a:r>
          </a:p>
        </p:txBody>
      </p:sp>
      <p:sp>
        <p:nvSpPr>
          <p:cNvPr id="19462" name="Rectangle 11">
            <a:extLst>
              <a:ext uri="{FF2B5EF4-FFF2-40B4-BE49-F238E27FC236}">
                <a16:creationId xmlns:a16="http://schemas.microsoft.com/office/drawing/2014/main" id="{AA117582-DDCC-444D-B3D1-17EA0968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3745707"/>
            <a:ext cx="7873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 </a:t>
            </a:r>
            <a:r>
              <a:rPr lang="it-IT" altLang="it-IT" sz="2000" b="1" dirty="0">
                <a:solidFill>
                  <a:srgbClr val="0000FF"/>
                </a:solidFill>
              </a:rPr>
              <a:t>α = t</a:t>
            </a:r>
          </a:p>
        </p:txBody>
      </p:sp>
      <p:sp>
        <p:nvSpPr>
          <p:cNvPr id="19463" name="TextBox 12">
            <a:extLst>
              <a:ext uri="{FF2B5EF4-FFF2-40B4-BE49-F238E27FC236}">
                <a16:creationId xmlns:a16="http://schemas.microsoft.com/office/drawing/2014/main" id="{2E23AAC8-2E8A-744C-A820-14C6C67D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605" y="1039274"/>
            <a:ext cx="312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464" name="TextBox 13">
            <a:extLst>
              <a:ext uri="{FF2B5EF4-FFF2-40B4-BE49-F238E27FC236}">
                <a16:creationId xmlns:a16="http://schemas.microsoft.com/office/drawing/2014/main" id="{18B20FEA-887A-0F44-A65E-AF08EB8A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788" y="3657805"/>
            <a:ext cx="31795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8000"/>
                </a:solidFill>
              </a:rPr>
              <a:t>Ordinata </a:t>
            </a:r>
            <a:r>
              <a:rPr lang="it-IT" altLang="it-IT" sz="2000" b="1" i="1" dirty="0">
                <a:solidFill>
                  <a:srgbClr val="008000"/>
                </a:solidFill>
              </a:rPr>
              <a:t>d</a:t>
            </a:r>
            <a:r>
              <a:rPr lang="it-IT" altLang="it-IT" sz="2000" b="1" dirty="0">
                <a:solidFill>
                  <a:srgbClr val="008000"/>
                </a:solidFill>
              </a:rPr>
              <a:t> del punto </a:t>
            </a:r>
            <a:r>
              <a:rPr lang="it-IT" altLang="it-IT" sz="2000" b="1" dirty="0" err="1">
                <a:solidFill>
                  <a:srgbClr val="008000"/>
                </a:solidFill>
              </a:rPr>
              <a:t>Q</a:t>
            </a:r>
            <a:r>
              <a:rPr lang="it-IT" altLang="it-IT" sz="2000" b="1" dirty="0">
                <a:solidFill>
                  <a:srgbClr val="008000"/>
                </a:solidFill>
              </a:rPr>
              <a:t> è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8000"/>
                </a:solidFill>
              </a:rPr>
              <a:t>             </a:t>
            </a:r>
            <a:r>
              <a:rPr lang="it-IT" altLang="it-IT" sz="2000" b="1" i="1" dirty="0">
                <a:solidFill>
                  <a:srgbClr val="008000"/>
                </a:solidFill>
              </a:rPr>
              <a:t>d = sin(α) </a:t>
            </a:r>
          </a:p>
        </p:txBody>
      </p:sp>
      <p:sp>
        <p:nvSpPr>
          <p:cNvPr id="19465" name="TextBox 14">
            <a:extLst>
              <a:ext uri="{FF2B5EF4-FFF2-40B4-BE49-F238E27FC236}">
                <a16:creationId xmlns:a16="http://schemas.microsoft.com/office/drawing/2014/main" id="{F7AE8D97-A103-0C4A-A95E-F3F9FC23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87" y="4782325"/>
            <a:ext cx="7056784" cy="1323439"/>
          </a:xfrm>
          <a:prstGeom prst="rect">
            <a:avLst/>
          </a:prstGeom>
          <a:solidFill>
            <a:srgbClr val="EEFFD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chemeClr val="accent2"/>
                </a:solidFill>
                <a:latin typeface="Arial Narrow" panose="020B0604020202020204" pitchFamily="34" charset="0"/>
              </a:rPr>
              <a:t>Legge del moto armonico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 Narrow" panose="020B0604020202020204" pitchFamily="34" charset="0"/>
              </a:rPr>
              <a:t>L’ordinata </a:t>
            </a:r>
            <a:r>
              <a:rPr lang="it-IT" altLang="it-IT" sz="2400" b="1" dirty="0">
                <a:solidFill>
                  <a:srgbClr val="FF0000"/>
                </a:solidFill>
                <a:latin typeface="Arial Narrow" panose="020B0604020202020204" pitchFamily="34" charset="0"/>
              </a:rPr>
              <a:t>d</a:t>
            </a:r>
            <a:r>
              <a:rPr lang="it-IT" altLang="it-IT" sz="2400" b="1" dirty="0">
                <a:latin typeface="Arial Narrow" panose="020B0604020202020204" pitchFamily="34" charset="0"/>
              </a:rPr>
              <a:t> di </a:t>
            </a:r>
            <a:r>
              <a:rPr lang="it-IT" altLang="it-IT" sz="2400" b="1" dirty="0" err="1">
                <a:latin typeface="Arial Narrow" panose="020B0604020202020204" pitchFamily="34" charset="0"/>
              </a:rPr>
              <a:t>Q</a:t>
            </a:r>
            <a:r>
              <a:rPr lang="it-IT" altLang="it-IT" sz="2400" b="1" dirty="0">
                <a:latin typeface="Arial Narrow" panose="020B0604020202020204" pitchFamily="34" charset="0"/>
              </a:rPr>
              <a:t> varia al variare del tempo </a:t>
            </a:r>
            <a:r>
              <a:rPr lang="it-IT" altLang="it-IT" sz="2400" b="1" dirty="0">
                <a:solidFill>
                  <a:srgbClr val="FF0000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sz="2400" b="1" dirty="0">
                <a:latin typeface="Arial Narrow" panose="020B0604020202020204" pitchFamily="34" charset="0"/>
              </a:rPr>
              <a:t> con la legge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                                  </a:t>
            </a:r>
            <a:r>
              <a:rPr lang="it-IT" altLang="it-IT" sz="2800" b="1" i="1" dirty="0">
                <a:solidFill>
                  <a:srgbClr val="FF0000"/>
                </a:solidFill>
              </a:rPr>
              <a:t>d = sin(t)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DC4096B5-C988-374B-B85F-48AA9E7B907C}"/>
              </a:ext>
            </a:extLst>
          </p:cNvPr>
          <p:cNvSpPr>
            <a:spLocks/>
          </p:cNvSpPr>
          <p:nvPr/>
        </p:nvSpPr>
        <p:spPr bwMode="auto">
          <a:xfrm rot="5400000">
            <a:off x="4267200" y="764811"/>
            <a:ext cx="381000" cy="7111826"/>
          </a:xfrm>
          <a:prstGeom prst="rightBracket">
            <a:avLst>
              <a:gd name="adj" fmla="val 8339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/>
          </a:p>
        </p:txBody>
      </p:sp>
      <p:sp>
        <p:nvSpPr>
          <p:cNvPr id="19467" name="TextBox 17">
            <a:extLst>
              <a:ext uri="{FF2B5EF4-FFF2-40B4-BE49-F238E27FC236}">
                <a16:creationId xmlns:a16="http://schemas.microsoft.com/office/drawing/2014/main" id="{0FCB7CCB-7959-CC44-AE75-5427A1827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669" y="3684514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19468" name="Picture 14" descr="Def_sin(t).png">
            <a:extLst>
              <a:ext uri="{FF2B5EF4-FFF2-40B4-BE49-F238E27FC236}">
                <a16:creationId xmlns:a16="http://schemas.microsoft.com/office/drawing/2014/main" id="{AE3B20B0-3EE8-184B-BA4C-D8ABCB8BF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20" y="1357313"/>
            <a:ext cx="2296368" cy="22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5" descr="Immagine 1.png">
            <a:extLst>
              <a:ext uri="{FF2B5EF4-FFF2-40B4-BE49-F238E27FC236}">
                <a16:creationId xmlns:a16="http://schemas.microsoft.com/office/drawing/2014/main" id="{96EF09F8-A926-E444-A4AD-EAEB713DC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570038"/>
            <a:ext cx="2056086" cy="202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36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>
            <a:extLst>
              <a:ext uri="{FF2B5EF4-FFF2-40B4-BE49-F238E27FC236}">
                <a16:creationId xmlns:a16="http://schemas.microsoft.com/office/drawing/2014/main" id="{113D01C0-9119-AF4A-95E5-91BC152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0BD760-B5C1-D946-B524-8BB05B2BE29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492D0DA-8154-5F4F-A6FA-F7BE1632D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516" y="474663"/>
            <a:ext cx="8712968" cy="6096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Grafico del moto armonico con </a:t>
            </a:r>
            <a:r>
              <a:rPr lang="it-IT" altLang="it-IT" sz="3200" b="1" dirty="0" err="1">
                <a:solidFill>
                  <a:srgbClr val="FF3300"/>
                </a:solidFill>
              </a:rPr>
              <a:t>r</a:t>
            </a:r>
            <a:r>
              <a:rPr lang="it-IT" altLang="it-IT" sz="3200" b="1" dirty="0">
                <a:solidFill>
                  <a:srgbClr val="FF3300"/>
                </a:solidFill>
              </a:rPr>
              <a:t> = 1 e </a:t>
            </a:r>
            <a:r>
              <a:rPr lang="it-IT" altLang="it-IT" sz="3200" b="1" dirty="0" err="1">
                <a:solidFill>
                  <a:srgbClr val="FF0000"/>
                </a:solidFill>
              </a:rPr>
              <a:t>ω</a:t>
            </a:r>
            <a:r>
              <a:rPr lang="it-IT" altLang="it-IT" sz="3200" b="1" dirty="0">
                <a:solidFill>
                  <a:srgbClr val="FF0000"/>
                </a:solidFill>
              </a:rPr>
              <a:t> = 1 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9AFD00F1-C21A-3349-B0EE-03C27629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  <a:endParaRPr lang="it-IT" altLang="it-IT" sz="1400" dirty="0"/>
          </a:p>
        </p:txBody>
      </p:sp>
      <p:pic>
        <p:nvPicPr>
          <p:cNvPr id="3" name="5.Moto_armonico1.mov">
            <a:hlinkClick r:id="" action="ppaction://media"/>
            <a:extLst>
              <a:ext uri="{FF2B5EF4-FFF2-40B4-BE49-F238E27FC236}">
                <a16:creationId xmlns:a16="http://schemas.microsoft.com/office/drawing/2014/main" id="{D8AC8FF6-D534-0044-880A-4991F0413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772816"/>
            <a:ext cx="8928484" cy="32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>
            <a:extLst>
              <a:ext uri="{FF2B5EF4-FFF2-40B4-BE49-F238E27FC236}">
                <a16:creationId xmlns:a16="http://schemas.microsoft.com/office/drawing/2014/main" id="{113D01C0-9119-AF4A-95E5-91BC1522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0BD760-B5C1-D946-B524-8BB05B2BE29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492D0DA-8154-5F4F-A6FA-F7BE1632D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12412"/>
            <a:ext cx="8915400" cy="6096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3300"/>
                </a:solidFill>
              </a:rPr>
              <a:t>Il grafico del moto armonico è una sinusoide</a:t>
            </a:r>
            <a:endParaRPr lang="it-IT" altLang="it-IT" sz="3200" b="1" dirty="0">
              <a:solidFill>
                <a:srgbClr val="FF0000"/>
              </a:solidFill>
            </a:endParaRP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9AFD00F1-C21A-3349-B0EE-03C27629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429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  <a:endParaRPr lang="it-IT" altLang="it-IT" sz="1400" dirty="0"/>
          </a:p>
        </p:txBody>
      </p:sp>
      <p:sp>
        <p:nvSpPr>
          <p:cNvPr id="19465" name="TextBox 14">
            <a:extLst>
              <a:ext uri="{FF2B5EF4-FFF2-40B4-BE49-F238E27FC236}">
                <a16:creationId xmlns:a16="http://schemas.microsoft.com/office/drawing/2014/main" id="{F7AE8D97-A103-0C4A-A95E-F3F9FC23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24806"/>
            <a:ext cx="81346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La posizione di </a:t>
            </a:r>
            <a:r>
              <a:rPr lang="it-IT" altLang="it-IT" sz="2800" b="1" dirty="0" err="1">
                <a:latin typeface="Arial Narrow" panose="020B0604020202020204" pitchFamily="34" charset="0"/>
              </a:rPr>
              <a:t>Q</a:t>
            </a:r>
            <a:r>
              <a:rPr lang="it-IT" altLang="it-IT" sz="2800" b="1" dirty="0">
                <a:latin typeface="Arial Narrow" panose="020B0604020202020204" pitchFamily="34" charset="0"/>
              </a:rPr>
              <a:t> varia al variare del tempo con la legge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/>
              <a:t>                           </a:t>
            </a:r>
            <a:r>
              <a:rPr lang="it-IT" altLang="it-IT" sz="2800" b="1" i="1" dirty="0">
                <a:solidFill>
                  <a:srgbClr val="FF0000"/>
                </a:solidFill>
              </a:rPr>
              <a:t>d = sin(t)</a:t>
            </a:r>
          </a:p>
        </p:txBody>
      </p:sp>
      <p:pic>
        <p:nvPicPr>
          <p:cNvPr id="19471" name="Picture 17" descr="Schermata 2014-04-19 a 10.38.14.png">
            <a:extLst>
              <a:ext uri="{FF2B5EF4-FFF2-40B4-BE49-F238E27FC236}">
                <a16:creationId xmlns:a16="http://schemas.microsoft.com/office/drawing/2014/main" id="{FE434B2F-FE9C-1142-A65F-A2754A466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73430"/>
            <a:ext cx="7534113" cy="241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>
            <a:extLst>
              <a:ext uri="{FF2B5EF4-FFF2-40B4-BE49-F238E27FC236}">
                <a16:creationId xmlns:a16="http://schemas.microsoft.com/office/drawing/2014/main" id="{0C006A30-0E62-4643-B806-E9E69662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2056" y="6242331"/>
            <a:ext cx="216941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01834-74FD-AD4F-852E-A6879940E57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31A41DB-4BD6-D84F-9DD8-EDD390A346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7656" y="203434"/>
            <a:ext cx="8534400" cy="1165448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3300"/>
                </a:solidFill>
              </a:rPr>
              <a:t>La tastiera nella musica oggi</a:t>
            </a:r>
          </a:p>
        </p:txBody>
      </p:sp>
      <p:sp>
        <p:nvSpPr>
          <p:cNvPr id="16387" name="Footer Placeholder 5">
            <a:extLst>
              <a:ext uri="{FF2B5EF4-FFF2-40B4-BE49-F238E27FC236}">
                <a16:creationId xmlns:a16="http://schemas.microsoft.com/office/drawing/2014/main" id="{A7357732-4988-C84A-8177-1B19C1EF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12372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 dirty="0"/>
              <a:t>Daniela Valenti 2020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13D3D9-E9E7-354E-ACFF-5553549FF783}"/>
              </a:ext>
            </a:extLst>
          </p:cNvPr>
          <p:cNvSpPr txBox="1"/>
          <p:nvPr/>
        </p:nvSpPr>
        <p:spPr>
          <a:xfrm>
            <a:off x="539552" y="1528596"/>
            <a:ext cx="7421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La tastiera è un elemento importante del nostro mondo della musica.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661F9A-D3B5-2B4E-8CDD-F899CD0CA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152698"/>
            <a:ext cx="3498807" cy="29156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46AEE71-ACFA-BF46-86DB-1BBA78FD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57" y="3141665"/>
            <a:ext cx="4252606" cy="28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6">
            <a:extLst>
              <a:ext uri="{FF2B5EF4-FFF2-40B4-BE49-F238E27FC236}">
                <a16:creationId xmlns:a16="http://schemas.microsoft.com/office/drawing/2014/main" id="{E385787F-B0D4-894E-B00D-B5EECE96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215E7E-DD8F-C648-8D09-33DFF3B7401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675B7F3-4228-8142-9425-E4634B03D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</a:rPr>
              <a:t>Il movimento continua</a:t>
            </a:r>
          </a:p>
        </p:txBody>
      </p:sp>
      <p:sp>
        <p:nvSpPr>
          <p:cNvPr id="20483" name="Footer Placeholder 6">
            <a:extLst>
              <a:ext uri="{FF2B5EF4-FFF2-40B4-BE49-F238E27FC236}">
                <a16:creationId xmlns:a16="http://schemas.microsoft.com/office/drawing/2014/main" id="{1498AB0D-E2F8-D140-BA91-C6613EAF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sp>
        <p:nvSpPr>
          <p:cNvPr id="20484" name="TextBox 24">
            <a:extLst>
              <a:ext uri="{FF2B5EF4-FFF2-40B4-BE49-F238E27FC236}">
                <a16:creationId xmlns:a16="http://schemas.microsoft.com/office/drawing/2014/main" id="{26B5B6D6-3067-E64E-8AA5-E98BAC85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267200"/>
            <a:ext cx="874008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Per disegnare il grafico ripeto tante volte l’arco rosso disegnato nell’intervallo [0; 2π].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FF0000"/>
                </a:solidFill>
              </a:rPr>
              <a:t>Ottengo un grafico periodico con periodo T = 2π.</a:t>
            </a:r>
            <a:endParaRPr lang="it-IT" altLang="it-IT" sz="2400" b="1" dirty="0"/>
          </a:p>
        </p:txBody>
      </p:sp>
      <p:sp>
        <p:nvSpPr>
          <p:cNvPr id="20485" name="TextBox 27">
            <a:extLst>
              <a:ext uri="{FF2B5EF4-FFF2-40B4-BE49-F238E27FC236}">
                <a16:creationId xmlns:a16="http://schemas.microsoft.com/office/drawing/2014/main" id="{5B24BCFA-77FF-BF47-80F3-FE780B0FD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P</a:t>
            </a:r>
            <a:r>
              <a:rPr lang="it-IT" altLang="it-IT" sz="2400" b="1"/>
              <a:t> continua</a:t>
            </a:r>
            <a:r>
              <a:rPr lang="it-IT" altLang="it-IT" sz="2400"/>
              <a:t> </a:t>
            </a:r>
            <a:r>
              <a:rPr lang="it-IT" altLang="it-IT" sz="2400" b="1"/>
              <a:t>a girare sulla circonferenza e la sua proiezione continua a oscillare sul diametro.</a:t>
            </a:r>
          </a:p>
        </p:txBody>
      </p:sp>
      <p:pic>
        <p:nvPicPr>
          <p:cNvPr id="20486" name="Picture 32">
            <a:extLst>
              <a:ext uri="{FF2B5EF4-FFF2-40B4-BE49-F238E27FC236}">
                <a16:creationId xmlns:a16="http://schemas.microsoft.com/office/drawing/2014/main" id="{88687129-A3AC-3A4D-B39D-46930034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88011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7">
            <a:extLst>
              <a:ext uri="{FF2B5EF4-FFF2-40B4-BE49-F238E27FC236}">
                <a16:creationId xmlns:a16="http://schemas.microsoft.com/office/drawing/2014/main" id="{A128C587-5A31-DB4C-9E66-2D7F0B290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4384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 = sin(t</a:t>
            </a:r>
            <a:r>
              <a:rPr lang="it-IT" altLang="it-IT" sz="1800"/>
              <a:t>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F1D37483-DF0F-0E4C-AE10-A7A2DCAB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1FAF3D-79C7-F346-B8DA-8A73733BCE6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633AA11-1714-394E-8CBC-0DCE0095D9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168" y="152315"/>
            <a:ext cx="8534400" cy="1244106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La legge del moto armonico descrive la propagazione del suono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1D6DE4-6A37-6942-B29E-6FA8F3B7C3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7544" y="1562954"/>
            <a:ext cx="8504820" cy="1948553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rgbClr val="0000FF"/>
                </a:solidFill>
              </a:rPr>
              <a:t>Una particella d’aria raggiunta dal suono del diapason si muove con un particolare moto periodico: il moto armonico </a:t>
            </a:r>
            <a:r>
              <a:rPr lang="it-IT" altLang="it-IT" sz="2800" b="1" dirty="0">
                <a:solidFill>
                  <a:srgbClr val="FF0000"/>
                </a:solidFill>
              </a:rPr>
              <a:t>descritto dalla legge</a:t>
            </a:r>
          </a:p>
          <a:p>
            <a:pPr eaLnBrk="1" hangingPunct="1"/>
            <a:r>
              <a:rPr lang="it-IT" altLang="it-IT" sz="2800" b="1" i="1" dirty="0">
                <a:solidFill>
                  <a:srgbClr val="0000FF"/>
                </a:solidFill>
              </a:rPr>
              <a:t>d = </a:t>
            </a:r>
            <a:r>
              <a:rPr lang="it-IT" altLang="it-IT" sz="2800" b="1" dirty="0">
                <a:solidFill>
                  <a:srgbClr val="0000FF"/>
                </a:solidFill>
              </a:rPr>
              <a:t>sin</a:t>
            </a:r>
            <a:r>
              <a:rPr lang="it-IT" altLang="it-IT" sz="2800" b="1" i="1" dirty="0">
                <a:solidFill>
                  <a:srgbClr val="0000FF"/>
                </a:solidFill>
              </a:rPr>
              <a:t>(t)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A613A6-469D-ED49-A3C6-6F3E4CD9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  <a:endParaRPr lang="it-IT" altLang="it-IT" sz="1400" i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5E8944-D62B-1343-BA42-D2F1B10D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678" y="3717032"/>
            <a:ext cx="5213031" cy="23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0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6">
            <a:extLst>
              <a:ext uri="{FF2B5EF4-FFF2-40B4-BE49-F238E27FC236}">
                <a16:creationId xmlns:a16="http://schemas.microsoft.com/office/drawing/2014/main" id="{F32CE2A5-14E5-BE40-AE82-E9E926EC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C32553-9D98-C443-9CAD-FE11F514CA3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/>
          </a:p>
        </p:txBody>
      </p:sp>
      <p:sp>
        <p:nvSpPr>
          <p:cNvPr id="26626" name="Footer Placeholder 6">
            <a:extLst>
              <a:ext uri="{FF2B5EF4-FFF2-40B4-BE49-F238E27FC236}">
                <a16:creationId xmlns:a16="http://schemas.microsoft.com/office/drawing/2014/main" id="{8EB8477A-84A2-DE4D-A36D-F7AE300B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810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 2020</a:t>
            </a: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C885D532-FDDC-1443-9A58-7040A41BD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9688"/>
            <a:ext cx="83529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3300"/>
                </a:solidFill>
                <a:latin typeface="Arial Narrow" panose="020B0604020202020204" pitchFamily="34" charset="0"/>
              </a:rPr>
              <a:t>La legge del moto armonico descrive un suono che arriva all’orecchio</a:t>
            </a:r>
          </a:p>
        </p:txBody>
      </p:sp>
      <p:graphicFrame>
        <p:nvGraphicFramePr>
          <p:cNvPr id="26629" name="Object 2">
            <a:extLst>
              <a:ext uri="{FF2B5EF4-FFF2-40B4-BE49-F238E27FC236}">
                <a16:creationId xmlns:a16="http://schemas.microsoft.com/office/drawing/2014/main" id="{6D93BA21-8A72-5845-85B5-51AAC4E7FE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2150" y="3289300"/>
          <a:ext cx="139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8242300" imgH="16484600" progId="Equation.3">
                  <p:embed/>
                </p:oleObj>
              </mc:Choice>
              <mc:Fallback>
                <p:oleObj name="Equation" r:id="rId3" imgW="8242300" imgH="16484600" progId="Equation.3">
                  <p:embed/>
                  <p:pic>
                    <p:nvPicPr>
                      <p:cNvPr id="26629" name="Object 2">
                        <a:extLst>
                          <a:ext uri="{FF2B5EF4-FFF2-40B4-BE49-F238E27FC236}">
                            <a16:creationId xmlns:a16="http://schemas.microsoft.com/office/drawing/2014/main" id="{6D93BA21-8A72-5845-85B5-51AAC4E7FE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289300"/>
                        <a:ext cx="139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Box 9">
            <a:extLst>
              <a:ext uri="{FF2B5EF4-FFF2-40B4-BE49-F238E27FC236}">
                <a16:creationId xmlns:a16="http://schemas.microsoft.com/office/drawing/2014/main" id="{A3AC3BE6-C9C0-8E46-BD65-36AA7999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6" y="1285634"/>
            <a:ext cx="83548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Ma il suono emesso da un diapason arriva all’orecchio; il timpano, raggiunto dal suono, comincia a oscillare.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Ora  fisso l’attenzione sul centro O del timpano e trovo che anche O si muove di moto armonico, regolato dalla legge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>
                <a:solidFill>
                  <a:srgbClr val="0000FF"/>
                </a:solidFill>
              </a:rPr>
              <a:t>d = </a:t>
            </a:r>
            <a:r>
              <a:rPr lang="it-IT" altLang="it-IT" sz="2800" b="1" dirty="0">
                <a:solidFill>
                  <a:srgbClr val="0000FF"/>
                </a:solidFill>
              </a:rPr>
              <a:t>sin</a:t>
            </a:r>
            <a:r>
              <a:rPr lang="it-IT" altLang="it-IT" sz="2800" b="1" i="1" dirty="0">
                <a:solidFill>
                  <a:srgbClr val="0000FF"/>
                </a:solidFill>
              </a:rPr>
              <a:t>(t)</a:t>
            </a:r>
            <a:endParaRPr lang="it-IT" altLang="it-IT" sz="2800" dirty="0"/>
          </a:p>
        </p:txBody>
      </p:sp>
      <p:pic>
        <p:nvPicPr>
          <p:cNvPr id="26631" name="Picture 10" descr="Diapason_orecchio.jpg">
            <a:extLst>
              <a:ext uri="{FF2B5EF4-FFF2-40B4-BE49-F238E27FC236}">
                <a16:creationId xmlns:a16="http://schemas.microsoft.com/office/drawing/2014/main" id="{8DCF00DB-E5D4-BE4B-9F63-FE61222B8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44965"/>
            <a:ext cx="3556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2" descr="Orecchio_cervello3.jpg">
            <a:extLst>
              <a:ext uri="{FF2B5EF4-FFF2-40B4-BE49-F238E27FC236}">
                <a16:creationId xmlns:a16="http://schemas.microsoft.com/office/drawing/2014/main" id="{32743106-77D5-6B40-B5F0-BA1B097F7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68765"/>
            <a:ext cx="35337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>
            <a:extLst>
              <a:ext uri="{FF2B5EF4-FFF2-40B4-BE49-F238E27FC236}">
                <a16:creationId xmlns:a16="http://schemas.microsoft.com/office/drawing/2014/main" id="{0C006A30-0E62-4643-B806-E9E69662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01834-74FD-AD4F-852E-A6879940E57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31A41DB-4BD6-D84F-9DD8-EDD390A346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752" y="0"/>
            <a:ext cx="9053248" cy="1165448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Una tastiera può produrre suoni di tanti strumenti diversi</a:t>
            </a:r>
          </a:p>
        </p:txBody>
      </p:sp>
      <p:sp>
        <p:nvSpPr>
          <p:cNvPr id="16387" name="Footer Placeholder 5">
            <a:extLst>
              <a:ext uri="{FF2B5EF4-FFF2-40B4-BE49-F238E27FC236}">
                <a16:creationId xmlns:a16="http://schemas.microsoft.com/office/drawing/2014/main" id="{A7357732-4988-C84A-8177-1B19C1EF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</a:p>
        </p:txBody>
      </p:sp>
      <p:pic>
        <p:nvPicPr>
          <p:cNvPr id="3" name="1.Yamaha.mov">
            <a:hlinkClick r:id="" action="ppaction://media"/>
            <a:extLst>
              <a:ext uri="{FF2B5EF4-FFF2-40B4-BE49-F238E27FC236}">
                <a16:creationId xmlns:a16="http://schemas.microsoft.com/office/drawing/2014/main" id="{172E13AF-C489-7F44-A502-1B7DCF52B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2" y="12676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>
            <a:extLst>
              <a:ext uri="{FF2B5EF4-FFF2-40B4-BE49-F238E27FC236}">
                <a16:creationId xmlns:a16="http://schemas.microsoft.com/office/drawing/2014/main" id="{0C006A30-0E62-4643-B806-E9E69662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301834-74FD-AD4F-852E-A6879940E57C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31A41DB-4BD6-D84F-9DD8-EDD390A346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1466" y="693858"/>
            <a:ext cx="8534400" cy="1165448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3300"/>
                </a:solidFill>
              </a:rPr>
              <a:t>Suono e musica</a:t>
            </a:r>
          </a:p>
        </p:txBody>
      </p:sp>
      <p:sp>
        <p:nvSpPr>
          <p:cNvPr id="16387" name="Footer Placeholder 5">
            <a:extLst>
              <a:ext uri="{FF2B5EF4-FFF2-40B4-BE49-F238E27FC236}">
                <a16:creationId xmlns:a16="http://schemas.microsoft.com/office/drawing/2014/main" id="{A7357732-4988-C84A-8177-1B19C1EF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6D55A53-2BB0-D64D-8AEF-A84CBC2795CC}"/>
              </a:ext>
            </a:extLst>
          </p:cNvPr>
          <p:cNvSpPr/>
          <p:nvPr/>
        </p:nvSpPr>
        <p:spPr>
          <a:xfrm>
            <a:off x="827584" y="3453330"/>
            <a:ext cx="7859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Entra ora in questo mondo con il supporto della matematica e della fisica</a:t>
            </a:r>
            <a:r>
              <a:rPr lang="it-IT" b="1" dirty="0"/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098CE96-E775-794A-BD0C-045F77FED683}"/>
              </a:ext>
            </a:extLst>
          </p:cNvPr>
          <p:cNvSpPr/>
          <p:nvPr/>
        </p:nvSpPr>
        <p:spPr>
          <a:xfrm>
            <a:off x="869496" y="1859306"/>
            <a:ext cx="7516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La tastiera fa entrare nel mondo della musica: un mondo che fonde competenze artistiche, tecniche e scientifiche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39350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F1D37483-DF0F-0E4C-AE10-A7A2DCAB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1FAF3D-79C7-F346-B8DA-8A73733BCE6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633AA11-1714-394E-8CBC-0DCE0095D9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Uno strumento semplice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1D6DE4-6A37-6942-B29E-6FA8F3B7C3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066800"/>
            <a:ext cx="8153400" cy="1143000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rgbClr val="0000FF"/>
                </a:solidFill>
              </a:rPr>
              <a:t>Uno strumento semplice per produrre un suono: il diapason</a:t>
            </a:r>
            <a:endParaRPr lang="it-IT" altLang="it-IT" sz="2800" b="1" i="1" dirty="0">
              <a:solidFill>
                <a:srgbClr val="0000FF"/>
              </a:solidFill>
            </a:endParaRP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A613A6-469D-ED49-A3C6-6F3E4CD9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5A5A8635-9E69-2846-B22B-77279A7A2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5399435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it-IT" sz="2800" b="1" dirty="0"/>
              <a:t>Ecco un video per scoprire si propaga il suono prodotto da un  diapason. 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686753A-CA31-5C48-B795-D36D8AC48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38" r="28738"/>
          <a:stretch/>
        </p:blipFill>
        <p:spPr>
          <a:xfrm>
            <a:off x="2987824" y="2135405"/>
            <a:ext cx="2448272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28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F1D37483-DF0F-0E4C-AE10-A7A2DCAB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1FAF3D-79C7-F346-B8DA-8A73733BCE6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633AA11-1714-394E-8CBC-0DCE0095D9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59" y="0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3300"/>
                </a:solidFill>
              </a:rPr>
              <a:t>Il suono del diapason si propaga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A613A6-469D-ED49-A3C6-6F3E4CD9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</a:p>
        </p:txBody>
      </p:sp>
      <p:pic>
        <p:nvPicPr>
          <p:cNvPr id="4" name="2.Propagazione-suono.mov">
            <a:hlinkClick r:id="" action="ppaction://media"/>
            <a:extLst>
              <a:ext uri="{FF2B5EF4-FFF2-40B4-BE49-F238E27FC236}">
                <a16:creationId xmlns:a16="http://schemas.microsoft.com/office/drawing/2014/main" id="{530223CA-FF1E-6244-97AE-33E61B571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371" y="795046"/>
            <a:ext cx="7448376" cy="55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5">
            <a:extLst>
              <a:ext uri="{FF2B5EF4-FFF2-40B4-BE49-F238E27FC236}">
                <a16:creationId xmlns:a16="http://schemas.microsoft.com/office/drawing/2014/main" id="{F1D37483-DF0F-0E4C-AE10-A7A2DCAB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1FAF3D-79C7-F346-B8DA-8A73733BCE6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633AA11-1714-394E-8CBC-0DCE0095D9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168" y="152315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Il suono del diapason si propaga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81D6DE4-6A37-6942-B29E-6FA8F3B7C3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2440" y="862501"/>
            <a:ext cx="8343900" cy="1562286"/>
          </a:xfrm>
        </p:spPr>
        <p:txBody>
          <a:bodyPr/>
          <a:lstStyle/>
          <a:p>
            <a:pPr algn="l" eaLnBrk="1" hangingPunct="1"/>
            <a:r>
              <a:rPr lang="it-IT" altLang="it-IT" b="1" dirty="0">
                <a:solidFill>
                  <a:srgbClr val="0000FF"/>
                </a:solidFill>
              </a:rPr>
              <a:t>Una particella d’aria raggiunta dal suono del diapason si muove con un particolare moto periodico: il moto armonico</a:t>
            </a:r>
            <a:endParaRPr lang="it-IT" altLang="it-IT" b="1" i="1" dirty="0">
              <a:solidFill>
                <a:srgbClr val="0000FF"/>
              </a:solidFill>
            </a:endParaRP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A613A6-469D-ED49-A3C6-6F3E4CD9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 2020</a:t>
            </a:r>
            <a:endParaRPr lang="it-IT" altLang="it-IT" sz="1400" i="1" dirty="0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5A5A8635-9E69-2846-B22B-77279A7A2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" y="5197387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Ecco ora alcune idee essenziali sul moto armonico e la sua legge.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15E8944-D62B-1343-BA42-D2F1B10D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531932"/>
            <a:ext cx="5796136" cy="26258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1FAA19A3-96F9-DF4C-A542-E026C291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949F70-A22C-C540-A72B-03BDEF6058A6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69D9A15-934B-7D4F-9D42-12C2617DFD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5534" y="-99392"/>
            <a:ext cx="8659688" cy="933834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Il moto armonico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7470C553-4C3D-B341-AB5E-8FE55CD8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5297"/>
            <a:ext cx="1907704" cy="2261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Daniela Valenti 2020</a:t>
            </a:r>
          </a:p>
        </p:txBody>
      </p:sp>
      <p:pic>
        <p:nvPicPr>
          <p:cNvPr id="5" name="3.Moto_armonico.mp4">
            <a:hlinkClick r:id="" action="ppaction://media"/>
            <a:extLst>
              <a:ext uri="{FF2B5EF4-FFF2-40B4-BE49-F238E27FC236}">
                <a16:creationId xmlns:a16="http://schemas.microsoft.com/office/drawing/2014/main" id="{1416630F-F1A7-9145-A7F3-3606627EB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36" y="703437"/>
            <a:ext cx="7571084" cy="56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1FAA19A3-96F9-DF4C-A542-E026C291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949F70-A22C-C540-A72B-03BDEF6058A6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69D9A15-934B-7D4F-9D42-12C2617DFD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59688" cy="762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389" name="Footer Placeholder 5">
            <a:extLst>
              <a:ext uri="{FF2B5EF4-FFF2-40B4-BE49-F238E27FC236}">
                <a16:creationId xmlns:a16="http://schemas.microsoft.com/office/drawing/2014/main" id="{7470C553-4C3D-B341-AB5E-8FE55CD89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0517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 dirty="0"/>
              <a:t>Daniela Valenti 2020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10311AF8-AFE9-D84A-B741-B73C2A01B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73263"/>
            <a:ext cx="7632848" cy="723083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3300"/>
                </a:solidFill>
              </a:rPr>
              <a:t>Il moto armonico</a:t>
            </a:r>
            <a:endParaRPr lang="it-IT" sz="3600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70E7107-AACA-6D4C-9461-31E0A5157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25015"/>
            <a:ext cx="85344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/>
              <a:t>L’ombra della pallina spinta da una molla ricorda il movimento di una particella d’aria raggiunta dal suono del diapason.</a:t>
            </a:r>
          </a:p>
          <a:p>
            <a:pPr eaLnBrk="1" hangingPunct="1"/>
            <a:endParaRPr lang="it-IT" altLang="it-IT" sz="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37A3B0-E888-7B4D-9F92-D3425738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231" y="2493191"/>
            <a:ext cx="377153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77877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30733</TotalTime>
  <Words>769</Words>
  <Application>Microsoft Macintosh PowerPoint</Application>
  <PresentationFormat>Presentazione su schermo (4:3)</PresentationFormat>
  <Paragraphs>136</Paragraphs>
  <Slides>22</Slides>
  <Notes>5</Notes>
  <HiddenSlides>0</HiddenSlides>
  <MMClips>5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ＭＳ ゴシック</vt:lpstr>
      <vt:lpstr>Arial</vt:lpstr>
      <vt:lpstr>Arial Narrow</vt:lpstr>
      <vt:lpstr>Times New Roman</vt:lpstr>
      <vt:lpstr>Struttura predefinita</vt:lpstr>
      <vt:lpstr>Equation</vt:lpstr>
      <vt:lpstr>Moto armonico e sinusoide</vt:lpstr>
      <vt:lpstr>La tastiera nella musica oggi</vt:lpstr>
      <vt:lpstr>Una tastiera può produrre suoni di tanti strumenti diversi</vt:lpstr>
      <vt:lpstr>Suono e musica</vt:lpstr>
      <vt:lpstr>Uno strumento semplice</vt:lpstr>
      <vt:lpstr>Il suono del diapason si propaga</vt:lpstr>
      <vt:lpstr>Il suono del diapason si propaga</vt:lpstr>
      <vt:lpstr>Il moto armonico </vt:lpstr>
      <vt:lpstr> </vt:lpstr>
      <vt:lpstr> </vt:lpstr>
      <vt:lpstr>Il grafico del moto armonico</vt:lpstr>
      <vt:lpstr>Il grafico del moto armonico</vt:lpstr>
      <vt:lpstr>Misura di un angolo in radianti</vt:lpstr>
      <vt:lpstr>Misura di un angolo in radianti</vt:lpstr>
      <vt:lpstr>Velocità angolare del moto circolare uniforme</vt:lpstr>
      <vt:lpstr>Un caso particolare di moto circolare</vt:lpstr>
      <vt:lpstr>Legge del moto armonico con r = 1 e ω = 1 </vt:lpstr>
      <vt:lpstr>Grafico del moto armonico con r = 1 e ω = 1 </vt:lpstr>
      <vt:lpstr>Il grafico del moto armonico è una sinusoide</vt:lpstr>
      <vt:lpstr>Il movimento continua</vt:lpstr>
      <vt:lpstr>La legge del moto armonico descrive la propagazione del suono 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Trigonometria e acustica</dc:title>
  <dc:subject/>
  <dc:creator>Valenti</dc:creator>
  <cp:keywords/>
  <dc:description/>
  <cp:lastModifiedBy>Microsoft Office User</cp:lastModifiedBy>
  <cp:revision>1043</cp:revision>
  <dcterms:created xsi:type="dcterms:W3CDTF">2014-05-26T14:22:15Z</dcterms:created>
  <dcterms:modified xsi:type="dcterms:W3CDTF">2020-05-08T09:45:52Z</dcterms:modified>
  <cp:category/>
</cp:coreProperties>
</file>