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6" r:id="rId2"/>
    <p:sldId id="303" r:id="rId3"/>
    <p:sldId id="289" r:id="rId4"/>
    <p:sldId id="288" r:id="rId5"/>
    <p:sldId id="304" r:id="rId6"/>
    <p:sldId id="305" r:id="rId7"/>
    <p:sldId id="307" r:id="rId8"/>
    <p:sldId id="290" r:id="rId9"/>
    <p:sldId id="268" r:id="rId10"/>
    <p:sldId id="291" r:id="rId11"/>
    <p:sldId id="308" r:id="rId12"/>
    <p:sldId id="270" r:id="rId13"/>
    <p:sldId id="296" r:id="rId14"/>
    <p:sldId id="292" r:id="rId15"/>
    <p:sldId id="294" r:id="rId16"/>
    <p:sldId id="293" r:id="rId17"/>
    <p:sldId id="281" r:id="rId18"/>
    <p:sldId id="285" r:id="rId19"/>
    <p:sldId id="286" r:id="rId20"/>
    <p:sldId id="287" r:id="rId21"/>
    <p:sldId id="297" r:id="rId22"/>
    <p:sldId id="298" r:id="rId23"/>
    <p:sldId id="299" r:id="rId24"/>
    <p:sldId id="300" r:id="rId25"/>
    <p:sldId id="301" r:id="rId26"/>
    <p:sldId id="302" r:id="rId27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FF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12"/>
    <p:restoredTop sz="94633"/>
  </p:normalViewPr>
  <p:slideViewPr>
    <p:cSldViewPr>
      <p:cViewPr>
        <p:scale>
          <a:sx n="98" d="100"/>
          <a:sy n="98" d="100"/>
        </p:scale>
        <p:origin x="126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1F9546D-1D92-604C-98E8-221C96CF75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it-IT" alt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7303C9-21DD-8749-9A98-FFB9E53F7DD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F98E35C-CEB7-F942-9D7D-EDAA06BD1D74}" type="datetime1">
              <a:rPr lang="it-IT" altLang="it-IT"/>
              <a:pPr/>
              <a:t>08/05/20</a:t>
            </a:fld>
            <a:endParaRPr lang="it-IT" alt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AE222C-8C12-DB4F-88C4-2B698794655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it-IT" alt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723969-389F-5E43-9869-76362BE8F30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66D4CEF-C087-8D40-BC20-7312B7AE9456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00980DF8-AFD9-104F-BF67-77D30695E94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it-IT" altLang="it-IT"/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85DA86DD-B793-7D44-90D1-B66D190BEF35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it-IT" altLang="it-IT"/>
          </a:p>
        </p:txBody>
      </p:sp>
      <p:sp>
        <p:nvSpPr>
          <p:cNvPr id="15364" name="Rectangle 4">
            <a:extLst>
              <a:ext uri="{FF2B5EF4-FFF2-40B4-BE49-F238E27FC236}">
                <a16:creationId xmlns:a16="http://schemas.microsoft.com/office/drawing/2014/main" id="{F975B47B-CF88-E540-90D7-3F4271B02AAB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3" name="Rectangle 5">
            <a:extLst>
              <a:ext uri="{FF2B5EF4-FFF2-40B4-BE49-F238E27FC236}">
                <a16:creationId xmlns:a16="http://schemas.microsoft.com/office/drawing/2014/main" id="{BF56605A-2A08-4F49-A457-079070CDFB8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27654" name="Rectangle 6">
            <a:extLst>
              <a:ext uri="{FF2B5EF4-FFF2-40B4-BE49-F238E27FC236}">
                <a16:creationId xmlns:a16="http://schemas.microsoft.com/office/drawing/2014/main" id="{87C7DC42-370A-8A41-850D-304087E2DB43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it-IT" altLang="it-IT"/>
          </a:p>
        </p:txBody>
      </p:sp>
      <p:sp>
        <p:nvSpPr>
          <p:cNvPr id="27655" name="Rectangle 7">
            <a:extLst>
              <a:ext uri="{FF2B5EF4-FFF2-40B4-BE49-F238E27FC236}">
                <a16:creationId xmlns:a16="http://schemas.microsoft.com/office/drawing/2014/main" id="{8E526987-5225-C240-8BE5-79970299E30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21E50EB-2A94-6A46-905E-00C106E5700C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8" charset="0"/>
        <a:ea typeface="Arial" pitchFamily="-108" charset="0"/>
        <a:cs typeface="Arial" pitchFamily="-108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8" charset="0"/>
        <a:ea typeface="Arial" pitchFamily="-108" charset="0"/>
        <a:cs typeface="Arial" pitchFamily="-108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8" charset="0"/>
        <a:ea typeface="Arial" pitchFamily="-108" charset="0"/>
        <a:cs typeface="Arial" pitchFamily="-108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8" charset="0"/>
        <a:ea typeface="Arial" pitchFamily="-108" charset="0"/>
        <a:cs typeface="Arial" pitchFamily="-108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8" charset="0"/>
        <a:ea typeface="Arial" pitchFamily="-108" charset="0"/>
        <a:cs typeface="Arial" pitchFamily="-108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10E9495-8979-2240-B7E6-2D1F3F90D95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07317B0-ED09-9E4D-A3FD-21555B407A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Anna Maria Miele, Treccani Scuola 2013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08428D6-8C3D-364A-B205-A3C477A5F2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B834FB-CE1C-2E48-A489-BF4F20F77DA4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50628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B0C2E17-15D5-CC41-81DA-72D545E0FBB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C056AA7-74FF-2D48-9D43-4F71BCC473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Anna Maria Miele, Treccani Scuola 2013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67BF4B8-EF48-FD43-8CA7-3A35BEA60B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0DDB12-FC29-164F-B213-02C7E9FE5874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427952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7EC8FCC-41CC-8B47-814D-C0FE106B77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CF5806F-A0A9-CE4C-B069-E4DF32B16B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Anna Maria Miele, Treccani Scuola 2013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3F79BC0-7F58-C646-A646-4C76E14CED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1AC036-6C2E-1748-8C9E-804CB7C9B27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244310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A80512-859D-4747-A884-26410F8C8E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567DB5-8DD1-BB41-8249-3765C91D43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Anna Maria Miele, Treccani Scuola 2013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251090-C6E9-9D4C-9DFB-44D6800975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67133B-151A-E24E-A0B0-136BD6A24EF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67497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8905EC0-497E-3141-AD6E-5C034F936E9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D196F1B-0DD2-8D4B-8A3C-69398B9F1E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Anna Maria Miele, Treccani Scuola 2013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4632B2B-D011-8443-B236-91A3F5D2F19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BFCC68-9038-C345-862E-98475428A71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38188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342D32E-C9E9-8244-AE0C-05FF34846F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0E6E201-9451-3A48-9E83-09EFE1DE765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Anna Maria Miele, Treccani Scuola 2013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E2552D3-BCDD-4141-B193-17C2B0A0D5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FF22CD-4AAF-5148-80B6-B31C119F300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7088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7F0214D-70BF-684F-91BD-6EBA881D7D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941C9B3-D732-AF4B-A1DE-1D0BCB7B9B8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Anna Maria Miele, Treccani Scuola 2013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A53A76E-F4B9-204D-8D38-225CE25A3D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5CFF66-A444-564E-9CC1-4088890BA9CC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32009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9336EC1-64EB-0C40-88B2-8A6553F0EAA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2E89273-73D5-3248-8424-DB70CA207C4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Anna Maria Miele, Treccani Scuola 2013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C8F799D-BC84-AC47-81FC-3C0292A634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5A1B36-6E34-A349-9F0D-0578620C026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51951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8567F73-7084-BB4F-8C5F-126C581417D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DDB5401-37C4-3F4E-A657-D1F636D2C24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Anna Maria Miele, Treccani Scuola 2013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547B406-DDCC-1F4D-89A0-9616043FB4A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135CA1-97A3-0B45-A1EF-12C74A7E0F5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3386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3CB78F7-DA97-2249-8D7B-67637A1125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631E872-4C70-8F49-BA2A-56E02D32D3D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Anna Maria Miele, Treccani Scuola 2013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8EFD49C-49ED-5F43-8C6A-FC78D222F16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CF87CD-5111-2549-A11D-20592B66D32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97806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A85148-EF43-5144-8587-9E6FDAAC0C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F72D6AE-8D6D-BB47-BE1D-4133BCE104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Anna Maria Miele, Treccani Scuola 2013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9B6938-A414-684C-A45C-0CF276E591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BBDCF8-9C95-9641-86FA-6F7BF8DEE00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24332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246F229-55DB-9A47-AA96-391B380AE1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2DD72D0-BB09-B54D-BDE7-62077CC6B92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Anna Maria Miele, Treccani Scuola 2013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1118AEB-F58E-794C-A48B-6698C5485C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C9EE82-37AE-8845-9611-0DD57581E27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02106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9954EDE-207A-5D4A-86C8-E6D9DB93A2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5CE2644C-32B3-B147-87F0-68C3426457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E42C2F7-AF67-D547-9216-410C0A6DAB8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it-IT" altLang="it-IT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10AA057B-CAC8-BC4A-9397-E0EE450BBF4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r>
              <a:rPr lang="it-IT" altLang="it-IT"/>
              <a:t>Anna Maria Miele, Treccani Scuola 2013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2347FB95-9E2A-694D-907D-B9305C661D6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E0E068B-EA96-B341-B4DC-68E1ECEB8EE6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Arial" pitchFamily="-108" charset="0"/>
          <a:cs typeface="Arial" pitchFamily="-10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Arial" pitchFamily="-108" charset="0"/>
          <a:cs typeface="Arial" pitchFamily="-10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Arial" pitchFamily="-108" charset="0"/>
          <a:cs typeface="Arial" pitchFamily="-10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Arial" pitchFamily="-108" charset="0"/>
          <a:cs typeface="Arial" pitchFamily="-10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Arial" pitchFamily="-108" charset="0"/>
          <a:cs typeface="Arial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Arial" pitchFamily="-108" charset="0"/>
          <a:cs typeface="Arial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Arial" pitchFamily="-108" charset="0"/>
          <a:cs typeface="Arial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Arial" pitchFamily="-108" charset="0"/>
          <a:cs typeface="Arial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Number Placeholder 5">
            <a:extLst>
              <a:ext uri="{FF2B5EF4-FFF2-40B4-BE49-F238E27FC236}">
                <a16:creationId xmlns:a16="http://schemas.microsoft.com/office/drawing/2014/main" id="{4EDB6757-AA75-994E-B3E3-79E9AE79A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C04F253-DEC4-1342-B1EA-C50B739C9616}" type="slidenum">
              <a:rPr lang="it-IT" altLang="it-IT" sz="1400"/>
              <a:pPr eaLnBrk="1" hangingPunct="1"/>
              <a:t>1</a:t>
            </a:fld>
            <a:endParaRPr lang="it-IT" altLang="it-IT" sz="1400"/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90BF3B59-FF28-6846-AA4E-35C04112574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907704" y="764704"/>
            <a:ext cx="5328592" cy="762000"/>
          </a:xfrm>
        </p:spPr>
        <p:txBody>
          <a:bodyPr/>
          <a:lstStyle/>
          <a:p>
            <a:pPr eaLnBrk="1" hangingPunct="1"/>
            <a:r>
              <a:rPr lang="it-IT" altLang="it-IT" sz="4000" b="1" dirty="0">
                <a:solidFill>
                  <a:srgbClr val="FF3300"/>
                </a:solidFill>
              </a:rPr>
              <a:t>Grafico e legge del moto armonico </a:t>
            </a:r>
          </a:p>
        </p:txBody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80CD4B8C-56AD-A645-A78E-BD9D7A90FE46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876300" y="2276872"/>
            <a:ext cx="6864052" cy="1143000"/>
          </a:xfrm>
        </p:spPr>
        <p:txBody>
          <a:bodyPr/>
          <a:lstStyle/>
          <a:p>
            <a:pPr eaLnBrk="1" hangingPunct="1"/>
            <a:r>
              <a:rPr lang="it-IT" altLang="it-IT" dirty="0"/>
              <a:t>Guarda un breve video per osservare </a:t>
            </a:r>
            <a:r>
              <a:rPr lang="it-IT" altLang="it-IT" b="1" dirty="0"/>
              <a:t>il</a:t>
            </a:r>
            <a:r>
              <a:rPr lang="it-IT" altLang="it-IT" dirty="0"/>
              <a:t> </a:t>
            </a:r>
            <a:r>
              <a:rPr lang="it-IT" altLang="it-IT" b="1" i="1" dirty="0"/>
              <a:t>moto armonico </a:t>
            </a:r>
          </a:p>
        </p:txBody>
      </p:sp>
      <p:sp>
        <p:nvSpPr>
          <p:cNvPr id="16389" name="Footer Placeholder 5">
            <a:extLst>
              <a:ext uri="{FF2B5EF4-FFF2-40B4-BE49-F238E27FC236}">
                <a16:creationId xmlns:a16="http://schemas.microsoft.com/office/drawing/2014/main" id="{0F5C7A86-9E72-9741-A789-62C2D2F03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563888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400" i="1" dirty="0"/>
              <a:t>Anna Maria Miele, Treccani Scuola 2013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 Placeholder 6">
            <a:extLst>
              <a:ext uri="{FF2B5EF4-FFF2-40B4-BE49-F238E27FC236}">
                <a16:creationId xmlns:a16="http://schemas.microsoft.com/office/drawing/2014/main" id="{63CC5F56-2E3F-564A-8BB7-20283FE79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1825F99-BD73-874C-B255-D5520049FCAF}" type="slidenum">
              <a:rPr lang="it-IT" altLang="it-IT" sz="1400"/>
              <a:pPr eaLnBrk="1" hangingPunct="1"/>
              <a:t>10</a:t>
            </a:fld>
            <a:endParaRPr lang="it-IT" altLang="it-IT" sz="1400"/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41C2C326-64CA-5641-9DF4-2CFE8D52CE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512" y="1988840"/>
            <a:ext cx="8686800" cy="850900"/>
          </a:xfrm>
        </p:spPr>
        <p:txBody>
          <a:bodyPr/>
          <a:lstStyle/>
          <a:p>
            <a:pPr eaLnBrk="1" hangingPunct="1"/>
            <a:r>
              <a:rPr lang="it-IT" altLang="it-IT" sz="3200" b="1" dirty="0">
                <a:solidFill>
                  <a:srgbClr val="FF3300"/>
                </a:solidFill>
              </a:rPr>
              <a:t>Riflessioni sul lavoro con la scheda</a:t>
            </a:r>
          </a:p>
        </p:txBody>
      </p:sp>
      <p:sp>
        <p:nvSpPr>
          <p:cNvPr id="22532" name="Footer Placeholder 5">
            <a:extLst>
              <a:ext uri="{FF2B5EF4-FFF2-40B4-BE49-F238E27FC236}">
                <a16:creationId xmlns:a16="http://schemas.microsoft.com/office/drawing/2014/main" id="{840B55CD-8774-5647-9437-95C258228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657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400" i="1" dirty="0"/>
              <a:t>Anna Maria Miele, Treccani Scuola 2013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 Placeholder 6">
            <a:extLst>
              <a:ext uri="{FF2B5EF4-FFF2-40B4-BE49-F238E27FC236}">
                <a16:creationId xmlns:a16="http://schemas.microsoft.com/office/drawing/2014/main" id="{63CC5F56-2E3F-564A-8BB7-20283FE79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1825F99-BD73-874C-B255-D5520049FCAF}" type="slidenum">
              <a:rPr lang="it-IT" altLang="it-IT" sz="1400"/>
              <a:pPr eaLnBrk="1" hangingPunct="1"/>
              <a:t>11</a:t>
            </a:fld>
            <a:endParaRPr lang="it-IT" altLang="it-IT" sz="1400"/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41C2C326-64CA-5641-9DF4-2CFE8D52CE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381000"/>
            <a:ext cx="8686800" cy="850900"/>
          </a:xfrm>
        </p:spPr>
        <p:txBody>
          <a:bodyPr/>
          <a:lstStyle/>
          <a:p>
            <a:pPr eaLnBrk="1" hangingPunct="1"/>
            <a:r>
              <a:rPr lang="it-IT" altLang="it-IT" sz="3200" b="1" dirty="0">
                <a:solidFill>
                  <a:srgbClr val="FF3300"/>
                </a:solidFill>
              </a:rPr>
              <a:t>Che cosa hai trovato?</a:t>
            </a:r>
          </a:p>
        </p:txBody>
      </p:sp>
      <p:sp>
        <p:nvSpPr>
          <p:cNvPr id="22532" name="Footer Placeholder 5">
            <a:extLst>
              <a:ext uri="{FF2B5EF4-FFF2-40B4-BE49-F238E27FC236}">
                <a16:creationId xmlns:a16="http://schemas.microsoft.com/office/drawing/2014/main" id="{840B55CD-8774-5647-9437-95C258228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657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400" i="1" dirty="0"/>
              <a:t>Anna Maria Miele, Treccani Scuola 2013</a:t>
            </a:r>
          </a:p>
        </p:txBody>
      </p:sp>
      <p:sp>
        <p:nvSpPr>
          <p:cNvPr id="22533" name="TextBox 4">
            <a:extLst>
              <a:ext uri="{FF2B5EF4-FFF2-40B4-BE49-F238E27FC236}">
                <a16:creationId xmlns:a16="http://schemas.microsoft.com/office/drawing/2014/main" id="{E1CE479B-1106-5C4D-A858-9CA3B1F1E0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371600"/>
            <a:ext cx="7772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800" b="1"/>
              <a:t>Il grafico del moto armonico in due casi </a:t>
            </a:r>
          </a:p>
        </p:txBody>
      </p:sp>
      <p:sp>
        <p:nvSpPr>
          <p:cNvPr id="22534" name="TextBox 7">
            <a:extLst>
              <a:ext uri="{FF2B5EF4-FFF2-40B4-BE49-F238E27FC236}">
                <a16:creationId xmlns:a16="http://schemas.microsoft.com/office/drawing/2014/main" id="{90B944B6-3738-CB42-8F99-BCAD12C79D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2362200"/>
            <a:ext cx="2895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9388" indent="-1793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000" b="1" dirty="0"/>
              <a:t>1. Proietto </a:t>
            </a:r>
            <a:r>
              <a:rPr lang="it-IT" altLang="it-IT" sz="2000" b="1" dirty="0" err="1"/>
              <a:t>P</a:t>
            </a:r>
            <a:r>
              <a:rPr lang="it-IT" altLang="it-IT" sz="2000" b="1" dirty="0"/>
              <a:t> su un diametro orizzontale </a:t>
            </a:r>
          </a:p>
        </p:txBody>
      </p:sp>
      <p:sp>
        <p:nvSpPr>
          <p:cNvPr id="22535" name="TextBox 8">
            <a:extLst>
              <a:ext uri="{FF2B5EF4-FFF2-40B4-BE49-F238E27FC236}">
                <a16:creationId xmlns:a16="http://schemas.microsoft.com/office/drawing/2014/main" id="{B71857C4-4C50-B944-8CA7-D21759382C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2362200"/>
            <a:ext cx="2895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9388" indent="-1793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000" b="1" dirty="0"/>
              <a:t>2. Proietto </a:t>
            </a:r>
            <a:r>
              <a:rPr lang="it-IT" altLang="it-IT" sz="2000" b="1" dirty="0" err="1"/>
              <a:t>P</a:t>
            </a:r>
            <a:r>
              <a:rPr lang="it-IT" altLang="it-IT" sz="2000" b="1" dirty="0"/>
              <a:t> su un diametro verticale </a:t>
            </a:r>
          </a:p>
        </p:txBody>
      </p:sp>
      <p:pic>
        <p:nvPicPr>
          <p:cNvPr id="22536" name="Picture 9" descr="Immagine 12.png">
            <a:extLst>
              <a:ext uri="{FF2B5EF4-FFF2-40B4-BE49-F238E27FC236}">
                <a16:creationId xmlns:a16="http://schemas.microsoft.com/office/drawing/2014/main" id="{79154D85-A1B3-1444-B17E-C0322AFB39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200400"/>
            <a:ext cx="296697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10" descr="Immagine 10.png">
            <a:extLst>
              <a:ext uri="{FF2B5EF4-FFF2-40B4-BE49-F238E27FC236}">
                <a16:creationId xmlns:a16="http://schemas.microsoft.com/office/drawing/2014/main" id="{4651380E-7C0F-DA42-8BB8-34EB0EC303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124200"/>
            <a:ext cx="2971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42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Number Placeholder 6">
            <a:extLst>
              <a:ext uri="{FF2B5EF4-FFF2-40B4-BE49-F238E27FC236}">
                <a16:creationId xmlns:a16="http://schemas.microsoft.com/office/drawing/2014/main" id="{88C57395-CFB8-D143-ACE5-213C53A5D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9A1922B-D804-F842-B024-27B570A7845F}" type="slidenum">
              <a:rPr lang="it-IT" altLang="it-IT" sz="1400"/>
              <a:pPr eaLnBrk="1" hangingPunct="1"/>
              <a:t>12</a:t>
            </a:fld>
            <a:endParaRPr lang="it-IT" altLang="it-IT" sz="1400"/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B774560A-457C-8145-88D4-E6724FD34E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pPr eaLnBrk="1" hangingPunct="1"/>
            <a:r>
              <a:rPr lang="it-IT" altLang="it-IT" b="1" dirty="0">
                <a:solidFill>
                  <a:srgbClr val="FF3300"/>
                </a:solidFill>
              </a:rPr>
              <a:t>1° Grafico di moto armonico</a:t>
            </a:r>
          </a:p>
        </p:txBody>
      </p:sp>
      <p:sp>
        <p:nvSpPr>
          <p:cNvPr id="23556" name="Footer Placeholder 6">
            <a:extLst>
              <a:ext uri="{FF2B5EF4-FFF2-40B4-BE49-F238E27FC236}">
                <a16:creationId xmlns:a16="http://schemas.microsoft.com/office/drawing/2014/main" id="{2D8035E8-2D0B-7845-AE9A-81D195E38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8100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400"/>
              <a:t>Anna Maria Miele, Treccani Scuola 2013</a:t>
            </a:r>
          </a:p>
        </p:txBody>
      </p:sp>
      <p:pic>
        <p:nvPicPr>
          <p:cNvPr id="23557" name="Picture 9" descr="Immagine 14.png">
            <a:extLst>
              <a:ext uri="{FF2B5EF4-FFF2-40B4-BE49-F238E27FC236}">
                <a16:creationId xmlns:a16="http://schemas.microsoft.com/office/drawing/2014/main" id="{C11212B4-5B5E-F44B-B696-0C0F45584D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19200"/>
            <a:ext cx="8394700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10" descr="Immagine 13.png">
            <a:extLst>
              <a:ext uri="{FF2B5EF4-FFF2-40B4-BE49-F238E27FC236}">
                <a16:creationId xmlns:a16="http://schemas.microsoft.com/office/drawing/2014/main" id="{45C1A5CE-44E3-584E-AB6B-63D9BCEAAD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895600"/>
            <a:ext cx="8015288" cy="327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9" name="TextBox 11">
            <a:extLst>
              <a:ext uri="{FF2B5EF4-FFF2-40B4-BE49-F238E27FC236}">
                <a16:creationId xmlns:a16="http://schemas.microsoft.com/office/drawing/2014/main" id="{F3042B20-83A9-8643-8C2E-FBFC7915D3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7629" y="3068960"/>
            <a:ext cx="1909936" cy="523220"/>
          </a:xfrm>
          <a:prstGeom prst="rect">
            <a:avLst/>
          </a:prstGeom>
          <a:solidFill>
            <a:srgbClr val="FDFFD7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800" b="1" dirty="0">
                <a:latin typeface="Chalkboard" panose="03050602040202020205" pitchFamily="66" charset="77"/>
              </a:rPr>
              <a:t>d = cos(t)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6">
            <a:extLst>
              <a:ext uri="{FF2B5EF4-FFF2-40B4-BE49-F238E27FC236}">
                <a16:creationId xmlns:a16="http://schemas.microsoft.com/office/drawing/2014/main" id="{9F4C97EC-170F-5842-9C71-020A81683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50402AB-A71A-9544-97AA-B75EE8D854C6}" type="slidenum">
              <a:rPr lang="it-IT" altLang="it-IT" sz="1400"/>
              <a:pPr eaLnBrk="1" hangingPunct="1"/>
              <a:t>13</a:t>
            </a:fld>
            <a:endParaRPr lang="it-IT" altLang="it-IT" sz="1400"/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67264508-9998-1B4E-997F-9B2F2B16C1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pPr eaLnBrk="1" hangingPunct="1"/>
            <a:r>
              <a:rPr lang="it-IT" altLang="it-IT" sz="3600" b="1">
                <a:solidFill>
                  <a:srgbClr val="FF3300"/>
                </a:solidFill>
              </a:rPr>
              <a:t>Il movimento continua</a:t>
            </a:r>
          </a:p>
        </p:txBody>
      </p:sp>
      <p:sp>
        <p:nvSpPr>
          <p:cNvPr id="24580" name="Footer Placeholder 6">
            <a:extLst>
              <a:ext uri="{FF2B5EF4-FFF2-40B4-BE49-F238E27FC236}">
                <a16:creationId xmlns:a16="http://schemas.microsoft.com/office/drawing/2014/main" id="{5A37066C-C660-5043-A809-F525BFB80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8100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400"/>
              <a:t>Anna Maria Miele, Treccani Scuola 2013</a:t>
            </a:r>
          </a:p>
        </p:txBody>
      </p:sp>
      <p:sp>
        <p:nvSpPr>
          <p:cNvPr id="24581" name="TextBox 24">
            <a:extLst>
              <a:ext uri="{FF2B5EF4-FFF2-40B4-BE49-F238E27FC236}">
                <a16:creationId xmlns:a16="http://schemas.microsoft.com/office/drawing/2014/main" id="{2CC9716F-512E-234E-8764-1CB968F8DF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376" y="3950018"/>
            <a:ext cx="8888288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b="1" dirty="0"/>
              <a:t>Per disegnare il grafico ripeto tante volte l’arco rosso, disegnato prima solo nell’intervallo [0; 2π], che è lungo 2π. </a:t>
            </a:r>
          </a:p>
          <a:p>
            <a:pPr eaLnBrk="1" hangingPunct="1"/>
            <a:r>
              <a:rPr lang="it-IT" altLang="it-IT" sz="2800" b="1" dirty="0">
                <a:solidFill>
                  <a:srgbClr val="FF0000"/>
                </a:solidFill>
              </a:rPr>
              <a:t>Ottengo un grafico periodico con </a:t>
            </a:r>
            <a:r>
              <a:rPr lang="it-IT" altLang="it-IT" sz="2800" b="1" u="sng" dirty="0">
                <a:solidFill>
                  <a:srgbClr val="FF0000"/>
                </a:solidFill>
              </a:rPr>
              <a:t>periodo 2π</a:t>
            </a:r>
            <a:r>
              <a:rPr lang="it-IT" altLang="it-IT" sz="2800" b="1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24582" name="Picture 25">
            <a:extLst>
              <a:ext uri="{FF2B5EF4-FFF2-40B4-BE49-F238E27FC236}">
                <a16:creationId xmlns:a16="http://schemas.microsoft.com/office/drawing/2014/main" id="{6DD3B7D2-1F83-6D46-A4DF-83BEB58834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57400"/>
            <a:ext cx="7810500" cy="124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3" name="TextBox 27">
            <a:extLst>
              <a:ext uri="{FF2B5EF4-FFF2-40B4-BE49-F238E27FC236}">
                <a16:creationId xmlns:a16="http://schemas.microsoft.com/office/drawing/2014/main" id="{A8318451-482A-2C4F-A2D4-A88F6C0431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066800"/>
            <a:ext cx="8610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b="1"/>
              <a:t>P continua</a:t>
            </a:r>
            <a:r>
              <a:rPr lang="it-IT" altLang="it-IT"/>
              <a:t> </a:t>
            </a:r>
            <a:r>
              <a:rPr lang="it-IT" altLang="it-IT" b="1"/>
              <a:t>a girare sulla circonferenza e la sua proiezione continua a oscillare sul diametro.</a:t>
            </a:r>
          </a:p>
        </p:txBody>
      </p:sp>
      <p:sp>
        <p:nvSpPr>
          <p:cNvPr id="24585" name="TextBox 10">
            <a:extLst>
              <a:ext uri="{FF2B5EF4-FFF2-40B4-BE49-F238E27FC236}">
                <a16:creationId xmlns:a16="http://schemas.microsoft.com/office/drawing/2014/main" id="{480EA436-CCCA-9940-9FF2-C558D3BCEA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600" y="5313432"/>
            <a:ext cx="684076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it-IT" b="1" dirty="0">
                <a:solidFill>
                  <a:srgbClr val="0000FF"/>
                </a:solidFill>
              </a:rPr>
              <a:t>Ritrovo sul grafico il periodo T= 2π suggerito dall’osservazione del moto armonico. </a:t>
            </a:r>
          </a:p>
        </p:txBody>
      </p:sp>
      <p:sp>
        <p:nvSpPr>
          <p:cNvPr id="10" name="TextBox 11">
            <a:extLst>
              <a:ext uri="{FF2B5EF4-FFF2-40B4-BE49-F238E27FC236}">
                <a16:creationId xmlns:a16="http://schemas.microsoft.com/office/drawing/2014/main" id="{DE71E5DD-A9B9-2E47-AE12-ED812FD009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3313237"/>
            <a:ext cx="1603040" cy="461665"/>
          </a:xfrm>
          <a:prstGeom prst="rect">
            <a:avLst/>
          </a:prstGeom>
          <a:solidFill>
            <a:srgbClr val="FDFFD7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b="1" dirty="0">
                <a:latin typeface="Chalkboard" panose="03050602040202020205" pitchFamily="66" charset="77"/>
              </a:rPr>
              <a:t>d = cos(t)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Number Placeholder 6">
            <a:extLst>
              <a:ext uri="{FF2B5EF4-FFF2-40B4-BE49-F238E27FC236}">
                <a16:creationId xmlns:a16="http://schemas.microsoft.com/office/drawing/2014/main" id="{318E6282-09C3-744A-BD49-EE5C6B0D3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D6E0089-BEA0-F148-A57B-84BBF286026C}" type="slidenum">
              <a:rPr lang="it-IT" altLang="it-IT" sz="1400"/>
              <a:pPr eaLnBrk="1" hangingPunct="1"/>
              <a:t>14</a:t>
            </a:fld>
            <a:endParaRPr lang="it-IT" altLang="it-IT" sz="1400"/>
          </a:p>
        </p:txBody>
      </p:sp>
      <p:sp>
        <p:nvSpPr>
          <p:cNvPr id="25603" name="Rectangle 2">
            <a:extLst>
              <a:ext uri="{FF2B5EF4-FFF2-40B4-BE49-F238E27FC236}">
                <a16:creationId xmlns:a16="http://schemas.microsoft.com/office/drawing/2014/main" id="{04456B9C-D36E-C74B-93BE-443CDBDDFB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pPr eaLnBrk="1" hangingPunct="1"/>
            <a:r>
              <a:rPr lang="it-IT" altLang="it-IT" b="1" dirty="0">
                <a:solidFill>
                  <a:srgbClr val="FF3300"/>
                </a:solidFill>
              </a:rPr>
              <a:t>2° Grafico di moto armonico</a:t>
            </a:r>
          </a:p>
        </p:txBody>
      </p:sp>
      <p:sp>
        <p:nvSpPr>
          <p:cNvPr id="25604" name="Footer Placeholder 6">
            <a:extLst>
              <a:ext uri="{FF2B5EF4-FFF2-40B4-BE49-F238E27FC236}">
                <a16:creationId xmlns:a16="http://schemas.microsoft.com/office/drawing/2014/main" id="{50208794-7A1F-6B44-A7B2-5C0D571C4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8100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400"/>
              <a:t>Anna Maria Miele, Treccani Scuola 2013</a:t>
            </a:r>
          </a:p>
        </p:txBody>
      </p:sp>
      <p:pic>
        <p:nvPicPr>
          <p:cNvPr id="25605" name="Picture 7" descr="Immagine 16.png">
            <a:extLst>
              <a:ext uri="{FF2B5EF4-FFF2-40B4-BE49-F238E27FC236}">
                <a16:creationId xmlns:a16="http://schemas.microsoft.com/office/drawing/2014/main" id="{58A5FA1D-3323-774B-A0FE-0FA33B28CB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19200"/>
            <a:ext cx="7694613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8" descr="Immagine 17.png">
            <a:extLst>
              <a:ext uri="{FF2B5EF4-FFF2-40B4-BE49-F238E27FC236}">
                <a16:creationId xmlns:a16="http://schemas.microsoft.com/office/drawing/2014/main" id="{E9E98150-C0B4-0C49-A19E-9830485AA6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743200"/>
            <a:ext cx="7934325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7" name="TextBox 12">
            <a:extLst>
              <a:ext uri="{FF2B5EF4-FFF2-40B4-BE49-F238E27FC236}">
                <a16:creationId xmlns:a16="http://schemas.microsoft.com/office/drawing/2014/main" id="{3F53AACE-D764-D24E-BFEA-893F2351A8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2875821"/>
            <a:ext cx="1901552" cy="523220"/>
          </a:xfrm>
          <a:prstGeom prst="rect">
            <a:avLst/>
          </a:prstGeom>
          <a:solidFill>
            <a:srgbClr val="FDFFD7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800" b="1" dirty="0">
                <a:latin typeface="Chalkboard" panose="03050602040202020205" pitchFamily="66" charset="77"/>
              </a:rPr>
              <a:t>d = sin(t</a:t>
            </a:r>
            <a:r>
              <a:rPr lang="it-IT" altLang="it-IT" dirty="0">
                <a:latin typeface="Chalkboard" panose="03050602040202020205" pitchFamily="66" charset="77"/>
              </a:rPr>
              <a:t>)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6">
            <a:extLst>
              <a:ext uri="{FF2B5EF4-FFF2-40B4-BE49-F238E27FC236}">
                <a16:creationId xmlns:a16="http://schemas.microsoft.com/office/drawing/2014/main" id="{ED2A5BEC-AAE1-7C41-B382-AAF895E61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2357EE0-9791-D94D-9678-AADD0B2966E0}" type="slidenum">
              <a:rPr lang="it-IT" altLang="it-IT" sz="1400"/>
              <a:pPr eaLnBrk="1" hangingPunct="1"/>
              <a:t>15</a:t>
            </a:fld>
            <a:endParaRPr lang="it-IT" altLang="it-IT" sz="1400"/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F2EDE4F3-C90D-1C4B-9AA2-037AFE731C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pPr eaLnBrk="1" hangingPunct="1"/>
            <a:r>
              <a:rPr lang="it-IT" altLang="it-IT" sz="3600" b="1">
                <a:solidFill>
                  <a:srgbClr val="FF3300"/>
                </a:solidFill>
              </a:rPr>
              <a:t>Il movimento continua</a:t>
            </a:r>
          </a:p>
        </p:txBody>
      </p:sp>
      <p:sp>
        <p:nvSpPr>
          <p:cNvPr id="26628" name="Footer Placeholder 6">
            <a:extLst>
              <a:ext uri="{FF2B5EF4-FFF2-40B4-BE49-F238E27FC236}">
                <a16:creationId xmlns:a16="http://schemas.microsoft.com/office/drawing/2014/main" id="{5C7DA690-C37B-DC46-8EDB-ABD0E7007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8100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400"/>
              <a:t>Anna Maria Miele, Treccani Scuola 2013</a:t>
            </a:r>
          </a:p>
        </p:txBody>
      </p:sp>
      <p:sp>
        <p:nvSpPr>
          <p:cNvPr id="26629" name="TextBox 24">
            <a:extLst>
              <a:ext uri="{FF2B5EF4-FFF2-40B4-BE49-F238E27FC236}">
                <a16:creationId xmlns:a16="http://schemas.microsoft.com/office/drawing/2014/main" id="{C145BB24-B27E-9D43-8827-8CD3ED4B03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505200"/>
            <a:ext cx="8496300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b="1" dirty="0"/>
              <a:t>Per disegnare il grafico ripeto tante volte l’arco rosso, disegnato prima solo nell’intervallo [0; 2π], lungo 2π. </a:t>
            </a:r>
          </a:p>
          <a:p>
            <a:pPr eaLnBrk="1" hangingPunct="1"/>
            <a:r>
              <a:rPr lang="it-IT" altLang="it-IT" sz="2800" b="1" dirty="0">
                <a:solidFill>
                  <a:srgbClr val="FF0000"/>
                </a:solidFill>
              </a:rPr>
              <a:t>Anche questo grafico ha </a:t>
            </a:r>
            <a:r>
              <a:rPr lang="it-IT" altLang="it-IT" sz="2800" b="1" u="sng" dirty="0">
                <a:solidFill>
                  <a:srgbClr val="FF0000"/>
                </a:solidFill>
              </a:rPr>
              <a:t>periodo T = 2π</a:t>
            </a:r>
            <a:r>
              <a:rPr lang="it-IT" altLang="it-IT" sz="2800" b="1" dirty="0">
                <a:solidFill>
                  <a:srgbClr val="FF0000"/>
                </a:solidFill>
              </a:rPr>
              <a:t>.</a:t>
            </a:r>
            <a:endParaRPr lang="it-IT" altLang="it-IT" b="1" dirty="0"/>
          </a:p>
        </p:txBody>
      </p:sp>
      <p:sp>
        <p:nvSpPr>
          <p:cNvPr id="26630" name="TextBox 27">
            <a:extLst>
              <a:ext uri="{FF2B5EF4-FFF2-40B4-BE49-F238E27FC236}">
                <a16:creationId xmlns:a16="http://schemas.microsoft.com/office/drawing/2014/main" id="{0CBA7295-F010-7B46-87AE-F85DCBB9D5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066800"/>
            <a:ext cx="8610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b="1">
                <a:solidFill>
                  <a:srgbClr val="FF0000"/>
                </a:solidFill>
              </a:rPr>
              <a:t>P</a:t>
            </a:r>
            <a:r>
              <a:rPr lang="it-IT" altLang="it-IT" b="1"/>
              <a:t> continua</a:t>
            </a:r>
            <a:r>
              <a:rPr lang="it-IT" altLang="it-IT"/>
              <a:t> </a:t>
            </a:r>
            <a:r>
              <a:rPr lang="it-IT" altLang="it-IT" b="1"/>
              <a:t>a girare sulla circonferenza e la sua proiezione continua a oscillare sul diametro.</a:t>
            </a:r>
          </a:p>
        </p:txBody>
      </p:sp>
      <p:sp>
        <p:nvSpPr>
          <p:cNvPr id="26631" name="TextBox 29">
            <a:extLst>
              <a:ext uri="{FF2B5EF4-FFF2-40B4-BE49-F238E27FC236}">
                <a16:creationId xmlns:a16="http://schemas.microsoft.com/office/drawing/2014/main" id="{AF30D61F-C42A-9546-A9A7-4433CA5A9F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5022761"/>
            <a:ext cx="8229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b="1" dirty="0">
                <a:solidFill>
                  <a:srgbClr val="0000FF"/>
                </a:solidFill>
              </a:rPr>
              <a:t>Così è spiegato il particolare andamento  del grafico del moto  armonico.  </a:t>
            </a:r>
          </a:p>
        </p:txBody>
      </p:sp>
      <p:pic>
        <p:nvPicPr>
          <p:cNvPr id="26632" name="Picture 32">
            <a:extLst>
              <a:ext uri="{FF2B5EF4-FFF2-40B4-BE49-F238E27FC236}">
                <a16:creationId xmlns:a16="http://schemas.microsoft.com/office/drawing/2014/main" id="{48CBED34-40FB-094C-8655-D97B723896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057400"/>
            <a:ext cx="8801100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3" name="TextBox 12">
            <a:extLst>
              <a:ext uri="{FF2B5EF4-FFF2-40B4-BE49-F238E27FC236}">
                <a16:creationId xmlns:a16="http://schemas.microsoft.com/office/drawing/2014/main" id="{C667E476-16F7-1245-9678-AE3C502251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2484" y="2100966"/>
            <a:ext cx="1287760" cy="400110"/>
          </a:xfrm>
          <a:prstGeom prst="rect">
            <a:avLst/>
          </a:prstGeom>
          <a:solidFill>
            <a:srgbClr val="FDFFD7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000" b="1" dirty="0">
                <a:latin typeface="Chalkboard" panose="03050602040202020205" pitchFamily="66" charset="77"/>
              </a:rPr>
              <a:t>d = sin(t)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Number Placeholder 6">
            <a:extLst>
              <a:ext uri="{FF2B5EF4-FFF2-40B4-BE49-F238E27FC236}">
                <a16:creationId xmlns:a16="http://schemas.microsoft.com/office/drawing/2014/main" id="{6C3986D6-5947-F740-885D-47C522803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A354A99-D7F4-3943-BB15-B1626E83E7D5}" type="slidenum">
              <a:rPr lang="it-IT" altLang="it-IT" sz="1400"/>
              <a:pPr eaLnBrk="1" hangingPunct="1"/>
              <a:t>16</a:t>
            </a:fld>
            <a:endParaRPr lang="it-IT" altLang="it-IT" sz="1400"/>
          </a:p>
        </p:txBody>
      </p:sp>
      <p:sp>
        <p:nvSpPr>
          <p:cNvPr id="27651" name="Rectangle 2">
            <a:extLst>
              <a:ext uri="{FF2B5EF4-FFF2-40B4-BE49-F238E27FC236}">
                <a16:creationId xmlns:a16="http://schemas.microsoft.com/office/drawing/2014/main" id="{22752574-90C4-D042-A070-D9BF3579B8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pPr eaLnBrk="1" hangingPunct="1"/>
            <a:r>
              <a:rPr lang="it-IT" altLang="it-IT" b="1" dirty="0">
                <a:solidFill>
                  <a:srgbClr val="FF3300"/>
                </a:solidFill>
              </a:rPr>
              <a:t>La legge del moto armonico</a:t>
            </a:r>
          </a:p>
        </p:txBody>
      </p:sp>
      <p:sp>
        <p:nvSpPr>
          <p:cNvPr id="27652" name="Footer Placeholder 6">
            <a:extLst>
              <a:ext uri="{FF2B5EF4-FFF2-40B4-BE49-F238E27FC236}">
                <a16:creationId xmlns:a16="http://schemas.microsoft.com/office/drawing/2014/main" id="{A0117919-4E05-E343-8888-149AD5CCC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8100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400"/>
              <a:t>Anna Maria Miele, Treccani Scuola 2013</a:t>
            </a:r>
          </a:p>
        </p:txBody>
      </p:sp>
      <p:pic>
        <p:nvPicPr>
          <p:cNvPr id="27653" name="Picture 10" descr="Immagine 3.png">
            <a:extLst>
              <a:ext uri="{FF2B5EF4-FFF2-40B4-BE49-F238E27FC236}">
                <a16:creationId xmlns:a16="http://schemas.microsoft.com/office/drawing/2014/main" id="{711F307B-34AE-5E4B-B501-75F7F9001D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914400"/>
            <a:ext cx="2116138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13" descr="Immagine 4.png">
            <a:extLst>
              <a:ext uri="{FF2B5EF4-FFF2-40B4-BE49-F238E27FC236}">
                <a16:creationId xmlns:a16="http://schemas.microsoft.com/office/drawing/2014/main" id="{C3E731F9-8992-464D-ACFE-0E271D742F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124200"/>
            <a:ext cx="2095500" cy="204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5" name="TextBox 14">
            <a:extLst>
              <a:ext uri="{FF2B5EF4-FFF2-40B4-BE49-F238E27FC236}">
                <a16:creationId xmlns:a16="http://schemas.microsoft.com/office/drawing/2014/main" id="{1C22D417-42C8-B74F-990F-BD8F8A67E5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5029200"/>
            <a:ext cx="6400800" cy="1261884"/>
          </a:xfrm>
          <a:prstGeom prst="rect">
            <a:avLst/>
          </a:prstGeom>
          <a:solidFill>
            <a:srgbClr val="F9FFDB"/>
          </a:solidFill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b="1" dirty="0"/>
              <a:t>Le due curve hanno lo stesso andamento</a:t>
            </a:r>
            <a:r>
              <a:rPr lang="it-IT" altLang="it-IT" dirty="0"/>
              <a:t>.</a:t>
            </a:r>
          </a:p>
          <a:p>
            <a:pPr algn="ctr" eaLnBrk="1" hangingPunct="1"/>
            <a:r>
              <a:rPr lang="it-IT" altLang="it-IT" b="1" dirty="0"/>
              <a:t>Legge del moto armonico</a:t>
            </a:r>
          </a:p>
          <a:p>
            <a:pPr eaLnBrk="1" hangingPunct="1"/>
            <a:r>
              <a:rPr lang="it-IT" altLang="it-IT" sz="2000" b="1" dirty="0"/>
              <a:t>                                  </a:t>
            </a:r>
            <a:r>
              <a:rPr lang="it-IT" altLang="it-IT" sz="2800" b="1" i="1" dirty="0">
                <a:solidFill>
                  <a:srgbClr val="0000FF"/>
                </a:solidFill>
              </a:rPr>
              <a:t>d = sin(t) </a:t>
            </a:r>
            <a:endParaRPr lang="it-IT" altLang="it-IT" sz="2800" b="1" dirty="0"/>
          </a:p>
        </p:txBody>
      </p:sp>
      <p:pic>
        <p:nvPicPr>
          <p:cNvPr id="27656" name="Picture 13">
            <a:extLst>
              <a:ext uri="{FF2B5EF4-FFF2-40B4-BE49-F238E27FC236}">
                <a16:creationId xmlns:a16="http://schemas.microsoft.com/office/drawing/2014/main" id="{4E7D6C6B-D22B-824A-8E40-F9E4494FC3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75800" y="1384300"/>
            <a:ext cx="7073900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7" name="Picture 16" descr="Immagine 7.png">
            <a:extLst>
              <a:ext uri="{FF2B5EF4-FFF2-40B4-BE49-F238E27FC236}">
                <a16:creationId xmlns:a16="http://schemas.microsoft.com/office/drawing/2014/main" id="{12169E55-19C3-494E-9215-E1263A15C7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276600"/>
            <a:ext cx="64103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8" name="TextBox 12">
            <a:extLst>
              <a:ext uri="{FF2B5EF4-FFF2-40B4-BE49-F238E27FC236}">
                <a16:creationId xmlns:a16="http://schemas.microsoft.com/office/drawing/2014/main" id="{7C23734E-5265-E04F-A991-D098D9E130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276600"/>
            <a:ext cx="1219200" cy="369888"/>
          </a:xfrm>
          <a:prstGeom prst="rect">
            <a:avLst/>
          </a:prstGeom>
          <a:solidFill>
            <a:srgbClr val="FDFFD7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800" b="1" dirty="0">
                <a:latin typeface="Chalkboard" panose="03050602040202020205" pitchFamily="66" charset="77"/>
              </a:rPr>
              <a:t>d = sin(t</a:t>
            </a:r>
            <a:r>
              <a:rPr lang="it-IT" altLang="it-IT" sz="1800" dirty="0">
                <a:latin typeface="Chalkboard" panose="03050602040202020205" pitchFamily="66" charset="77"/>
              </a:rPr>
              <a:t>)</a:t>
            </a:r>
          </a:p>
        </p:txBody>
      </p:sp>
      <p:sp>
        <p:nvSpPr>
          <p:cNvPr id="27659" name="TextBox 20">
            <a:extLst>
              <a:ext uri="{FF2B5EF4-FFF2-40B4-BE49-F238E27FC236}">
                <a16:creationId xmlns:a16="http://schemas.microsoft.com/office/drawing/2014/main" id="{F4142D04-C5A3-214F-AC47-A24ADCEE4E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3124200"/>
            <a:ext cx="1371600" cy="338138"/>
          </a:xfrm>
          <a:prstGeom prst="rect">
            <a:avLst/>
          </a:prstGeom>
          <a:solidFill>
            <a:srgbClr val="F9FFDB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600" b="1" i="1"/>
              <a:t>t</a:t>
            </a:r>
            <a:r>
              <a:rPr lang="it-IT" altLang="it-IT" sz="1600"/>
              <a:t>  = 0    </a:t>
            </a:r>
            <a:r>
              <a:rPr lang="it-IT" altLang="it-IT" sz="1600" b="1" i="1"/>
              <a:t>d</a:t>
            </a:r>
            <a:r>
              <a:rPr lang="it-IT" altLang="it-IT" sz="1600"/>
              <a:t> = 0</a:t>
            </a:r>
          </a:p>
        </p:txBody>
      </p:sp>
      <p:pic>
        <p:nvPicPr>
          <p:cNvPr id="27660" name="Picture 20" descr="Immagine 8.png">
            <a:extLst>
              <a:ext uri="{FF2B5EF4-FFF2-40B4-BE49-F238E27FC236}">
                <a16:creationId xmlns:a16="http://schemas.microsoft.com/office/drawing/2014/main" id="{DC110488-1125-2345-AEF6-48800260DD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95400"/>
            <a:ext cx="6038850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61" name="TextBox 11">
            <a:extLst>
              <a:ext uri="{FF2B5EF4-FFF2-40B4-BE49-F238E27FC236}">
                <a16:creationId xmlns:a16="http://schemas.microsoft.com/office/drawing/2014/main" id="{26D4BE81-FB60-9042-8BFE-239C24B72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1295400"/>
            <a:ext cx="1409328" cy="400110"/>
          </a:xfrm>
          <a:prstGeom prst="rect">
            <a:avLst/>
          </a:prstGeom>
          <a:solidFill>
            <a:srgbClr val="FDFFD7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000" b="1" dirty="0">
                <a:latin typeface="Chalkboard" panose="03050602040202020205" pitchFamily="66" charset="77"/>
              </a:rPr>
              <a:t>d = cos(t)</a:t>
            </a:r>
          </a:p>
        </p:txBody>
      </p:sp>
      <p:sp>
        <p:nvSpPr>
          <p:cNvPr id="27662" name="TextBox 17">
            <a:extLst>
              <a:ext uri="{FF2B5EF4-FFF2-40B4-BE49-F238E27FC236}">
                <a16:creationId xmlns:a16="http://schemas.microsoft.com/office/drawing/2014/main" id="{9609AA60-05EC-0A4C-9901-4C6F649408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1143000"/>
            <a:ext cx="1371600" cy="338138"/>
          </a:xfrm>
          <a:prstGeom prst="rect">
            <a:avLst/>
          </a:prstGeom>
          <a:solidFill>
            <a:srgbClr val="F9FFDB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600" b="1" i="1"/>
              <a:t>t</a:t>
            </a:r>
            <a:r>
              <a:rPr lang="it-IT" altLang="it-IT" sz="1600"/>
              <a:t>  = 0    </a:t>
            </a:r>
            <a:r>
              <a:rPr lang="it-IT" altLang="it-IT" sz="1600" b="1" i="1"/>
              <a:t>d</a:t>
            </a:r>
            <a:r>
              <a:rPr lang="it-IT" altLang="it-IT" sz="1600"/>
              <a:t> = 1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Number Placeholder 5">
            <a:extLst>
              <a:ext uri="{FF2B5EF4-FFF2-40B4-BE49-F238E27FC236}">
                <a16:creationId xmlns:a16="http://schemas.microsoft.com/office/drawing/2014/main" id="{C67DBF5D-DC0B-F04B-9A2D-BC2E6C4C1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F772B19-2935-3140-8752-6059F4BD5B75}" type="slidenum">
              <a:rPr lang="it-IT" altLang="it-IT" sz="1400"/>
              <a:pPr eaLnBrk="1" hangingPunct="1"/>
              <a:t>17</a:t>
            </a:fld>
            <a:endParaRPr lang="it-IT" altLang="it-IT" sz="1400"/>
          </a:p>
        </p:txBody>
      </p:sp>
      <p:sp>
        <p:nvSpPr>
          <p:cNvPr id="16387" name="Rectangle 4">
            <a:extLst>
              <a:ext uri="{FF2B5EF4-FFF2-40B4-BE49-F238E27FC236}">
                <a16:creationId xmlns:a16="http://schemas.microsoft.com/office/drawing/2014/main" id="{19D20564-DD27-784F-AD6C-058E108BEB7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533400"/>
            <a:ext cx="7772400" cy="1470025"/>
          </a:xfrm>
        </p:spPr>
        <p:txBody>
          <a:bodyPr/>
          <a:lstStyle/>
          <a:p>
            <a:pPr eaLnBrk="1" hangingPunct="1"/>
            <a:r>
              <a:rPr lang="it-IT" altLang="it-IT" b="1">
                <a:solidFill>
                  <a:srgbClr val="FF3300"/>
                </a:solidFill>
              </a:rPr>
              <a:t>Le funzioni circolari</a:t>
            </a:r>
          </a:p>
        </p:txBody>
      </p:sp>
      <p:sp>
        <p:nvSpPr>
          <p:cNvPr id="16388" name="Rectangle 5">
            <a:extLst>
              <a:ext uri="{FF2B5EF4-FFF2-40B4-BE49-F238E27FC236}">
                <a16:creationId xmlns:a16="http://schemas.microsoft.com/office/drawing/2014/main" id="{FB8ACFC4-64AD-4A4B-8511-96831542AAEE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295400" y="2362200"/>
            <a:ext cx="6400800" cy="1066800"/>
          </a:xfrm>
        </p:spPr>
        <p:txBody>
          <a:bodyPr/>
          <a:lstStyle/>
          <a:p>
            <a:pPr eaLnBrk="1" hangingPunct="1"/>
            <a:r>
              <a:rPr lang="it-IT" altLang="it-IT" b="1"/>
              <a:t>Dalla fisica alla matematica</a:t>
            </a:r>
          </a:p>
        </p:txBody>
      </p:sp>
      <p:sp>
        <p:nvSpPr>
          <p:cNvPr id="16389" name="Footer Placeholder 4">
            <a:extLst>
              <a:ext uri="{FF2B5EF4-FFF2-40B4-BE49-F238E27FC236}">
                <a16:creationId xmlns:a16="http://schemas.microsoft.com/office/drawing/2014/main" id="{03C6A3B8-59DC-4740-9828-CC3CB11E9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5052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400"/>
              <a:t>Anna Maria Miele, Treccani Scuola 2013</a:t>
            </a:r>
          </a:p>
        </p:txBody>
      </p:sp>
    </p:spTree>
    <p:extLst>
      <p:ext uri="{BB962C8B-B14F-4D97-AF65-F5344CB8AC3E}">
        <p14:creationId xmlns:p14="http://schemas.microsoft.com/office/powerpoint/2010/main" val="15508595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6">
            <a:extLst>
              <a:ext uri="{FF2B5EF4-FFF2-40B4-BE49-F238E27FC236}">
                <a16:creationId xmlns:a16="http://schemas.microsoft.com/office/drawing/2014/main" id="{8DE92C70-00D5-A74C-9BE6-B05F5B97C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E9DCBCF-CCCE-7F44-AC4F-DDC6DDC85DFE}" type="slidenum">
              <a:rPr lang="it-IT" altLang="it-IT" sz="1400"/>
              <a:pPr eaLnBrk="1" hangingPunct="1"/>
              <a:t>18</a:t>
            </a:fld>
            <a:endParaRPr lang="it-IT" altLang="it-IT" sz="1400"/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EA5A7EBE-A523-4342-9A03-9BC8C8DAA6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68123"/>
            <a:ext cx="8229600" cy="639763"/>
          </a:xfrm>
        </p:spPr>
        <p:txBody>
          <a:bodyPr/>
          <a:lstStyle/>
          <a:p>
            <a:pPr eaLnBrk="1" hangingPunct="1"/>
            <a:r>
              <a:rPr lang="it-IT" altLang="it-IT" sz="3200" b="1" dirty="0">
                <a:solidFill>
                  <a:srgbClr val="FF3300"/>
                </a:solidFill>
              </a:rPr>
              <a:t>Riflessioni sul grafico di d = sin(t)</a:t>
            </a:r>
          </a:p>
        </p:txBody>
      </p:sp>
      <p:sp>
        <p:nvSpPr>
          <p:cNvPr id="17412" name="Footer Placeholder 6">
            <a:extLst>
              <a:ext uri="{FF2B5EF4-FFF2-40B4-BE49-F238E27FC236}">
                <a16:creationId xmlns:a16="http://schemas.microsoft.com/office/drawing/2014/main" id="{E4EC706D-90DC-3742-B547-BE657985D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8100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400"/>
              <a:t>Anna Maria Miele, Treccani Scuola 2013</a:t>
            </a:r>
          </a:p>
        </p:txBody>
      </p:sp>
      <p:sp>
        <p:nvSpPr>
          <p:cNvPr id="17413" name="TextBox 8">
            <a:extLst>
              <a:ext uri="{FF2B5EF4-FFF2-40B4-BE49-F238E27FC236}">
                <a16:creationId xmlns:a16="http://schemas.microsoft.com/office/drawing/2014/main" id="{0F5F0CDD-BA08-134B-8C61-B306754822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732383"/>
            <a:ext cx="47042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b="1" dirty="0"/>
              <a:t>Osserva le figure qui sotto.</a:t>
            </a:r>
          </a:p>
        </p:txBody>
      </p:sp>
      <p:sp>
        <p:nvSpPr>
          <p:cNvPr id="17414" name="TextBox 9">
            <a:extLst>
              <a:ext uri="{FF2B5EF4-FFF2-40B4-BE49-F238E27FC236}">
                <a16:creationId xmlns:a16="http://schemas.microsoft.com/office/drawing/2014/main" id="{B98CEE8B-985F-894E-B043-E038C4E248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955" y="1194048"/>
            <a:ext cx="84582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9388" indent="-1793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 typeface="Wingdings" pitchFamily="2" charset="2"/>
              <a:buChar char="§"/>
            </a:pPr>
            <a:r>
              <a:rPr lang="it-IT" altLang="it-IT" sz="2000" b="1" i="1" dirty="0"/>
              <a:t>Nella figura in alto </a:t>
            </a:r>
            <a:r>
              <a:rPr lang="it-IT" altLang="it-IT" sz="2000" dirty="0"/>
              <a:t>trovi la lunghezza </a:t>
            </a:r>
            <a:r>
              <a:rPr lang="it-IT" altLang="it-IT" sz="2000" b="1" i="1" dirty="0">
                <a:solidFill>
                  <a:srgbClr val="FF0000"/>
                </a:solidFill>
              </a:rPr>
              <a:t>t</a:t>
            </a:r>
            <a:r>
              <a:rPr lang="it-IT" altLang="it-IT" sz="2000" dirty="0"/>
              <a:t> dell’arco </a:t>
            </a:r>
            <a:r>
              <a:rPr lang="it-IT" altLang="it-IT" sz="2000" b="1" i="1" dirty="0"/>
              <a:t>AP</a:t>
            </a:r>
            <a:r>
              <a:rPr lang="it-IT" altLang="it-IT" sz="2000" dirty="0"/>
              <a:t>, che si avvolge sulla circonferenza come un lungo filo, mentre </a:t>
            </a:r>
            <a:r>
              <a:rPr lang="it-IT" altLang="it-IT" sz="2000" b="1" i="1" dirty="0" err="1"/>
              <a:t>P</a:t>
            </a:r>
            <a:r>
              <a:rPr lang="it-IT" altLang="it-IT" sz="2000" dirty="0"/>
              <a:t> gira in verso antiorario;</a:t>
            </a:r>
          </a:p>
          <a:p>
            <a:pPr marL="0" indent="0" eaLnBrk="1" hangingPunct="1"/>
            <a:endParaRPr lang="it-IT" altLang="it-IT" sz="1000" dirty="0"/>
          </a:p>
          <a:p>
            <a:pPr eaLnBrk="1" hangingPunct="1">
              <a:buFont typeface="Wingdings" pitchFamily="2" charset="2"/>
              <a:buChar char="§"/>
            </a:pPr>
            <a:r>
              <a:rPr lang="it-IT" altLang="it-IT" sz="2000" b="1" i="1" dirty="0"/>
              <a:t>Nella figura in basso </a:t>
            </a:r>
            <a:r>
              <a:rPr lang="it-IT" altLang="it-IT" sz="2000" dirty="0"/>
              <a:t>l’arco </a:t>
            </a:r>
            <a:r>
              <a:rPr lang="it-IT" altLang="it-IT" sz="2000" b="1" i="1" dirty="0"/>
              <a:t>AP</a:t>
            </a:r>
            <a:r>
              <a:rPr lang="it-IT" altLang="it-IT" sz="2000" dirty="0"/>
              <a:t> si distende sull’asse delle ascisse, a partire dall’origine </a:t>
            </a:r>
            <a:r>
              <a:rPr lang="it-IT" altLang="it-IT" sz="2000" b="1" i="1" dirty="0"/>
              <a:t>O,</a:t>
            </a:r>
            <a:r>
              <a:rPr lang="it-IT" altLang="it-IT" sz="2000" dirty="0"/>
              <a:t> nel verso positivo. </a:t>
            </a:r>
          </a:p>
        </p:txBody>
      </p:sp>
      <p:pic>
        <p:nvPicPr>
          <p:cNvPr id="17416" name="Picture 13">
            <a:extLst>
              <a:ext uri="{FF2B5EF4-FFF2-40B4-BE49-F238E27FC236}">
                <a16:creationId xmlns:a16="http://schemas.microsoft.com/office/drawing/2014/main" id="{92AF99F2-579C-DA4E-A6A2-8CB9E93A8D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7" y="4913313"/>
            <a:ext cx="8759825" cy="138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 descr="Circo_sin.jpg">
            <a:extLst>
              <a:ext uri="{FF2B5EF4-FFF2-40B4-BE49-F238E27FC236}">
                <a16:creationId xmlns:a16="http://schemas.microsoft.com/office/drawing/2014/main" id="{283EEEC1-A921-8746-A12F-CCB7F0962D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604653"/>
            <a:ext cx="2425817" cy="236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29256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6">
            <a:extLst>
              <a:ext uri="{FF2B5EF4-FFF2-40B4-BE49-F238E27FC236}">
                <a16:creationId xmlns:a16="http://schemas.microsoft.com/office/drawing/2014/main" id="{2EE1AAD4-5DAD-534A-9D0E-9D504D020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D197232-0073-2549-A964-B028F9C14D75}" type="slidenum">
              <a:rPr lang="it-IT" altLang="it-IT" sz="1400"/>
              <a:pPr eaLnBrk="1" hangingPunct="1"/>
              <a:t>19</a:t>
            </a:fld>
            <a:endParaRPr lang="it-IT" altLang="it-IT" sz="1400"/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E02B457F-8DE2-1344-9C94-F64A6BD1AD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229600" cy="487363"/>
          </a:xfrm>
        </p:spPr>
        <p:txBody>
          <a:bodyPr/>
          <a:lstStyle/>
          <a:p>
            <a:pPr eaLnBrk="1" hangingPunct="1"/>
            <a:r>
              <a:rPr lang="it-IT" altLang="it-IT" sz="3200" b="1">
                <a:solidFill>
                  <a:srgbClr val="FF3300"/>
                </a:solidFill>
              </a:rPr>
              <a:t>La funzione y = sin(x)</a:t>
            </a:r>
          </a:p>
        </p:txBody>
      </p:sp>
      <p:sp>
        <p:nvSpPr>
          <p:cNvPr id="18436" name="Footer Placeholder 6">
            <a:extLst>
              <a:ext uri="{FF2B5EF4-FFF2-40B4-BE49-F238E27FC236}">
                <a16:creationId xmlns:a16="http://schemas.microsoft.com/office/drawing/2014/main" id="{9FD12108-0FA1-AD4E-BA24-94430E9CF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8100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400"/>
              <a:t>Anna Maria Miele, Treccani Scuola 2013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5E68A0B-B330-4247-8A49-6D3044E53F61}"/>
              </a:ext>
            </a:extLst>
          </p:cNvPr>
          <p:cNvSpPr txBox="1"/>
          <p:nvPr/>
        </p:nvSpPr>
        <p:spPr>
          <a:xfrm>
            <a:off x="228600" y="762000"/>
            <a:ext cx="8458200" cy="150810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800" dirty="0"/>
              <a:t>Ora non pensiamo più alla fisica e al tempo.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it-IT" altLang="it-IT" sz="1800" b="1" i="1" dirty="0"/>
              <a:t> Nella figura in alto </a:t>
            </a:r>
            <a:r>
              <a:rPr lang="it-IT" altLang="it-IT" sz="1800" b="1" i="1" dirty="0" err="1"/>
              <a:t>P</a:t>
            </a:r>
            <a:r>
              <a:rPr lang="it-IT" altLang="it-IT" sz="1800" dirty="0"/>
              <a:t> può girare anche in verso opposto (cioè orario) 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it-IT" altLang="it-IT" sz="1800" b="1" i="1" dirty="0"/>
              <a:t>Nella figura in basso, </a:t>
            </a:r>
            <a:r>
              <a:rPr lang="it-IT" altLang="it-IT" sz="1800" dirty="0"/>
              <a:t>per ricordare il cambiamento di verso, distendo l’arco </a:t>
            </a:r>
            <a:r>
              <a:rPr lang="it-IT" altLang="it-IT" sz="1800" b="1" i="1" dirty="0"/>
              <a:t>AP</a:t>
            </a:r>
            <a:r>
              <a:rPr lang="it-IT" altLang="it-IT" sz="1800" dirty="0"/>
              <a:t> sull’asse delle ascisse, a partire dall’origine </a:t>
            </a:r>
            <a:r>
              <a:rPr lang="it-IT" altLang="it-IT" sz="1800" b="1" i="1" dirty="0"/>
              <a:t>O</a:t>
            </a:r>
            <a:r>
              <a:rPr lang="it-IT" altLang="it-IT" sz="1800" dirty="0"/>
              <a:t> anche nel verso negativo e continuo il grafico. Così ottengo la funzione </a:t>
            </a:r>
            <a:r>
              <a:rPr lang="it-IT" altLang="it-IT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it-IT" altLang="it-IT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sin(</a:t>
            </a:r>
            <a:r>
              <a:rPr lang="it-IT" altLang="it-IT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altLang="it-IT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pic>
        <p:nvPicPr>
          <p:cNvPr id="18438" name="Picture 13">
            <a:extLst>
              <a:ext uri="{FF2B5EF4-FFF2-40B4-BE49-F238E27FC236}">
                <a16:creationId xmlns:a16="http://schemas.microsoft.com/office/drawing/2014/main" id="{DFFEC8D7-F3BA-6A4A-BE07-ED93E820E1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5" y="4459900"/>
            <a:ext cx="8118475" cy="144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0" name="TextBox 15">
            <a:extLst>
              <a:ext uri="{FF2B5EF4-FFF2-40B4-BE49-F238E27FC236}">
                <a16:creationId xmlns:a16="http://schemas.microsoft.com/office/drawing/2014/main" id="{872E6BC4-90DA-304A-8B3D-56E021F985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5947884"/>
            <a:ext cx="5562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b="1" i="1" dirty="0"/>
              <a:t>La curva prende il nome di </a:t>
            </a:r>
            <a:r>
              <a:rPr lang="it-IT" altLang="it-IT" b="1" i="1" dirty="0">
                <a:solidFill>
                  <a:srgbClr val="FF0000"/>
                </a:solidFill>
              </a:rPr>
              <a:t>sinusoide</a:t>
            </a:r>
          </a:p>
        </p:txBody>
      </p:sp>
      <p:pic>
        <p:nvPicPr>
          <p:cNvPr id="18441" name="Picture 16">
            <a:extLst>
              <a:ext uri="{FF2B5EF4-FFF2-40B4-BE49-F238E27FC236}">
                <a16:creationId xmlns:a16="http://schemas.microsoft.com/office/drawing/2014/main" id="{FE642299-3DE4-7B49-9706-DCFE77EA85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886" y="2209063"/>
            <a:ext cx="2418952" cy="224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6">
            <a:extLst>
              <a:ext uri="{FF2B5EF4-FFF2-40B4-BE49-F238E27FC236}">
                <a16:creationId xmlns:a16="http://schemas.microsoft.com/office/drawing/2014/main" id="{6178B1CC-8CA0-9949-BD5A-A3BCA5E6E5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184121"/>
            <a:ext cx="1538178" cy="461665"/>
          </a:xfrm>
          <a:prstGeom prst="rect">
            <a:avLst/>
          </a:prstGeom>
          <a:solidFill>
            <a:srgbClr val="FDFFD7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b="1" i="1" dirty="0">
                <a:latin typeface="Chalkboard" panose="03050602040202020205" pitchFamily="66" charset="77"/>
              </a:rPr>
              <a:t>y = sin(x)</a:t>
            </a:r>
          </a:p>
        </p:txBody>
      </p:sp>
    </p:spTree>
    <p:extLst>
      <p:ext uri="{BB962C8B-B14F-4D97-AF65-F5344CB8AC3E}">
        <p14:creationId xmlns:p14="http://schemas.microsoft.com/office/powerpoint/2010/main" val="27794955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Number Placeholder 5">
            <a:extLst>
              <a:ext uri="{FF2B5EF4-FFF2-40B4-BE49-F238E27FC236}">
                <a16:creationId xmlns:a16="http://schemas.microsoft.com/office/drawing/2014/main" id="{4EDB6757-AA75-994E-B3E3-79E9AE79A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C04F253-DEC4-1342-B1EA-C50B739C9616}" type="slidenum">
              <a:rPr lang="it-IT" altLang="it-IT" sz="1400"/>
              <a:pPr eaLnBrk="1" hangingPunct="1"/>
              <a:t>2</a:t>
            </a:fld>
            <a:endParaRPr lang="it-IT" altLang="it-IT" sz="1400"/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90BF3B59-FF28-6846-AA4E-35C04112574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763688" y="404664"/>
            <a:ext cx="5328592" cy="762000"/>
          </a:xfrm>
        </p:spPr>
        <p:txBody>
          <a:bodyPr/>
          <a:lstStyle/>
          <a:p>
            <a:pPr eaLnBrk="1" hangingPunct="1"/>
            <a:r>
              <a:rPr lang="it-IT" altLang="it-IT" sz="4000" b="1" dirty="0">
                <a:solidFill>
                  <a:srgbClr val="FF3300"/>
                </a:solidFill>
              </a:rPr>
              <a:t>Il moto armonico </a:t>
            </a:r>
          </a:p>
        </p:txBody>
      </p:sp>
      <p:sp>
        <p:nvSpPr>
          <p:cNvPr id="16389" name="Footer Placeholder 5">
            <a:extLst>
              <a:ext uri="{FF2B5EF4-FFF2-40B4-BE49-F238E27FC236}">
                <a16:creationId xmlns:a16="http://schemas.microsoft.com/office/drawing/2014/main" id="{0F5C7A86-9E72-9741-A789-62C2D2F03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635896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400" i="1" dirty="0"/>
              <a:t>Anna Maria Miele, Treccani Scuola 2013</a:t>
            </a:r>
          </a:p>
        </p:txBody>
      </p:sp>
      <p:pic>
        <p:nvPicPr>
          <p:cNvPr id="3" name="1a.Moto_armonico.mp4">
            <a:hlinkClick r:id="" action="ppaction://media"/>
            <a:extLst>
              <a:ext uri="{FF2B5EF4-FFF2-40B4-BE49-F238E27FC236}">
                <a16:creationId xmlns:a16="http://schemas.microsoft.com/office/drawing/2014/main" id="{DA31C0C1-E882-9542-8B94-FDB807484C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9632" y="1224093"/>
            <a:ext cx="6800304" cy="510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219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3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6">
            <a:extLst>
              <a:ext uri="{FF2B5EF4-FFF2-40B4-BE49-F238E27FC236}">
                <a16:creationId xmlns:a16="http://schemas.microsoft.com/office/drawing/2014/main" id="{C9C8152C-5CDC-9545-85D3-1C2693BBC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8CD527D-1028-3946-AAFA-5EA643C580E6}" type="slidenum">
              <a:rPr lang="it-IT" altLang="it-IT" sz="1400"/>
              <a:pPr eaLnBrk="1" hangingPunct="1"/>
              <a:t>20</a:t>
            </a:fld>
            <a:endParaRPr lang="it-IT" altLang="it-IT" sz="1400"/>
          </a:p>
        </p:txBody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98899E4F-19F7-044D-8F05-B77E5830EC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8229600" cy="487363"/>
          </a:xfrm>
        </p:spPr>
        <p:txBody>
          <a:bodyPr/>
          <a:lstStyle/>
          <a:p>
            <a:pPr eaLnBrk="1" hangingPunct="1"/>
            <a:r>
              <a:rPr lang="it-IT" altLang="it-IT" sz="3200" b="1">
                <a:solidFill>
                  <a:srgbClr val="FF3300"/>
                </a:solidFill>
              </a:rPr>
              <a:t>La funzione y = cos (x)</a:t>
            </a:r>
          </a:p>
        </p:txBody>
      </p:sp>
      <p:sp>
        <p:nvSpPr>
          <p:cNvPr id="19460" name="Footer Placeholder 6">
            <a:extLst>
              <a:ext uri="{FF2B5EF4-FFF2-40B4-BE49-F238E27FC236}">
                <a16:creationId xmlns:a16="http://schemas.microsoft.com/office/drawing/2014/main" id="{9ADE06A7-18AA-4449-B8C3-0505B8CD5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8100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400"/>
              <a:t>Anna Maria Miele, Treccani Scuola 2013</a:t>
            </a:r>
          </a:p>
        </p:txBody>
      </p:sp>
      <p:sp>
        <p:nvSpPr>
          <p:cNvPr id="19461" name="TextBox 12">
            <a:extLst>
              <a:ext uri="{FF2B5EF4-FFF2-40B4-BE49-F238E27FC236}">
                <a16:creationId xmlns:a16="http://schemas.microsoft.com/office/drawing/2014/main" id="{F0625747-5CB9-2B4E-BA5D-8A9A29CD15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914400"/>
            <a:ext cx="754380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b="1" dirty="0"/>
              <a:t>In modo analogo tracciamo il grafico di </a:t>
            </a:r>
            <a:r>
              <a:rPr lang="it-IT" altLang="it-IT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lang="it-IT" altLang="it-IT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cos(</a:t>
            </a:r>
            <a:r>
              <a:rPr lang="it-IT" altLang="it-IT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altLang="it-IT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it-IT" altLang="it-IT" b="1" dirty="0"/>
              <a:t>. </a:t>
            </a:r>
          </a:p>
          <a:p>
            <a:pPr eaLnBrk="1" hangingPunct="1"/>
            <a:endParaRPr lang="it-IT" altLang="it-IT" b="1" dirty="0"/>
          </a:p>
        </p:txBody>
      </p:sp>
      <p:sp>
        <p:nvSpPr>
          <p:cNvPr id="19462" name="TextBox 15">
            <a:extLst>
              <a:ext uri="{FF2B5EF4-FFF2-40B4-BE49-F238E27FC236}">
                <a16:creationId xmlns:a16="http://schemas.microsoft.com/office/drawing/2014/main" id="{9B22C86F-B39F-DE4F-AC12-2E4988EBCD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4814141"/>
            <a:ext cx="6019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b="1" i="1" dirty="0"/>
              <a:t>La curva prende il nome di </a:t>
            </a:r>
            <a:r>
              <a:rPr lang="it-IT" altLang="it-IT" b="1" i="1" dirty="0">
                <a:solidFill>
                  <a:srgbClr val="FF0000"/>
                </a:solidFill>
              </a:rPr>
              <a:t>cosinusoide</a:t>
            </a:r>
          </a:p>
        </p:txBody>
      </p:sp>
      <p:pic>
        <p:nvPicPr>
          <p:cNvPr id="19463" name="Picture 9">
            <a:extLst>
              <a:ext uri="{FF2B5EF4-FFF2-40B4-BE49-F238E27FC236}">
                <a16:creationId xmlns:a16="http://schemas.microsoft.com/office/drawing/2014/main" id="{FA89C1DC-9E0C-814B-B49D-CB2BFF6033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693194"/>
            <a:ext cx="8645525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CE23A06B-2846-A949-8734-F6D9B9AB69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3888" y="2231529"/>
            <a:ext cx="1600631" cy="461665"/>
          </a:xfrm>
          <a:prstGeom prst="rect">
            <a:avLst/>
          </a:prstGeom>
          <a:solidFill>
            <a:srgbClr val="FDFFD7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b="1" i="1" dirty="0">
                <a:latin typeface="Chalkboard" panose="03050602040202020205" pitchFamily="66" charset="77"/>
              </a:rPr>
              <a:t>y = cos(x)</a:t>
            </a:r>
          </a:p>
        </p:txBody>
      </p:sp>
    </p:spTree>
    <p:extLst>
      <p:ext uri="{BB962C8B-B14F-4D97-AF65-F5344CB8AC3E}">
        <p14:creationId xmlns:p14="http://schemas.microsoft.com/office/powerpoint/2010/main" val="14631540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Number Placeholder 6">
            <a:extLst>
              <a:ext uri="{FF2B5EF4-FFF2-40B4-BE49-F238E27FC236}">
                <a16:creationId xmlns:a16="http://schemas.microsoft.com/office/drawing/2014/main" id="{19BE3973-409A-2F42-A236-D18A2724D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912FB79-FB41-AE44-8828-0BD3100174DC}" type="slidenum">
              <a:rPr lang="it-IT" altLang="it-IT" sz="1400"/>
              <a:pPr eaLnBrk="1" hangingPunct="1"/>
              <a:t>21</a:t>
            </a:fld>
            <a:endParaRPr lang="it-IT" altLang="it-IT" sz="1400"/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FAE6B149-0D6F-D542-92E7-3AA9C66DBCF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5192" y="908720"/>
            <a:ext cx="8229600" cy="487363"/>
          </a:xfrm>
        </p:spPr>
        <p:txBody>
          <a:bodyPr/>
          <a:lstStyle/>
          <a:p>
            <a:r>
              <a:rPr lang="it-IT" altLang="it-IT" sz="3600" b="1" dirty="0">
                <a:solidFill>
                  <a:srgbClr val="FF0000"/>
                </a:solidFill>
              </a:rPr>
              <a:t>Attività 2</a:t>
            </a:r>
          </a:p>
        </p:txBody>
      </p:sp>
      <p:sp>
        <p:nvSpPr>
          <p:cNvPr id="20484" name="Footer Placeholder 6">
            <a:extLst>
              <a:ext uri="{FF2B5EF4-FFF2-40B4-BE49-F238E27FC236}">
                <a16:creationId xmlns:a16="http://schemas.microsoft.com/office/drawing/2014/main" id="{F121C564-6881-0545-8B1B-AED8C0457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8100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400"/>
              <a:t>Anna Maria Miele, Treccani Scuola 2013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4D6787C9-5747-0644-BFEE-8EEEE50E6F1B}"/>
              </a:ext>
            </a:extLst>
          </p:cNvPr>
          <p:cNvSpPr txBox="1"/>
          <p:nvPr/>
        </p:nvSpPr>
        <p:spPr>
          <a:xfrm>
            <a:off x="899592" y="2329830"/>
            <a:ext cx="7200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/>
              <a:t>Completa la scheda 2 per lavorare con una terza funzione circolare</a:t>
            </a:r>
          </a:p>
        </p:txBody>
      </p:sp>
    </p:spTree>
    <p:extLst>
      <p:ext uri="{BB962C8B-B14F-4D97-AF65-F5344CB8AC3E}">
        <p14:creationId xmlns:p14="http://schemas.microsoft.com/office/powerpoint/2010/main" val="34687778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6">
            <a:extLst>
              <a:ext uri="{FF2B5EF4-FFF2-40B4-BE49-F238E27FC236}">
                <a16:creationId xmlns:a16="http://schemas.microsoft.com/office/drawing/2014/main" id="{06132E3C-0CE5-B948-A885-458C9B0DC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EA4020C-CECD-9848-BC04-E227C553EEDA}" type="slidenum">
              <a:rPr lang="it-IT" altLang="it-IT" sz="1400"/>
              <a:pPr eaLnBrk="1" hangingPunct="1"/>
              <a:t>22</a:t>
            </a:fld>
            <a:endParaRPr lang="it-IT" altLang="it-IT" sz="1400"/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8D5037A2-F2B6-2544-A932-A287B8D7C1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762000"/>
            <a:ext cx="8229600" cy="487363"/>
          </a:xfrm>
        </p:spPr>
        <p:txBody>
          <a:bodyPr/>
          <a:lstStyle/>
          <a:p>
            <a:r>
              <a:rPr lang="it-IT" altLang="it-IT" sz="3200" b="1" dirty="0">
                <a:solidFill>
                  <a:srgbClr val="FF0000"/>
                </a:solidFill>
              </a:rPr>
              <a:t>Che cosa hai trovato</a:t>
            </a:r>
          </a:p>
        </p:txBody>
      </p:sp>
      <p:sp>
        <p:nvSpPr>
          <p:cNvPr id="21508" name="Footer Placeholder 6">
            <a:extLst>
              <a:ext uri="{FF2B5EF4-FFF2-40B4-BE49-F238E27FC236}">
                <a16:creationId xmlns:a16="http://schemas.microsoft.com/office/drawing/2014/main" id="{21253500-74ED-1344-A7EC-BE6FAFA4D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8100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400"/>
              <a:t>Anna Maria Miele, Treccani Scuola 2013</a:t>
            </a:r>
          </a:p>
        </p:txBody>
      </p:sp>
      <p:sp>
        <p:nvSpPr>
          <p:cNvPr id="21509" name="TextBox 8">
            <a:extLst>
              <a:ext uri="{FF2B5EF4-FFF2-40B4-BE49-F238E27FC236}">
                <a16:creationId xmlns:a16="http://schemas.microsoft.com/office/drawing/2014/main" id="{DBF71543-026F-7C4B-B101-2E5AD3907B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981200"/>
            <a:ext cx="86106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 typeface="Wingdings" pitchFamily="2" charset="2"/>
              <a:buChar char="Ø"/>
            </a:pPr>
            <a:r>
              <a:rPr lang="it-IT" altLang="it-IT" b="1" dirty="0"/>
              <a:t>Hai richiamato il procedimento per determinare tan(α);</a:t>
            </a:r>
          </a:p>
          <a:p>
            <a:pPr eaLnBrk="1" hangingPunct="1">
              <a:buFont typeface="Wingdings" pitchFamily="2" charset="2"/>
              <a:buChar char="Ø"/>
            </a:pPr>
            <a:endParaRPr lang="it-IT" altLang="it-IT" b="1" dirty="0"/>
          </a:p>
          <a:p>
            <a:pPr eaLnBrk="1" hangingPunct="1">
              <a:buFont typeface="Wingdings" pitchFamily="2" charset="2"/>
              <a:buChar char="Ø"/>
            </a:pPr>
            <a:r>
              <a:rPr lang="it-IT" altLang="it-IT" b="1" dirty="0"/>
              <a:t>  Hai tracciato il grafico di </a:t>
            </a:r>
            <a:r>
              <a:rPr lang="it-IT" altLang="it-IT" b="1" i="1" dirty="0"/>
              <a:t>y = tan(x)</a:t>
            </a:r>
            <a:r>
              <a:rPr lang="it-IT" altLang="it-IT" b="1" dirty="0"/>
              <a:t>;</a:t>
            </a:r>
          </a:p>
          <a:p>
            <a:pPr eaLnBrk="1" hangingPunct="1">
              <a:buFont typeface="Wingdings" pitchFamily="2" charset="2"/>
              <a:buChar char="Ø"/>
            </a:pPr>
            <a:endParaRPr lang="it-IT" altLang="it-IT" b="1" dirty="0"/>
          </a:p>
          <a:p>
            <a:pPr eaLnBrk="1" hangingPunct="1">
              <a:buFont typeface="Wingdings" pitchFamily="2" charset="2"/>
              <a:buChar char="Ø"/>
            </a:pPr>
            <a:r>
              <a:rPr lang="it-IT" altLang="it-IT" b="1" dirty="0"/>
              <a:t>Hai riflettuto su varie domande suscitate dall’andamento ‘insolito’ di </a:t>
            </a:r>
            <a:r>
              <a:rPr lang="it-IT" altLang="it-IT" b="1" i="1" dirty="0"/>
              <a:t>y = tan(x) </a:t>
            </a:r>
            <a:r>
              <a:rPr lang="it-IT" altLang="it-IT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961752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4BF64A95-E611-984F-BF3B-B417CADA21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458200" cy="987425"/>
          </a:xfrm>
        </p:spPr>
        <p:txBody>
          <a:bodyPr anchor="t"/>
          <a:lstStyle/>
          <a:p>
            <a:pPr eaLnBrk="1" hangingPunct="1"/>
            <a:r>
              <a:rPr lang="it-IT" altLang="it-IT" sz="3600" b="1">
                <a:solidFill>
                  <a:srgbClr val="FF0000"/>
                </a:solidFill>
              </a:rPr>
              <a:t>Procedimento per determinare </a:t>
            </a:r>
            <a:r>
              <a:rPr lang="it-IT" altLang="it-IT" sz="3600" b="1">
                <a:solidFill>
                  <a:srgbClr val="008000"/>
                </a:solidFill>
              </a:rPr>
              <a:t>tanα</a:t>
            </a:r>
          </a:p>
        </p:txBody>
      </p:sp>
      <p:sp>
        <p:nvSpPr>
          <p:cNvPr id="22531" name="Slide Number Placeholder 6">
            <a:extLst>
              <a:ext uri="{FF2B5EF4-FFF2-40B4-BE49-F238E27FC236}">
                <a16:creationId xmlns:a16="http://schemas.microsoft.com/office/drawing/2014/main" id="{920FBADC-8C9A-364B-9222-96C2EAB30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29600" y="6248400"/>
            <a:ext cx="3937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9A6636E-37A8-0B46-B7B8-B4030DD297DE}" type="slidenum">
              <a:rPr lang="it-IT" altLang="it-IT" sz="1400"/>
              <a:pPr eaLnBrk="1" hangingPunct="1"/>
              <a:t>23</a:t>
            </a:fld>
            <a:endParaRPr lang="it-IT" altLang="it-IT" sz="1400"/>
          </a:p>
        </p:txBody>
      </p:sp>
      <p:sp>
        <p:nvSpPr>
          <p:cNvPr id="22532" name="Footer Placeholder 6">
            <a:extLst>
              <a:ext uri="{FF2B5EF4-FFF2-40B4-BE49-F238E27FC236}">
                <a16:creationId xmlns:a16="http://schemas.microsoft.com/office/drawing/2014/main" id="{813EFCD3-7D94-5C49-8B58-DE08C1358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" y="6172200"/>
            <a:ext cx="39624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400"/>
              <a:t>Anna Maria Miele, Treccani Scuola 2013</a:t>
            </a:r>
          </a:p>
        </p:txBody>
      </p:sp>
      <p:sp>
        <p:nvSpPr>
          <p:cNvPr id="22534" name="TextBox 10">
            <a:extLst>
              <a:ext uri="{FF2B5EF4-FFF2-40B4-BE49-F238E27FC236}">
                <a16:creationId xmlns:a16="http://schemas.microsoft.com/office/drawing/2014/main" id="{237BB7D8-A63A-9F46-867F-76C5665C43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1371600"/>
            <a:ext cx="4267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b="1" i="1" dirty="0">
                <a:solidFill>
                  <a:srgbClr val="008000"/>
                </a:solidFill>
              </a:rPr>
              <a:t>a</a:t>
            </a:r>
            <a:r>
              <a:rPr lang="it-IT" altLang="it-IT" b="1" dirty="0">
                <a:solidFill>
                  <a:srgbClr val="008000"/>
                </a:solidFill>
              </a:rPr>
              <a:t> </a:t>
            </a:r>
            <a:r>
              <a:rPr lang="it-IT" altLang="it-IT" b="1" dirty="0"/>
              <a:t>retta tangente alla circonferenza in A(1; 0)</a:t>
            </a:r>
            <a:endParaRPr lang="it-IT" altLang="it-IT" b="1" dirty="0">
              <a:solidFill>
                <a:srgbClr val="008000"/>
              </a:solidFill>
            </a:endParaRPr>
          </a:p>
        </p:txBody>
      </p:sp>
      <p:sp>
        <p:nvSpPr>
          <p:cNvPr id="22535" name="TextBox 13">
            <a:extLst>
              <a:ext uri="{FF2B5EF4-FFF2-40B4-BE49-F238E27FC236}">
                <a16:creationId xmlns:a16="http://schemas.microsoft.com/office/drawing/2014/main" id="{55EBA5EF-89FF-DF4E-A487-758FE092AD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2590800"/>
            <a:ext cx="4267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b="1" dirty="0">
                <a:solidFill>
                  <a:srgbClr val="008000"/>
                </a:solidFill>
              </a:rPr>
              <a:t>T</a:t>
            </a:r>
            <a:r>
              <a:rPr lang="it-IT" altLang="it-IT" b="1" dirty="0"/>
              <a:t> punto di intersezione fra la retta </a:t>
            </a:r>
            <a:r>
              <a:rPr lang="it-IT" altLang="it-IT" b="1" dirty="0">
                <a:solidFill>
                  <a:srgbClr val="008000"/>
                </a:solidFill>
              </a:rPr>
              <a:t>a</a:t>
            </a:r>
            <a:r>
              <a:rPr lang="it-IT" altLang="it-IT" b="1" dirty="0"/>
              <a:t> e la retta </a:t>
            </a:r>
            <a:r>
              <a:rPr lang="it-IT" altLang="it-IT" b="1" dirty="0">
                <a:solidFill>
                  <a:srgbClr val="FF0000"/>
                </a:solidFill>
              </a:rPr>
              <a:t>OP</a:t>
            </a:r>
          </a:p>
        </p:txBody>
      </p:sp>
      <p:pic>
        <p:nvPicPr>
          <p:cNvPr id="22536" name="Picture 8" descr="tangente.jpg">
            <a:extLst>
              <a:ext uri="{FF2B5EF4-FFF2-40B4-BE49-F238E27FC236}">
                <a16:creationId xmlns:a16="http://schemas.microsoft.com/office/drawing/2014/main" id="{574822FF-ED2A-B342-B338-D88579529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914400"/>
            <a:ext cx="22860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C9E72522-E074-224C-A996-4DB6582A19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4265" y="3573016"/>
            <a:ext cx="2789262" cy="92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4893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87BB1827-0ABC-FB4D-A36F-39C3CD5392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8763000" cy="609600"/>
          </a:xfrm>
        </p:spPr>
        <p:txBody>
          <a:bodyPr anchor="t"/>
          <a:lstStyle/>
          <a:p>
            <a:pPr eaLnBrk="1" hangingPunct="1"/>
            <a:r>
              <a:rPr lang="it-IT" altLang="it-IT" sz="2800" b="1">
                <a:solidFill>
                  <a:srgbClr val="FF0000"/>
                </a:solidFill>
              </a:rPr>
              <a:t>Prime osservazioni sull’andamento di </a:t>
            </a:r>
            <a:r>
              <a:rPr lang="it-IT" altLang="it-IT" sz="2800" b="1">
                <a:solidFill>
                  <a:srgbClr val="008000"/>
                </a:solidFill>
              </a:rPr>
              <a:t>tanα</a:t>
            </a:r>
          </a:p>
        </p:txBody>
      </p:sp>
      <p:sp>
        <p:nvSpPr>
          <p:cNvPr id="23555" name="Slide Number Placeholder 6">
            <a:extLst>
              <a:ext uri="{FF2B5EF4-FFF2-40B4-BE49-F238E27FC236}">
                <a16:creationId xmlns:a16="http://schemas.microsoft.com/office/drawing/2014/main" id="{F1D31442-0A3B-1D4C-848D-75CB80F02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29600" y="6248400"/>
            <a:ext cx="3937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89DF5B1-A55E-B34B-8475-C19DC8F6D3C4}" type="slidenum">
              <a:rPr lang="it-IT" altLang="it-IT" sz="1400"/>
              <a:pPr eaLnBrk="1" hangingPunct="1"/>
              <a:t>24</a:t>
            </a:fld>
            <a:endParaRPr lang="it-IT" altLang="it-IT" sz="1400"/>
          </a:p>
        </p:txBody>
      </p:sp>
      <p:sp>
        <p:nvSpPr>
          <p:cNvPr id="23556" name="Footer Placeholder 6">
            <a:extLst>
              <a:ext uri="{FF2B5EF4-FFF2-40B4-BE49-F238E27FC236}">
                <a16:creationId xmlns:a16="http://schemas.microsoft.com/office/drawing/2014/main" id="{EA108235-CC04-9944-A2A7-64ED76C8A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" y="6172200"/>
            <a:ext cx="39624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400"/>
              <a:t>Anna Maria Miele, Treccani Scuola 2013</a:t>
            </a:r>
          </a:p>
        </p:txBody>
      </p:sp>
      <p:pic>
        <p:nvPicPr>
          <p:cNvPr id="23557" name="Picture 10" descr="Immagine 6.png">
            <a:extLst>
              <a:ext uri="{FF2B5EF4-FFF2-40B4-BE49-F238E27FC236}">
                <a16:creationId xmlns:a16="http://schemas.microsoft.com/office/drawing/2014/main" id="{C05FE4CB-6733-4448-B170-FF67B72ABE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14400"/>
            <a:ext cx="7923213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78124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6">
            <a:extLst>
              <a:ext uri="{FF2B5EF4-FFF2-40B4-BE49-F238E27FC236}">
                <a16:creationId xmlns:a16="http://schemas.microsoft.com/office/drawing/2014/main" id="{2824D5FB-2D5B-2243-BDA8-D3205973F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9319973-F02E-5544-889E-071890F1FC92}" type="slidenum">
              <a:rPr lang="it-IT" altLang="it-IT" sz="1400"/>
              <a:pPr eaLnBrk="1" hangingPunct="1"/>
              <a:t>25</a:t>
            </a:fld>
            <a:endParaRPr lang="it-IT" altLang="it-IT" sz="1400"/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90B5AC39-7E25-0742-BF3C-586BFA7676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229600" cy="487363"/>
          </a:xfrm>
        </p:spPr>
        <p:txBody>
          <a:bodyPr/>
          <a:lstStyle/>
          <a:p>
            <a:r>
              <a:rPr lang="it-IT" altLang="it-IT" sz="3200" b="1">
                <a:solidFill>
                  <a:srgbClr val="FF0000"/>
                </a:solidFill>
              </a:rPr>
              <a:t>Il grafico di y = tan(x)</a:t>
            </a:r>
          </a:p>
        </p:txBody>
      </p:sp>
      <p:sp>
        <p:nvSpPr>
          <p:cNvPr id="24580" name="Footer Placeholder 6">
            <a:extLst>
              <a:ext uri="{FF2B5EF4-FFF2-40B4-BE49-F238E27FC236}">
                <a16:creationId xmlns:a16="http://schemas.microsoft.com/office/drawing/2014/main" id="{531A14B6-0D6C-9C42-9DDF-A60A8B01C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8100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400"/>
              <a:t>Anna Maria Miele, Treccani Scuola 2013</a:t>
            </a:r>
          </a:p>
        </p:txBody>
      </p:sp>
      <p:pic>
        <p:nvPicPr>
          <p:cNvPr id="24581" name="Picture 5">
            <a:extLst>
              <a:ext uri="{FF2B5EF4-FFF2-40B4-BE49-F238E27FC236}">
                <a16:creationId xmlns:a16="http://schemas.microsoft.com/office/drawing/2014/main" id="{3CB9AA0B-E540-1847-8972-AA8548A7DB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990600"/>
            <a:ext cx="5006975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TextBox 6">
            <a:extLst>
              <a:ext uri="{FF2B5EF4-FFF2-40B4-BE49-F238E27FC236}">
                <a16:creationId xmlns:a16="http://schemas.microsoft.com/office/drawing/2014/main" id="{27081219-09D5-174E-BBE9-4C11C71377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68" y="1268760"/>
            <a:ext cx="1609864" cy="461665"/>
          </a:xfrm>
          <a:prstGeom prst="rect">
            <a:avLst/>
          </a:prstGeom>
          <a:solidFill>
            <a:srgbClr val="FDFFD7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b="1" i="1" dirty="0">
                <a:latin typeface="Chalkboard" panose="03050602040202020205" pitchFamily="66" charset="77"/>
              </a:rPr>
              <a:t>y = tan(x)</a:t>
            </a:r>
          </a:p>
        </p:txBody>
      </p:sp>
      <p:sp>
        <p:nvSpPr>
          <p:cNvPr id="24583" name="TextBox 7">
            <a:extLst>
              <a:ext uri="{FF2B5EF4-FFF2-40B4-BE49-F238E27FC236}">
                <a16:creationId xmlns:a16="http://schemas.microsoft.com/office/drawing/2014/main" id="{12AA6C17-73F5-8341-B7DC-2991FAA040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5715000"/>
            <a:ext cx="59737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b="1"/>
              <a:t>La curva prende il nome di </a:t>
            </a:r>
            <a:r>
              <a:rPr lang="it-IT" altLang="it-IT" b="1" i="1">
                <a:solidFill>
                  <a:srgbClr val="0000FF"/>
                </a:solidFill>
              </a:rPr>
              <a:t>tangentoide</a:t>
            </a:r>
          </a:p>
        </p:txBody>
      </p:sp>
    </p:spTree>
    <p:extLst>
      <p:ext uri="{BB962C8B-B14F-4D97-AF65-F5344CB8AC3E}">
        <p14:creationId xmlns:p14="http://schemas.microsoft.com/office/powerpoint/2010/main" val="2528192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Number Placeholder 6">
            <a:extLst>
              <a:ext uri="{FF2B5EF4-FFF2-40B4-BE49-F238E27FC236}">
                <a16:creationId xmlns:a16="http://schemas.microsoft.com/office/drawing/2014/main" id="{DD8C4122-D9E0-2A47-B559-676C438A9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E8EAE83-C15A-544D-9D3C-24412343ACCF}" type="slidenum">
              <a:rPr lang="it-IT" altLang="it-IT" sz="1400"/>
              <a:pPr eaLnBrk="1" hangingPunct="1"/>
              <a:t>26</a:t>
            </a:fld>
            <a:endParaRPr lang="it-IT" altLang="it-IT" sz="1400"/>
          </a:p>
        </p:txBody>
      </p:sp>
      <p:sp>
        <p:nvSpPr>
          <p:cNvPr id="25603" name="Rectangle 2">
            <a:extLst>
              <a:ext uri="{FF2B5EF4-FFF2-40B4-BE49-F238E27FC236}">
                <a16:creationId xmlns:a16="http://schemas.microsoft.com/office/drawing/2014/main" id="{D64CA00E-1E61-B946-87E2-BF4BFF241F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229600" cy="487363"/>
          </a:xfrm>
        </p:spPr>
        <p:txBody>
          <a:bodyPr/>
          <a:lstStyle/>
          <a:p>
            <a:r>
              <a:rPr lang="it-IT" altLang="it-IT" sz="3200" b="1" dirty="0">
                <a:solidFill>
                  <a:srgbClr val="FF0000"/>
                </a:solidFill>
              </a:rPr>
              <a:t>Andamento di </a:t>
            </a:r>
            <a:r>
              <a:rPr lang="it-IT" altLang="it-IT" sz="3200" b="1" i="1" dirty="0">
                <a:solidFill>
                  <a:srgbClr val="FF0000"/>
                </a:solidFill>
              </a:rPr>
              <a:t>y</a:t>
            </a:r>
            <a:r>
              <a:rPr lang="it-IT" altLang="it-IT" sz="3200" b="1" dirty="0">
                <a:solidFill>
                  <a:srgbClr val="FF0000"/>
                </a:solidFill>
              </a:rPr>
              <a:t> = tan(</a:t>
            </a:r>
            <a:r>
              <a:rPr lang="it-IT" altLang="it-IT" sz="3200" b="1" i="1" dirty="0">
                <a:solidFill>
                  <a:srgbClr val="FF0000"/>
                </a:solidFill>
              </a:rPr>
              <a:t>x</a:t>
            </a:r>
            <a:r>
              <a:rPr lang="it-IT" altLang="it-IT" sz="3200" b="1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25604" name="Footer Placeholder 6">
            <a:extLst>
              <a:ext uri="{FF2B5EF4-FFF2-40B4-BE49-F238E27FC236}">
                <a16:creationId xmlns:a16="http://schemas.microsoft.com/office/drawing/2014/main" id="{79D3B434-7593-9C4A-AC3B-8209667C9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8100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400"/>
              <a:t>Anna Maria Miele, Treccani Scuola 2013</a:t>
            </a:r>
          </a:p>
        </p:txBody>
      </p:sp>
      <p:pic>
        <p:nvPicPr>
          <p:cNvPr id="25605" name="Picture 7">
            <a:extLst>
              <a:ext uri="{FF2B5EF4-FFF2-40B4-BE49-F238E27FC236}">
                <a16:creationId xmlns:a16="http://schemas.microsoft.com/office/drawing/2014/main" id="{7315B618-D5D2-6844-B8AB-A81BB025D4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71900" y="-4064000"/>
            <a:ext cx="2503487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8">
            <a:extLst>
              <a:ext uri="{FF2B5EF4-FFF2-40B4-BE49-F238E27FC236}">
                <a16:creationId xmlns:a16="http://schemas.microsoft.com/office/drawing/2014/main" id="{2598F696-38E1-5449-A560-38CCDA757B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71900" y="-4064000"/>
            <a:ext cx="3336925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7" name="TextBox 11">
            <a:extLst>
              <a:ext uri="{FF2B5EF4-FFF2-40B4-BE49-F238E27FC236}">
                <a16:creationId xmlns:a16="http://schemas.microsoft.com/office/drawing/2014/main" id="{5914C44C-8DC4-F242-B331-7DC7C1ED00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838200"/>
            <a:ext cx="4953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b="1" dirty="0">
                <a:solidFill>
                  <a:srgbClr val="FF0000"/>
                </a:solidFill>
              </a:rPr>
              <a:t>Il periodo è π</a:t>
            </a:r>
          </a:p>
          <a:p>
            <a:pPr eaLnBrk="1" hangingPunct="1"/>
            <a:r>
              <a:rPr lang="it-IT" altLang="it-IT" b="1" dirty="0">
                <a:solidFill>
                  <a:srgbClr val="0000FF"/>
                </a:solidFill>
              </a:rPr>
              <a:t>Nel grafico si ripete uno stesso arco, come l’arco blu disegnato nell’intervallo [0, π],  lungo π.</a:t>
            </a:r>
          </a:p>
        </p:txBody>
      </p:sp>
      <p:sp>
        <p:nvSpPr>
          <p:cNvPr id="25608" name="TextBox 12">
            <a:extLst>
              <a:ext uri="{FF2B5EF4-FFF2-40B4-BE49-F238E27FC236}">
                <a16:creationId xmlns:a16="http://schemas.microsoft.com/office/drawing/2014/main" id="{3833B193-E898-CF47-B5DF-B4F38A0CF2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2438400"/>
            <a:ext cx="50292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b="1" dirty="0">
                <a:solidFill>
                  <a:srgbClr val="FF0000"/>
                </a:solidFill>
              </a:rPr>
              <a:t>In corrispondenza all’ascissa π/2</a:t>
            </a:r>
          </a:p>
          <a:p>
            <a:pPr eaLnBrk="1" hangingPunct="1"/>
            <a:r>
              <a:rPr lang="it-IT" altLang="it-IT" b="1" dirty="0">
                <a:solidFill>
                  <a:srgbClr val="0000FF"/>
                </a:solidFill>
              </a:rPr>
              <a:t>Non esiste un punto della tangentoide con ascissa π/2, perciò la curva non incontra la retta d’equazione x = π/2.</a:t>
            </a:r>
          </a:p>
        </p:txBody>
      </p:sp>
      <p:pic>
        <p:nvPicPr>
          <p:cNvPr id="25609" name="Picture 13">
            <a:extLst>
              <a:ext uri="{FF2B5EF4-FFF2-40B4-BE49-F238E27FC236}">
                <a16:creationId xmlns:a16="http://schemas.microsoft.com/office/drawing/2014/main" id="{350CDFC2-FCAF-204E-B6F8-CCDD05AB4F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14400"/>
            <a:ext cx="3816350" cy="337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1" name="Rectangle 17">
            <a:extLst>
              <a:ext uri="{FF2B5EF4-FFF2-40B4-BE49-F238E27FC236}">
                <a16:creationId xmlns:a16="http://schemas.microsoft.com/office/drawing/2014/main" id="{A6F39651-FDDE-7248-8F5E-1DF9262D11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4648200"/>
            <a:ext cx="83820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b="1">
                <a:solidFill>
                  <a:srgbClr val="FF0000"/>
                </a:solidFill>
                <a:latin typeface="Arial Narrow" panose="020B0604020202020204" pitchFamily="34" charset="0"/>
              </a:rPr>
              <a:t>Un punto della curva passa da sinistra a destra dell’ascissa π/2</a:t>
            </a:r>
            <a:endParaRPr lang="it-IT" altLang="it-IT" b="1">
              <a:solidFill>
                <a:srgbClr val="008000"/>
              </a:solidFill>
              <a:latin typeface="Arial Narrow" panose="020B0604020202020204" pitchFamily="34" charset="0"/>
            </a:endParaRPr>
          </a:p>
          <a:p>
            <a:pPr eaLnBrk="1" hangingPunct="1"/>
            <a:r>
              <a:rPr lang="it-IT" altLang="it-IT" b="1">
                <a:solidFill>
                  <a:srgbClr val="008000"/>
                </a:solidFill>
                <a:latin typeface="Arial Narrow" panose="020B0604020202020204" pitchFamily="34" charset="0"/>
              </a:rPr>
              <a:t>Prima dell’ascissa π/2,  </a:t>
            </a:r>
            <a:r>
              <a:rPr lang="it-IT" altLang="it-IT" b="1">
                <a:solidFill>
                  <a:srgbClr val="0000FF"/>
                </a:solidFill>
                <a:latin typeface="Arial Narrow" panose="020B0604020202020204" pitchFamily="34" charset="0"/>
              </a:rPr>
              <a:t>il punto sale sempre più in alto, </a:t>
            </a:r>
          </a:p>
          <a:p>
            <a:pPr eaLnBrk="1" hangingPunct="1"/>
            <a:r>
              <a:rPr lang="it-IT" altLang="it-IT" b="1">
                <a:solidFill>
                  <a:srgbClr val="008000"/>
                </a:solidFill>
                <a:latin typeface="Arial Narrow" panose="020B0604020202020204" pitchFamily="34" charset="0"/>
              </a:rPr>
              <a:t>In corrispondenza dell’ascissa π/2,  </a:t>
            </a:r>
            <a:r>
              <a:rPr lang="it-IT" altLang="it-IT" b="1">
                <a:solidFill>
                  <a:srgbClr val="0000FF"/>
                </a:solidFill>
                <a:latin typeface="Arial Narrow" panose="020B0604020202020204" pitchFamily="34" charset="0"/>
              </a:rPr>
              <a:t>il punto</a:t>
            </a:r>
            <a:r>
              <a:rPr lang="it-IT" altLang="it-IT" b="1">
                <a:solidFill>
                  <a:srgbClr val="008000"/>
                </a:solidFill>
                <a:latin typeface="Arial Narrow" panose="020B0604020202020204" pitchFamily="34" charset="0"/>
              </a:rPr>
              <a:t> </a:t>
            </a:r>
            <a:r>
              <a:rPr lang="it-IT" altLang="it-IT" b="1">
                <a:solidFill>
                  <a:srgbClr val="0000FF"/>
                </a:solidFill>
                <a:latin typeface="Arial Narrow" panose="020B0604020202020204" pitchFamily="34" charset="0"/>
              </a:rPr>
              <a:t>‘scompare’ </a:t>
            </a:r>
          </a:p>
          <a:p>
            <a:pPr eaLnBrk="1" hangingPunct="1"/>
            <a:r>
              <a:rPr lang="it-IT" altLang="it-IT" b="1">
                <a:solidFill>
                  <a:srgbClr val="008000"/>
                </a:solidFill>
                <a:latin typeface="Arial Narrow" panose="020B0604020202020204" pitchFamily="34" charset="0"/>
              </a:rPr>
              <a:t>Appena superata l’ascissa π/2,</a:t>
            </a:r>
            <a:r>
              <a:rPr lang="it-IT" altLang="it-IT" b="1">
                <a:solidFill>
                  <a:srgbClr val="0000FF"/>
                </a:solidFill>
                <a:latin typeface="Arial Narrow" panose="020B0604020202020204" pitchFamily="34" charset="0"/>
              </a:rPr>
              <a:t> il punto ‘riappare’ dal basso.  </a:t>
            </a:r>
            <a:r>
              <a:rPr lang="it-IT" altLang="it-IT" b="1">
                <a:solidFill>
                  <a:srgbClr val="008000"/>
                </a:solidFill>
                <a:latin typeface="Arial Narrow" panose="020B0604020202020204" pitchFamily="34" charset="0"/>
              </a:rPr>
              <a:t>   </a:t>
            </a:r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505E9DF1-E3E3-2541-88FF-257F907BF2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249" y="551809"/>
            <a:ext cx="1609864" cy="461665"/>
          </a:xfrm>
          <a:prstGeom prst="rect">
            <a:avLst/>
          </a:prstGeom>
          <a:solidFill>
            <a:srgbClr val="FDFFD7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b="1" i="1" dirty="0">
                <a:latin typeface="Chalkboard" panose="03050602040202020205" pitchFamily="66" charset="77"/>
              </a:rPr>
              <a:t>y = tan(x)</a:t>
            </a:r>
          </a:p>
        </p:txBody>
      </p:sp>
    </p:spTree>
    <p:extLst>
      <p:ext uri="{BB962C8B-B14F-4D97-AF65-F5344CB8AC3E}">
        <p14:creationId xmlns:p14="http://schemas.microsoft.com/office/powerpoint/2010/main" val="18149743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5">
            <a:extLst>
              <a:ext uri="{FF2B5EF4-FFF2-40B4-BE49-F238E27FC236}">
                <a16:creationId xmlns:a16="http://schemas.microsoft.com/office/drawing/2014/main" id="{1E30E549-4A05-8E4E-A819-7E018E597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497F383-78D5-A844-A601-E17C66AB4AF9}" type="slidenum">
              <a:rPr lang="it-IT" altLang="it-IT" sz="1400"/>
              <a:pPr eaLnBrk="1" hangingPunct="1"/>
              <a:t>3</a:t>
            </a:fld>
            <a:endParaRPr lang="it-IT" altLang="it-IT" sz="1400"/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FDAEF564-F462-C646-BB9D-09273AFDD7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8229600" cy="609600"/>
          </a:xfrm>
        </p:spPr>
        <p:txBody>
          <a:bodyPr/>
          <a:lstStyle/>
          <a:p>
            <a:pPr eaLnBrk="1" hangingPunct="1"/>
            <a:r>
              <a:rPr lang="it-IT" altLang="it-IT" sz="2800" b="1">
                <a:solidFill>
                  <a:srgbClr val="FF3300"/>
                </a:solidFill>
              </a:rPr>
              <a:t>Come si spiega il grafico del moto armonico?</a:t>
            </a:r>
            <a:endParaRPr lang="it-IT" altLang="it-IT" sz="2800" b="1"/>
          </a:p>
        </p:txBody>
      </p:sp>
      <p:sp>
        <p:nvSpPr>
          <p:cNvPr id="17412" name="Footer Placeholder 4">
            <a:extLst>
              <a:ext uri="{FF2B5EF4-FFF2-40B4-BE49-F238E27FC236}">
                <a16:creationId xmlns:a16="http://schemas.microsoft.com/office/drawing/2014/main" id="{E18334A2-3D4A-A24E-9AFF-E3F367DDB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4290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400"/>
              <a:t>Anna Maria Miele, Treccani Scuola 2013</a:t>
            </a:r>
          </a:p>
        </p:txBody>
      </p:sp>
      <p:sp>
        <p:nvSpPr>
          <p:cNvPr id="17413" name="TextBox 5">
            <a:extLst>
              <a:ext uri="{FF2B5EF4-FFF2-40B4-BE49-F238E27FC236}">
                <a16:creationId xmlns:a16="http://schemas.microsoft.com/office/drawing/2014/main" id="{106BA606-FA65-E347-9D7A-DB3D38A74C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914400"/>
            <a:ext cx="85344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/>
              <a:t>L’ombra della pallina che si muove di moto circolare uniforme, richiama una classica definizione:</a:t>
            </a:r>
          </a:p>
          <a:p>
            <a:pPr eaLnBrk="1" hangingPunct="1"/>
            <a:r>
              <a:rPr lang="it-IT" altLang="it-IT" i="1">
                <a:solidFill>
                  <a:srgbClr val="0000FF"/>
                </a:solidFill>
              </a:rPr>
              <a:t>il moto armonico è la proiezione di un moto circolare uniforme su un diametro della circonferenza.</a:t>
            </a:r>
          </a:p>
          <a:p>
            <a:pPr eaLnBrk="1" hangingPunct="1"/>
            <a:endParaRPr lang="it-IT" altLang="it-IT" sz="800"/>
          </a:p>
        </p:txBody>
      </p:sp>
      <p:pic>
        <p:nvPicPr>
          <p:cNvPr id="17414" name="Picture 6" descr="Ombra_Moto_circolare.png">
            <a:extLst>
              <a:ext uri="{FF2B5EF4-FFF2-40B4-BE49-F238E27FC236}">
                <a16:creationId xmlns:a16="http://schemas.microsoft.com/office/drawing/2014/main" id="{CEF77DED-91CB-7845-999B-86C948B53D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590800"/>
            <a:ext cx="2416175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7">
            <a:extLst>
              <a:ext uri="{FF2B5EF4-FFF2-40B4-BE49-F238E27FC236}">
                <a16:creationId xmlns:a16="http://schemas.microsoft.com/office/drawing/2014/main" id="{6BB2FD2D-BFD7-DE4C-85E1-BB3A6250D6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286000"/>
            <a:ext cx="2827338" cy="271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7" name="Rectangle 9">
            <a:extLst>
              <a:ext uri="{FF2B5EF4-FFF2-40B4-BE49-F238E27FC236}">
                <a16:creationId xmlns:a16="http://schemas.microsoft.com/office/drawing/2014/main" id="{E8FED077-ACA0-AF4F-B1C8-9E38B94BAA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5105400"/>
            <a:ext cx="5334000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800"/>
              <a:t>Per proseguire, sono importanti due nozioni:</a:t>
            </a:r>
          </a:p>
          <a:p>
            <a:pPr eaLnBrk="1" hangingPunct="1"/>
            <a:endParaRPr lang="it-IT" altLang="it-IT" sz="700"/>
          </a:p>
          <a:p>
            <a:pPr eaLnBrk="1" hangingPunct="1">
              <a:buFontTx/>
              <a:buChar char="-"/>
            </a:pPr>
            <a:r>
              <a:rPr lang="it-IT" altLang="it-IT" sz="1800"/>
              <a:t> in matematica,  </a:t>
            </a:r>
            <a:r>
              <a:rPr lang="it-IT" altLang="it-IT" sz="1800">
                <a:solidFill>
                  <a:srgbClr val="0000FF"/>
                </a:solidFill>
              </a:rPr>
              <a:t>la misura di un angolo in radianti</a:t>
            </a:r>
            <a:r>
              <a:rPr lang="it-IT" altLang="it-IT" sz="1800"/>
              <a:t>;</a:t>
            </a:r>
          </a:p>
          <a:p>
            <a:pPr eaLnBrk="1" hangingPunct="1"/>
            <a:endParaRPr lang="it-IT" altLang="it-IT" sz="700"/>
          </a:p>
          <a:p>
            <a:pPr eaLnBrk="1" hangingPunct="1">
              <a:buFontTx/>
              <a:buChar char="-"/>
            </a:pPr>
            <a:r>
              <a:rPr lang="it-IT" altLang="it-IT" sz="1800"/>
              <a:t> in fisica, </a:t>
            </a:r>
            <a:r>
              <a:rPr lang="it-IT" altLang="it-IT" sz="1800">
                <a:solidFill>
                  <a:srgbClr val="008000"/>
                </a:solidFill>
              </a:rPr>
              <a:t>la velocità angolare di un moto circolare.</a:t>
            </a:r>
            <a:endParaRPr lang="it-IT" altLang="it-IT" sz="18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5">
            <a:extLst>
              <a:ext uri="{FF2B5EF4-FFF2-40B4-BE49-F238E27FC236}">
                <a16:creationId xmlns:a16="http://schemas.microsoft.com/office/drawing/2014/main" id="{6B43ED4F-3234-A741-9791-AA8848B3A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898DB26-CBAA-A84E-BCF8-B798EE36D865}" type="slidenum">
              <a:rPr lang="it-IT" altLang="it-IT" sz="1400"/>
              <a:pPr eaLnBrk="1" hangingPunct="1"/>
              <a:t>4</a:t>
            </a:fld>
            <a:endParaRPr lang="it-IT" altLang="it-IT" sz="1400"/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AACA7B3F-1063-E34B-B178-703FFCA756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229600" cy="609600"/>
          </a:xfrm>
        </p:spPr>
        <p:txBody>
          <a:bodyPr/>
          <a:lstStyle/>
          <a:p>
            <a:pPr eaLnBrk="1" hangingPunct="1"/>
            <a:r>
              <a:rPr lang="it-IT" altLang="it-IT" sz="2800" b="1">
                <a:solidFill>
                  <a:srgbClr val="FF3300"/>
                </a:solidFill>
              </a:rPr>
              <a:t>Misura di un angolo in radianti</a:t>
            </a:r>
            <a:endParaRPr lang="it-IT" altLang="it-IT" sz="2800"/>
          </a:p>
        </p:txBody>
      </p:sp>
      <p:sp>
        <p:nvSpPr>
          <p:cNvPr id="18436" name="Footer Placeholder 4">
            <a:extLst>
              <a:ext uri="{FF2B5EF4-FFF2-40B4-BE49-F238E27FC236}">
                <a16:creationId xmlns:a16="http://schemas.microsoft.com/office/drawing/2014/main" id="{BFFF398E-E175-B546-8C86-AB5846AA8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4290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400"/>
              <a:t>Anna Maria Miele, Treccani Scuola 2013</a:t>
            </a:r>
          </a:p>
        </p:txBody>
      </p:sp>
      <p:sp>
        <p:nvSpPr>
          <p:cNvPr id="18437" name="Rectangle 13">
            <a:extLst>
              <a:ext uri="{FF2B5EF4-FFF2-40B4-BE49-F238E27FC236}">
                <a16:creationId xmlns:a16="http://schemas.microsoft.com/office/drawing/2014/main" id="{9D8FEE8B-2DE8-8F42-BDAF-B355DDFEC8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295400"/>
            <a:ext cx="8507288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b="1" dirty="0"/>
              <a:t>Dato un angolo di vertice O, traccia una circonferenza di centro O, che interseca i lati dell’angolo in A e C. Si chiama </a:t>
            </a:r>
            <a:r>
              <a:rPr lang="it-IT" altLang="it-IT" b="1" i="1" dirty="0"/>
              <a:t>misura dell’angolo AOC in radianti</a:t>
            </a:r>
            <a:r>
              <a:rPr lang="it-IT" altLang="it-IT" b="1" dirty="0"/>
              <a:t>  il rapporto fra la lunghezza L dell’arco AC e la lunghezza </a:t>
            </a:r>
            <a:r>
              <a:rPr lang="it-IT" altLang="it-IT" b="1" i="1" dirty="0" err="1"/>
              <a:t>r</a:t>
            </a:r>
            <a:r>
              <a:rPr lang="it-IT" altLang="it-IT" b="1" i="1" dirty="0"/>
              <a:t> </a:t>
            </a:r>
            <a:r>
              <a:rPr lang="it-IT" altLang="it-IT" b="1" dirty="0"/>
              <a:t>del raggio.</a:t>
            </a:r>
          </a:p>
          <a:p>
            <a:pPr eaLnBrk="1" hangingPunct="1"/>
            <a:r>
              <a:rPr lang="it-IT" altLang="it-IT" b="1" i="1" dirty="0">
                <a:solidFill>
                  <a:srgbClr val="0000FF"/>
                </a:solidFill>
              </a:rPr>
              <a:t>Se </a:t>
            </a:r>
            <a:r>
              <a:rPr lang="it-IT" altLang="it-IT" b="1" i="1" dirty="0" err="1">
                <a:solidFill>
                  <a:srgbClr val="0000FF"/>
                </a:solidFill>
              </a:rPr>
              <a:t>r</a:t>
            </a:r>
            <a:r>
              <a:rPr lang="it-IT" altLang="it-IT" b="1" i="1" dirty="0">
                <a:solidFill>
                  <a:srgbClr val="0000FF"/>
                </a:solidFill>
              </a:rPr>
              <a:t> = 1, la lunghezza   dell’arco è la misura in radianti dell’angolo</a:t>
            </a:r>
            <a:r>
              <a:rPr lang="it-IT" altLang="it-IT" i="1" dirty="0">
                <a:solidFill>
                  <a:srgbClr val="0000FF"/>
                </a:solidFill>
              </a:rPr>
              <a:t>.     </a:t>
            </a:r>
          </a:p>
        </p:txBody>
      </p:sp>
      <p:pic>
        <p:nvPicPr>
          <p:cNvPr id="18438" name="Picture 12">
            <a:extLst>
              <a:ext uri="{FF2B5EF4-FFF2-40B4-BE49-F238E27FC236}">
                <a16:creationId xmlns:a16="http://schemas.microsoft.com/office/drawing/2014/main" id="{A564EEEC-96CD-6F45-AFBF-0752E99FBA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581400"/>
            <a:ext cx="2895600" cy="241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TextBox 16">
            <a:extLst>
              <a:ext uri="{FF2B5EF4-FFF2-40B4-BE49-F238E27FC236}">
                <a16:creationId xmlns:a16="http://schemas.microsoft.com/office/drawing/2014/main" id="{D17A4358-7F9F-7D4C-B7E7-DCE805614C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114800"/>
            <a:ext cx="505509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b="1" dirty="0">
                <a:solidFill>
                  <a:srgbClr val="000000"/>
                </a:solidFill>
              </a:rPr>
              <a:t>L’animazione</a:t>
            </a:r>
            <a:r>
              <a:rPr lang="it-IT" altLang="it-IT" b="1" dirty="0">
                <a:solidFill>
                  <a:srgbClr val="0000FF"/>
                </a:solidFill>
              </a:rPr>
              <a:t> </a:t>
            </a:r>
            <a:r>
              <a:rPr lang="it-IT" altLang="it-IT" b="1" dirty="0"/>
              <a:t>seguente</a:t>
            </a:r>
            <a:r>
              <a:rPr lang="it-IT" altLang="it-IT" b="1" dirty="0">
                <a:solidFill>
                  <a:srgbClr val="0000FF"/>
                </a:solidFill>
              </a:rPr>
              <a:t> </a:t>
            </a:r>
            <a:r>
              <a:rPr lang="it-IT" altLang="it-IT" b="1" dirty="0">
                <a:solidFill>
                  <a:srgbClr val="000000"/>
                </a:solidFill>
              </a:rPr>
              <a:t>illustra la relazione fra misura di un angolo  in gradi e misura in radianti.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5">
            <a:extLst>
              <a:ext uri="{FF2B5EF4-FFF2-40B4-BE49-F238E27FC236}">
                <a16:creationId xmlns:a16="http://schemas.microsoft.com/office/drawing/2014/main" id="{6B43ED4F-3234-A741-9791-AA8848B3A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898DB26-CBAA-A84E-BCF8-B798EE36D865}" type="slidenum">
              <a:rPr lang="it-IT" altLang="it-IT" sz="1400"/>
              <a:pPr eaLnBrk="1" hangingPunct="1"/>
              <a:t>5</a:t>
            </a:fld>
            <a:endParaRPr lang="it-IT" altLang="it-IT" sz="1400"/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AACA7B3F-1063-E34B-B178-703FFCA756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229600" cy="609600"/>
          </a:xfrm>
        </p:spPr>
        <p:txBody>
          <a:bodyPr/>
          <a:lstStyle/>
          <a:p>
            <a:pPr eaLnBrk="1" hangingPunct="1"/>
            <a:r>
              <a:rPr lang="it-IT" altLang="it-IT" sz="2800" b="1" dirty="0">
                <a:solidFill>
                  <a:srgbClr val="FF3300"/>
                </a:solidFill>
              </a:rPr>
              <a:t>Misura di un angolo in radianti</a:t>
            </a:r>
            <a:endParaRPr lang="it-IT" altLang="it-IT" sz="2800" dirty="0"/>
          </a:p>
        </p:txBody>
      </p:sp>
      <p:sp>
        <p:nvSpPr>
          <p:cNvPr id="18436" name="Footer Placeholder 4">
            <a:extLst>
              <a:ext uri="{FF2B5EF4-FFF2-40B4-BE49-F238E27FC236}">
                <a16:creationId xmlns:a16="http://schemas.microsoft.com/office/drawing/2014/main" id="{BFFF398E-E175-B546-8C86-AB5846AA8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4290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400"/>
              <a:t>Anna Maria Miele, Treccani Scuola 2013</a:t>
            </a:r>
          </a:p>
        </p:txBody>
      </p:sp>
      <p:pic>
        <p:nvPicPr>
          <p:cNvPr id="2" name="1b.Radianti.mov">
            <a:hlinkClick r:id="" action="ppaction://media"/>
            <a:extLst>
              <a:ext uri="{FF2B5EF4-FFF2-40B4-BE49-F238E27FC236}">
                <a16:creationId xmlns:a16="http://schemas.microsoft.com/office/drawing/2014/main" id="{804DE425-3D58-D545-82E2-5648089BCF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6448" y="1124948"/>
            <a:ext cx="7009068" cy="525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005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8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Slide Number Placeholder 5">
            <a:extLst>
              <a:ext uri="{FF2B5EF4-FFF2-40B4-BE49-F238E27FC236}">
                <a16:creationId xmlns:a16="http://schemas.microsoft.com/office/drawing/2014/main" id="{7E017360-1227-E44C-95BA-A412BCD00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EFD5FD2-81FD-784A-8FC0-246ADAC7D01D}" type="slidenum">
              <a:rPr lang="it-IT" altLang="it-IT" sz="1400"/>
              <a:pPr eaLnBrk="1" hangingPunct="1"/>
              <a:t>6</a:t>
            </a:fld>
            <a:endParaRPr lang="it-IT" altLang="it-IT" sz="1400"/>
          </a:p>
        </p:txBody>
      </p:sp>
      <p:sp>
        <p:nvSpPr>
          <p:cNvPr id="19460" name="Rectangle 2">
            <a:extLst>
              <a:ext uri="{FF2B5EF4-FFF2-40B4-BE49-F238E27FC236}">
                <a16:creationId xmlns:a16="http://schemas.microsoft.com/office/drawing/2014/main" id="{A3407C0F-9B23-224F-86B8-30636AB8F6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59725" y="743883"/>
            <a:ext cx="5112568" cy="609600"/>
          </a:xfrm>
        </p:spPr>
        <p:txBody>
          <a:bodyPr/>
          <a:lstStyle/>
          <a:p>
            <a:pPr eaLnBrk="1" hangingPunct="1"/>
            <a:r>
              <a:rPr lang="it-IT" altLang="it-IT" sz="2800" b="1" dirty="0">
                <a:solidFill>
                  <a:srgbClr val="FF3300"/>
                </a:solidFill>
              </a:rPr>
              <a:t>Velocità angolare di un moto circolare uniforme</a:t>
            </a:r>
            <a:endParaRPr lang="it-IT" altLang="it-IT" sz="2800" dirty="0"/>
          </a:p>
        </p:txBody>
      </p:sp>
      <p:sp>
        <p:nvSpPr>
          <p:cNvPr id="19461" name="Footer Placeholder 4">
            <a:extLst>
              <a:ext uri="{FF2B5EF4-FFF2-40B4-BE49-F238E27FC236}">
                <a16:creationId xmlns:a16="http://schemas.microsoft.com/office/drawing/2014/main" id="{FB7C1B8C-C180-E24B-9396-72F069EF1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4290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400"/>
              <a:t>Anna Maria Miele, Treccani Scuola 2013</a:t>
            </a:r>
          </a:p>
        </p:txBody>
      </p:sp>
      <p:sp>
        <p:nvSpPr>
          <p:cNvPr id="19463" name="TextBox 6">
            <a:extLst>
              <a:ext uri="{FF2B5EF4-FFF2-40B4-BE49-F238E27FC236}">
                <a16:creationId xmlns:a16="http://schemas.microsoft.com/office/drawing/2014/main" id="{57FBB083-9C37-E446-97FF-0E7945D0E0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047" y="1648516"/>
            <a:ext cx="80772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000" dirty="0"/>
              <a:t>Per una pallina che si muove di </a:t>
            </a:r>
            <a:r>
              <a:rPr lang="it-IT" altLang="it-IT" sz="2000" i="1" dirty="0"/>
              <a:t>moto circolare uniforme si trova che:</a:t>
            </a:r>
          </a:p>
          <a:p>
            <a:pPr eaLnBrk="1" hangingPunct="1"/>
            <a:r>
              <a:rPr lang="it-IT" altLang="it-IT" sz="2000" b="1" i="1" dirty="0">
                <a:solidFill>
                  <a:srgbClr val="0000FF"/>
                </a:solidFill>
              </a:rPr>
              <a:t>è costante il rapporto </a:t>
            </a:r>
            <a:r>
              <a:rPr lang="it-IT" altLang="it-IT" sz="2000" b="1" dirty="0" err="1">
                <a:solidFill>
                  <a:srgbClr val="008000"/>
                </a:solidFill>
              </a:rPr>
              <a:t>ω</a:t>
            </a:r>
            <a:r>
              <a:rPr lang="it-IT" altLang="it-IT" sz="2000" b="1" i="1" dirty="0">
                <a:solidFill>
                  <a:srgbClr val="0000FF"/>
                </a:solidFill>
              </a:rPr>
              <a:t> fra l’ampiezza </a:t>
            </a:r>
            <a:r>
              <a:rPr lang="it-IT" altLang="it-IT" sz="2000" b="1" i="1" dirty="0">
                <a:solidFill>
                  <a:srgbClr val="FF0000"/>
                </a:solidFill>
              </a:rPr>
              <a:t>α </a:t>
            </a:r>
            <a:r>
              <a:rPr lang="it-IT" altLang="it-IT" sz="2000" b="1" i="1" dirty="0">
                <a:solidFill>
                  <a:srgbClr val="0000FF"/>
                </a:solidFill>
              </a:rPr>
              <a:t> dell’angolo BOP e il tempo </a:t>
            </a:r>
            <a:r>
              <a:rPr lang="it-IT" altLang="it-IT" sz="2000" b="1" i="1" dirty="0">
                <a:solidFill>
                  <a:srgbClr val="FF0000"/>
                </a:solidFill>
              </a:rPr>
              <a:t>t</a:t>
            </a:r>
            <a:r>
              <a:rPr lang="it-IT" altLang="it-IT" sz="2000" b="1" i="1" dirty="0">
                <a:solidFill>
                  <a:srgbClr val="0000FF"/>
                </a:solidFill>
              </a:rPr>
              <a:t> impiegato da OP a spazzare l’angolo.</a:t>
            </a:r>
          </a:p>
          <a:p>
            <a:pPr eaLnBrk="1" hangingPunct="1"/>
            <a:endParaRPr lang="it-IT" altLang="it-IT" sz="800" b="1" i="1" dirty="0">
              <a:solidFill>
                <a:srgbClr val="0000FF"/>
              </a:solidFill>
            </a:endParaRPr>
          </a:p>
          <a:p>
            <a:pPr eaLnBrk="1" hangingPunct="1"/>
            <a:r>
              <a:rPr lang="it-IT" altLang="it-IT" sz="2000" b="1" dirty="0"/>
              <a:t>Se la circonferenza ha raggio </a:t>
            </a:r>
            <a:r>
              <a:rPr lang="it-IT" altLang="it-IT" sz="2000" b="1" dirty="0" err="1"/>
              <a:t>r</a:t>
            </a:r>
            <a:r>
              <a:rPr lang="it-IT" altLang="it-IT" sz="2000" b="1" dirty="0"/>
              <a:t> = 1, trovo:</a:t>
            </a:r>
          </a:p>
          <a:p>
            <a:pPr eaLnBrk="1" hangingPunct="1"/>
            <a:r>
              <a:rPr lang="it-IT" altLang="it-IT" sz="2000" b="1" i="1" dirty="0">
                <a:solidFill>
                  <a:srgbClr val="FF0000"/>
                </a:solidFill>
              </a:rPr>
              <a:t>L</a:t>
            </a:r>
            <a:r>
              <a:rPr lang="it-IT" altLang="it-IT" sz="2000" b="1" i="1" dirty="0">
                <a:solidFill>
                  <a:srgbClr val="0000FF"/>
                </a:solidFill>
              </a:rPr>
              <a:t> = misura </a:t>
            </a:r>
            <a:r>
              <a:rPr lang="it-IT" altLang="it-IT" sz="2000" b="1" i="1" dirty="0">
                <a:solidFill>
                  <a:srgbClr val="FF0000"/>
                </a:solidFill>
              </a:rPr>
              <a:t>α</a:t>
            </a:r>
            <a:r>
              <a:rPr lang="it-IT" altLang="it-IT" sz="2000" b="1" i="1" dirty="0">
                <a:solidFill>
                  <a:srgbClr val="0000FF"/>
                </a:solidFill>
              </a:rPr>
              <a:t> dell’angolo BOP in radianti. </a:t>
            </a:r>
          </a:p>
        </p:txBody>
      </p:sp>
      <p:pic>
        <p:nvPicPr>
          <p:cNvPr id="19464" name="Picture 7">
            <a:extLst>
              <a:ext uri="{FF2B5EF4-FFF2-40B4-BE49-F238E27FC236}">
                <a16:creationId xmlns:a16="http://schemas.microsoft.com/office/drawing/2014/main" id="{22B6E112-0164-1441-8A3C-A7647BBA4E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158" y="3079543"/>
            <a:ext cx="2419350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F2139D48-68C7-F143-B8F8-FD63DE8BDA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500" y="3573016"/>
            <a:ext cx="3153160" cy="110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5941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Slide Number Placeholder 5">
            <a:extLst>
              <a:ext uri="{FF2B5EF4-FFF2-40B4-BE49-F238E27FC236}">
                <a16:creationId xmlns:a16="http://schemas.microsoft.com/office/drawing/2014/main" id="{7E017360-1227-E44C-95BA-A412BCD00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EFD5FD2-81FD-784A-8FC0-246ADAC7D01D}" type="slidenum">
              <a:rPr lang="it-IT" altLang="it-IT" sz="1400"/>
              <a:pPr eaLnBrk="1" hangingPunct="1"/>
              <a:t>7</a:t>
            </a:fld>
            <a:endParaRPr lang="it-IT" altLang="it-IT" sz="1400"/>
          </a:p>
        </p:txBody>
      </p:sp>
      <p:sp>
        <p:nvSpPr>
          <p:cNvPr id="19460" name="Rectangle 2">
            <a:extLst>
              <a:ext uri="{FF2B5EF4-FFF2-40B4-BE49-F238E27FC236}">
                <a16:creationId xmlns:a16="http://schemas.microsoft.com/office/drawing/2014/main" id="{A3407C0F-9B23-224F-86B8-30636AB8F6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47664" y="381000"/>
            <a:ext cx="5112568" cy="609600"/>
          </a:xfrm>
        </p:spPr>
        <p:txBody>
          <a:bodyPr/>
          <a:lstStyle/>
          <a:p>
            <a:pPr eaLnBrk="1" hangingPunct="1"/>
            <a:r>
              <a:rPr lang="it-IT" altLang="it-IT" sz="2800" b="1" dirty="0">
                <a:solidFill>
                  <a:srgbClr val="FF3300"/>
                </a:solidFill>
              </a:rPr>
              <a:t>Velocità angolare di un moto circolare uniforme</a:t>
            </a:r>
            <a:endParaRPr lang="it-IT" altLang="it-IT" sz="2800" dirty="0"/>
          </a:p>
        </p:txBody>
      </p:sp>
      <p:sp>
        <p:nvSpPr>
          <p:cNvPr id="19461" name="Footer Placeholder 4">
            <a:extLst>
              <a:ext uri="{FF2B5EF4-FFF2-40B4-BE49-F238E27FC236}">
                <a16:creationId xmlns:a16="http://schemas.microsoft.com/office/drawing/2014/main" id="{FB7C1B8C-C180-E24B-9396-72F069EF1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4290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400"/>
              <a:t>Anna Maria Miele, Treccani Scuola 2013</a:t>
            </a:r>
          </a:p>
        </p:txBody>
      </p:sp>
      <p:sp>
        <p:nvSpPr>
          <p:cNvPr id="19463" name="TextBox 6">
            <a:extLst>
              <a:ext uri="{FF2B5EF4-FFF2-40B4-BE49-F238E27FC236}">
                <a16:creationId xmlns:a16="http://schemas.microsoft.com/office/drawing/2014/main" id="{57FBB083-9C37-E446-97FF-0E7945D0E0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066800"/>
            <a:ext cx="8077200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000" dirty="0"/>
              <a:t>Per una pallina che si muove di </a:t>
            </a:r>
            <a:r>
              <a:rPr lang="it-IT" altLang="it-IT" sz="2000" i="1" dirty="0"/>
              <a:t>moto circolare uniforme si trova che:</a:t>
            </a:r>
          </a:p>
          <a:p>
            <a:pPr eaLnBrk="1" hangingPunct="1"/>
            <a:r>
              <a:rPr lang="it-IT" altLang="it-IT" sz="2000" b="1" i="1" dirty="0">
                <a:solidFill>
                  <a:srgbClr val="0000FF"/>
                </a:solidFill>
              </a:rPr>
              <a:t>è costante il rapporto </a:t>
            </a:r>
            <a:r>
              <a:rPr lang="it-IT" altLang="it-IT" sz="2000" b="1" dirty="0" err="1">
                <a:solidFill>
                  <a:srgbClr val="008000"/>
                </a:solidFill>
              </a:rPr>
              <a:t>ω</a:t>
            </a:r>
            <a:r>
              <a:rPr lang="it-IT" altLang="it-IT" sz="2000" b="1" i="1" dirty="0">
                <a:solidFill>
                  <a:srgbClr val="0000FF"/>
                </a:solidFill>
              </a:rPr>
              <a:t> fra l’ampiezza </a:t>
            </a:r>
            <a:r>
              <a:rPr lang="it-IT" altLang="it-IT" sz="2000" b="1" i="1" dirty="0">
                <a:solidFill>
                  <a:srgbClr val="FF0000"/>
                </a:solidFill>
              </a:rPr>
              <a:t>α </a:t>
            </a:r>
            <a:r>
              <a:rPr lang="it-IT" altLang="it-IT" sz="2000" b="1" i="1" dirty="0">
                <a:solidFill>
                  <a:srgbClr val="0000FF"/>
                </a:solidFill>
              </a:rPr>
              <a:t> dell’angolo BOP e il tempo </a:t>
            </a:r>
            <a:r>
              <a:rPr lang="it-IT" altLang="it-IT" sz="2000" b="1" i="1" dirty="0">
                <a:solidFill>
                  <a:srgbClr val="FF0000"/>
                </a:solidFill>
              </a:rPr>
              <a:t>t</a:t>
            </a:r>
            <a:r>
              <a:rPr lang="it-IT" altLang="it-IT" sz="2000" b="1" i="1" dirty="0">
                <a:solidFill>
                  <a:srgbClr val="0000FF"/>
                </a:solidFill>
              </a:rPr>
              <a:t> impiegato da OP a spazzare l’angolo.</a:t>
            </a:r>
          </a:p>
          <a:p>
            <a:pPr eaLnBrk="1" hangingPunct="1"/>
            <a:endParaRPr lang="it-IT" altLang="it-IT" sz="800" b="1" i="1" dirty="0">
              <a:solidFill>
                <a:srgbClr val="0000FF"/>
              </a:solidFill>
            </a:endParaRPr>
          </a:p>
        </p:txBody>
      </p:sp>
      <p:pic>
        <p:nvPicPr>
          <p:cNvPr id="19464" name="Picture 7">
            <a:extLst>
              <a:ext uri="{FF2B5EF4-FFF2-40B4-BE49-F238E27FC236}">
                <a16:creationId xmlns:a16="http://schemas.microsoft.com/office/drawing/2014/main" id="{22B6E112-0164-1441-8A3C-A7647BBA4E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752600"/>
            <a:ext cx="2419350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5" name="TextBox 12">
            <a:extLst>
              <a:ext uri="{FF2B5EF4-FFF2-40B4-BE49-F238E27FC236}">
                <a16:creationId xmlns:a16="http://schemas.microsoft.com/office/drawing/2014/main" id="{AF512D33-4FB9-DF4C-8778-081505E2E6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4150372"/>
            <a:ext cx="85344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b="1" dirty="0"/>
              <a:t>Se </a:t>
            </a:r>
            <a:r>
              <a:rPr lang="it-IT" altLang="it-IT" b="1" dirty="0" err="1">
                <a:solidFill>
                  <a:srgbClr val="FF0000"/>
                </a:solidFill>
              </a:rPr>
              <a:t>ω</a:t>
            </a:r>
            <a:r>
              <a:rPr lang="it-IT" altLang="it-IT" b="1" dirty="0">
                <a:solidFill>
                  <a:srgbClr val="FF0000"/>
                </a:solidFill>
              </a:rPr>
              <a:t> = 1</a:t>
            </a:r>
            <a:r>
              <a:rPr lang="it-IT" altLang="it-IT" b="1" dirty="0"/>
              <a:t>, </a:t>
            </a:r>
            <a:r>
              <a:rPr lang="it-IT" altLang="it-IT" b="1" dirty="0">
                <a:latin typeface="Arial Narrow" panose="020B0604020202020204" pitchFamily="34" charset="0"/>
              </a:rPr>
              <a:t>trovo che:</a:t>
            </a:r>
          </a:p>
          <a:p>
            <a:pPr eaLnBrk="1" hangingPunct="1"/>
            <a:r>
              <a:rPr lang="it-IT" altLang="it-IT" b="1" dirty="0">
                <a:latin typeface="Arial Narrow" panose="020B0604020202020204" pitchFamily="34" charset="0"/>
              </a:rPr>
              <a:t>OP spazza un angolo di 1 radiante ogni secondo.</a:t>
            </a:r>
          </a:p>
          <a:p>
            <a:pPr eaLnBrk="1" hangingPunct="1"/>
            <a:r>
              <a:rPr lang="it-IT" altLang="it-IT" b="1" dirty="0" err="1">
                <a:solidFill>
                  <a:srgbClr val="FF0000"/>
                </a:solidFill>
                <a:latin typeface="Arial Narrow" panose="020B0604020202020204" pitchFamily="34" charset="0"/>
              </a:rPr>
              <a:t>P</a:t>
            </a:r>
            <a:r>
              <a:rPr lang="it-IT" altLang="it-IT" b="1" dirty="0">
                <a:latin typeface="Arial Narrow" panose="020B0604020202020204" pitchFamily="34" charset="0"/>
              </a:rPr>
              <a:t> percorre l’intera circonferenza in un tempo </a:t>
            </a:r>
            <a:r>
              <a:rPr lang="it-IT" altLang="it-IT" b="1" dirty="0">
                <a:solidFill>
                  <a:srgbClr val="0000FF"/>
                </a:solidFill>
                <a:latin typeface="Arial Narrow" panose="020B0604020202020204" pitchFamily="34" charset="0"/>
              </a:rPr>
              <a:t>T</a:t>
            </a:r>
            <a:r>
              <a:rPr lang="it-IT" altLang="it-IT" b="1" dirty="0">
                <a:latin typeface="Arial Narrow" panose="020B0604020202020204" pitchFamily="34" charset="0"/>
              </a:rPr>
              <a:t> = </a:t>
            </a:r>
            <a:r>
              <a:rPr lang="it-IT" altLang="it-IT" b="1" dirty="0"/>
              <a:t>2π </a:t>
            </a:r>
            <a:r>
              <a:rPr lang="it-IT" altLang="it-IT" b="1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≅ </a:t>
            </a:r>
            <a:r>
              <a:rPr lang="it-IT" altLang="it-IT" b="1" dirty="0"/>
              <a:t>6,28 </a:t>
            </a:r>
            <a:r>
              <a:rPr lang="it-IT" altLang="it-IT" b="1" dirty="0">
                <a:latin typeface="Arial Narrow" panose="020B0604020202020204" pitchFamily="34" charset="0"/>
              </a:rPr>
              <a:t>secondi</a:t>
            </a:r>
            <a:r>
              <a:rPr lang="it-IT" altLang="it-IT" b="1" dirty="0"/>
              <a:t>.</a:t>
            </a:r>
          </a:p>
          <a:p>
            <a:pPr eaLnBrk="1" hangingPunct="1"/>
            <a:r>
              <a:rPr lang="it-IT" altLang="it-IT" b="1" dirty="0" err="1">
                <a:solidFill>
                  <a:srgbClr val="008000"/>
                </a:solidFill>
                <a:latin typeface="Arial Narrow" panose="020B0604020202020204" pitchFamily="34" charset="0"/>
              </a:rPr>
              <a:t>Q</a:t>
            </a:r>
            <a:r>
              <a:rPr lang="it-IT" altLang="it-IT" b="1" dirty="0">
                <a:latin typeface="Arial Narrow" panose="020B0604020202020204" pitchFamily="34" charset="0"/>
              </a:rPr>
              <a:t> percorre sul diametro AB un’oscillazione completa nel tempo </a:t>
            </a:r>
            <a:r>
              <a:rPr lang="it-IT" altLang="it-IT" b="1" dirty="0">
                <a:solidFill>
                  <a:srgbClr val="0000FF"/>
                </a:solidFill>
                <a:latin typeface="Arial Narrow" panose="020B0604020202020204" pitchFamily="34" charset="0"/>
              </a:rPr>
              <a:t>T</a:t>
            </a:r>
            <a:r>
              <a:rPr lang="it-IT" altLang="it-IT" b="1" dirty="0">
                <a:latin typeface="Arial Narrow" panose="020B0604020202020204" pitchFamily="34" charset="0"/>
              </a:rPr>
              <a:t>.</a:t>
            </a:r>
          </a:p>
          <a:p>
            <a:pPr eaLnBrk="1" hangingPunct="1"/>
            <a:r>
              <a:rPr lang="it-IT" altLang="it-IT" b="1" dirty="0">
                <a:solidFill>
                  <a:srgbClr val="0000FF"/>
                </a:solidFill>
                <a:latin typeface="Arial Narrow" panose="020B0604020202020204" pitchFamily="34" charset="0"/>
              </a:rPr>
              <a:t>T</a:t>
            </a:r>
            <a:r>
              <a:rPr lang="it-IT" altLang="it-IT" b="1" dirty="0">
                <a:latin typeface="Arial Narrow" panose="020B0604020202020204" pitchFamily="34" charset="0"/>
              </a:rPr>
              <a:t> prende il nome di </a:t>
            </a:r>
            <a:r>
              <a:rPr lang="it-IT" altLang="it-IT" b="1" dirty="0">
                <a:solidFill>
                  <a:srgbClr val="0000FF"/>
                </a:solidFill>
                <a:latin typeface="Arial Narrow" panose="020B0604020202020204" pitchFamily="34" charset="0"/>
              </a:rPr>
              <a:t>periodo</a:t>
            </a:r>
            <a:r>
              <a:rPr lang="it-IT" altLang="it-IT" sz="2000" b="1" dirty="0">
                <a:latin typeface="Arial Narrow" panose="020B0604020202020204" pitchFamily="34" charset="0"/>
              </a:rPr>
              <a:t>. 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2139D48-68C7-F143-B8F8-FD63DE8BDA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6955" y="2084568"/>
            <a:ext cx="2589062" cy="909671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63A1F501-E936-A94A-8C2A-4EF7C4F9EBEF}"/>
              </a:ext>
            </a:extLst>
          </p:cNvPr>
          <p:cNvSpPr/>
          <p:nvPr/>
        </p:nvSpPr>
        <p:spPr>
          <a:xfrm>
            <a:off x="331826" y="3286625"/>
            <a:ext cx="54941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it-IT" altLang="it-IT" sz="2000" b="1" dirty="0"/>
              <a:t>Se la circonferenza ha raggio </a:t>
            </a:r>
            <a:r>
              <a:rPr lang="it-IT" altLang="it-IT" sz="2000" b="1" dirty="0" err="1">
                <a:solidFill>
                  <a:srgbClr val="FF0000"/>
                </a:solidFill>
              </a:rPr>
              <a:t>r</a:t>
            </a:r>
            <a:r>
              <a:rPr lang="it-IT" altLang="it-IT" sz="2000" b="1" dirty="0">
                <a:solidFill>
                  <a:srgbClr val="FF0000"/>
                </a:solidFill>
              </a:rPr>
              <a:t> = 1</a:t>
            </a:r>
            <a:r>
              <a:rPr lang="it-IT" altLang="it-IT" sz="2000" b="1" dirty="0"/>
              <a:t>, trovo:</a:t>
            </a:r>
          </a:p>
          <a:p>
            <a:pPr eaLnBrk="1" hangingPunct="1"/>
            <a:r>
              <a:rPr lang="it-IT" altLang="it-IT" sz="2000" b="1" i="1" dirty="0">
                <a:solidFill>
                  <a:srgbClr val="FF0000"/>
                </a:solidFill>
              </a:rPr>
              <a:t>L</a:t>
            </a:r>
            <a:r>
              <a:rPr lang="it-IT" altLang="it-IT" sz="2000" b="1" i="1" dirty="0">
                <a:solidFill>
                  <a:srgbClr val="0000FF"/>
                </a:solidFill>
              </a:rPr>
              <a:t> = misura </a:t>
            </a:r>
            <a:r>
              <a:rPr lang="it-IT" altLang="it-IT" sz="2000" b="1" i="1" dirty="0">
                <a:solidFill>
                  <a:srgbClr val="FF0000"/>
                </a:solidFill>
              </a:rPr>
              <a:t>α</a:t>
            </a:r>
            <a:r>
              <a:rPr lang="it-IT" altLang="it-IT" sz="2000" b="1" i="1" dirty="0">
                <a:solidFill>
                  <a:srgbClr val="0000FF"/>
                </a:solidFill>
              </a:rPr>
              <a:t> dell’angolo BOP in radianti. </a:t>
            </a:r>
          </a:p>
        </p:txBody>
      </p:sp>
    </p:spTree>
    <p:extLst>
      <p:ext uri="{BB962C8B-B14F-4D97-AF65-F5344CB8AC3E}">
        <p14:creationId xmlns:p14="http://schemas.microsoft.com/office/powerpoint/2010/main" val="34906455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Number Placeholder 5">
            <a:extLst>
              <a:ext uri="{FF2B5EF4-FFF2-40B4-BE49-F238E27FC236}">
                <a16:creationId xmlns:a16="http://schemas.microsoft.com/office/drawing/2014/main" id="{81503EC1-E9FA-3047-9E06-9177CED0E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271D5BB-D62B-184A-A8BC-DF51087C059A}" type="slidenum">
              <a:rPr lang="it-IT" altLang="it-IT" sz="1400"/>
              <a:pPr eaLnBrk="1" hangingPunct="1"/>
              <a:t>8</a:t>
            </a:fld>
            <a:endParaRPr lang="it-IT" altLang="it-IT" sz="1400"/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57B45A23-74D3-3F40-ABF2-7CD8979E77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534400" cy="609600"/>
          </a:xfrm>
        </p:spPr>
        <p:txBody>
          <a:bodyPr/>
          <a:lstStyle/>
          <a:p>
            <a:pPr eaLnBrk="1" hangingPunct="1"/>
            <a:r>
              <a:rPr lang="it-IT" altLang="it-IT" sz="2800" b="1">
                <a:solidFill>
                  <a:srgbClr val="FF3300"/>
                </a:solidFill>
              </a:rPr>
              <a:t>La legge del moto armonico in un caso semplice </a:t>
            </a:r>
            <a:endParaRPr lang="it-IT" altLang="it-IT" sz="2800" b="1"/>
          </a:p>
        </p:txBody>
      </p:sp>
      <p:sp>
        <p:nvSpPr>
          <p:cNvPr id="20484" name="Footer Placeholder 4">
            <a:extLst>
              <a:ext uri="{FF2B5EF4-FFF2-40B4-BE49-F238E27FC236}">
                <a16:creationId xmlns:a16="http://schemas.microsoft.com/office/drawing/2014/main" id="{BF709045-6C7A-874E-8379-1C26D5039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4290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400"/>
              <a:t>Anna Maria Miele, Treccani Scuola 2013</a:t>
            </a:r>
          </a:p>
        </p:txBody>
      </p:sp>
      <p:pic>
        <p:nvPicPr>
          <p:cNvPr id="20485" name="Picture 7">
            <a:extLst>
              <a:ext uri="{FF2B5EF4-FFF2-40B4-BE49-F238E27FC236}">
                <a16:creationId xmlns:a16="http://schemas.microsoft.com/office/drawing/2014/main" id="{8C51AA13-F8E3-A340-ADFA-8BDB57A508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295400"/>
            <a:ext cx="2827338" cy="271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TextBox 8">
            <a:extLst>
              <a:ext uri="{FF2B5EF4-FFF2-40B4-BE49-F238E27FC236}">
                <a16:creationId xmlns:a16="http://schemas.microsoft.com/office/drawing/2014/main" id="{5BE475A1-C7B6-F448-8B13-DAC36F33A0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914400"/>
            <a:ext cx="1676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800" b="1">
                <a:solidFill>
                  <a:srgbClr val="008000"/>
                </a:solidFill>
              </a:rPr>
              <a:t>raggio r = 1</a:t>
            </a:r>
          </a:p>
        </p:txBody>
      </p:sp>
      <p:pic>
        <p:nvPicPr>
          <p:cNvPr id="20487" name="Picture 9">
            <a:extLst>
              <a:ext uri="{FF2B5EF4-FFF2-40B4-BE49-F238E27FC236}">
                <a16:creationId xmlns:a16="http://schemas.microsoft.com/office/drawing/2014/main" id="{C2603B12-1ACD-DC4E-872C-5A792F87F5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76400"/>
            <a:ext cx="2225675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8" name="TextBox 10">
            <a:extLst>
              <a:ext uri="{FF2B5EF4-FFF2-40B4-BE49-F238E27FC236}">
                <a16:creationId xmlns:a16="http://schemas.microsoft.com/office/drawing/2014/main" id="{56AC17BC-33E1-C24A-998A-85289C72B9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914400"/>
            <a:ext cx="3048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800" b="1">
                <a:solidFill>
                  <a:srgbClr val="0000FF"/>
                </a:solidFill>
              </a:rPr>
              <a:t>velocità angolare ω = 1</a:t>
            </a:r>
          </a:p>
        </p:txBody>
      </p:sp>
      <p:sp>
        <p:nvSpPr>
          <p:cNvPr id="20489" name="Rectangle 11">
            <a:extLst>
              <a:ext uri="{FF2B5EF4-FFF2-40B4-BE49-F238E27FC236}">
                <a16:creationId xmlns:a16="http://schemas.microsoft.com/office/drawing/2014/main" id="{9D78F2C1-D899-054F-A2E7-3CE958AA6F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3962400"/>
            <a:ext cx="736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800"/>
              <a:t> </a:t>
            </a:r>
            <a:r>
              <a:rPr lang="it-IT" altLang="it-IT" sz="1800" b="1">
                <a:solidFill>
                  <a:srgbClr val="0000FF"/>
                </a:solidFill>
              </a:rPr>
              <a:t>α = t</a:t>
            </a:r>
          </a:p>
        </p:txBody>
      </p:sp>
      <p:sp>
        <p:nvSpPr>
          <p:cNvPr id="20490" name="TextBox 12">
            <a:extLst>
              <a:ext uri="{FF2B5EF4-FFF2-40B4-BE49-F238E27FC236}">
                <a16:creationId xmlns:a16="http://schemas.microsoft.com/office/drawing/2014/main" id="{FA14EEB2-65EE-3947-9681-A63EBB9ECB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914400"/>
            <a:ext cx="312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800" b="1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20491" name="TextBox 13">
            <a:extLst>
              <a:ext uri="{FF2B5EF4-FFF2-40B4-BE49-F238E27FC236}">
                <a16:creationId xmlns:a16="http://schemas.microsoft.com/office/drawing/2014/main" id="{FC432B22-034C-EE41-B044-C3F3CCE574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3962400"/>
            <a:ext cx="3810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800" b="1">
                <a:solidFill>
                  <a:srgbClr val="008000"/>
                </a:solidFill>
              </a:rPr>
              <a:t>L’ascissa </a:t>
            </a:r>
            <a:r>
              <a:rPr lang="it-IT" altLang="it-IT" sz="1800" b="1" i="1">
                <a:solidFill>
                  <a:srgbClr val="008000"/>
                </a:solidFill>
              </a:rPr>
              <a:t>d</a:t>
            </a:r>
            <a:r>
              <a:rPr lang="it-IT" altLang="it-IT" sz="1800" b="1">
                <a:solidFill>
                  <a:srgbClr val="008000"/>
                </a:solidFill>
              </a:rPr>
              <a:t> del punto Q è data da</a:t>
            </a:r>
          </a:p>
          <a:p>
            <a:pPr eaLnBrk="1" hangingPunct="1"/>
            <a:r>
              <a:rPr lang="it-IT" altLang="it-IT" sz="1800">
                <a:solidFill>
                  <a:srgbClr val="008000"/>
                </a:solidFill>
              </a:rPr>
              <a:t>                 </a:t>
            </a:r>
            <a:r>
              <a:rPr lang="it-IT" altLang="it-IT" sz="1800" b="1" i="1">
                <a:solidFill>
                  <a:srgbClr val="008000"/>
                </a:solidFill>
              </a:rPr>
              <a:t>d = cos(α) </a:t>
            </a:r>
          </a:p>
        </p:txBody>
      </p:sp>
      <p:sp>
        <p:nvSpPr>
          <p:cNvPr id="20492" name="TextBox 14">
            <a:extLst>
              <a:ext uri="{FF2B5EF4-FFF2-40B4-BE49-F238E27FC236}">
                <a16:creationId xmlns:a16="http://schemas.microsoft.com/office/drawing/2014/main" id="{594B4670-1B8F-6944-B233-8DE2D9A49D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4800600"/>
            <a:ext cx="8382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it-IT" sz="2000" b="1"/>
              <a:t>La posizione di Q varia al variare del tempo con la legge</a:t>
            </a:r>
          </a:p>
          <a:p>
            <a:pPr algn="ctr" eaLnBrk="1" hangingPunct="1"/>
            <a:r>
              <a:rPr lang="it-IT" altLang="it-IT" sz="2000"/>
              <a:t> </a:t>
            </a:r>
            <a:r>
              <a:rPr lang="it-IT" altLang="it-IT" sz="2000" b="1" i="1">
                <a:solidFill>
                  <a:srgbClr val="FF0000"/>
                </a:solidFill>
              </a:rPr>
              <a:t>d = cos(t)</a:t>
            </a:r>
          </a:p>
        </p:txBody>
      </p:sp>
      <p:sp>
        <p:nvSpPr>
          <p:cNvPr id="17" name="Right Bracket 16">
            <a:extLst>
              <a:ext uri="{FF2B5EF4-FFF2-40B4-BE49-F238E27FC236}">
                <a16:creationId xmlns:a16="http://schemas.microsoft.com/office/drawing/2014/main" id="{29A653AC-F3FA-6F48-9C56-372C635EC0D1}"/>
              </a:ext>
            </a:extLst>
          </p:cNvPr>
          <p:cNvSpPr>
            <a:spLocks/>
          </p:cNvSpPr>
          <p:nvPr/>
        </p:nvSpPr>
        <p:spPr bwMode="auto">
          <a:xfrm rot="5400000">
            <a:off x="4457700" y="571500"/>
            <a:ext cx="304800" cy="8001000"/>
          </a:xfrm>
          <a:prstGeom prst="rightBracket">
            <a:avLst>
              <a:gd name="adj" fmla="val 8385"/>
            </a:avLst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it-IT" altLang="it-IT" sz="1800"/>
          </a:p>
        </p:txBody>
      </p:sp>
      <p:sp>
        <p:nvSpPr>
          <p:cNvPr id="20494" name="TextBox 17">
            <a:extLst>
              <a:ext uri="{FF2B5EF4-FFF2-40B4-BE49-F238E27FC236}">
                <a16:creationId xmlns:a16="http://schemas.microsoft.com/office/drawing/2014/main" id="{4DC5D8CF-4929-AC4F-8CEC-5C24BB3776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3962400"/>
            <a:ext cx="312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800" b="1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20495" name="TextBox 18">
            <a:extLst>
              <a:ext uri="{FF2B5EF4-FFF2-40B4-BE49-F238E27FC236}">
                <a16:creationId xmlns:a16="http://schemas.microsoft.com/office/drawing/2014/main" id="{3EA0CE22-D7AE-8C42-B4A5-6D958D9FA6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5638800"/>
            <a:ext cx="6400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b="1" dirty="0">
                <a:solidFill>
                  <a:srgbClr val="0000FF"/>
                </a:solidFill>
              </a:rPr>
              <a:t>Come traccio il grafico di questa legge?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6">
            <a:extLst>
              <a:ext uri="{FF2B5EF4-FFF2-40B4-BE49-F238E27FC236}">
                <a16:creationId xmlns:a16="http://schemas.microsoft.com/office/drawing/2014/main" id="{4BE86273-08C6-A045-B8E4-2DFB430AA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C127731-7A5A-4E45-84C5-899185471F90}" type="slidenum">
              <a:rPr lang="it-IT" altLang="it-IT" sz="1400"/>
              <a:pPr eaLnBrk="1" hangingPunct="1"/>
              <a:t>9</a:t>
            </a:fld>
            <a:endParaRPr lang="it-IT" altLang="it-IT" sz="1400"/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2C51F4A8-632B-2B45-A6F2-0FE7A944AC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1520" y="692696"/>
            <a:ext cx="8686800" cy="850900"/>
          </a:xfrm>
        </p:spPr>
        <p:txBody>
          <a:bodyPr/>
          <a:lstStyle/>
          <a:p>
            <a:pPr eaLnBrk="1" hangingPunct="1"/>
            <a:r>
              <a:rPr lang="it-IT" altLang="it-IT" sz="3200" b="1" dirty="0">
                <a:solidFill>
                  <a:srgbClr val="FF3300"/>
                </a:solidFill>
              </a:rPr>
              <a:t>Attività1. Il grafico del moto armonico</a:t>
            </a:r>
          </a:p>
        </p:txBody>
      </p:sp>
      <p:sp>
        <p:nvSpPr>
          <p:cNvPr id="21508" name="Footer Placeholder 5">
            <a:extLst>
              <a:ext uri="{FF2B5EF4-FFF2-40B4-BE49-F238E27FC236}">
                <a16:creationId xmlns:a16="http://schemas.microsoft.com/office/drawing/2014/main" id="{F956B5EC-E4AF-044D-A22F-66241C0E9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563888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400" i="1" dirty="0"/>
              <a:t>Anna Maria Miele, Treccani Scuola 2013</a:t>
            </a:r>
          </a:p>
        </p:txBody>
      </p:sp>
      <p:sp>
        <p:nvSpPr>
          <p:cNvPr id="21509" name="TextBox 5">
            <a:extLst>
              <a:ext uri="{FF2B5EF4-FFF2-40B4-BE49-F238E27FC236}">
                <a16:creationId xmlns:a16="http://schemas.microsoft.com/office/drawing/2014/main" id="{EF28B34A-87F3-DB4F-ACD7-DCB013C8BD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2286000"/>
            <a:ext cx="70104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800" b="1" dirty="0">
                <a:solidFill>
                  <a:srgbClr val="0000FF"/>
                </a:solidFill>
              </a:rPr>
              <a:t>Completa la scheda 1 per tracciare il grafico del moto armonico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3335</TotalTime>
  <Words>1326</Words>
  <Application>Microsoft Macintosh PowerPoint</Application>
  <PresentationFormat>Presentazione su schermo (4:3)</PresentationFormat>
  <Paragraphs>168</Paragraphs>
  <Slides>26</Slides>
  <Notes>0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26</vt:i4>
      </vt:variant>
    </vt:vector>
  </HeadingPairs>
  <TitlesOfParts>
    <vt:vector size="33" baseType="lpstr">
      <vt:lpstr>ＭＳ ゴシック</vt:lpstr>
      <vt:lpstr>Arial</vt:lpstr>
      <vt:lpstr>Arial Narrow</vt:lpstr>
      <vt:lpstr>Chalkboard</vt:lpstr>
      <vt:lpstr>Times New Roman</vt:lpstr>
      <vt:lpstr>Wingdings</vt:lpstr>
      <vt:lpstr>Struttura predefinita</vt:lpstr>
      <vt:lpstr>Grafico e legge del moto armonico </vt:lpstr>
      <vt:lpstr>Il moto armonico </vt:lpstr>
      <vt:lpstr>Come si spiega il grafico del moto armonico?</vt:lpstr>
      <vt:lpstr>Misura di un angolo in radianti</vt:lpstr>
      <vt:lpstr>Misura di un angolo in radianti</vt:lpstr>
      <vt:lpstr>Velocità angolare di un moto circolare uniforme</vt:lpstr>
      <vt:lpstr>Velocità angolare di un moto circolare uniforme</vt:lpstr>
      <vt:lpstr>La legge del moto armonico in un caso semplice </vt:lpstr>
      <vt:lpstr>Attività1. Il grafico del moto armonico</vt:lpstr>
      <vt:lpstr>Riflessioni sul lavoro con la scheda</vt:lpstr>
      <vt:lpstr>Che cosa hai trovato?</vt:lpstr>
      <vt:lpstr>1° Grafico di moto armonico</vt:lpstr>
      <vt:lpstr>Il movimento continua</vt:lpstr>
      <vt:lpstr>2° Grafico di moto armonico</vt:lpstr>
      <vt:lpstr>Il movimento continua</vt:lpstr>
      <vt:lpstr>La legge del moto armonico</vt:lpstr>
      <vt:lpstr>Le funzioni circolari</vt:lpstr>
      <vt:lpstr>Riflessioni sul grafico di d = sin(t)</vt:lpstr>
      <vt:lpstr>La funzione y = sin(x)</vt:lpstr>
      <vt:lpstr>La funzione y = cos (x)</vt:lpstr>
      <vt:lpstr>Attività 2</vt:lpstr>
      <vt:lpstr>Che cosa hai trovato</vt:lpstr>
      <vt:lpstr>Procedimento per determinare tanα</vt:lpstr>
      <vt:lpstr>Prime osservazioni sull’andamento di tanα</vt:lpstr>
      <vt:lpstr>Il grafico di y = tan(x)</vt:lpstr>
      <vt:lpstr>Andamento di y = tan(x)</vt:lpstr>
    </vt:vector>
  </TitlesOfParts>
  <Manager/>
  <Company/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funzioni periodiche</dc:title>
  <dc:subject/>
  <dc:creator>Annamaria Miele</dc:creator>
  <cp:keywords/>
  <dc:description/>
  <cp:lastModifiedBy>Microsoft Office User</cp:lastModifiedBy>
  <cp:revision>287</cp:revision>
  <dcterms:created xsi:type="dcterms:W3CDTF">2013-01-21T08:11:38Z</dcterms:created>
  <dcterms:modified xsi:type="dcterms:W3CDTF">2020-05-08T09:20:25Z</dcterms:modified>
  <cp:category/>
</cp:coreProperties>
</file>