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302" r:id="rId3"/>
    <p:sldId id="305" r:id="rId4"/>
    <p:sldId id="306" r:id="rId5"/>
    <p:sldId id="307" r:id="rId6"/>
    <p:sldId id="308" r:id="rId7"/>
    <p:sldId id="310" r:id="rId8"/>
    <p:sldId id="309" r:id="rId9"/>
    <p:sldId id="263" r:id="rId10"/>
    <p:sldId id="266" r:id="rId11"/>
    <p:sldId id="312" r:id="rId12"/>
    <p:sldId id="334" r:id="rId13"/>
    <p:sldId id="311" r:id="rId14"/>
    <p:sldId id="313" r:id="rId15"/>
    <p:sldId id="314" r:id="rId16"/>
    <p:sldId id="315" r:id="rId17"/>
    <p:sldId id="316" r:id="rId18"/>
    <p:sldId id="330" r:id="rId19"/>
    <p:sldId id="333" r:id="rId20"/>
    <p:sldId id="331" r:id="rId21"/>
    <p:sldId id="317" r:id="rId22"/>
    <p:sldId id="318" r:id="rId23"/>
    <p:sldId id="319" r:id="rId24"/>
    <p:sldId id="322" r:id="rId25"/>
    <p:sldId id="332" r:id="rId26"/>
    <p:sldId id="325" r:id="rId27"/>
    <p:sldId id="320" r:id="rId28"/>
    <p:sldId id="327" r:id="rId29"/>
    <p:sldId id="324" r:id="rId30"/>
    <p:sldId id="329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0D0"/>
    <a:srgbClr val="23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>
      <p:cViewPr varScale="1">
        <p:scale>
          <a:sx n="86" d="100"/>
          <a:sy n="86" d="100"/>
        </p:scale>
        <p:origin x="17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E57327-9EDA-CC42-83FC-1DFD974E1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B9D28-A571-4C44-8954-51EEF7F32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9BB1529-FBD0-0C40-B8F5-AEA09B5A5344}" type="datetime1">
              <a:rPr lang="it-IT" altLang="it-IT"/>
              <a:pPr/>
              <a:t>04/05/20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153B0-CBD3-2B45-9291-548EC57D44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E812F-FBC1-3F4C-AD4D-E5E914091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1678BC-ECBA-9B46-9E9A-B5F8DC02C5E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08E2FC-42AD-F34D-BE8C-CD68DE92C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4F9DC-F76E-CF44-88D2-C86E2502A2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42AE49-4CB2-5A44-904F-26F9AC12221E}" type="datetime1">
              <a:rPr lang="it-IT" altLang="it-IT"/>
              <a:pPr/>
              <a:t>04/05/20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CCFD5D-5C3E-5044-B69B-7A3FB7270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F77957-F50F-2F45-9CAA-5F94EB4F5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91AB9-E462-6D4F-B9FE-53F34A9470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1418B-6B99-1D45-B6EC-790A7EE23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3B8683-74A0-7447-A284-AEF2DE9FECD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E1067-B7A3-B24D-BF04-0248378D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F5700-8E07-434F-9283-F1806E1FF754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D30756-9892-AC4D-BC7E-80719122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21668E-4076-9E4A-A92F-EF7EA066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4D38-427A-1F42-A420-430189F701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66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EE2919-AAF5-CE47-A6E5-E0A9D28A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D0769-713A-C140-99EA-F4BD4CDD8063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73614F-5EE4-734E-B72B-E4BC7D3F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658E14-E1AA-E34A-AD3A-12C00D0D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F6F5-F9CE-1747-8B9B-D9AE11D766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1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0C91C-ECC8-6A46-ACF2-ED1C9CD8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1001-5155-CC41-85C9-70B26E0C0DD8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DDCD8-AE88-0B41-A14B-B1A77937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ECF8F-F40E-4842-8BA4-0F63A335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3BC53-76D4-8D47-9B89-14953A6BC6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656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F37997-2573-7546-91E6-C390FDE2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0B035-C04C-4F4E-A7F9-5856BC3269C0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D1BCD8-F7B8-3B4C-A1EE-33E9DB20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F98266-9110-6043-AF13-07ABBAA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75B46-17C3-DC4D-AD61-E4C337D278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ED95A1-695C-C84C-A820-6079429B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53B10-FD2F-B24D-BB80-7257236D3BE6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99D3B-A831-AB46-A912-A593500A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C60C2A-8F96-FA45-8A71-ED77B6CA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619E-107D-9D44-93BB-4FDEF0F4EC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8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81411A4-B62B-E540-B102-99714DA4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B83C3B-5E61-1241-818F-0DB1E891B2B6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C37C0C3-0FBF-2346-AB35-B1AFA819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3A18D57-A41F-0043-B01F-7157D24D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BE70-1378-8A4E-A10F-782470A6B8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65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A2CBE6-73D1-744F-B81E-D4E0E17B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A74C6-6876-E44E-868E-13C72C264AFE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9D401F9A-BFAF-EF48-BFDA-3D5D7C8B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271EAEC1-7575-644D-9C3E-4699605D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8E21F-DF82-A944-AF60-533DC47F76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097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744D3A8-6010-3C46-8612-F9D10D7F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33730-7829-5F4A-972E-0532F547CD01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658D0BC-A1D6-0A44-99AE-5413A22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931CC0A-7637-EE45-B583-E1FE7BD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B2092-DD86-F345-9516-B799C4F3EB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55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EE07934-6E21-CF4A-A7B0-87A4312A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FD5F6-158C-C645-95D5-331756B2F3FA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6AC8315-47F1-EF4C-9FDC-4D41BC8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2B3428E-153B-9540-BB3C-39F75E5C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DD3E6-46DA-C64E-8CE5-F10B540DFB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66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558CF33-1CF3-5E48-8D61-B99AD119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6F271-5185-0A4D-A7FF-5B38C4B33BC0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83C7A13-B0D3-2D45-9001-9C12FA8E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CCC2AC0-E41F-2349-B419-877599FE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2A45-96C6-CF40-9D02-8C325FFB84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286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62AFDCB-1556-E444-80E1-D97FA245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D63D0-77D7-9840-BE66-EB40F2A84B6F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E84A779-3264-CA49-84F2-F921A4EB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F46E456-9679-E549-942F-0E4E7F61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4C4C-2588-FE41-9590-A2AF117EBE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47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BCA946A4-F5E7-9A4C-AE69-6281A6833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97EECAC-1375-D24F-A189-21941FA18B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D6816-6BD5-9E46-9AC1-A13B30CB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5DB4AC-17FA-4840-BB05-B207D58E2444}" type="datetime1">
              <a:rPr lang="it-IT" altLang="it-IT" smtClean="0"/>
              <a:t>04/05/20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93293-4B18-9945-B416-10609E2AF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Anna Maria Miele,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D4DE84-37B9-9044-ADD2-05F72BA06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42D7B5-8086-D041-848B-F16A8EFEC38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772400" cy="216058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Risolvere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</a:t>
            </a:r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polinomiali di grado superiore al 2</a:t>
            </a:r>
            <a:r>
              <a:rPr lang="it-IT" altLang="it-IT" sz="40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A2B99FD7-8D64-B346-94E1-CD246F316E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610600" cy="216058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Cosa hai trovato?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1FA62C72-6716-8D4E-9657-FB81829A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EFBA06D7-A7AF-CF48-9F4F-74ACA1DD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5DB02C-1373-9A4C-AE8F-42DD7576619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5168B045-6875-6A4D-AA7F-8E8094D0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4188CC31-2B69-5949-A821-16ECB86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1326C8-D057-4F4E-B37F-C06AC1EBADB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54D4F670-BBD8-664B-8F8A-909A0DB8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629444"/>
            <a:ext cx="8001000" cy="6858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di un’equazione ‘per tentativi’</a:t>
            </a:r>
          </a:p>
        </p:txBody>
      </p:sp>
      <p:pic>
        <p:nvPicPr>
          <p:cNvPr id="25606" name="Picture 7" descr="Schermata 2014-07-17 alle 10.53.13.png">
            <a:extLst>
              <a:ext uri="{FF2B5EF4-FFF2-40B4-BE49-F238E27FC236}">
                <a16:creationId xmlns:a16="http://schemas.microsoft.com/office/drawing/2014/main" id="{B4004BA1-E2C1-6E40-9495-47B80B40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>
            <a:extLst>
              <a:ext uri="{FF2B5EF4-FFF2-40B4-BE49-F238E27FC236}">
                <a16:creationId xmlns:a16="http://schemas.microsoft.com/office/drawing/2014/main" id="{095918FA-93EE-D540-A50C-EF67A8049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153400" cy="1570038"/>
          </a:xfrm>
          <a:prstGeom prst="rect">
            <a:avLst/>
          </a:prstGeom>
          <a:solidFill>
            <a:srgbClr val="FDFFE5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Ricorda: una soluzione di un’equazione è un numero che, sostituito all’incognita (</a:t>
            </a:r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) trasforma l’equazione in un’uguaglianza vera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ECB5BA91-D50B-0E49-9265-3647219B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5A786699-EC51-CA49-B966-02C04DF1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6B5E08-04BF-7548-9D08-0BB618FCC3B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876CC0DE-7E56-BF41-8105-888C3440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001000" cy="6858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di un’equazione ‘per tentativi’</a:t>
            </a:r>
          </a:p>
        </p:txBody>
      </p:sp>
      <p:pic>
        <p:nvPicPr>
          <p:cNvPr id="26630" name="Picture 7" descr="Schermata 2014-08-20 alle 09.58.58.png">
            <a:extLst>
              <a:ext uri="{FF2B5EF4-FFF2-40B4-BE49-F238E27FC236}">
                <a16:creationId xmlns:a16="http://schemas.microsoft.com/office/drawing/2014/main" id="{ECDEE469-61AE-A248-A5AC-DF2D97785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09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Polinomi_Presenta2a.jpg">
            <a:extLst>
              <a:ext uri="{FF2B5EF4-FFF2-40B4-BE49-F238E27FC236}">
                <a16:creationId xmlns:a16="http://schemas.microsoft.com/office/drawing/2014/main" id="{018E1873-A805-4D4F-BC02-55F2008D5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5344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C22DCC6E-23E2-1D4E-A697-3E76C41B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EE1DFCC-6BD1-1F42-992E-9C9569A3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5AC22A-4528-7041-852C-9CFB468CFCA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Title 5">
            <a:extLst>
              <a:ext uri="{FF2B5EF4-FFF2-40B4-BE49-F238E27FC236}">
                <a16:creationId xmlns:a16="http://schemas.microsoft.com/office/drawing/2014/main" id="{34EC31FE-8E1D-F44F-BAEE-B20474895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512763"/>
            <a:ext cx="7772400" cy="7620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Divisione di polinomi</a:t>
            </a:r>
          </a:p>
        </p:txBody>
      </p:sp>
      <p:pic>
        <p:nvPicPr>
          <p:cNvPr id="27654" name="Picture 6" descr="Schermata 2014-07-17 alle 10.48.57.png">
            <a:extLst>
              <a:ext uri="{FF2B5EF4-FFF2-40B4-BE49-F238E27FC236}">
                <a16:creationId xmlns:a16="http://schemas.microsoft.com/office/drawing/2014/main" id="{B28D118C-33CF-5D41-AABF-E4CBEA0CB0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6280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Schermata 2014-07-17 alle 11.01.01.png">
            <a:extLst>
              <a:ext uri="{FF2B5EF4-FFF2-40B4-BE49-F238E27FC236}">
                <a16:creationId xmlns:a16="http://schemas.microsoft.com/office/drawing/2014/main" id="{6289FCC2-D792-B24A-BD87-3B3EC6580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7188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0BCD914-9921-8E47-871C-81A0DDDA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8417235B-BC19-AA49-B7B6-7216039A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E90F9C-5DBB-1D4F-A731-124C5DFCB30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Title 5">
            <a:extLst>
              <a:ext uri="{FF2B5EF4-FFF2-40B4-BE49-F238E27FC236}">
                <a16:creationId xmlns:a16="http://schemas.microsoft.com/office/drawing/2014/main" id="{32B3AB24-4D4F-1D42-B160-A1452BDEB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Risolvo l’equazione con il principio di l’annullamento del prodotto</a:t>
            </a:r>
          </a:p>
        </p:txBody>
      </p:sp>
      <p:pic>
        <p:nvPicPr>
          <p:cNvPr id="28678" name="Picture 9" descr="Polinomi_Presenta2b.jpg">
            <a:extLst>
              <a:ext uri="{FF2B5EF4-FFF2-40B4-BE49-F238E27FC236}">
                <a16:creationId xmlns:a16="http://schemas.microsoft.com/office/drawing/2014/main" id="{34B824D2-F5BA-FD49-BC3C-3C8616F0F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458200" cy="34829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4D976CA4-984B-274E-862D-A581DDEF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0E628136-F89F-A842-81A0-DB58B3B9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02B682-D4A3-AA48-BB26-2DDAF9D5474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Title 5">
            <a:extLst>
              <a:ext uri="{FF2B5EF4-FFF2-40B4-BE49-F238E27FC236}">
                <a16:creationId xmlns:a16="http://schemas.microsoft.com/office/drawing/2014/main" id="{8EF5CFB7-BD91-BC46-8183-5FE9593BB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7620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sulla divisione di polinomi</a:t>
            </a:r>
          </a:p>
        </p:txBody>
      </p:sp>
      <p:pic>
        <p:nvPicPr>
          <p:cNvPr id="29702" name="Picture 7" descr="Schermata 2014-07-18 alle 09.15.12.png">
            <a:extLst>
              <a:ext uri="{FF2B5EF4-FFF2-40B4-BE49-F238E27FC236}">
                <a16:creationId xmlns:a16="http://schemas.microsoft.com/office/drawing/2014/main" id="{60AD1B3E-0FA4-1643-9231-E01652D54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59800" cy="33274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Box 10">
            <a:extLst>
              <a:ext uri="{FF2B5EF4-FFF2-40B4-BE49-F238E27FC236}">
                <a16:creationId xmlns:a16="http://schemas.microsoft.com/office/drawing/2014/main" id="{13B65DD2-1E95-6D43-A809-899A6662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Ordinare polinomi secondo le potenze decrescenti di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0FC2D7A8-4467-1344-B9E7-E45567F9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C4B8E1AF-CAFD-B241-A713-D86A99A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B2B421-C888-9947-83F5-81558CA8B08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Title 5">
            <a:extLst>
              <a:ext uri="{FF2B5EF4-FFF2-40B4-BE49-F238E27FC236}">
                <a16:creationId xmlns:a16="http://schemas.microsoft.com/office/drawing/2014/main" id="{B4C49964-4508-7845-B14A-74B1AC7BC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7620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sulla divisione di polinomi</a:t>
            </a:r>
          </a:p>
        </p:txBody>
      </p:sp>
      <p:sp>
        <p:nvSpPr>
          <p:cNvPr id="30726" name="TextBox 10">
            <a:extLst>
              <a:ext uri="{FF2B5EF4-FFF2-40B4-BE49-F238E27FC236}">
                <a16:creationId xmlns:a16="http://schemas.microsoft.com/office/drawing/2014/main" id="{FD92D93D-00A3-7341-8D5E-9B44A41B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Rivedere la divisione di monomi</a:t>
            </a:r>
            <a:endParaRPr lang="it-IT" altLang="it-IT" sz="2800" b="1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30727" name="Picture 8" descr="Schermata 2014-07-18 alle 09.31.38.png">
            <a:extLst>
              <a:ext uri="{FF2B5EF4-FFF2-40B4-BE49-F238E27FC236}">
                <a16:creationId xmlns:a16="http://schemas.microsoft.com/office/drawing/2014/main" id="{A26825F7-E683-3048-9275-D35B9C3A0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6819900" cy="2489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>
            <a:extLst>
              <a:ext uri="{FF2B5EF4-FFF2-40B4-BE49-F238E27FC236}">
                <a16:creationId xmlns:a16="http://schemas.microsoft.com/office/drawing/2014/main" id="{495A55A9-8F49-D64F-A003-E4AFA6C8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AA6EF124-7C2B-D440-926C-CC36ACD5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8E9BFC-CD9F-0B41-8B6F-69F02B78CBA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9" name="Title 5">
            <a:extLst>
              <a:ext uri="{FF2B5EF4-FFF2-40B4-BE49-F238E27FC236}">
                <a16:creationId xmlns:a16="http://schemas.microsoft.com/office/drawing/2014/main" id="{DCA85161-676B-2940-B316-414985667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7620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sulla divisione di polinomi</a:t>
            </a:r>
          </a:p>
        </p:txBody>
      </p:sp>
      <p:sp>
        <p:nvSpPr>
          <p:cNvPr id="31750" name="TextBox 10">
            <a:extLst>
              <a:ext uri="{FF2B5EF4-FFF2-40B4-BE49-F238E27FC236}">
                <a16:creationId xmlns:a16="http://schemas.microsoft.com/office/drawing/2014/main" id="{49ECD83E-12CF-9540-A88A-F3E15E30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Rivedere la sottrazione di monomi</a:t>
            </a:r>
            <a:endParaRPr lang="it-IT" altLang="it-IT" sz="2800" b="1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31751" name="Picture 13" descr="Schermata 2014-07-18 alle 09.52.51.png">
            <a:extLst>
              <a:ext uri="{FF2B5EF4-FFF2-40B4-BE49-F238E27FC236}">
                <a16:creationId xmlns:a16="http://schemas.microsoft.com/office/drawing/2014/main" id="{DE78929E-0C32-A94F-9399-B6F22661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137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cess 14">
            <a:extLst>
              <a:ext uri="{FF2B5EF4-FFF2-40B4-BE49-F238E27FC236}">
                <a16:creationId xmlns:a16="http://schemas.microsoft.com/office/drawing/2014/main" id="{6445455E-4A54-E046-A2DB-841694E89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2362200" cy="609600"/>
          </a:xfrm>
          <a:prstGeom prst="flowChartProcess">
            <a:avLst/>
          </a:prstGeom>
          <a:solidFill>
            <a:srgbClr val="FDFFE5"/>
          </a:solidFill>
          <a:ln w="3175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Monomi simili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41771E-3708-1A48-B736-20040F5936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4953000"/>
            <a:ext cx="7620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F1956D-5948-F04C-9FA8-4D353CC92F2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590800" y="4953000"/>
            <a:ext cx="6858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F399FF-3040-1542-8BA0-9DC5C1C0BEE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667000" y="4953000"/>
            <a:ext cx="36576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BB40B1B3-9A56-6546-AC4F-C4C92A11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2B70BE00-A528-CF40-BB43-52D9A44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445C2A-907D-6046-A5FF-8380DA5A2B2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Title 5">
            <a:extLst>
              <a:ext uri="{FF2B5EF4-FFF2-40B4-BE49-F238E27FC236}">
                <a16:creationId xmlns:a16="http://schemas.microsoft.com/office/drawing/2014/main" id="{15531B8D-E922-E34E-809E-3CACB2E89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74519"/>
            <a:ext cx="7772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sulla divisione di polinomi</a:t>
            </a:r>
          </a:p>
        </p:txBody>
      </p:sp>
      <p:sp>
        <p:nvSpPr>
          <p:cNvPr id="32774" name="TextBox 10">
            <a:extLst>
              <a:ext uri="{FF2B5EF4-FFF2-40B4-BE49-F238E27FC236}">
                <a16:creationId xmlns:a16="http://schemas.microsoft.com/office/drawing/2014/main" id="{9A995658-E699-D44D-8750-9DF738CE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Il procedimento per dividere due polinomi presenta molte analogie con quello per dividere </a:t>
            </a:r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due numeri naturali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endParaRPr lang="it-IT" altLang="it-IT" sz="2800" b="1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32775" name="Picture 11" descr="Schermata 2014-07-28 alle 15.22.11.png">
            <a:extLst>
              <a:ext uri="{FF2B5EF4-FFF2-40B4-BE49-F238E27FC236}">
                <a16:creationId xmlns:a16="http://schemas.microsoft.com/office/drawing/2014/main" id="{7B89DFDC-2ABF-0E43-AAB1-341E536A1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1676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3" descr="Schermata 2014-07-28 alle 15.24.47.png">
            <a:extLst>
              <a:ext uri="{FF2B5EF4-FFF2-40B4-BE49-F238E27FC236}">
                <a16:creationId xmlns:a16="http://schemas.microsoft.com/office/drawing/2014/main" id="{CCEF593A-138B-CF45-AAB0-BD9B356E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572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16">
            <a:extLst>
              <a:ext uri="{FF2B5EF4-FFF2-40B4-BE49-F238E27FC236}">
                <a16:creationId xmlns:a16="http://schemas.microsoft.com/office/drawing/2014/main" id="{60B5F7BD-5EB0-B345-88CF-6B79E1228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858000" cy="523875"/>
          </a:xfrm>
          <a:prstGeom prst="rect">
            <a:avLst/>
          </a:prstGeom>
          <a:solidFill>
            <a:srgbClr val="FD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+ 1 = 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1)(2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</a:p>
        </p:txBody>
      </p:sp>
      <p:sp>
        <p:nvSpPr>
          <p:cNvPr id="32778" name="TextBox 17">
            <a:extLst>
              <a:ext uri="{FF2B5EF4-FFF2-40B4-BE49-F238E27FC236}">
                <a16:creationId xmlns:a16="http://schemas.microsoft.com/office/drawing/2014/main" id="{D4615A29-A23D-1743-B3D9-CCA1F5BE533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48400" y="4700850"/>
            <a:ext cx="2438400" cy="523875"/>
          </a:xfrm>
          <a:prstGeom prst="rect">
            <a:avLst/>
          </a:prstGeom>
          <a:solidFill>
            <a:srgbClr val="FDFFE5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672 = 21 × 32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4915DB73-084D-794C-B4E6-F0137DE5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12C50A54-AAC2-BF43-BBC9-BF5115D7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35F6C7-2FDE-1547-A54F-12E7B37833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7" name="Title 5">
            <a:extLst>
              <a:ext uri="{FF2B5EF4-FFF2-40B4-BE49-F238E27FC236}">
                <a16:creationId xmlns:a16="http://schemas.microsoft.com/office/drawing/2014/main" id="{69291337-7293-504B-B500-8A878E904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65" y="475339"/>
            <a:ext cx="7772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sulla divisione di polinomi</a:t>
            </a:r>
          </a:p>
        </p:txBody>
      </p:sp>
      <p:sp>
        <p:nvSpPr>
          <p:cNvPr id="33798" name="TextBox 10">
            <a:extLst>
              <a:ext uri="{FF2B5EF4-FFF2-40B4-BE49-F238E27FC236}">
                <a16:creationId xmlns:a16="http://schemas.microsoft.com/office/drawing/2014/main" id="{D6EDB7AB-B7E5-4845-8B49-0C39DC9A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Divisione con resto fra numeri naturali</a:t>
            </a:r>
            <a:endParaRPr lang="it-IT" altLang="it-IT" sz="3200" b="1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33799" name="Picture 6" descr="Schermata 2014-07-28 alle 20.18.08.png">
            <a:extLst>
              <a:ext uri="{FF2B5EF4-FFF2-40B4-BE49-F238E27FC236}">
                <a16:creationId xmlns:a16="http://schemas.microsoft.com/office/drawing/2014/main" id="{0628F0C5-52FF-204A-9687-A240B329F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2286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9">
            <a:extLst>
              <a:ext uri="{FF2B5EF4-FFF2-40B4-BE49-F238E27FC236}">
                <a16:creationId xmlns:a16="http://schemas.microsoft.com/office/drawing/2014/main" id="{E4EF4D21-E876-0447-8DBD-1EA35727648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38400" y="5486400"/>
            <a:ext cx="4114800" cy="646113"/>
          </a:xfrm>
          <a:prstGeom prst="rect">
            <a:avLst/>
          </a:prstGeom>
          <a:solidFill>
            <a:srgbClr val="FDFFE5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686 = 21 × 32 + 14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B8A23C-1A42-2E4C-B971-647487916E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4876800"/>
            <a:ext cx="914400" cy="762000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Box 13">
            <a:extLst>
              <a:ext uri="{FF2B5EF4-FFF2-40B4-BE49-F238E27FC236}">
                <a16:creationId xmlns:a16="http://schemas.microsoft.com/office/drawing/2014/main" id="{1FF1BF98-CC94-4B48-B847-5A5F6929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1981200" cy="1077913"/>
          </a:xfrm>
          <a:prstGeom prst="rect">
            <a:avLst/>
          </a:prstGeom>
          <a:solidFill>
            <a:srgbClr val="FDFFE5"/>
          </a:solidFill>
          <a:ln w="38100">
            <a:solidFill>
              <a:srgbClr val="DF5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i="1">
                <a:latin typeface="Arial Narrow" panose="020B0604020202020204" pitchFamily="34" charset="0"/>
              </a:rPr>
              <a:t>Resto</a:t>
            </a:r>
          </a:p>
          <a:p>
            <a:pPr algn="ctr" eaLnBrk="1" hangingPunct="1"/>
            <a:r>
              <a:rPr lang="it-IT" altLang="it-IT" sz="3200" b="1" i="1">
                <a:latin typeface="Arial Narrow" panose="020B0604020202020204" pitchFamily="34" charset="0"/>
              </a:rPr>
              <a:t>14 &lt; 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286E59-5686-C24F-9656-8AE71B0694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4343400"/>
            <a:ext cx="1828800" cy="381000"/>
          </a:xfrm>
          <a:prstGeom prst="line">
            <a:avLst/>
          </a:prstGeom>
          <a:noFill/>
          <a:ln w="38100">
            <a:solidFill>
              <a:srgbClr val="DF5900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4" name="TextBox 20">
            <a:extLst>
              <a:ext uri="{FF2B5EF4-FFF2-40B4-BE49-F238E27FC236}">
                <a16:creationId xmlns:a16="http://schemas.microsoft.com/office/drawing/2014/main" id="{1040C474-8EE2-8949-BBC0-24F61E3F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09800"/>
            <a:ext cx="1600200" cy="954088"/>
          </a:xfrm>
          <a:prstGeom prst="rect">
            <a:avLst/>
          </a:prstGeom>
          <a:solidFill>
            <a:srgbClr val="DCE6F2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Divisore 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C5A2F4-8E4A-A743-88AB-A657301ABE8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867400" y="22098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D57A0FF5-CDE0-D84A-801D-3E99BC0558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419100"/>
            <a:ext cx="7315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Risolvere equazioni ‘per tentativi’</a:t>
            </a: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C22F5811-9BBA-5A44-BF5E-30EB700D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A1C8AB94-FC0B-B04A-9BDD-AC089F1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184327-E074-4A4B-9BBD-693AD78EFBF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Box 12">
            <a:extLst>
              <a:ext uri="{FF2B5EF4-FFF2-40B4-BE49-F238E27FC236}">
                <a16:creationId xmlns:a16="http://schemas.microsoft.com/office/drawing/2014/main" id="{66EB61AD-9DC2-5041-AB7F-D39A1593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</p:txBody>
      </p:sp>
      <p:sp>
        <p:nvSpPr>
          <p:cNvPr id="16391" name="TextBox 9">
            <a:extLst>
              <a:ext uri="{FF2B5EF4-FFF2-40B4-BE49-F238E27FC236}">
                <a16:creationId xmlns:a16="http://schemas.microsoft.com/office/drawing/2014/main" id="{CCA669D5-DF74-F04C-A72B-7F032685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08895"/>
            <a:ext cx="89154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Un primo esempio di equazione polinomiale di 3</a:t>
            </a:r>
            <a:r>
              <a:rPr lang="it-IT" altLang="it-IT" sz="2800" b="1" baseline="30000" dirty="0">
                <a:latin typeface="Arial Narrow" panose="020B0604020202020204" pitchFamily="34" charset="0"/>
              </a:rPr>
              <a:t>O</a:t>
            </a:r>
            <a:r>
              <a:rPr lang="it-IT" altLang="it-IT" sz="2800" b="1" dirty="0">
                <a:latin typeface="Arial Narrow" panose="020B0604020202020204" pitchFamily="34" charset="0"/>
              </a:rPr>
              <a:t> grado</a:t>
            </a:r>
          </a:p>
          <a:p>
            <a:pPr eaLnBrk="1" hangingPunct="1"/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x</a:t>
            </a:r>
            <a:r>
              <a:rPr lang="it-IT" altLang="it-IT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Coefficienti tutti interi: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3,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1,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Cerco possibili soluzioni intere fra i divisori di 3, che sono: 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– 1, 3, – 3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/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1 – 3 – 1 + 3 = 0 e trovo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it-IT" altLang="it-IT" sz="2800" b="1" dirty="0">
              <a:latin typeface="Arial Narrow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–1 – 3 + 1 + 3 = 0 e trovo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</a:t>
            </a:r>
            <a:endParaRPr lang="it-IT" altLang="it-IT" sz="2800" b="1" dirty="0">
              <a:latin typeface="Arial Narrow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27 – 27 – 3 + 3 = 0 e trovo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  <a:p>
            <a:pPr eaLnBrk="1" hangingPunct="1"/>
            <a:endParaRPr lang="it-IT" alt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800" b="1" dirty="0">
                <a:solidFill>
                  <a:srgbClr val="3130D0"/>
                </a:solidFill>
                <a:latin typeface="Arial Narrow" panose="020B0604020202020204" pitchFamily="34" charset="0"/>
              </a:rPr>
              <a:t>L’equazione di 3</a:t>
            </a:r>
            <a:r>
              <a:rPr lang="it-IT" altLang="it-IT" sz="2800" b="1" baseline="30000" dirty="0">
                <a:solidFill>
                  <a:srgbClr val="3130D0"/>
                </a:solidFill>
                <a:latin typeface="Arial Narrow" panose="020B0604020202020204" pitchFamily="34" charset="0"/>
              </a:rPr>
              <a:t>O</a:t>
            </a:r>
            <a:r>
              <a:rPr lang="it-IT" altLang="it-IT" sz="2800" b="1" dirty="0">
                <a:solidFill>
                  <a:srgbClr val="3130D0"/>
                </a:solidFill>
                <a:latin typeface="Arial Narrow" panose="020B0604020202020204" pitchFamily="34" charset="0"/>
              </a:rPr>
              <a:t> grado e non può avere più di 3 soluzioni reali; così ho trovato le 3 soluzioni.</a:t>
            </a:r>
            <a:r>
              <a:rPr lang="it-IT" altLang="it-IT" sz="2800" b="1" dirty="0"/>
              <a:t>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93282A19-C276-D543-B7D6-4169BC61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7A5F47F-B504-DC47-8201-0D8755C5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489F37-CAFA-2046-AF77-AEFA51805B8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itle 5">
            <a:extLst>
              <a:ext uri="{FF2B5EF4-FFF2-40B4-BE49-F238E27FC236}">
                <a16:creationId xmlns:a16="http://schemas.microsoft.com/office/drawing/2014/main" id="{992D7C45-B6A3-984C-8CAA-43C841626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sulla divisione di polinomi</a:t>
            </a:r>
          </a:p>
        </p:txBody>
      </p:sp>
      <p:sp>
        <p:nvSpPr>
          <p:cNvPr id="34822" name="TextBox 10">
            <a:extLst>
              <a:ext uri="{FF2B5EF4-FFF2-40B4-BE49-F238E27FC236}">
                <a16:creationId xmlns:a16="http://schemas.microsoft.com/office/drawing/2014/main" id="{E809822E-D0E8-D346-93FD-04EF26A74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Divisione con resto fra polinomi</a:t>
            </a:r>
            <a:endParaRPr lang="it-IT" altLang="it-IT" sz="3200" b="1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34823" name="Picture 7" descr="Schermata 2014-07-28 alle 20.16.42.png">
            <a:extLst>
              <a:ext uri="{FF2B5EF4-FFF2-40B4-BE49-F238E27FC236}">
                <a16:creationId xmlns:a16="http://schemas.microsoft.com/office/drawing/2014/main" id="{5C995936-555C-A445-A465-B027DB34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699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8">
            <a:extLst>
              <a:ext uri="{FF2B5EF4-FFF2-40B4-BE49-F238E27FC236}">
                <a16:creationId xmlns:a16="http://schemas.microsoft.com/office/drawing/2014/main" id="{04000C45-42FF-EC44-8F30-B0AB0F38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8305800" cy="523875"/>
          </a:xfrm>
          <a:prstGeom prst="rect">
            <a:avLst/>
          </a:prstGeom>
          <a:solidFill>
            <a:srgbClr val="FD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+ 5 = 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1)(2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 + 2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</p:txBody>
      </p:sp>
      <p:sp>
        <p:nvSpPr>
          <p:cNvPr id="34825" name="TextBox 10">
            <a:extLst>
              <a:ext uri="{FF2B5EF4-FFF2-40B4-BE49-F238E27FC236}">
                <a16:creationId xmlns:a16="http://schemas.microsoft.com/office/drawing/2014/main" id="{4BBB9E18-0005-E148-9CA4-A7CD7FF8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1981200" cy="1816100"/>
          </a:xfrm>
          <a:prstGeom prst="rect">
            <a:avLst/>
          </a:prstGeom>
          <a:solidFill>
            <a:srgbClr val="FDFFE5"/>
          </a:solidFill>
          <a:ln w="38100">
            <a:solidFill>
              <a:srgbClr val="DF5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Resto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2x + 4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di grado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 1</a:t>
            </a:r>
            <a:r>
              <a:rPr lang="it-IT" altLang="it-IT" sz="2800" b="1">
                <a:cs typeface="Arial" panose="020B0604020202020204" pitchFamily="34" charset="0"/>
              </a:rPr>
              <a:t>  &lt; 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28B06-0CC8-FA44-8544-BE7E0DEC96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3733800"/>
            <a:ext cx="2209800" cy="990600"/>
          </a:xfrm>
          <a:prstGeom prst="line">
            <a:avLst/>
          </a:prstGeom>
          <a:noFill/>
          <a:ln w="38100">
            <a:solidFill>
              <a:srgbClr val="DF5900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7" name="TextBox 14">
            <a:extLst>
              <a:ext uri="{FF2B5EF4-FFF2-40B4-BE49-F238E27FC236}">
                <a16:creationId xmlns:a16="http://schemas.microsoft.com/office/drawing/2014/main" id="{7994D43D-E381-8844-8CBD-2F3876A5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00200"/>
            <a:ext cx="1600200" cy="1384300"/>
          </a:xfrm>
          <a:prstGeom prst="rect">
            <a:avLst/>
          </a:prstGeom>
          <a:solidFill>
            <a:srgbClr val="DCE6F2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Divisore 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x</a:t>
            </a:r>
            <a:r>
              <a:rPr lang="it-IT" altLang="it-IT" sz="2800" b="1" i="1" baseline="30000">
                <a:latin typeface="Arial Narrow" panose="020B0604020202020204" pitchFamily="34" charset="0"/>
              </a:rPr>
              <a:t>2</a:t>
            </a:r>
            <a:r>
              <a:rPr lang="it-IT" altLang="it-IT" sz="2800" b="1" i="1">
                <a:latin typeface="Arial Narrow" panose="020B0604020202020204" pitchFamily="34" charset="0"/>
              </a:rPr>
              <a:t> – 1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di grado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0E1DAD-9EE2-6F43-8A83-1BA1804BD4C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477000" y="1600200"/>
            <a:ext cx="838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6B9F7BCA-F262-7845-B9D0-3BF7301B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FF6E9C62-AAE9-7C45-9C47-6063A8CD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947D4-783C-4341-9769-3E3939A10C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Title 5">
            <a:extLst>
              <a:ext uri="{FF2B5EF4-FFF2-40B4-BE49-F238E27FC236}">
                <a16:creationId xmlns:a16="http://schemas.microsoft.com/office/drawing/2014/main" id="{33CA0257-935F-E74E-8691-2AEC1CD1F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71475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metodi per scomporre in fattori polinomi</a:t>
            </a:r>
          </a:p>
        </p:txBody>
      </p:sp>
      <p:sp>
        <p:nvSpPr>
          <p:cNvPr id="35846" name="TextBox 10">
            <a:extLst>
              <a:ext uri="{FF2B5EF4-FFF2-40B4-BE49-F238E27FC236}">
                <a16:creationId xmlns:a16="http://schemas.microsoft.com/office/drawing/2014/main" id="{774F0A19-457B-3E44-A525-00B2BFD2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Equazione biquadratica del tipo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  <a:endParaRPr lang="it-IT" altLang="it-IT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7" name="Picture 18" descr="Schermata 2014-07-19 alle 08.52.18.png">
            <a:extLst>
              <a:ext uri="{FF2B5EF4-FFF2-40B4-BE49-F238E27FC236}">
                <a16:creationId xmlns:a16="http://schemas.microsoft.com/office/drawing/2014/main" id="{6DD692D8-CF90-0741-956E-7BFF90FA2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2578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20">
            <a:extLst>
              <a:ext uri="{FF2B5EF4-FFF2-40B4-BE49-F238E27FC236}">
                <a16:creationId xmlns:a16="http://schemas.microsoft.com/office/drawing/2014/main" id="{B19D2AC2-92C1-2C4E-899B-07734B98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4343400" cy="1200150"/>
          </a:xfrm>
          <a:prstGeom prst="rect">
            <a:avLst/>
          </a:prstGeom>
          <a:solidFill>
            <a:srgbClr val="E1E8F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Se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+ c </a:t>
            </a:r>
            <a:r>
              <a:rPr lang="it-IT" altLang="it-IT" b="1">
                <a:latin typeface="Arial Narrow" panose="020B0604020202020204" pitchFamily="34" charset="0"/>
              </a:rPr>
              <a:t>= 0 ha le soluzioni reali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-25000">
                <a:latin typeface="Arial Narrow" panose="020B0604020202020204" pitchFamily="34" charset="0"/>
              </a:rPr>
              <a:t>1</a:t>
            </a:r>
            <a:r>
              <a:rPr lang="it-IT" altLang="it-IT" b="1">
                <a:latin typeface="Arial Narrow" panose="020B0604020202020204" pitchFamily="34" charset="0"/>
              </a:rPr>
              <a:t> e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-25000">
                <a:latin typeface="Arial Narrow" panose="020B0604020202020204" pitchFamily="34" charset="0"/>
              </a:rPr>
              <a:t>2</a:t>
            </a:r>
            <a:r>
              <a:rPr lang="it-IT" altLang="it-IT" b="1">
                <a:latin typeface="Arial Narrow" panose="020B0604020202020204" pitchFamily="34" charset="0"/>
              </a:rPr>
              <a:t>, scrivo</a:t>
            </a:r>
          </a:p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+ c  = a(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000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6B5FD665-47AF-3F43-B55F-9F8F7AEA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D50BD7E6-02FD-9F43-8B65-96281D41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459E03-CF87-184D-9D60-9BA0599AD5D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itle 5">
            <a:extLst>
              <a:ext uri="{FF2B5EF4-FFF2-40B4-BE49-F238E27FC236}">
                <a16:creationId xmlns:a16="http://schemas.microsoft.com/office/drawing/2014/main" id="{3591082F-1DF9-264E-883C-B9AE0FCD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3219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metodi per scomporre in fattori polinomi</a:t>
            </a:r>
          </a:p>
        </p:txBody>
      </p:sp>
      <p:sp>
        <p:nvSpPr>
          <p:cNvPr id="36870" name="TextBox 10">
            <a:extLst>
              <a:ext uri="{FF2B5EF4-FFF2-40B4-BE49-F238E27FC236}">
                <a16:creationId xmlns:a16="http://schemas.microsoft.com/office/drawing/2014/main" id="{A116C2B9-8115-1448-AF91-4F4EECDB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Applicare i prodotti notevoli</a:t>
            </a:r>
          </a:p>
          <a:p>
            <a:pPr eaLnBrk="1" hangingPunct="1"/>
            <a:endParaRPr lang="it-IT" altLang="it-IT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1" name="Picture 7" descr="Schermata 2014-07-19 alle 09.06.32.png">
            <a:extLst>
              <a:ext uri="{FF2B5EF4-FFF2-40B4-BE49-F238E27FC236}">
                <a16:creationId xmlns:a16="http://schemas.microsoft.com/office/drawing/2014/main" id="{09649AEC-613A-564E-9DA0-5A61DD41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Schermata 2014-07-19 alle 09.17.58.png">
            <a:extLst>
              <a:ext uri="{FF2B5EF4-FFF2-40B4-BE49-F238E27FC236}">
                <a16:creationId xmlns:a16="http://schemas.microsoft.com/office/drawing/2014/main" id="{726D2CB1-B1BA-E645-90B1-DF3D97BFF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441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87589192-4C2A-164C-B69F-A673B934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BC078D3E-BAA0-6B4C-A116-07E9AFE2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E8E9F2-FAF7-704C-8B5B-3961DEB20C1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Title 5">
            <a:extLst>
              <a:ext uri="{FF2B5EF4-FFF2-40B4-BE49-F238E27FC236}">
                <a16:creationId xmlns:a16="http://schemas.microsoft.com/office/drawing/2014/main" id="{FE66C53B-A9DC-D045-A323-513FB903C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8138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metodi per scomporre in fattori polinomi</a:t>
            </a:r>
          </a:p>
        </p:txBody>
      </p:sp>
      <p:sp>
        <p:nvSpPr>
          <p:cNvPr id="37894" name="TextBox 10">
            <a:extLst>
              <a:ext uri="{FF2B5EF4-FFF2-40B4-BE49-F238E27FC236}">
                <a16:creationId xmlns:a16="http://schemas.microsoft.com/office/drawing/2014/main" id="{B8810E41-ADEE-9046-930F-CF30BB59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Applicare i prodotti notevoli</a:t>
            </a:r>
          </a:p>
          <a:p>
            <a:pPr eaLnBrk="1" hangingPunct="1"/>
            <a:endParaRPr lang="it-IT" altLang="it-IT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5" name="Picture 8" descr="Schermata 2014-07-19 alle 09.18.43.png">
            <a:extLst>
              <a:ext uri="{FF2B5EF4-FFF2-40B4-BE49-F238E27FC236}">
                <a16:creationId xmlns:a16="http://schemas.microsoft.com/office/drawing/2014/main" id="{DFAB6462-B5F7-5E4B-8158-048633ECE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9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8">
            <a:extLst>
              <a:ext uri="{FF2B5EF4-FFF2-40B4-BE49-F238E27FC236}">
                <a16:creationId xmlns:a16="http://schemas.microsoft.com/office/drawing/2014/main" id="{6C812474-9985-264B-82F6-85EC9CCC8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3244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</a:p>
        </p:txBody>
      </p:sp>
      <p:pic>
        <p:nvPicPr>
          <p:cNvPr id="37897" name="Picture 10" descr="Schermata 2014-07-27 alle 16.14.15.png">
            <a:extLst>
              <a:ext uri="{FF2B5EF4-FFF2-40B4-BE49-F238E27FC236}">
                <a16:creationId xmlns:a16="http://schemas.microsoft.com/office/drawing/2014/main" id="{EFD159F8-7A36-9546-AA9B-93C45A868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5052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A766817F-0721-BC48-A14C-00D398AC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5E5649C-E1DE-574E-9908-0A645760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3F1CF4-72E7-1B43-B522-51F3968DDE6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7" name="Title 5">
            <a:extLst>
              <a:ext uri="{FF2B5EF4-FFF2-40B4-BE49-F238E27FC236}">
                <a16:creationId xmlns:a16="http://schemas.microsoft.com/office/drawing/2014/main" id="{8AFB2FA8-B0C9-DF4F-B941-B5453BC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00050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metodi per scomporre in fattori polinomi</a:t>
            </a:r>
          </a:p>
        </p:txBody>
      </p:sp>
      <p:sp>
        <p:nvSpPr>
          <p:cNvPr id="38918" name="TextBox 10">
            <a:extLst>
              <a:ext uri="{FF2B5EF4-FFF2-40B4-BE49-F238E27FC236}">
                <a16:creationId xmlns:a16="http://schemas.microsoft.com/office/drawing/2014/main" id="{C6D3ECAE-D25F-1145-832D-7458A205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Applicare i prodotti notevoli</a:t>
            </a:r>
          </a:p>
          <a:p>
            <a:pPr eaLnBrk="1" hangingPunct="1"/>
            <a:endParaRPr lang="it-IT" altLang="it-IT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9" name="Picture 8" descr="Schermata 2014-07-19 alle 18.06.38.png">
            <a:extLst>
              <a:ext uri="{FF2B5EF4-FFF2-40B4-BE49-F238E27FC236}">
                <a16:creationId xmlns:a16="http://schemas.microsoft.com/office/drawing/2014/main" id="{DCD42871-CA59-5D4F-A20B-49672D59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88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Schermata 2014-07-19 alle 18.06.48.png">
            <a:extLst>
              <a:ext uri="{FF2B5EF4-FFF2-40B4-BE49-F238E27FC236}">
                <a16:creationId xmlns:a16="http://schemas.microsoft.com/office/drawing/2014/main" id="{02A458AB-FDFD-264A-BABE-12E8C56A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6609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D4B11B7E-2694-C240-B948-058A4C7A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DFF09CC4-0E2C-6D4B-B4A4-8D9B9804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AD947F-6ED0-D74C-9C0D-7FD841E52E6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1" name="Title 5">
            <a:extLst>
              <a:ext uri="{FF2B5EF4-FFF2-40B4-BE49-F238E27FC236}">
                <a16:creationId xmlns:a16="http://schemas.microsoft.com/office/drawing/2014/main" id="{A135A814-FE16-514C-8553-2C7A42C23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3700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metodi per scomporre in fattori polinomi</a:t>
            </a:r>
          </a:p>
        </p:txBody>
      </p:sp>
      <p:sp>
        <p:nvSpPr>
          <p:cNvPr id="39942" name="TextBox 10">
            <a:extLst>
              <a:ext uri="{FF2B5EF4-FFF2-40B4-BE49-F238E27FC236}">
                <a16:creationId xmlns:a16="http://schemas.microsoft.com/office/drawing/2014/main" id="{F98B1C0A-CB98-2A47-8AC0-D4A0F364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Applicare i prodotti notevoli</a:t>
            </a:r>
          </a:p>
          <a:p>
            <a:pPr eaLnBrk="1" hangingPunct="1"/>
            <a:endParaRPr lang="it-IT" altLang="it-IT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3" name="Picture 9" descr="Schermata 2014-07-27 alle 10.30.34.png">
            <a:extLst>
              <a:ext uri="{FF2B5EF4-FFF2-40B4-BE49-F238E27FC236}">
                <a16:creationId xmlns:a16="http://schemas.microsoft.com/office/drawing/2014/main" id="{6BE8A5EC-FFEF-4D4F-BD78-19E3BBFEB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Schermata 2014-07-27 alle 10.38.55.png">
            <a:extLst>
              <a:ext uri="{FF2B5EF4-FFF2-40B4-BE49-F238E27FC236}">
                <a16:creationId xmlns:a16="http://schemas.microsoft.com/office/drawing/2014/main" id="{F64F3223-F7AB-3144-85CA-FDFA2EA25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4394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>
            <a:extLst>
              <a:ext uri="{FF2B5EF4-FFF2-40B4-BE49-F238E27FC236}">
                <a16:creationId xmlns:a16="http://schemas.microsoft.com/office/drawing/2014/main" id="{4512352E-FD15-034A-9142-857FED7D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5F5CFABC-13E1-3847-82EC-4CD96F61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2B473B-9B30-2848-8CDD-40145573CBC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5" name="Title 5">
            <a:extLst>
              <a:ext uri="{FF2B5EF4-FFF2-40B4-BE49-F238E27FC236}">
                <a16:creationId xmlns:a16="http://schemas.microsoft.com/office/drawing/2014/main" id="{4CA62946-079B-844A-B8C0-B3ED0884D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241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metodi per scomporre in fattori polinomi</a:t>
            </a:r>
          </a:p>
        </p:txBody>
      </p:sp>
      <p:sp>
        <p:nvSpPr>
          <p:cNvPr id="40966" name="TextBox 10">
            <a:extLst>
              <a:ext uri="{FF2B5EF4-FFF2-40B4-BE49-F238E27FC236}">
                <a16:creationId xmlns:a16="http://schemas.microsoft.com/office/drawing/2014/main" id="{11E80D09-E624-4240-8165-F6E0915C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Raccogliere anche un fattore comune</a:t>
            </a:r>
          </a:p>
          <a:p>
            <a:pPr eaLnBrk="1" hangingPunct="1"/>
            <a:endParaRPr lang="it-IT" altLang="it-IT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7" name="Picture 9" descr="Schermata 2014-07-22 alle 10.06.09.png">
            <a:extLst>
              <a:ext uri="{FF2B5EF4-FFF2-40B4-BE49-F238E27FC236}">
                <a16:creationId xmlns:a16="http://schemas.microsoft.com/office/drawing/2014/main" id="{E2B70E90-47DA-CB45-9DAB-08496148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328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>
            <a:extLst>
              <a:ext uri="{FF2B5EF4-FFF2-40B4-BE49-F238E27FC236}">
                <a16:creationId xmlns:a16="http://schemas.microsoft.com/office/drawing/2014/main" id="{D11978DD-0755-7144-9C51-26A5B58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5BA55CA6-0243-0341-B4AE-B95E435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38C853-BFF8-9C45-9865-7794C894FA9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989" name="Title 5">
            <a:extLst>
              <a:ext uri="{FF2B5EF4-FFF2-40B4-BE49-F238E27FC236}">
                <a16:creationId xmlns:a16="http://schemas.microsoft.com/office/drawing/2014/main" id="{D5DF256C-7F07-8A46-BEF8-A251D0942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391400" cy="1371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Studi antichi e attuali per risolvere equazioni</a:t>
            </a:r>
          </a:p>
        </p:txBody>
      </p:sp>
      <p:sp>
        <p:nvSpPr>
          <p:cNvPr id="41990" name="TextBox 14">
            <a:extLst>
              <a:ext uri="{FF2B5EF4-FFF2-40B4-BE49-F238E27FC236}">
                <a16:creationId xmlns:a16="http://schemas.microsoft.com/office/drawing/2014/main" id="{5D81DFC0-6E64-7B4F-8179-288FD548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7772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Il metodo di fattorizzare il polinomio permette di risolvere equazioni polinomiali solo in pochi casi, per questo numerosi e approfonditi sono stati gli studi per risolvere un’equazione.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Ecco qualche idea su questi studi.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65846185-8399-E14B-BA1C-64D09D26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4F4D211A-A578-FC49-B301-69BE25DD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ABF0E7-E483-F444-A8A6-6126C1020C1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Title 5">
            <a:extLst>
              <a:ext uri="{FF2B5EF4-FFF2-40B4-BE49-F238E27FC236}">
                <a16:creationId xmlns:a16="http://schemas.microsoft.com/office/drawing/2014/main" id="{902A0431-364A-E643-9C02-01A81C058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" y="269875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esatte e soluzioni approssimate</a:t>
            </a:r>
          </a:p>
        </p:txBody>
      </p:sp>
      <p:sp>
        <p:nvSpPr>
          <p:cNvPr id="43014" name="TextBox 8">
            <a:extLst>
              <a:ext uri="{FF2B5EF4-FFF2-40B4-BE49-F238E27FC236}">
                <a16:creationId xmlns:a16="http://schemas.microsoft.com/office/drawing/2014/main" id="{E3DA64E6-BBDE-2E4D-9458-B3EAA4ED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Questo metodo grafico è oggi realizzato da un computer con un idoneo software.</a:t>
            </a:r>
          </a:p>
        </p:txBody>
      </p:sp>
      <p:pic>
        <p:nvPicPr>
          <p:cNvPr id="43015" name="Picture 9" descr="Schermata 2014-07-20 alle 17.23.12.png">
            <a:extLst>
              <a:ext uri="{FF2B5EF4-FFF2-40B4-BE49-F238E27FC236}">
                <a16:creationId xmlns:a16="http://schemas.microsoft.com/office/drawing/2014/main" id="{E1EA593D-1A07-DD4F-88F6-5600F2CC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008563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 descr="Schermata 2014-07-22 alle 10.26.12.png">
            <a:extLst>
              <a:ext uri="{FF2B5EF4-FFF2-40B4-BE49-F238E27FC236}">
                <a16:creationId xmlns:a16="http://schemas.microsoft.com/office/drawing/2014/main" id="{301E7BEC-50DF-FF42-8EDF-18768D76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2766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1 8">
            <a:extLst>
              <a:ext uri="{FF2B5EF4-FFF2-40B4-BE49-F238E27FC236}">
                <a16:creationId xmlns:a16="http://schemas.microsoft.com/office/drawing/2014/main" id="{13217D3E-8DDB-3C45-A8E8-0A972735A1CA}"/>
              </a:ext>
            </a:extLst>
          </p:cNvPr>
          <p:cNvSpPr>
            <a:spLocks/>
          </p:cNvSpPr>
          <p:nvPr/>
        </p:nvSpPr>
        <p:spPr bwMode="auto">
          <a:xfrm>
            <a:off x="6781800" y="4495800"/>
            <a:ext cx="1981200" cy="457200"/>
          </a:xfrm>
          <a:prstGeom prst="borderCallout1">
            <a:avLst>
              <a:gd name="adj1" fmla="val 18750"/>
              <a:gd name="adj2" fmla="val -8333"/>
              <a:gd name="adj3" fmla="val -109722"/>
              <a:gd name="adj4" fmla="val 54597"/>
            </a:avLst>
          </a:prstGeom>
          <a:solidFill>
            <a:srgbClr val="DCE6F2"/>
          </a:solidFill>
          <a:ln w="3175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Arial Narrow" panose="020B0604020202020204" pitchFamily="34" charset="0"/>
              </a:rPr>
              <a:t>Numero vicino a 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68CD4D70-862C-644B-8F33-9825A6E1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BA3560B7-52DB-3D4C-8E25-648EAB02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5334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640D6B-2A65-B84C-85A4-15A82D32C9E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7" name="Title 5">
            <a:extLst>
              <a:ext uri="{FF2B5EF4-FFF2-40B4-BE49-F238E27FC236}">
                <a16:creationId xmlns:a16="http://schemas.microsoft.com/office/drawing/2014/main" id="{DC602EF2-5C0A-EF4C-BDA7-292F70969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718" y="266700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pic>
        <p:nvPicPr>
          <p:cNvPr id="44038" name="Picture 6" descr="IsaacNewton-1689.jpg">
            <a:extLst>
              <a:ext uri="{FF2B5EF4-FFF2-40B4-BE49-F238E27FC236}">
                <a16:creationId xmlns:a16="http://schemas.microsoft.com/office/drawing/2014/main" id="{7D9F4A53-EF54-D843-B378-0D56F796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057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fibonacci.gif">
            <a:extLst>
              <a:ext uri="{FF2B5EF4-FFF2-40B4-BE49-F238E27FC236}">
                <a16:creationId xmlns:a16="http://schemas.microsoft.com/office/drawing/2014/main" id="{9CBD5C9D-0044-994D-9F98-7774D9570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981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Box 10">
            <a:extLst>
              <a:ext uri="{FF2B5EF4-FFF2-40B4-BE49-F238E27FC236}">
                <a16:creationId xmlns:a16="http://schemas.microsoft.com/office/drawing/2014/main" id="{177ED2B8-0F6D-C748-AC8D-48B7121F5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/>
              <a:t>Fibonacci</a:t>
            </a:r>
          </a:p>
          <a:p>
            <a:pPr algn="ctr" eaLnBrk="1" hangingPunct="1"/>
            <a:r>
              <a:rPr lang="it-IT" altLang="it-IT" sz="1800" b="1"/>
              <a:t>1170 - 1240</a:t>
            </a:r>
          </a:p>
        </p:txBody>
      </p:sp>
      <p:sp>
        <p:nvSpPr>
          <p:cNvPr id="44041" name="TextBox 11">
            <a:extLst>
              <a:ext uri="{FF2B5EF4-FFF2-40B4-BE49-F238E27FC236}">
                <a16:creationId xmlns:a16="http://schemas.microsoft.com/office/drawing/2014/main" id="{02C11551-2026-0B4C-8F54-0C9F73EB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436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/>
              <a:t>Isaac Newton</a:t>
            </a:r>
          </a:p>
          <a:p>
            <a:pPr algn="ctr" eaLnBrk="1" hangingPunct="1"/>
            <a:r>
              <a:rPr lang="it-IT" altLang="it-IT" sz="1800" b="1"/>
              <a:t>1642 - 1727</a:t>
            </a:r>
          </a:p>
        </p:txBody>
      </p:sp>
      <p:sp>
        <p:nvSpPr>
          <p:cNvPr id="44042" name="TextBox 12">
            <a:extLst>
              <a:ext uri="{FF2B5EF4-FFF2-40B4-BE49-F238E27FC236}">
                <a16:creationId xmlns:a16="http://schemas.microsoft.com/office/drawing/2014/main" id="{6F190DD3-3C57-034A-AEF9-DB0CD1C2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Metodi algebrici per risolvere equazioni in modo approssimato hanno orgini antiche: a partire dal 1200 fino a un notevole sviluppo nel corso del 1700 e alle attuali applicazioni, basate sull’uso di opportuni software (CAS)</a:t>
            </a:r>
          </a:p>
        </p:txBody>
      </p:sp>
      <p:pic>
        <p:nvPicPr>
          <p:cNvPr id="44043" name="Picture 11" descr="wolfram2bis.jpg">
            <a:extLst>
              <a:ext uri="{FF2B5EF4-FFF2-40B4-BE49-F238E27FC236}">
                <a16:creationId xmlns:a16="http://schemas.microsoft.com/office/drawing/2014/main" id="{A1BD5296-944B-824F-B084-BF90A9D6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238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TextBox 11">
            <a:extLst>
              <a:ext uri="{FF2B5EF4-FFF2-40B4-BE49-F238E27FC236}">
                <a16:creationId xmlns:a16="http://schemas.microsoft.com/office/drawing/2014/main" id="{AC014BD4-E1CA-2E4F-92EE-1BC06C6B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/>
              <a:t>Stephen Wolfram</a:t>
            </a:r>
          </a:p>
          <a:p>
            <a:pPr algn="ctr" eaLnBrk="1" hangingPunct="1"/>
            <a:r>
              <a:rPr lang="it-IT" altLang="it-IT" sz="1800" b="1"/>
              <a:t>1959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8976B19E-763F-0B4E-8404-62408412F2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66097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Non sempre i tentativi sono fortunati</a:t>
            </a:r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16044634-025E-084F-B7D0-B3E3C441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F8EE194-06F5-8047-B55D-3C6ACA8C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24CCF8-CB72-4542-A97F-1DCA771D468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Box 12">
            <a:extLst>
              <a:ext uri="{FF2B5EF4-FFF2-40B4-BE49-F238E27FC236}">
                <a16:creationId xmlns:a16="http://schemas.microsoft.com/office/drawing/2014/main" id="{285EBAFE-AC0D-1F4C-9416-E142B49A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</p:txBody>
      </p:sp>
      <p:sp>
        <p:nvSpPr>
          <p:cNvPr id="17415" name="TextBox 9">
            <a:extLst>
              <a:ext uri="{FF2B5EF4-FFF2-40B4-BE49-F238E27FC236}">
                <a16:creationId xmlns:a16="http://schemas.microsoft.com/office/drawing/2014/main" id="{846A336C-F02F-A747-9680-295AE0E8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5378"/>
            <a:ext cx="8534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Un secondo esempio di equazione polinomiale di 3</a:t>
            </a:r>
            <a:r>
              <a:rPr lang="it-IT" altLang="it-IT" sz="2800" b="1" baseline="30000" dirty="0">
                <a:latin typeface="Arial Narrow" panose="020B0604020202020204" pitchFamily="34" charset="0"/>
              </a:rPr>
              <a:t>O</a:t>
            </a:r>
            <a:r>
              <a:rPr lang="it-IT" altLang="it-IT" sz="2800" b="1" dirty="0">
                <a:latin typeface="Arial Narrow" panose="020B0604020202020204" pitchFamily="34" charset="0"/>
              </a:rPr>
              <a:t> grado</a:t>
            </a:r>
          </a:p>
          <a:p>
            <a:pPr eaLnBrk="1" hangingPunct="1"/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x</a:t>
            </a:r>
            <a:r>
              <a:rPr lang="it-IT" altLang="it-IT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Coefficienti tutti interi: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1,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3,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Cerco possibili soluzioni intere fra i divisori di 3, che sono: 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   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– 1, 3, – 3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/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1 – 1 – 3 + 3 = 0 e trovo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it-IT" altLang="it-IT" sz="2800" b="1" dirty="0">
              <a:latin typeface="Arial Narrow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–1 – 1 – 3 + 3 =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2;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27 – 9 – 9 + 3 = 12; 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–27 – 9 + 9 + 3 = –24. 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 Così ho trovato una sola soluzione. Come procedo per cercare le altre due soluzioni?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>
            <a:extLst>
              <a:ext uri="{FF2B5EF4-FFF2-40B4-BE49-F238E27FC236}">
                <a16:creationId xmlns:a16="http://schemas.microsoft.com/office/drawing/2014/main" id="{E5EE7025-AE27-D442-BDBE-48667786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4300" y="6324600"/>
            <a:ext cx="26670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8EC887D3-EA61-A94F-AF57-811685E7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3416AB-012F-6149-8693-4CE4E1BE49B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5061" name="Title 5">
            <a:extLst>
              <a:ext uri="{FF2B5EF4-FFF2-40B4-BE49-F238E27FC236}">
                <a16:creationId xmlns:a16="http://schemas.microsoft.com/office/drawing/2014/main" id="{38F645D4-789E-B140-BABF-CA50EE10F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100" y="266700"/>
            <a:ext cx="8915400" cy="6858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 un software CAS</a:t>
            </a:r>
          </a:p>
        </p:txBody>
      </p:sp>
      <p:pic>
        <p:nvPicPr>
          <p:cNvPr id="45062" name="Picture 5" descr="Schermata 2014-07-24 alle 17.44.11.png">
            <a:extLst>
              <a:ext uri="{FF2B5EF4-FFF2-40B4-BE49-F238E27FC236}">
                <a16:creationId xmlns:a16="http://schemas.microsoft.com/office/drawing/2014/main" id="{5BD6C86E-AA80-BA42-A6E0-FBE5A5A584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382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7">
            <a:extLst>
              <a:ext uri="{FF2B5EF4-FFF2-40B4-BE49-F238E27FC236}">
                <a16:creationId xmlns:a16="http://schemas.microsoft.com/office/drawing/2014/main" id="{143E1277-B93C-DA42-8799-F2726F49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7800"/>
            <a:ext cx="2819400" cy="400050"/>
          </a:xfrm>
          <a:prstGeom prst="rect">
            <a:avLst/>
          </a:prstGeom>
          <a:solidFill>
            <a:srgbClr val="F9FFD3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Barra degli strumenti CAS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2F54B2-0C9E-AE4A-8734-32BC9AAC31CF}"/>
              </a:ext>
            </a:extLst>
          </p:cNvPr>
          <p:cNvCxnSpPr>
            <a:cxnSpLocks noChangeShapeType="1"/>
            <a:stCxn id="45063" idx="1"/>
          </p:cNvCxnSpPr>
          <p:nvPr/>
        </p:nvCxnSpPr>
        <p:spPr bwMode="auto">
          <a:xfrm rot="10800000">
            <a:off x="5791200" y="1600200"/>
            <a:ext cx="304800" cy="476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26">
            <a:extLst>
              <a:ext uri="{FF2B5EF4-FFF2-40B4-BE49-F238E27FC236}">
                <a16:creationId xmlns:a16="http://schemas.microsoft.com/office/drawing/2014/main" id="{7CBDBE47-4BA4-464E-AAB9-59F57D20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2590800" cy="708025"/>
          </a:xfrm>
          <a:prstGeom prst="rect">
            <a:avLst/>
          </a:prstGeom>
          <a:solidFill>
            <a:srgbClr val="F9FFD3"/>
          </a:solidFill>
          <a:ln w="317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Soluzioni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000" b="1" i="1">
                <a:solidFill>
                  <a:srgbClr val="FF0000"/>
                </a:solidFill>
                <a:latin typeface="Arial Narrow" panose="020B0604020202020204" pitchFamily="34" charset="0"/>
              </a:rPr>
              <a:t>approssimate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000" b="1">
                <a:solidFill>
                  <a:srgbClr val="000000"/>
                </a:solidFill>
                <a:latin typeface="Arial Narrow" panose="020B0604020202020204" pitchFamily="34" charset="0"/>
              </a:rPr>
              <a:t>dell’equazione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527DCA-643F-2F4D-84B9-5B3BD00F2A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00200" y="4953000"/>
            <a:ext cx="1447800" cy="3048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32">
            <a:extLst>
              <a:ext uri="{FF2B5EF4-FFF2-40B4-BE49-F238E27FC236}">
                <a16:creationId xmlns:a16="http://schemas.microsoft.com/office/drawing/2014/main" id="{4F109BCA-6ED1-A94F-B421-33A06CA1F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34000"/>
            <a:ext cx="2362200" cy="400050"/>
          </a:xfrm>
          <a:prstGeom prst="rect">
            <a:avLst/>
          </a:prstGeom>
          <a:solidFill>
            <a:srgbClr val="F9FFD3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Grafico del polinomio</a:t>
            </a:r>
            <a:endParaRPr lang="it-IT" altLang="it-IT" sz="2000" b="1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9A37B7-8C6D-F04E-85B8-AA96C05A20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29000" y="2971800"/>
            <a:ext cx="2667000" cy="2362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D07ECD-D7B9-6F40-8ABC-0AC38B976CA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19100" y="4076700"/>
            <a:ext cx="1371600" cy="9906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96BB5-AE4A-534C-9AD4-A4FC154EAD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96000" y="4419600"/>
            <a:ext cx="1447800" cy="914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C27672AA-30F3-F24F-B207-24440F5DF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77813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divisione di due polinomi</a:t>
            </a:r>
          </a:p>
        </p:txBody>
      </p:sp>
      <p:sp>
        <p:nvSpPr>
          <p:cNvPr id="18436" name="Footer Placeholder 4">
            <a:extLst>
              <a:ext uri="{FF2B5EF4-FFF2-40B4-BE49-F238E27FC236}">
                <a16:creationId xmlns:a16="http://schemas.microsoft.com/office/drawing/2014/main" id="{8FC8EDE2-CEE5-1B49-BD58-4E0A8422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89642275-340B-4649-B180-78AB9F44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1E937F-0DAB-3F4D-BFD6-4F33D8FC76F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2">
            <a:extLst>
              <a:ext uri="{FF2B5EF4-FFF2-40B4-BE49-F238E27FC236}">
                <a16:creationId xmlns:a16="http://schemas.microsoft.com/office/drawing/2014/main" id="{242308B8-996B-DA49-951E-D5A239810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2D82388E-C876-ED45-A41D-74E4F385C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  <a:cs typeface="Times New Roman" panose="02020603050405020304" pitchFamily="18" charset="0"/>
              </a:rPr>
              <a:t>Ho trovato che ha la soluzione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l’equazione</a:t>
            </a:r>
          </a:p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Perciò posso scrivere</a:t>
            </a:r>
          </a:p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 = 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1)(………..)</a:t>
            </a:r>
          </a:p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Come ottenere il polinomio da scrivere nella parentesi?</a:t>
            </a:r>
          </a:p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Ricordo una scrittura analoga con i numeri interi:</a:t>
            </a:r>
          </a:p>
          <a:p>
            <a:pPr eaLnBrk="1" hangingPunct="1"/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6 = 2 × …</a:t>
            </a:r>
          </a:p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Ottengo il numero da scrivere sui puntini con la divisione</a:t>
            </a:r>
          </a:p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   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6 : 2 = 3 </a:t>
            </a:r>
          </a:p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  <a:cs typeface="Times New Roman" panose="02020603050405020304" pitchFamily="18" charset="0"/>
              </a:rPr>
              <a:t>E così, per avere il polinomio da scrivere nella parentesi, dovrò eseguire la divisione</a:t>
            </a:r>
          </a:p>
          <a:p>
            <a:pPr eaLnBrk="1" hangingPunct="1"/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+ 3 ) : 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</a:p>
          <a:p>
            <a:pPr eaLnBrk="1" hangingPunct="1"/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C83A5BF5-6F0B-024C-A2F1-0C3B46B8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3505200" cy="1066800"/>
          </a:xfrm>
          <a:prstGeom prst="wedgeEllipseCallout">
            <a:avLst>
              <a:gd name="adj1" fmla="val -76463"/>
              <a:gd name="adj2" fmla="val 9231"/>
            </a:avLst>
          </a:prstGeom>
          <a:solidFill>
            <a:srgbClr val="FDFFE5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Come si dividono due polinomi?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8DC44BE9-2384-E846-A950-BC352F990C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1938"/>
            <a:ext cx="8839200" cy="65405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Procedimento per dividere due polinomi</a:t>
            </a:r>
          </a:p>
        </p:txBody>
      </p:sp>
      <p:sp>
        <p:nvSpPr>
          <p:cNvPr id="19460" name="Footer Placeholder 4">
            <a:extLst>
              <a:ext uri="{FF2B5EF4-FFF2-40B4-BE49-F238E27FC236}">
                <a16:creationId xmlns:a16="http://schemas.microsoft.com/office/drawing/2014/main" id="{6749C69C-6195-EC43-A81F-DDE4F38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BE97F105-5E61-D84E-B1F7-E4C609A6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4F79C1-9C23-8C41-8226-AA5ED478299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Rectangle 10">
            <a:extLst>
              <a:ext uri="{FF2B5EF4-FFF2-40B4-BE49-F238E27FC236}">
                <a16:creationId xmlns:a16="http://schemas.microsoft.com/office/drawing/2014/main" id="{992CEAB1-3929-D949-95EE-898EC3A3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5532438" cy="584200"/>
          </a:xfrm>
          <a:prstGeom prst="rect">
            <a:avLst/>
          </a:prstGeom>
          <a:solidFill>
            <a:srgbClr val="FDFFE5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+ 3 = (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1)(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altLang="it-IT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4C2D8A-E906-A54C-8D9B-21F74DD3E77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06588" y="3048000"/>
            <a:ext cx="25892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B847B2-BF5A-FB49-9149-D40CC65D98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2209800"/>
            <a:ext cx="1295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517-4D5B-EC48-B6C3-288104128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1550988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endParaRPr lang="it-IT" altLang="it-IT" sz="3200"/>
          </a:p>
        </p:txBody>
      </p:sp>
      <p:sp>
        <p:nvSpPr>
          <p:cNvPr id="19466" name="TextBox 28">
            <a:extLst>
              <a:ext uri="{FF2B5EF4-FFF2-40B4-BE49-F238E27FC236}">
                <a16:creationId xmlns:a16="http://schemas.microsoft.com/office/drawing/2014/main" id="{8CDB2558-3E5C-5449-A9E5-BCCF8B3C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a. Divisione  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B1525B-2FDE-384E-913C-596F257E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219200"/>
            <a:ext cx="457200" cy="381000"/>
          </a:xfrm>
          <a:prstGeom prst="rect">
            <a:avLst/>
          </a:prstGeom>
          <a:noFill/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2F400B-4BC3-554A-84C4-C73FF3E0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24200"/>
            <a:ext cx="762000" cy="5334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9" name="Rectangle 33">
            <a:extLst>
              <a:ext uri="{FF2B5EF4-FFF2-40B4-BE49-F238E27FC236}">
                <a16:creationId xmlns:a16="http://schemas.microsoft.com/office/drawing/2014/main" id="{2F44A121-D0B4-C64B-A2D1-C31EFC7E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0"/>
            <a:ext cx="55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sz="3200" b="1">
              <a:solidFill>
                <a:srgbClr val="FF0000"/>
              </a:solidFill>
            </a:endParaRPr>
          </a:p>
        </p:txBody>
      </p:sp>
      <p:sp>
        <p:nvSpPr>
          <p:cNvPr id="19470" name="Rectangle 34">
            <a:extLst>
              <a:ext uri="{FF2B5EF4-FFF2-40B4-BE49-F238E27FC236}">
                <a16:creationId xmlns:a16="http://schemas.microsoft.com/office/drawing/2014/main" id="{6B620AD6-24AE-B344-834E-B36C2650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319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b. Moltiplicazione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</a:p>
          <a:p>
            <a:pPr eaLnBrk="1" hangingPunct="1"/>
            <a:r>
              <a:rPr lang="it-IT" altLang="it-IT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it-IT" altLang="it-IT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 = 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19471" name="Rectangle 35">
            <a:extLst>
              <a:ext uri="{FF2B5EF4-FFF2-40B4-BE49-F238E27FC236}">
                <a16:creationId xmlns:a16="http://schemas.microsoft.com/office/drawing/2014/main" id="{D6C7D953-2C8F-4248-8CD2-76D5A008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188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>
              <a:solidFill>
                <a:srgbClr val="00000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2FAB77-5B27-584C-B673-39F922889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2971800"/>
            <a:ext cx="2895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Rectangle 39">
            <a:extLst>
              <a:ext uri="{FF2B5EF4-FFF2-40B4-BE49-F238E27FC236}">
                <a16:creationId xmlns:a16="http://schemas.microsoft.com/office/drawing/2014/main" id="{37BFA830-5173-A543-B46B-56A79394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1940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=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 </a:t>
            </a:r>
            <a:endParaRPr lang="it-IT" altLang="it-IT" sz="2800"/>
          </a:p>
        </p:txBody>
      </p:sp>
      <p:sp>
        <p:nvSpPr>
          <p:cNvPr id="19474" name="Rectangle 40">
            <a:extLst>
              <a:ext uri="{FF2B5EF4-FFF2-40B4-BE49-F238E27FC236}">
                <a16:creationId xmlns:a16="http://schemas.microsoft.com/office/drawing/2014/main" id="{9C07B25E-B5C5-674A-B4F4-5AAF3BF3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514600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  <a:cs typeface="Times New Roman" panose="02020603050405020304" pitchFamily="18" charset="0"/>
              </a:rPr>
              <a:t>c. Sottrazione</a:t>
            </a:r>
          </a:p>
        </p:txBody>
      </p:sp>
      <p:sp>
        <p:nvSpPr>
          <p:cNvPr id="19475" name="TextBox 41">
            <a:extLst>
              <a:ext uri="{FF2B5EF4-FFF2-40B4-BE49-F238E27FC236}">
                <a16:creationId xmlns:a16="http://schemas.microsoft.com/office/drawing/2014/main" id="{5841DCB0-1C5B-F44B-88FF-8A9458F3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242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+ 3  </a:t>
            </a:r>
          </a:p>
        </p:txBody>
      </p:sp>
      <p:sp>
        <p:nvSpPr>
          <p:cNvPr id="19476" name="TextBox 42">
            <a:extLst>
              <a:ext uri="{FF2B5EF4-FFF2-40B4-BE49-F238E27FC236}">
                <a16:creationId xmlns:a16="http://schemas.microsoft.com/office/drawing/2014/main" id="{7EAEBB5E-9E25-C64B-AF53-E4CF1FEE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576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Ripeto i tre passi</a:t>
            </a:r>
            <a:r>
              <a:rPr lang="it-IT" altLang="it-IT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477" name="TextBox 43">
            <a:extLst>
              <a:ext uri="{FF2B5EF4-FFF2-40B4-BE49-F238E27FC236}">
                <a16:creationId xmlns:a16="http://schemas.microsoft.com/office/drawing/2014/main" id="{7F903C51-5CD7-C84E-85C9-4B06FC02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a</a:t>
            </a:r>
            <a:r>
              <a:rPr lang="it-IT" altLang="it-IT" sz="2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2800" b="1">
                <a:latin typeface="Arial Narrow" panose="020B0604020202020204" pitchFamily="34" charset="0"/>
              </a:rPr>
              <a:t>.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</a:t>
            </a:r>
            <a:endParaRPr lang="it-IT" altLang="it-IT" sz="2800" b="1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00D4FD-1127-4945-BB8A-B478D7DC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457200" cy="533400"/>
          </a:xfrm>
          <a:prstGeom prst="rect">
            <a:avLst/>
          </a:prstGeom>
          <a:noFill/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98EFC0-8DCD-1746-8A20-DA7E8600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762000" cy="3810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80" name="TextBox 46">
            <a:extLst>
              <a:ext uri="{FF2B5EF4-FFF2-40B4-BE49-F238E27FC236}">
                <a16:creationId xmlns:a16="http://schemas.microsoft.com/office/drawing/2014/main" id="{A7B544C7-C685-FC45-AD07-D5F647DA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720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b</a:t>
            </a:r>
            <a:r>
              <a:rPr lang="it-IT" altLang="it-IT" sz="2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2800" b="1">
                <a:latin typeface="Arial Narrow" panose="020B0604020202020204" pitchFamily="34" charset="0"/>
              </a:rPr>
              <a:t>.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 =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it-IT" altLang="it-IT" sz="2800" b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sp>
        <p:nvSpPr>
          <p:cNvPr id="19481" name="Rectangle 47">
            <a:extLst>
              <a:ext uri="{FF2B5EF4-FFF2-40B4-BE49-F238E27FC236}">
                <a16:creationId xmlns:a16="http://schemas.microsoft.com/office/drawing/2014/main" id="{8A843003-7F62-E644-973E-23E09D19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292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</a:t>
            </a:r>
            <a:r>
              <a:rPr lang="it-IT" altLang="it-IT" sz="2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2800" b="1">
                <a:latin typeface="Arial Narrow" panose="020B0604020202020204" pitchFamily="34" charset="0"/>
              </a:rPr>
              <a:t>.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– (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19482" name="Rectangle 50">
            <a:extLst>
              <a:ext uri="{FF2B5EF4-FFF2-40B4-BE49-F238E27FC236}">
                <a16:creationId xmlns:a16="http://schemas.microsoft.com/office/drawing/2014/main" id="{6755CD82-882A-8F40-B296-F4724FC8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223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 (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altLang="it-IT" sz="32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B791882-3A9D-4A45-992A-C377E88F14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4191000"/>
            <a:ext cx="3200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TextBox 52">
            <a:extLst>
              <a:ext uri="{FF2B5EF4-FFF2-40B4-BE49-F238E27FC236}">
                <a16:creationId xmlns:a16="http://schemas.microsoft.com/office/drawing/2014/main" id="{5819E0CD-8C44-B546-8259-5D22B0C50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485" name="Rectangle 59">
            <a:extLst>
              <a:ext uri="{FF2B5EF4-FFF2-40B4-BE49-F238E27FC236}">
                <a16:creationId xmlns:a16="http://schemas.microsoft.com/office/drawing/2014/main" id="{5159CEE8-0EBE-7A48-B24C-27958D3D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696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it-IT" altLang="it-IT" sz="32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0B06836-3F66-144E-B897-37CEB45A6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270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endParaRPr lang="it-IT" altLang="it-IT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9462" grpId="0" animBg="1"/>
      <p:bldP spid="28" grpId="0"/>
      <p:bldP spid="19466" grpId="0"/>
      <p:bldP spid="31" grpId="0" animBg="1"/>
      <p:bldP spid="33" grpId="0" animBg="1"/>
      <p:bldP spid="19469" grpId="0"/>
      <p:bldP spid="19470" grpId="0"/>
      <p:bldP spid="19471" grpId="0"/>
      <p:bldP spid="19473" grpId="0"/>
      <p:bldP spid="19474" grpId="0"/>
      <p:bldP spid="19475" grpId="0"/>
      <p:bldP spid="19476" grpId="0"/>
      <p:bldP spid="19477" grpId="0"/>
      <p:bldP spid="45" grpId="0" animBg="1"/>
      <p:bldP spid="46" grpId="0" animBg="1"/>
      <p:bldP spid="19480" grpId="0"/>
      <p:bldP spid="19481" grpId="0"/>
      <p:bldP spid="19482" grpId="0"/>
      <p:bldP spid="19484" grpId="0"/>
      <p:bldP spid="19485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6956EB53-2104-2045-9A5B-0A7988538F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700" y="365125"/>
            <a:ext cx="8839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Tutte le soluzioni del secondo esempio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02E4E03-D485-C245-93EC-B861FDD9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12BF6342-DB57-7B40-A682-AD912CD0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B903BC-8B76-A142-9663-CA3FB1F0FA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Rectangle 38">
            <a:extLst>
              <a:ext uri="{FF2B5EF4-FFF2-40B4-BE49-F238E27FC236}">
                <a16:creationId xmlns:a16="http://schemas.microsoft.com/office/drawing/2014/main" id="{D3E11C2E-877C-224C-8F59-8C7EC4EC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Equazione data:                           </a:t>
            </a:r>
          </a:p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Soluzione trovata per tentativi: 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       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Con la divisione di polinomi trovo:</a:t>
            </a:r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= (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1)(</a:t>
            </a:r>
            <a:r>
              <a:rPr lang="it-IT" altLang="it-IT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Invece dell’equazione data, risolvo l’equazione seguente:</a:t>
            </a:r>
          </a:p>
          <a:p>
            <a:pPr eaLnBrk="1" hangingPunct="1"/>
            <a:endParaRPr lang="it-IT" altLang="it-IT" sz="2800" b="1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ADD636-756A-6D4E-8E75-95F3B402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05945"/>
            <a:ext cx="8759501" cy="1775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7EE50FF1-BDF8-A945-A665-AA56A61EA8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000" y="908720"/>
            <a:ext cx="8382000" cy="1371600"/>
          </a:xfrm>
        </p:spPr>
        <p:txBody>
          <a:bodyPr anchor="t"/>
          <a:lstStyle/>
          <a:p>
            <a:pPr marL="84138" algn="l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Procedimento per risolvere equazioni polinomiali di grado superiore al 2</a:t>
            </a:r>
            <a:r>
              <a:rPr lang="it-IT" altLang="it-IT" sz="40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F6FC8672-04E2-EA40-BCC5-C33B4112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85B0A7B-795E-604A-BBA5-8CA2C146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193559-C848-9F43-97FB-4CE8041EDE3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E3DC1-D554-0B49-8589-E003A2B25B50}"/>
              </a:ext>
            </a:extLst>
          </p:cNvPr>
          <p:cNvSpPr txBox="1"/>
          <p:nvPr/>
        </p:nvSpPr>
        <p:spPr>
          <a:xfrm>
            <a:off x="454800" y="2564904"/>
            <a:ext cx="8458200" cy="2554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Gli esempi delineano un procedimento articolato in due passi: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3200" b="1" dirty="0">
                <a:latin typeface="Arial Narrow" panose="020B0604020202020204" pitchFamily="34" charset="0"/>
              </a:rPr>
              <a:t>Scrivere il polinomio al primo membro come prodotto di polinomi di 1</a:t>
            </a:r>
            <a:r>
              <a:rPr lang="it-IT" altLang="it-IT" sz="3200" b="1" baseline="30000" dirty="0">
                <a:latin typeface="Arial Narrow" panose="020B0604020202020204" pitchFamily="34" charset="0"/>
              </a:rPr>
              <a:t>O</a:t>
            </a:r>
            <a:r>
              <a:rPr lang="it-IT" altLang="it-IT" sz="3200" b="1" dirty="0">
                <a:latin typeface="Arial Narrow" panose="020B0604020202020204" pitchFamily="34" charset="0"/>
              </a:rPr>
              <a:t> o 2</a:t>
            </a:r>
            <a:r>
              <a:rPr lang="it-IT" altLang="it-IT" sz="3200" b="1" baseline="30000" dirty="0">
                <a:latin typeface="Arial Narrow" panose="020B0604020202020204" pitchFamily="34" charset="0"/>
              </a:rPr>
              <a:t>O</a:t>
            </a:r>
            <a:r>
              <a:rPr lang="it-IT" altLang="it-IT" sz="3200" b="1" dirty="0">
                <a:latin typeface="Arial Narrow" panose="020B0604020202020204" pitchFamily="34" charset="0"/>
              </a:rPr>
              <a:t> grado.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3200" b="1" dirty="0">
                <a:latin typeface="Arial Narrow" panose="020B0604020202020204" pitchFamily="34" charset="0"/>
              </a:rPr>
              <a:t>Applicare la legge di annullamento del prodotto.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A5CA84B5-F14C-9B4D-8F56-A8C806F7D4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3500" y="292312"/>
            <a:ext cx="6553200" cy="533400"/>
          </a:xfrm>
        </p:spPr>
        <p:txBody>
          <a:bodyPr anchor="t"/>
          <a:lstStyle/>
          <a:p>
            <a:pPr marL="84138" algn="l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Scomporre polinomi in fattori</a:t>
            </a: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8A1601C2-B136-2745-80A8-80FE7FAB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ECD716AB-76D4-B440-9049-7F0CA378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BFA9C9-EB65-9D42-91CB-2C731A84C7C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4" name="TextBox 12">
            <a:extLst>
              <a:ext uri="{FF2B5EF4-FFF2-40B4-BE49-F238E27FC236}">
                <a16:creationId xmlns:a16="http://schemas.microsoft.com/office/drawing/2014/main" id="{4F193731-FC0B-6941-8A1E-AF30A120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71758"/>
            <a:ext cx="8153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Il primo passo, cioè ‘scrivere un polinomio come prodotto di polinomi’, si sintetizza con la frase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‘scomporre un polinomio in fattori’ o ‘fattorizzare un polinomio’ </a:t>
            </a:r>
            <a:r>
              <a:rPr lang="it-IT" altLang="it-IT" sz="2800" b="1" dirty="0">
                <a:latin typeface="Arial Narrow" panose="020B0604020202020204" pitchFamily="34" charset="0"/>
              </a:rPr>
              <a:t>e presenta molte analogie con la scomposizione in fattori di un numero naturale. </a:t>
            </a:r>
            <a:r>
              <a:rPr lang="it-IT" altLang="it-IT" sz="2800" b="1" i="1" dirty="0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22535" name="Picture 7" descr="Schermata 2014-07-24 alle 09.59.34.png">
            <a:extLst>
              <a:ext uri="{FF2B5EF4-FFF2-40B4-BE49-F238E27FC236}">
                <a16:creationId xmlns:a16="http://schemas.microsoft.com/office/drawing/2014/main" id="{1D0D5942-D057-AE47-AB72-C6D36287F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18071"/>
            <a:ext cx="76962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BA04D1F3-505A-9D4D-B05B-3E683F24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53" y="260648"/>
            <a:ext cx="1835696" cy="1143000"/>
          </a:xfrm>
        </p:spPr>
        <p:txBody>
          <a:bodyPr/>
          <a:lstStyle/>
          <a:p>
            <a:pPr marL="1879600" indent="-1879600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23555" name="Segnaposto contenuto 4">
            <a:extLst>
              <a:ext uri="{FF2B5EF4-FFF2-40B4-BE49-F238E27FC236}">
                <a16:creationId xmlns:a16="http://schemas.microsoft.com/office/drawing/2014/main" id="{6AAB8837-75FE-864D-86D4-55887ABB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240160"/>
          </a:xfrm>
        </p:spPr>
        <p:txBody>
          <a:bodyPr/>
          <a:lstStyle/>
          <a:p>
            <a:pPr marL="11113" indent="11113" eaLnBrk="1" hangingPunct="1">
              <a:buFont typeface="Arial" panose="020B0604020202020204" pitchFamily="34" charset="0"/>
              <a:buNone/>
            </a:pPr>
            <a:r>
              <a:rPr lang="it-IT" altLang="it-IT" b="1" dirty="0">
                <a:ea typeface="ＭＳ Ｐゴシック" panose="020B0600070205080204" pitchFamily="34" charset="-128"/>
              </a:rPr>
              <a:t>Completa la scheda di lavoro per risolvere varie equazioni polinomiali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F2676-2DA1-1742-9B93-A9B122E9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A71845-C5C0-C943-AA0C-728DA3EC6D1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2E14EA41-1A50-2F44-AE77-D563C49E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Anna Maria Miele, Treccani Scuola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29186</TotalTime>
  <Words>1446</Words>
  <Application>Microsoft Macintosh PowerPoint</Application>
  <PresentationFormat>Presentazione su schermo (4:3)</PresentationFormat>
  <Paragraphs>199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Arial Narrow</vt:lpstr>
      <vt:lpstr>Arial Narrow Bold</vt:lpstr>
      <vt:lpstr>Calibri</vt:lpstr>
      <vt:lpstr>Times New Roman</vt:lpstr>
      <vt:lpstr>Tema di Office</vt:lpstr>
      <vt:lpstr>Risolvere equazioni polinomiali di grado superiore al 2O</vt:lpstr>
      <vt:lpstr>Risolvere equazioni ‘per tentativi’</vt:lpstr>
      <vt:lpstr>Non sempre i tentativi sono fortunati</vt:lpstr>
      <vt:lpstr>La divisione di due polinomi</vt:lpstr>
      <vt:lpstr>Procedimento per dividere due polinomi</vt:lpstr>
      <vt:lpstr>Tutte le soluzioni del secondo esempio</vt:lpstr>
      <vt:lpstr>Procedimento per risolvere equazioni polinomiali di grado superiore al 2O</vt:lpstr>
      <vt:lpstr>Scomporre polinomi in fattori</vt:lpstr>
      <vt:lpstr>Attività</vt:lpstr>
      <vt:lpstr>Cosa hai trovato?</vt:lpstr>
      <vt:lpstr>Soluzioni di un’equazione ‘per tentativi’</vt:lpstr>
      <vt:lpstr>Soluzioni di un’equazione ‘per tentativi’</vt:lpstr>
      <vt:lpstr>Divisione di polinomi</vt:lpstr>
      <vt:lpstr>Risolvo l’equazione con il principio di l’annullamento del prodotto</vt:lpstr>
      <vt:lpstr>Riflessioni sulla divisione di polinomi</vt:lpstr>
      <vt:lpstr>Riflessioni sulla divisione di polinomi</vt:lpstr>
      <vt:lpstr>Riflessioni sulla divisione di polinomi</vt:lpstr>
      <vt:lpstr>Riflessioni sulla divisione di polinomi</vt:lpstr>
      <vt:lpstr>Riflessioni sulla divisione di polinomi</vt:lpstr>
      <vt:lpstr>Riflessioni sulla divisione di polinomi</vt:lpstr>
      <vt:lpstr>Altri metodi per scomporre in fattori polinomi</vt:lpstr>
      <vt:lpstr>Altri metodi per scomporre in fattori polinomi</vt:lpstr>
      <vt:lpstr>Altri metodi per scomporre in fattori polinomi</vt:lpstr>
      <vt:lpstr>Altri metodi per scomporre in fattori polinomi</vt:lpstr>
      <vt:lpstr>Altri metodi per scomporre in fattori polinomi</vt:lpstr>
      <vt:lpstr>Altri metodi per scomporre in fattori polinomi</vt:lpstr>
      <vt:lpstr>Studi antichi e attuali per risolvere equazioni</vt:lpstr>
      <vt:lpstr>Soluzioni esatte e soluzioni approssimate</vt:lpstr>
      <vt:lpstr>Uno sguardo alla storia</vt:lpstr>
      <vt:lpstr>Uno sguardo a un software CAS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Equazioni di 2°grado</dc:title>
  <dc:subject/>
  <dc:creator>User</dc:creator>
  <cp:keywords/>
  <dc:description/>
  <cp:lastModifiedBy>Microsoft Office User</cp:lastModifiedBy>
  <cp:revision>706</cp:revision>
  <dcterms:created xsi:type="dcterms:W3CDTF">2014-08-19T15:56:04Z</dcterms:created>
  <dcterms:modified xsi:type="dcterms:W3CDTF">2020-05-04T15:04:17Z</dcterms:modified>
  <cp:category/>
</cp:coreProperties>
</file>