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8" r:id="rId2"/>
    <p:sldId id="284" r:id="rId3"/>
    <p:sldId id="306" r:id="rId4"/>
    <p:sldId id="317" r:id="rId5"/>
    <p:sldId id="311" r:id="rId6"/>
    <p:sldId id="307" r:id="rId7"/>
    <p:sldId id="259" r:id="rId8"/>
    <p:sldId id="308" r:id="rId9"/>
    <p:sldId id="312" r:id="rId10"/>
    <p:sldId id="309" r:id="rId11"/>
    <p:sldId id="290" r:id="rId12"/>
    <p:sldId id="291" r:id="rId13"/>
    <p:sldId id="285" r:id="rId14"/>
    <p:sldId id="293" r:id="rId15"/>
    <p:sldId id="294" r:id="rId16"/>
    <p:sldId id="263" r:id="rId17"/>
    <p:sldId id="266" r:id="rId18"/>
    <p:sldId id="295" r:id="rId19"/>
    <p:sldId id="297" r:id="rId20"/>
    <p:sldId id="296" r:id="rId21"/>
    <p:sldId id="303" r:id="rId22"/>
    <p:sldId id="305" r:id="rId23"/>
    <p:sldId id="304" r:id="rId24"/>
    <p:sldId id="298" r:id="rId25"/>
    <p:sldId id="299" r:id="rId26"/>
    <p:sldId id="300" r:id="rId27"/>
    <p:sldId id="302" r:id="rId28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DE4"/>
    <a:srgbClr val="DDF1E2"/>
    <a:srgbClr val="E4E9F1"/>
    <a:srgbClr val="D6DEF1"/>
    <a:srgbClr val="D5EA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47"/>
    <p:restoredTop sz="94662"/>
  </p:normalViewPr>
  <p:slideViewPr>
    <p:cSldViewPr>
      <p:cViewPr>
        <p:scale>
          <a:sx n="96" d="100"/>
          <a:sy n="96" d="100"/>
        </p:scale>
        <p:origin x="1200" y="-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0164C9B-FB23-0D4F-9FF0-5D7BCA792D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25F949-8DF4-024C-9D42-FCBDBBECBD9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24D8E77-0E03-C54E-805E-4C634FE26E50}" type="datetime1">
              <a:rPr lang="it-IT" altLang="it-IT"/>
              <a:pPr>
                <a:defRPr/>
              </a:pPr>
              <a:t>04/05/20</a:t>
            </a:fld>
            <a:endParaRPr lang="it-IT" alt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3CCF95-325D-3A4C-A770-57C1FF4EB8B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5E2721-BC6E-B541-99D0-0C5B065039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83EE3CA-4F2F-1542-AA92-929572E3D00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A44243E-9D4B-F145-BD3A-431E372D74E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AC32BE-F7A3-4D4E-AB62-A0DBECAE510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C4C822B-8E16-6944-9CA5-100ED8D2E5C7}" type="datetime1">
              <a:rPr lang="it-IT" altLang="it-IT"/>
              <a:pPr>
                <a:defRPr/>
              </a:pPr>
              <a:t>04/05/20</a:t>
            </a:fld>
            <a:endParaRPr lang="it-IT" altLang="it-IT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5CBF67A-991C-4A45-ACBF-491A27FB711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it-IT" altLang="it-IT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859C31A-B0CF-D049-BC86-F9688E3346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it-IT" altLang="it-IT" noProof="0"/>
              <a:t>Click to edit Master text styles</a:t>
            </a:r>
          </a:p>
          <a:p>
            <a:pPr lvl="1"/>
            <a:r>
              <a:rPr lang="it-IT" altLang="it-IT" noProof="0"/>
              <a:t>Second level</a:t>
            </a:r>
          </a:p>
          <a:p>
            <a:pPr lvl="2"/>
            <a:r>
              <a:rPr lang="it-IT" altLang="it-IT" noProof="0"/>
              <a:t>Third level</a:t>
            </a:r>
          </a:p>
          <a:p>
            <a:pPr lvl="3"/>
            <a:r>
              <a:rPr lang="it-IT" altLang="it-IT" noProof="0"/>
              <a:t>Fourth level</a:t>
            </a:r>
          </a:p>
          <a:p>
            <a:pPr lvl="4"/>
            <a:r>
              <a:rPr lang="it-IT" altLang="it-IT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341959-7781-904F-AFF5-A00DD8ACD5A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33E71F-A9D5-DB4F-B4A6-1E2A3B6180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9D2E715-708D-1548-9402-CE8E30FD627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4" charset="-128"/>
        <a:cs typeface="ＭＳ Ｐゴシック" pitchFamily="-84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8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>
            <a:extLst>
              <a:ext uri="{FF2B5EF4-FFF2-40B4-BE49-F238E27FC236}">
                <a16:creationId xmlns:a16="http://schemas.microsoft.com/office/drawing/2014/main" id="{4A80AA6D-8FE5-FF40-A278-DEAC9D8A7D6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6" name="Notes Placeholder 2">
            <a:extLst>
              <a:ext uri="{FF2B5EF4-FFF2-40B4-BE49-F238E27FC236}">
                <a16:creationId xmlns:a16="http://schemas.microsoft.com/office/drawing/2014/main" id="{4D48D031-C6AB-524E-85FE-E27781087D9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ea typeface="ＭＳ Ｐゴシック" panose="020B0600070205080204" pitchFamily="34" charset="-128"/>
            </a:endParaRPr>
          </a:p>
        </p:txBody>
      </p:sp>
      <p:sp>
        <p:nvSpPr>
          <p:cNvPr id="26627" name="Slide Number Placeholder 3">
            <a:extLst>
              <a:ext uri="{FF2B5EF4-FFF2-40B4-BE49-F238E27FC236}">
                <a16:creationId xmlns:a16="http://schemas.microsoft.com/office/drawing/2014/main" id="{9BD4C44F-3853-5D42-8216-57A61B826A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FB195E0-8A9A-7F4B-926D-817C56790F5B}" type="slidenum">
              <a:rPr lang="it-IT" altLang="it-IT"/>
              <a:pPr>
                <a:spcBef>
                  <a:spcPct val="0"/>
                </a:spcBef>
              </a:pPr>
              <a:t>4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68551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F887BBC-42FE-6F47-89A0-0DDB3CFBA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2FF3FC-931B-CA42-A9EF-0CF52A764CD8}" type="datetime1">
              <a:rPr lang="it-IT" altLang="it-IT" smtClean="0"/>
              <a:t>04/05/20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12D06C2-A814-CB4A-B071-C7568F49D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Anna Maria Miele, Treccani Scuola 2014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D0F6677-E193-0B4D-83E2-8573FD6C6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4AE03A-7C1B-6346-8EB5-348AC93971B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85553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75A3D14-40F3-224F-9785-F813D479D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D58A72-F9C3-3A48-A6B1-9295B08F0476}" type="datetime1">
              <a:rPr lang="it-IT" altLang="it-IT" smtClean="0"/>
              <a:t>04/05/20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F73BF2C-6DBA-A742-AADA-68B47B597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Anna Maria Miele, Treccani Scuola 2014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53879BD-313E-5146-8571-258A68D4D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085E79-E057-3A45-9D2B-0819D780DE4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33397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DA2B7CB-AE6A-4449-8A45-6AA0B8901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93B47-F07C-B446-A264-1A2013E63EB6}" type="datetime1">
              <a:rPr lang="it-IT" altLang="it-IT" smtClean="0"/>
              <a:t>04/05/20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B69AB40-477F-8648-A53A-CF618646A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Anna Maria Miele, Treccani Scuola 2014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2BA2E5D-AC52-844A-B310-2EFB0115B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0D2BD0-1826-3446-9CD4-4B7C1AE29E8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34525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5D75E1E-606E-0E41-BB24-E702E2913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FE42F-7FBA-BB43-B6F6-83AF405BC409}" type="datetime1">
              <a:rPr lang="it-IT" altLang="it-IT" smtClean="0"/>
              <a:t>04/05/20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D9FE144-50ED-DE48-97F4-17B54D657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Anna Maria Miele, Treccani Scuola 2014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CE26CD6-8CA8-7045-902A-AF98878DC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B503B7-D57F-2A42-9972-994F664AEE6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95991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48E3A1F-1EFD-3343-A26F-0FF3B58DF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79C121-C2CD-5D47-9B9C-D8D4BF3A9195}" type="datetime1">
              <a:rPr lang="it-IT" altLang="it-IT" smtClean="0"/>
              <a:t>04/05/20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6E94200-0645-B64A-B68B-1031B1A78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Anna Maria Miele, Treccani Scuola 2014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8FC3681-8C91-6349-AAB0-0AF9CBD2D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0E13E-5963-4A46-8C09-2E94A5058E8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26009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65A94D94-E68E-934E-9B87-FEE7BEC8C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298D7-0F05-FA45-B75D-7670BFB97007}" type="datetime1">
              <a:rPr lang="it-IT" altLang="it-IT" smtClean="0"/>
              <a:t>04/05/20</a:t>
            </a:fld>
            <a:endParaRPr lang="it-IT" alt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FABC3437-35E6-1F41-A583-10571B1E7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Anna Maria Miele, Treccani Scuola 2014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74D834AC-3180-B648-9C26-F4362DF14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CE25E-F207-BB40-A336-B9B97A7FB85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14924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>
            <a:extLst>
              <a:ext uri="{FF2B5EF4-FFF2-40B4-BE49-F238E27FC236}">
                <a16:creationId xmlns:a16="http://schemas.microsoft.com/office/drawing/2014/main" id="{6CE6660A-FF53-8C46-9E9D-EBBD44AED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4741B-E5B1-3C40-9FB1-B598AFB13ED4}" type="datetime1">
              <a:rPr lang="it-IT" altLang="it-IT" smtClean="0"/>
              <a:t>04/05/20</a:t>
            </a:fld>
            <a:endParaRPr lang="it-IT" altLang="it-IT"/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9BD03D59-8083-3E42-A146-8B932F7A5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Anna Maria Miele, Treccani Scuola 2014</a:t>
            </a:r>
          </a:p>
        </p:txBody>
      </p:sp>
      <p:sp>
        <p:nvSpPr>
          <p:cNvPr id="9" name="Segnaposto numero diapositiva 5">
            <a:extLst>
              <a:ext uri="{FF2B5EF4-FFF2-40B4-BE49-F238E27FC236}">
                <a16:creationId xmlns:a16="http://schemas.microsoft.com/office/drawing/2014/main" id="{B8724DBE-23B5-D24D-9F1F-1093D2E42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3F5E7-3BAE-DE48-A6FD-83AA1B7A460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35594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3">
            <a:extLst>
              <a:ext uri="{FF2B5EF4-FFF2-40B4-BE49-F238E27FC236}">
                <a16:creationId xmlns:a16="http://schemas.microsoft.com/office/drawing/2014/main" id="{47DDA5EA-5697-F949-915B-79D558877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80DDC-7824-8448-91EB-FFB7FE8973FB}" type="datetime1">
              <a:rPr lang="it-IT" altLang="it-IT" smtClean="0"/>
              <a:t>04/05/20</a:t>
            </a:fld>
            <a:endParaRPr lang="it-IT" altLang="it-IT"/>
          </a:p>
        </p:txBody>
      </p:sp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id="{9313C853-16D1-B141-9950-61084A75B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Anna Maria Miele, Treccani Scuola 2014</a:t>
            </a:r>
          </a:p>
        </p:txBody>
      </p:sp>
      <p:sp>
        <p:nvSpPr>
          <p:cNvPr id="5" name="Segnaposto numero diapositiva 5">
            <a:extLst>
              <a:ext uri="{FF2B5EF4-FFF2-40B4-BE49-F238E27FC236}">
                <a16:creationId xmlns:a16="http://schemas.microsoft.com/office/drawing/2014/main" id="{DAF53951-0B13-214F-B0E1-805A3B32E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6121A-0960-5B40-803B-28AA6E7C883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8652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>
            <a:extLst>
              <a:ext uri="{FF2B5EF4-FFF2-40B4-BE49-F238E27FC236}">
                <a16:creationId xmlns:a16="http://schemas.microsoft.com/office/drawing/2014/main" id="{C58805A9-7B23-6B40-94B9-F5EBF42CD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53CE34-0D39-5940-B22F-D5FC1267DE3A}" type="datetime1">
              <a:rPr lang="it-IT" altLang="it-IT" smtClean="0"/>
              <a:t>04/05/20</a:t>
            </a:fld>
            <a:endParaRPr lang="it-IT" altLang="it-IT"/>
          </a:p>
        </p:txBody>
      </p:sp>
      <p:sp>
        <p:nvSpPr>
          <p:cNvPr id="3" name="Segnaposto piè di pagina 4">
            <a:extLst>
              <a:ext uri="{FF2B5EF4-FFF2-40B4-BE49-F238E27FC236}">
                <a16:creationId xmlns:a16="http://schemas.microsoft.com/office/drawing/2014/main" id="{52D782F0-79E9-144F-8BDB-DBCFD93E0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Anna Maria Miele, Treccani Scuola 2014</a:t>
            </a:r>
          </a:p>
        </p:txBody>
      </p:sp>
      <p:sp>
        <p:nvSpPr>
          <p:cNvPr id="4" name="Segnaposto numero diapositiva 5">
            <a:extLst>
              <a:ext uri="{FF2B5EF4-FFF2-40B4-BE49-F238E27FC236}">
                <a16:creationId xmlns:a16="http://schemas.microsoft.com/office/drawing/2014/main" id="{83ADC1E8-4F15-724B-B01F-EE32E417F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91F2B-1C55-6B41-B91B-60D07973114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53267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4290A8A0-FCC5-CD46-A02E-DE006C367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ECC152-3924-B84B-8671-883CABE74482}" type="datetime1">
              <a:rPr lang="it-IT" altLang="it-IT" smtClean="0"/>
              <a:t>04/05/20</a:t>
            </a:fld>
            <a:endParaRPr lang="it-IT" alt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9651EF4E-E151-AD41-99BD-6C497F80C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Anna Maria Miele, Treccani Scuola 2014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696F97F8-7835-FA45-A691-C91D7D0A0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1D2A5A-5B8E-2245-A19C-CB574B39259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2798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10CA1A18-4805-CD4A-8A8A-56AE11701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4CC16D-D7C0-574F-B120-13621BB22EB3}" type="datetime1">
              <a:rPr lang="it-IT" altLang="it-IT" smtClean="0"/>
              <a:t>04/05/20</a:t>
            </a:fld>
            <a:endParaRPr lang="it-IT" alt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5976DB2D-62FC-9A4B-BE42-4F59A462A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Anna Maria Miele, Treccani Scuola 2014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96723227-A425-6147-AAD2-E4603A005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DA1B7-A15E-2048-8496-BA7DBABC31C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9445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>
            <a:extLst>
              <a:ext uri="{FF2B5EF4-FFF2-40B4-BE49-F238E27FC236}">
                <a16:creationId xmlns:a16="http://schemas.microsoft.com/office/drawing/2014/main" id="{67CD93F5-74AA-B84A-BA53-730F285A2B9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Segnaposto testo 2">
            <a:extLst>
              <a:ext uri="{FF2B5EF4-FFF2-40B4-BE49-F238E27FC236}">
                <a16:creationId xmlns:a16="http://schemas.microsoft.com/office/drawing/2014/main" id="{A04CE0D4-50A1-7746-A95D-2CB8197AADF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206890D-4123-C74F-A96B-38C4F044D4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E176E61-39F0-5B4F-9DBA-4478D68D2C71}" type="datetime1">
              <a:rPr lang="it-IT" altLang="it-IT" smtClean="0"/>
              <a:t>04/05/20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CE53FA0-FE5D-264F-9A4B-C082089DAC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it-IT" altLang="it-IT"/>
              <a:t>Anna Maria Miele, Treccani Scuola 2014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0168357-9114-9D4B-A1AA-291B21FD78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718178B-6A92-1440-92A8-0CD2A997208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84" charset="-128"/>
          <a:cs typeface="ＭＳ Ｐゴシック" pitchFamily="-84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ＭＳ Ｐゴシック" pitchFamily="-84" charset="-128"/>
          <a:cs typeface="ＭＳ Ｐゴシック" pitchFamily="-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84" charset="-128"/>
          <a:cs typeface="ＭＳ Ｐゴシック" pitchFamily="-8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137D0865-D6BD-CF40-B343-37E8561625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1676400"/>
            <a:ext cx="8610600" cy="2160588"/>
          </a:xfrm>
        </p:spPr>
        <p:txBody>
          <a:bodyPr/>
          <a:lstStyle/>
          <a:p>
            <a:pPr eaLnBrk="1" hangingPunct="1"/>
            <a:r>
              <a:rPr lang="it-IT" altLang="it-IT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Oltre il 2</a:t>
            </a:r>
            <a:r>
              <a:rPr lang="it-IT" altLang="it-IT" sz="4000" b="1" baseline="30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o</a:t>
            </a:r>
            <a:r>
              <a:rPr lang="it-IT" altLang="it-IT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grado </a:t>
            </a:r>
            <a:br>
              <a:rPr lang="it-IT" altLang="it-IT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</a:br>
            <a:r>
              <a:rPr lang="it-IT" altLang="it-IT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Particolari equazioni polinomiali</a:t>
            </a:r>
          </a:p>
        </p:txBody>
      </p:sp>
      <p:sp>
        <p:nvSpPr>
          <p:cNvPr id="15362" name="Footer Placeholder 4">
            <a:extLst>
              <a:ext uri="{FF2B5EF4-FFF2-40B4-BE49-F238E27FC236}">
                <a16:creationId xmlns:a16="http://schemas.microsoft.com/office/drawing/2014/main" id="{4B3A7A96-FC77-0847-A398-019E1C2E9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152400" y="6248400"/>
            <a:ext cx="2895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i="1">
                <a:solidFill>
                  <a:srgbClr val="898989"/>
                </a:solidFill>
              </a:rPr>
              <a:t>Anna Maria Miele, Treccani Scuola 2014</a:t>
            </a:r>
          </a:p>
        </p:txBody>
      </p:sp>
      <p:sp>
        <p:nvSpPr>
          <p:cNvPr id="15363" name="Slide Number Placeholder 3">
            <a:extLst>
              <a:ext uri="{FF2B5EF4-FFF2-40B4-BE49-F238E27FC236}">
                <a16:creationId xmlns:a16="http://schemas.microsoft.com/office/drawing/2014/main" id="{E539177F-1121-534F-9A26-1DFFF01C85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8054173-C52E-E14F-96BC-7AB27A7BE6A4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it-IT" altLang="it-IT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78B28F5D-D708-D742-B10F-6B00DDF0E7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842" y="31011"/>
            <a:ext cx="8585136" cy="762000"/>
          </a:xfrm>
        </p:spPr>
        <p:txBody>
          <a:bodyPr anchor="t"/>
          <a:lstStyle/>
          <a:p>
            <a:pPr eaLnBrk="1" hangingPunct="1"/>
            <a:r>
              <a:rPr lang="it-IT" altLang="it-IT" sz="36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Un video per osservare curve di  4</a:t>
            </a:r>
            <a:r>
              <a:rPr lang="it-IT" altLang="it-IT" sz="3600" b="1" baseline="30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O</a:t>
            </a:r>
            <a:r>
              <a:rPr lang="it-IT" altLang="it-IT" sz="36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grado</a:t>
            </a:r>
            <a:endParaRPr lang="it-IT" altLang="it-IT" sz="3600" b="1" dirty="0">
              <a:solidFill>
                <a:srgbClr val="FF0000"/>
              </a:solidFill>
              <a:latin typeface="Arial Narrow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6386" name="Footer Placeholder 4">
            <a:extLst>
              <a:ext uri="{FF2B5EF4-FFF2-40B4-BE49-F238E27FC236}">
                <a16:creationId xmlns:a16="http://schemas.microsoft.com/office/drawing/2014/main" id="{43F4FBE3-6A14-1943-BBD0-2EBA85833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152400" y="6248400"/>
            <a:ext cx="2895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i="1" dirty="0">
                <a:solidFill>
                  <a:srgbClr val="898989"/>
                </a:solidFill>
              </a:rPr>
              <a:t>Anna Maria Miele, 2020</a:t>
            </a:r>
          </a:p>
        </p:txBody>
      </p:sp>
      <p:sp>
        <p:nvSpPr>
          <p:cNvPr id="16387" name="Slide Number Placeholder 3">
            <a:extLst>
              <a:ext uri="{FF2B5EF4-FFF2-40B4-BE49-F238E27FC236}">
                <a16:creationId xmlns:a16="http://schemas.microsoft.com/office/drawing/2014/main" id="{09AD3E8C-4AAB-4A4B-A00A-EAFC01D0A3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305800" y="6356350"/>
            <a:ext cx="381000" cy="273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59338BA-4943-5946-912F-1A223D4C9402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F64CC4B-B3D9-4641-BC3B-977B4719A516}"/>
              </a:ext>
            </a:extLst>
          </p:cNvPr>
          <p:cNvSpPr txBox="1"/>
          <p:nvPr/>
        </p:nvSpPr>
        <p:spPr>
          <a:xfrm>
            <a:off x="395536" y="3068960"/>
            <a:ext cx="1296144" cy="461665"/>
          </a:xfrm>
          <a:prstGeom prst="rect">
            <a:avLst/>
          </a:prstGeom>
          <a:solidFill>
            <a:srgbClr val="FFFDE4"/>
          </a:solidFill>
        </p:spPr>
        <p:txBody>
          <a:bodyPr wrap="square" rtlCol="0">
            <a:spAutoFit/>
          </a:bodyPr>
          <a:lstStyle/>
          <a:p>
            <a:r>
              <a:rPr lang="it-IT" sz="2400" b="1" dirty="0"/>
              <a:t>Video 3</a:t>
            </a:r>
          </a:p>
        </p:txBody>
      </p:sp>
      <p:pic>
        <p:nvPicPr>
          <p:cNvPr id="2" name="1d.Alg5_video3.mov">
            <a:hlinkClick r:id="" action="ppaction://media"/>
            <a:extLst>
              <a:ext uri="{FF2B5EF4-FFF2-40B4-BE49-F238E27FC236}">
                <a16:creationId xmlns:a16="http://schemas.microsoft.com/office/drawing/2014/main" id="{B9EFBF0F-5C8C-2B48-BAF4-FC505E88CB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39752" y="793011"/>
            <a:ext cx="4865092" cy="5318117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08104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Number Placeholder 8">
            <a:extLst>
              <a:ext uri="{FF2B5EF4-FFF2-40B4-BE49-F238E27FC236}">
                <a16:creationId xmlns:a16="http://schemas.microsoft.com/office/drawing/2014/main" id="{2699CB14-25B6-2D45-8B91-38AE6F3DA2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867120" y="6492874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916E740-3884-7D47-9C7D-13C54DDCD569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it-IT" altLang="it-IT" sz="1200" dirty="0">
              <a:solidFill>
                <a:srgbClr val="898989"/>
              </a:solidFill>
            </a:endParaRPr>
          </a:p>
        </p:txBody>
      </p:sp>
      <p:sp>
        <p:nvSpPr>
          <p:cNvPr id="19458" name="Footer Placeholder 9">
            <a:extLst>
              <a:ext uri="{FF2B5EF4-FFF2-40B4-BE49-F238E27FC236}">
                <a16:creationId xmlns:a16="http://schemas.microsoft.com/office/drawing/2014/main" id="{7F1BC0DC-6E1B-B646-8BF8-31A18B4E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Anna Maria Miele, Treccani Scuola 2014</a:t>
            </a:r>
          </a:p>
        </p:txBody>
      </p:sp>
      <p:sp>
        <p:nvSpPr>
          <p:cNvPr id="19459" name="Title 9">
            <a:extLst>
              <a:ext uri="{FF2B5EF4-FFF2-40B4-BE49-F238E27FC236}">
                <a16:creationId xmlns:a16="http://schemas.microsoft.com/office/drawing/2014/main" id="{65921F24-50F2-5546-B3DF-ADD9CBB62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3536" y="71372"/>
            <a:ext cx="8915400" cy="609600"/>
          </a:xfrm>
        </p:spPr>
        <p:txBody>
          <a:bodyPr anchor="t"/>
          <a:lstStyle/>
          <a:p>
            <a:r>
              <a:rPr lang="it-IT" altLang="it-IT" sz="36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4</a:t>
            </a:r>
            <a:r>
              <a:rPr lang="it-IT" altLang="it-IT" sz="3600" b="1" baseline="30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o</a:t>
            </a:r>
            <a:r>
              <a:rPr lang="it-IT" altLang="it-IT" sz="3600" b="1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 grado: intersezioni di curve con asse x</a:t>
            </a:r>
          </a:p>
        </p:txBody>
      </p:sp>
      <p:sp>
        <p:nvSpPr>
          <p:cNvPr id="19460" name="TextBox 16">
            <a:extLst>
              <a:ext uri="{FF2B5EF4-FFF2-40B4-BE49-F238E27FC236}">
                <a16:creationId xmlns:a16="http://schemas.microsoft.com/office/drawing/2014/main" id="{CB3E0105-1543-6C4D-BEEF-77CAC4900D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06" y="5574031"/>
            <a:ext cx="2895600" cy="707886"/>
          </a:xfrm>
          <a:prstGeom prst="rect">
            <a:avLst/>
          </a:prstGeom>
          <a:solidFill>
            <a:srgbClr val="DDF1E2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>
                <a:latin typeface="Arial Narrow" panose="020B0604020202020204" pitchFamily="34" charset="0"/>
              </a:rPr>
              <a:t>L’equazione x</a:t>
            </a:r>
            <a:r>
              <a:rPr lang="it-IT" altLang="it-IT" sz="2000" b="1" baseline="30000" dirty="0">
                <a:latin typeface="Arial Narrow" panose="020B0604020202020204" pitchFamily="34" charset="0"/>
              </a:rPr>
              <a:t>4</a:t>
            </a:r>
            <a:r>
              <a:rPr lang="it-IT" altLang="it-IT" sz="2000" b="1" dirty="0">
                <a:latin typeface="Arial Narrow" panose="020B0604020202020204" pitchFamily="34" charset="0"/>
              </a:rPr>
              <a:t> ⎼ 4x</a:t>
            </a:r>
            <a:r>
              <a:rPr lang="it-IT" altLang="it-IT" sz="2000" b="1" baseline="30000" dirty="0">
                <a:latin typeface="Arial Narrow" panose="020B0604020202020204" pitchFamily="34" charset="0"/>
              </a:rPr>
              <a:t>2</a:t>
            </a:r>
            <a:r>
              <a:rPr lang="it-IT" altLang="it-IT" sz="2000" b="1" dirty="0">
                <a:latin typeface="Arial Narrow" panose="020B0604020202020204" pitchFamily="34" charset="0"/>
              </a:rPr>
              <a:t> +  1= 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>
                <a:latin typeface="Arial Narrow" panose="020B0604020202020204" pitchFamily="34" charset="0"/>
              </a:rPr>
              <a:t>ha 4 soluzioni reali.</a:t>
            </a:r>
            <a:r>
              <a:rPr lang="it-IT" altLang="it-IT" sz="2000" b="1" dirty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9461" name="TextBox 17">
            <a:extLst>
              <a:ext uri="{FF2B5EF4-FFF2-40B4-BE49-F238E27FC236}">
                <a16:creationId xmlns:a16="http://schemas.microsoft.com/office/drawing/2014/main" id="{A38D2AA9-2A17-3141-966F-3E41BFA98A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2964" y="5452324"/>
            <a:ext cx="2628900" cy="1015663"/>
          </a:xfrm>
          <a:prstGeom prst="rect">
            <a:avLst/>
          </a:prstGeom>
          <a:solidFill>
            <a:srgbClr val="E4E9F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>
                <a:latin typeface="Arial Narrow" panose="020B0604020202020204" pitchFamily="34" charset="0"/>
              </a:rPr>
              <a:t>L’equazione x</a:t>
            </a:r>
            <a:r>
              <a:rPr lang="it-IT" altLang="it-IT" sz="2000" b="1" baseline="30000" dirty="0">
                <a:latin typeface="Arial Narrow" panose="020B0604020202020204" pitchFamily="34" charset="0"/>
              </a:rPr>
              <a:t>4</a:t>
            </a:r>
            <a:r>
              <a:rPr lang="it-IT" altLang="it-IT" sz="2000" b="1" dirty="0">
                <a:latin typeface="Arial Narrow" panose="020B0604020202020204" pitchFamily="34" charset="0"/>
              </a:rPr>
              <a:t> ⎼ 4x</a:t>
            </a:r>
            <a:r>
              <a:rPr lang="it-IT" altLang="it-IT" sz="2000" b="1" baseline="30000" dirty="0">
                <a:latin typeface="Arial Narrow" panose="020B0604020202020204" pitchFamily="34" charset="0"/>
              </a:rPr>
              <a:t>2</a:t>
            </a:r>
            <a:r>
              <a:rPr lang="it-IT" altLang="it-IT" sz="2000" b="1" dirty="0">
                <a:latin typeface="Arial Narrow" panose="020B0604020202020204" pitchFamily="34" charset="0"/>
              </a:rPr>
              <a:t> = 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>
                <a:latin typeface="Arial Narrow" panose="020B0604020202020204" pitchFamily="34" charset="0"/>
              </a:rPr>
              <a:t>Ha 4 soluzioni  reali, di cui 2 coincidenti. </a:t>
            </a:r>
          </a:p>
        </p:txBody>
      </p:sp>
      <p:sp>
        <p:nvSpPr>
          <p:cNvPr id="19462" name="TextBox 19">
            <a:extLst>
              <a:ext uri="{FF2B5EF4-FFF2-40B4-BE49-F238E27FC236}">
                <a16:creationId xmlns:a16="http://schemas.microsoft.com/office/drawing/2014/main" id="{46D22E19-48FF-214F-AF47-7BEA2163E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4716" y="5452323"/>
            <a:ext cx="3120838" cy="1015663"/>
          </a:xfrm>
          <a:prstGeom prst="rect">
            <a:avLst/>
          </a:prstGeom>
          <a:solidFill>
            <a:srgbClr val="FFFDE4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>
                <a:latin typeface="Arial Narrow" panose="020B0604020202020204" pitchFamily="34" charset="0"/>
              </a:rPr>
              <a:t>L’equazione x</a:t>
            </a:r>
            <a:r>
              <a:rPr lang="it-IT" altLang="it-IT" sz="2000" b="1" baseline="30000" dirty="0">
                <a:latin typeface="Arial Narrow" panose="020B0604020202020204" pitchFamily="34" charset="0"/>
              </a:rPr>
              <a:t>4</a:t>
            </a:r>
            <a:r>
              <a:rPr lang="it-IT" altLang="it-IT" sz="2000" b="1" dirty="0">
                <a:latin typeface="Arial Narrow" panose="020B0604020202020204" pitchFamily="34" charset="0"/>
              </a:rPr>
              <a:t> ⎼ 4x</a:t>
            </a:r>
            <a:r>
              <a:rPr lang="it-IT" altLang="it-IT" sz="2000" b="1" baseline="30000" dirty="0">
                <a:latin typeface="Arial Narrow" panose="020B0604020202020204" pitchFamily="34" charset="0"/>
              </a:rPr>
              <a:t>2</a:t>
            </a:r>
            <a:r>
              <a:rPr lang="it-IT" altLang="it-IT" sz="2000" b="1" dirty="0">
                <a:latin typeface="Arial Narrow" panose="020B0604020202020204" pitchFamily="34" charset="0"/>
              </a:rPr>
              <a:t> +  4  = 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>
                <a:latin typeface="Arial Narrow" panose="020B0604020202020204" pitchFamily="34" charset="0"/>
              </a:rPr>
              <a:t>ha 2 coppie di soluzioni reali e coincidenti. </a:t>
            </a:r>
          </a:p>
        </p:txBody>
      </p:sp>
      <p:sp>
        <p:nvSpPr>
          <p:cNvPr id="19463" name="TextBox 20">
            <a:extLst>
              <a:ext uri="{FF2B5EF4-FFF2-40B4-BE49-F238E27FC236}">
                <a16:creationId xmlns:a16="http://schemas.microsoft.com/office/drawing/2014/main" id="{1837B3E8-0FCE-974A-991F-B09D260944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7400" y="4842066"/>
            <a:ext cx="19621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>
                <a:solidFill>
                  <a:srgbClr val="008000"/>
                </a:solidFill>
                <a:latin typeface="Arial" panose="020B0604020202020204" pitchFamily="34" charset="0"/>
              </a:rPr>
              <a:t>Asse x tangente in B</a:t>
            </a:r>
            <a:r>
              <a:rPr lang="it-IT" altLang="it-IT" sz="1800" b="1" baseline="-25000" dirty="0">
                <a:solidFill>
                  <a:srgbClr val="008000"/>
                </a:solidFill>
                <a:latin typeface="Arial" panose="020B0604020202020204" pitchFamily="34" charset="0"/>
              </a:rPr>
              <a:t>1</a:t>
            </a:r>
            <a:r>
              <a:rPr lang="it-IT" altLang="it-IT" sz="1800" b="1" dirty="0">
                <a:solidFill>
                  <a:srgbClr val="008000"/>
                </a:solidFill>
                <a:latin typeface="Arial" panose="020B0604020202020204" pitchFamily="34" charset="0"/>
              </a:rPr>
              <a:t> e B</a:t>
            </a:r>
            <a:r>
              <a:rPr lang="it-IT" altLang="it-IT" sz="1800" b="1" baseline="-25000" dirty="0">
                <a:solidFill>
                  <a:srgbClr val="008000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19464" name="TextBox 21">
            <a:extLst>
              <a:ext uri="{FF2B5EF4-FFF2-40B4-BE49-F238E27FC236}">
                <a16:creationId xmlns:a16="http://schemas.microsoft.com/office/drawing/2014/main" id="{D52DCEAF-36FC-B142-9B6E-4D14A73F8A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4867787"/>
            <a:ext cx="2057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>
                <a:solidFill>
                  <a:srgbClr val="008000"/>
                </a:solidFill>
                <a:latin typeface="Arial" panose="020B0604020202020204" pitchFamily="34" charset="0"/>
              </a:rPr>
              <a:t>Asse x secante in B</a:t>
            </a:r>
            <a:r>
              <a:rPr lang="it-IT" altLang="it-IT" sz="1800" b="1" baseline="-25000" dirty="0">
                <a:solidFill>
                  <a:srgbClr val="008000"/>
                </a:solidFill>
                <a:latin typeface="Arial" panose="020B0604020202020204" pitchFamily="34" charset="0"/>
              </a:rPr>
              <a:t>1</a:t>
            </a:r>
            <a:r>
              <a:rPr lang="it-IT" altLang="it-IT" sz="1800" b="1" dirty="0">
                <a:solidFill>
                  <a:srgbClr val="008000"/>
                </a:solidFill>
                <a:latin typeface="Arial" panose="020B0604020202020204" pitchFamily="34" charset="0"/>
              </a:rPr>
              <a:t>, B</a:t>
            </a:r>
            <a:r>
              <a:rPr lang="it-IT" altLang="it-IT" sz="1800" b="1" baseline="-25000" dirty="0">
                <a:solidFill>
                  <a:srgbClr val="008000"/>
                </a:solidFill>
                <a:latin typeface="Arial" panose="020B0604020202020204" pitchFamily="34" charset="0"/>
              </a:rPr>
              <a:t>2</a:t>
            </a:r>
            <a:r>
              <a:rPr lang="it-IT" altLang="it-IT" sz="1800" b="1" dirty="0">
                <a:solidFill>
                  <a:srgbClr val="008000"/>
                </a:solidFill>
                <a:latin typeface="Arial" panose="020B0604020202020204" pitchFamily="34" charset="0"/>
              </a:rPr>
              <a:t>, B</a:t>
            </a:r>
            <a:r>
              <a:rPr lang="it-IT" altLang="it-IT" sz="1800" b="1" baseline="-25000" dirty="0">
                <a:solidFill>
                  <a:srgbClr val="008000"/>
                </a:solidFill>
                <a:latin typeface="Arial" panose="020B0604020202020204" pitchFamily="34" charset="0"/>
              </a:rPr>
              <a:t>3, </a:t>
            </a:r>
            <a:r>
              <a:rPr lang="it-IT" altLang="it-IT" sz="1800" b="1" dirty="0">
                <a:solidFill>
                  <a:srgbClr val="008000"/>
                </a:solidFill>
                <a:latin typeface="Arial" panose="020B0604020202020204" pitchFamily="34" charset="0"/>
              </a:rPr>
              <a:t>B</a:t>
            </a:r>
            <a:r>
              <a:rPr lang="it-IT" altLang="it-IT" sz="1800" b="1" baseline="-25000" dirty="0">
                <a:solidFill>
                  <a:srgbClr val="008000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19465" name="TextBox 22">
            <a:extLst>
              <a:ext uri="{FF2B5EF4-FFF2-40B4-BE49-F238E27FC236}">
                <a16:creationId xmlns:a16="http://schemas.microsoft.com/office/drawing/2014/main" id="{41CB8B0E-C02E-4143-9F18-B0DD2C010A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5554" y="4764457"/>
            <a:ext cx="2667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>
                <a:solidFill>
                  <a:srgbClr val="008000"/>
                </a:solidFill>
                <a:latin typeface="Arial" panose="020B0604020202020204" pitchFamily="34" charset="0"/>
              </a:rPr>
              <a:t>Asse x tangente in B</a:t>
            </a:r>
            <a:r>
              <a:rPr lang="it-IT" altLang="it-IT" sz="1800" b="1" baseline="-25000" dirty="0">
                <a:solidFill>
                  <a:srgbClr val="008000"/>
                </a:solidFill>
                <a:latin typeface="Arial" panose="020B0604020202020204" pitchFamily="34" charset="0"/>
              </a:rPr>
              <a:t>2</a:t>
            </a:r>
            <a:r>
              <a:rPr lang="it-IT" altLang="it-IT" sz="1800" b="1" dirty="0">
                <a:solidFill>
                  <a:srgbClr val="008000"/>
                </a:solidFill>
                <a:latin typeface="Arial" panose="020B0604020202020204" pitchFamily="34" charset="0"/>
              </a:rPr>
              <a:t>, secante in B</a:t>
            </a:r>
            <a:r>
              <a:rPr lang="it-IT" altLang="it-IT" sz="1800" b="1" baseline="-25000" dirty="0">
                <a:solidFill>
                  <a:srgbClr val="008000"/>
                </a:solidFill>
                <a:latin typeface="Arial" panose="020B0604020202020204" pitchFamily="34" charset="0"/>
              </a:rPr>
              <a:t>1</a:t>
            </a:r>
            <a:r>
              <a:rPr lang="it-IT" altLang="it-IT" sz="1800" b="1" dirty="0">
                <a:solidFill>
                  <a:srgbClr val="008000"/>
                </a:solidFill>
                <a:latin typeface="Arial" panose="020B0604020202020204" pitchFamily="34" charset="0"/>
              </a:rPr>
              <a:t> e B</a:t>
            </a:r>
            <a:r>
              <a:rPr lang="it-IT" altLang="it-IT" sz="1800" b="1" baseline="-25000" dirty="0">
                <a:solidFill>
                  <a:srgbClr val="008000"/>
                </a:solidFill>
                <a:latin typeface="Arial" panose="020B0604020202020204" pitchFamily="34" charset="0"/>
              </a:rPr>
              <a:t>4</a:t>
            </a:r>
            <a:r>
              <a:rPr lang="it-IT" altLang="it-IT" sz="1800" b="1" dirty="0">
                <a:solidFill>
                  <a:srgbClr val="008000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19466" name="Picture 23" descr="Schermata 2014-07-04 alle 16.41.40.png">
            <a:extLst>
              <a:ext uri="{FF2B5EF4-FFF2-40B4-BE49-F238E27FC236}">
                <a16:creationId xmlns:a16="http://schemas.microsoft.com/office/drawing/2014/main" id="{F1B51E53-EC18-F24C-BFA9-DF83C20F46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42" y="2071376"/>
            <a:ext cx="2257374" cy="282013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7" name="Picture 24" descr="Schermata 2014-07-04 alle 16.45.33.png">
            <a:extLst>
              <a:ext uri="{FF2B5EF4-FFF2-40B4-BE49-F238E27FC236}">
                <a16:creationId xmlns:a16="http://schemas.microsoft.com/office/drawing/2014/main" id="{5C11AF06-24C0-154A-9465-A389F18991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022" y="2098083"/>
            <a:ext cx="2391686" cy="2769704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8" name="Picture 25" descr="Schermata 2014-07-04 alle 16.55.38.png">
            <a:extLst>
              <a:ext uri="{FF2B5EF4-FFF2-40B4-BE49-F238E27FC236}">
                <a16:creationId xmlns:a16="http://schemas.microsoft.com/office/drawing/2014/main" id="{3274381C-B624-B04C-9AF7-D9FDF4E065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976" y="2098082"/>
            <a:ext cx="2107432" cy="2681089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9" name="Rectangle 26">
            <a:extLst>
              <a:ext uri="{FF2B5EF4-FFF2-40B4-BE49-F238E27FC236}">
                <a16:creationId xmlns:a16="http://schemas.microsoft.com/office/drawing/2014/main" id="{4B97C95F-102D-AB43-88AA-15616B0EE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980" y="759455"/>
            <a:ext cx="788436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 dirty="0">
                <a:solidFill>
                  <a:srgbClr val="0000FF"/>
                </a:solidFill>
                <a:latin typeface="Arial Narrow" panose="020B0604020202020204" pitchFamily="34" charset="0"/>
              </a:rPr>
              <a:t>Nel video osservo la posizione di alcune curve di 4</a:t>
            </a:r>
            <a:r>
              <a:rPr lang="it-IT" altLang="it-IT" sz="2800" b="1" baseline="30000" dirty="0">
                <a:solidFill>
                  <a:srgbClr val="0000FF"/>
                </a:solidFill>
                <a:latin typeface="Arial Narrow" panose="020B0604020202020204" pitchFamily="34" charset="0"/>
              </a:rPr>
              <a:t>o</a:t>
            </a:r>
            <a:r>
              <a:rPr lang="it-IT" altLang="it-IT" sz="2800" b="1" dirty="0">
                <a:solidFill>
                  <a:srgbClr val="0000FF"/>
                </a:solidFill>
                <a:latin typeface="Arial Narrow" panose="020B0604020202020204" pitchFamily="34" charset="0"/>
              </a:rPr>
              <a:t> grado rispetto all’asse x. Ecco alcuni esempi.</a:t>
            </a:r>
            <a:endParaRPr lang="it-IT" altLang="it-IT" sz="28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8">
            <a:extLst>
              <a:ext uri="{FF2B5EF4-FFF2-40B4-BE49-F238E27FC236}">
                <a16:creationId xmlns:a16="http://schemas.microsoft.com/office/drawing/2014/main" id="{6BFB7124-5179-2C43-92BD-6B3D7A2334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E42ABF6-AFD7-C640-A23D-9EDC37ACB385}" type="slidenum">
              <a:rPr lang="it-IT" altLang="it-IT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21506" name="Footer Placeholder 9">
            <a:extLst>
              <a:ext uri="{FF2B5EF4-FFF2-40B4-BE49-F238E27FC236}">
                <a16:creationId xmlns:a16="http://schemas.microsoft.com/office/drawing/2014/main" id="{B81063D5-88DF-4D41-8052-122B1491A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dirty="0">
                <a:solidFill>
                  <a:srgbClr val="898989"/>
                </a:solidFill>
              </a:rPr>
              <a:t>Anna Maria Miele, Treccani Scuola 2020</a:t>
            </a:r>
          </a:p>
        </p:txBody>
      </p:sp>
      <p:sp>
        <p:nvSpPr>
          <p:cNvPr id="21507" name="Title 9">
            <a:extLst>
              <a:ext uri="{FF2B5EF4-FFF2-40B4-BE49-F238E27FC236}">
                <a16:creationId xmlns:a16="http://schemas.microsoft.com/office/drawing/2014/main" id="{FC00EF26-CB2A-5544-9A54-689523B52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9763"/>
          </a:xfrm>
        </p:spPr>
        <p:txBody>
          <a:bodyPr/>
          <a:lstStyle/>
          <a:p>
            <a:r>
              <a:rPr lang="it-IT" altLang="it-IT" sz="3200" b="1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Particolare tangente a curva di 4</a:t>
            </a:r>
            <a:r>
              <a:rPr lang="it-IT" altLang="it-IT" sz="3200" b="1" baseline="30000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O</a:t>
            </a:r>
            <a:r>
              <a:rPr lang="it-IT" altLang="it-IT" sz="3200" b="1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 grado</a:t>
            </a:r>
          </a:p>
        </p:txBody>
      </p:sp>
      <p:sp>
        <p:nvSpPr>
          <p:cNvPr id="21508" name="TextBox 17">
            <a:extLst>
              <a:ext uri="{FF2B5EF4-FFF2-40B4-BE49-F238E27FC236}">
                <a16:creationId xmlns:a16="http://schemas.microsoft.com/office/drawing/2014/main" id="{BD7A76AC-90C1-374F-ADAC-5E8603A21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8712" y="5294313"/>
            <a:ext cx="3478088" cy="707886"/>
          </a:xfrm>
          <a:prstGeom prst="rect">
            <a:avLst/>
          </a:prstGeom>
          <a:solidFill>
            <a:srgbClr val="FFFDE4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>
                <a:latin typeface="Arial Narrow" panose="020B0604020202020204" pitchFamily="34" charset="0"/>
              </a:rPr>
              <a:t>L’equazione x</a:t>
            </a:r>
            <a:r>
              <a:rPr lang="it-IT" altLang="it-IT" sz="2000" b="1" baseline="30000" dirty="0">
                <a:latin typeface="Arial Narrow" panose="020B0604020202020204" pitchFamily="34" charset="0"/>
              </a:rPr>
              <a:t>4</a:t>
            </a:r>
            <a:r>
              <a:rPr lang="it-IT" altLang="it-IT" sz="2000" b="1" dirty="0">
                <a:latin typeface="Arial Narrow" panose="020B0604020202020204" pitchFamily="34" charset="0"/>
              </a:rPr>
              <a:t> = 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>
                <a:latin typeface="Arial Narrow" panose="020B0604020202020204" pitchFamily="34" charset="0"/>
              </a:rPr>
              <a:t>ha 4 soluzioni reali e coincidenti. </a:t>
            </a:r>
          </a:p>
        </p:txBody>
      </p:sp>
      <p:sp>
        <p:nvSpPr>
          <p:cNvPr id="21509" name="TextBox 19">
            <a:extLst>
              <a:ext uri="{FF2B5EF4-FFF2-40B4-BE49-F238E27FC236}">
                <a16:creationId xmlns:a16="http://schemas.microsoft.com/office/drawing/2014/main" id="{112D66F4-D144-5E4F-B1DA-8CDFC6EFC7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294313"/>
            <a:ext cx="4184576" cy="707886"/>
          </a:xfrm>
          <a:prstGeom prst="rect">
            <a:avLst/>
          </a:prstGeom>
          <a:solidFill>
            <a:srgbClr val="DDF1E2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>
                <a:latin typeface="Arial Narrow" panose="020B0604020202020204" pitchFamily="34" charset="0"/>
              </a:rPr>
              <a:t>L’equazione x(x – 2)</a:t>
            </a:r>
            <a:r>
              <a:rPr lang="it-IT" altLang="it-IT" sz="2000" b="1" baseline="30000" dirty="0">
                <a:latin typeface="Arial Narrow" panose="020B0604020202020204" pitchFamily="34" charset="0"/>
              </a:rPr>
              <a:t>3</a:t>
            </a:r>
            <a:r>
              <a:rPr lang="it-IT" altLang="it-IT" sz="2000" b="1" dirty="0">
                <a:latin typeface="Arial Narrow" panose="020B0604020202020204" pitchFamily="34" charset="0"/>
              </a:rPr>
              <a:t> = 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>
                <a:latin typeface="Arial Narrow" panose="020B0604020202020204" pitchFamily="34" charset="0"/>
              </a:rPr>
              <a:t>ha 4 soluzioni reali, di cui 3 coincidenti. </a:t>
            </a:r>
          </a:p>
        </p:txBody>
      </p:sp>
      <p:sp>
        <p:nvSpPr>
          <p:cNvPr id="21510" name="TextBox 12">
            <a:extLst>
              <a:ext uri="{FF2B5EF4-FFF2-40B4-BE49-F238E27FC236}">
                <a16:creationId xmlns:a16="http://schemas.microsoft.com/office/drawing/2014/main" id="{1DB5A2E5-2FA0-BF4B-B67F-85473D5470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924981"/>
            <a:ext cx="42713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>
                <a:solidFill>
                  <a:srgbClr val="008000"/>
                </a:solidFill>
                <a:latin typeface="Arial" panose="020B0604020202020204" pitchFamily="34" charset="0"/>
              </a:rPr>
              <a:t>Asse x secante in B</a:t>
            </a:r>
            <a:r>
              <a:rPr lang="it-IT" altLang="it-IT" sz="1800" b="1" baseline="-25000" dirty="0">
                <a:solidFill>
                  <a:srgbClr val="008000"/>
                </a:solidFill>
                <a:latin typeface="Arial" panose="020B0604020202020204" pitchFamily="34" charset="0"/>
              </a:rPr>
              <a:t>1</a:t>
            </a:r>
            <a:r>
              <a:rPr lang="it-IT" altLang="it-IT" sz="1800" b="1" dirty="0">
                <a:solidFill>
                  <a:srgbClr val="008000"/>
                </a:solidFill>
                <a:latin typeface="Arial" panose="020B0604020202020204" pitchFamily="34" charset="0"/>
              </a:rPr>
              <a:t> e  tangente in B</a:t>
            </a:r>
            <a:r>
              <a:rPr lang="it-IT" altLang="it-IT" sz="1800" b="1" baseline="-25000" dirty="0">
                <a:solidFill>
                  <a:srgbClr val="008000"/>
                </a:solidFill>
                <a:latin typeface="Arial" panose="020B0604020202020204" pitchFamily="34" charset="0"/>
              </a:rPr>
              <a:t>2</a:t>
            </a:r>
            <a:endParaRPr lang="it-IT" altLang="it-IT" sz="1800" b="1" dirty="0">
              <a:solidFill>
                <a:srgbClr val="008000"/>
              </a:solidFill>
              <a:latin typeface="Arial" panose="020B0604020202020204" pitchFamily="34" charset="0"/>
            </a:endParaRPr>
          </a:p>
        </p:txBody>
      </p:sp>
      <p:sp>
        <p:nvSpPr>
          <p:cNvPr id="21511" name="TextBox 15">
            <a:extLst>
              <a:ext uri="{FF2B5EF4-FFF2-40B4-BE49-F238E27FC236}">
                <a16:creationId xmlns:a16="http://schemas.microsoft.com/office/drawing/2014/main" id="{B906D20E-3D22-5645-BE32-0BA79CB3B0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4926151"/>
            <a:ext cx="2667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>
                <a:solidFill>
                  <a:srgbClr val="008000"/>
                </a:solidFill>
                <a:latin typeface="Arial" panose="020B0604020202020204" pitchFamily="34" charset="0"/>
              </a:rPr>
              <a:t>Asse x tangente in B</a:t>
            </a:r>
            <a:r>
              <a:rPr lang="it-IT" altLang="it-IT" sz="1800" b="1" baseline="-25000" dirty="0">
                <a:solidFill>
                  <a:srgbClr val="008000"/>
                </a:solidFill>
                <a:latin typeface="Arial" panose="020B0604020202020204" pitchFamily="34" charset="0"/>
              </a:rPr>
              <a:t>1</a:t>
            </a:r>
            <a:endParaRPr lang="it-IT" altLang="it-IT" sz="1800" b="1" dirty="0">
              <a:solidFill>
                <a:srgbClr val="008000"/>
              </a:solidFill>
              <a:latin typeface="Arial" panose="020B0604020202020204" pitchFamily="34" charset="0"/>
            </a:endParaRPr>
          </a:p>
        </p:txBody>
      </p:sp>
      <p:pic>
        <p:nvPicPr>
          <p:cNvPr id="21513" name="Picture 14" descr="Schermata 2014-07-03 alle 16.45.19.png">
            <a:extLst>
              <a:ext uri="{FF2B5EF4-FFF2-40B4-BE49-F238E27FC236}">
                <a16:creationId xmlns:a16="http://schemas.microsoft.com/office/drawing/2014/main" id="{ABECB5EC-3732-BF4F-A305-A07F034CD4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423446"/>
            <a:ext cx="2652191" cy="351671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4" name="Rectangle 10">
            <a:extLst>
              <a:ext uri="{FF2B5EF4-FFF2-40B4-BE49-F238E27FC236}">
                <a16:creationId xmlns:a16="http://schemas.microsoft.com/office/drawing/2014/main" id="{4AFB7C12-A7EE-DE40-837A-E992F1750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533400"/>
            <a:ext cx="8610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 dirty="0">
                <a:solidFill>
                  <a:srgbClr val="0000FF"/>
                </a:solidFill>
                <a:latin typeface="Arial Narrow" panose="020B0604020202020204" pitchFamily="34" charset="0"/>
              </a:rPr>
              <a:t>Qui osservi una particolare tangente che ha 4 intersezioni coincidenti con una curva di 4</a:t>
            </a:r>
            <a:r>
              <a:rPr lang="it-IT" altLang="it-IT" sz="2800" b="1" baseline="30000" dirty="0">
                <a:solidFill>
                  <a:srgbClr val="0000FF"/>
                </a:solidFill>
                <a:latin typeface="Arial Narrow" panose="020B0604020202020204" pitchFamily="34" charset="0"/>
              </a:rPr>
              <a:t>O</a:t>
            </a:r>
            <a:r>
              <a:rPr lang="it-IT" altLang="it-IT" sz="2800" b="1" dirty="0">
                <a:solidFill>
                  <a:srgbClr val="0000FF"/>
                </a:solidFill>
                <a:latin typeface="Arial Narrow" panose="020B0604020202020204" pitchFamily="34" charset="0"/>
              </a:rPr>
              <a:t> grado </a:t>
            </a:r>
            <a:endParaRPr lang="it-IT" altLang="it-IT" sz="2800" dirty="0">
              <a:latin typeface="Arial" panose="020B060402020202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D958968-E50C-1047-96EC-AE87775A8A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553399"/>
            <a:ext cx="3727377" cy="3371582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7296214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C12A9D01-28B7-994D-A92B-17074AD9FD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" y="685800"/>
            <a:ext cx="8610600" cy="762000"/>
          </a:xfrm>
        </p:spPr>
        <p:txBody>
          <a:bodyPr anchor="t"/>
          <a:lstStyle/>
          <a:p>
            <a:pPr eaLnBrk="1" hangingPunct="1"/>
            <a:r>
              <a:rPr lang="it-IT" altLang="it-IT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Una sintesi delle osservazioni</a:t>
            </a:r>
          </a:p>
        </p:txBody>
      </p:sp>
      <p:sp>
        <p:nvSpPr>
          <p:cNvPr id="22530" name="Footer Placeholder 4">
            <a:extLst>
              <a:ext uri="{FF2B5EF4-FFF2-40B4-BE49-F238E27FC236}">
                <a16:creationId xmlns:a16="http://schemas.microsoft.com/office/drawing/2014/main" id="{8108109A-A8D2-0B41-BA63-04FB94E08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152400" y="6248400"/>
            <a:ext cx="2895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i="1">
                <a:solidFill>
                  <a:srgbClr val="898989"/>
                </a:solidFill>
              </a:rPr>
              <a:t>Anna Maria Miele, Treccani Scuola 2014</a:t>
            </a:r>
          </a:p>
        </p:txBody>
      </p:sp>
      <p:sp>
        <p:nvSpPr>
          <p:cNvPr id="22531" name="Slide Number Placeholder 3">
            <a:extLst>
              <a:ext uri="{FF2B5EF4-FFF2-40B4-BE49-F238E27FC236}">
                <a16:creationId xmlns:a16="http://schemas.microsoft.com/office/drawing/2014/main" id="{765498FA-B15E-3049-AE6F-1D502CE3AA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8633BD6-879B-3842-97DF-6EFC57F68BCC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it-IT" altLang="it-IT" sz="1200" dirty="0">
              <a:solidFill>
                <a:srgbClr val="898989"/>
              </a:solidFill>
            </a:endParaRPr>
          </a:p>
        </p:txBody>
      </p:sp>
      <p:pic>
        <p:nvPicPr>
          <p:cNvPr id="22533" name="Picture 5" descr="Schermata 2014-07-06 alle 15.07.10.png">
            <a:extLst>
              <a:ext uri="{FF2B5EF4-FFF2-40B4-BE49-F238E27FC236}">
                <a16:creationId xmlns:a16="http://schemas.microsoft.com/office/drawing/2014/main" id="{CC0270D1-0215-AA41-8CF9-062400666C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6138"/>
            <a:ext cx="8458200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TextBox 6">
            <a:extLst>
              <a:ext uri="{FF2B5EF4-FFF2-40B4-BE49-F238E27FC236}">
                <a16:creationId xmlns:a16="http://schemas.microsoft.com/office/drawing/2014/main" id="{63A0DB48-412A-4146-8EDD-F74A82BBED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343400"/>
            <a:ext cx="86868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 dirty="0">
                <a:latin typeface="Arial Narrow" panose="020B0604020202020204" pitchFamily="34" charset="0"/>
              </a:rPr>
              <a:t>Posso prevedere: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 dirty="0">
                <a:latin typeface="Arial Narrow" panose="020B0604020202020204" pitchFamily="34" charset="0"/>
              </a:rPr>
              <a:t>- un’equazione di 5</a:t>
            </a:r>
            <a:r>
              <a:rPr lang="it-IT" altLang="it-IT" sz="2800" b="1" baseline="30000" dirty="0">
                <a:latin typeface="Arial Narrow" panose="020B0604020202020204" pitchFamily="34" charset="0"/>
              </a:rPr>
              <a:t>o</a:t>
            </a:r>
            <a:r>
              <a:rPr lang="it-IT" altLang="it-IT" sz="2800" b="1" dirty="0">
                <a:latin typeface="Arial Narrow" panose="020B0604020202020204" pitchFamily="34" charset="0"/>
              </a:rPr>
              <a:t> grado ha, al massimo, 5 soluzioni reali;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 dirty="0">
                <a:latin typeface="Arial Narrow" panose="020B0604020202020204" pitchFamily="34" charset="0"/>
              </a:rPr>
              <a:t>…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 dirty="0">
                <a:latin typeface="Arial Narrow" panose="020B0604020202020204" pitchFamily="34" charset="0"/>
              </a:rPr>
              <a:t>- un’equazione di grado </a:t>
            </a:r>
            <a:r>
              <a:rPr lang="it-IT" altLang="it-IT" sz="2800" b="1" i="1" dirty="0" err="1">
                <a:latin typeface="Arial Narrow" panose="020B0604020202020204" pitchFamily="34" charset="0"/>
              </a:rPr>
              <a:t>n</a:t>
            </a:r>
            <a:r>
              <a:rPr lang="it-IT" altLang="it-IT" sz="2800" b="1" dirty="0">
                <a:latin typeface="Arial Narrow" panose="020B0604020202020204" pitchFamily="34" charset="0"/>
              </a:rPr>
              <a:t> ha, al massimo, </a:t>
            </a:r>
            <a:r>
              <a:rPr lang="it-IT" altLang="it-IT" sz="2800" b="1" i="1" dirty="0" err="1">
                <a:latin typeface="Arial Narrow" panose="020B0604020202020204" pitchFamily="34" charset="0"/>
              </a:rPr>
              <a:t>n</a:t>
            </a:r>
            <a:r>
              <a:rPr lang="it-IT" altLang="it-IT" sz="2800" b="1" dirty="0">
                <a:latin typeface="Arial Narrow" panose="020B0604020202020204" pitchFamily="34" charset="0"/>
              </a:rPr>
              <a:t> soluzioni reali. 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C45F6B3D-0DA5-4043-918B-A9B7606BF4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" y="685800"/>
            <a:ext cx="8610600" cy="762000"/>
          </a:xfrm>
        </p:spPr>
        <p:txBody>
          <a:bodyPr anchor="t"/>
          <a:lstStyle/>
          <a:p>
            <a:pPr eaLnBrk="1" hangingPunct="1"/>
            <a:r>
              <a:rPr lang="it-IT" altLang="it-IT" sz="4000" b="1">
                <a:solidFill>
                  <a:srgbClr val="FF0000"/>
                </a:solidFill>
                <a:ea typeface="ＭＳ Ｐゴシック" panose="020B0600070205080204" pitchFamily="34" charset="-128"/>
              </a:rPr>
              <a:t>Due domande sulle equazioni</a:t>
            </a:r>
          </a:p>
        </p:txBody>
      </p:sp>
      <p:sp>
        <p:nvSpPr>
          <p:cNvPr id="23554" name="Footer Placeholder 4">
            <a:extLst>
              <a:ext uri="{FF2B5EF4-FFF2-40B4-BE49-F238E27FC236}">
                <a16:creationId xmlns:a16="http://schemas.microsoft.com/office/drawing/2014/main" id="{E039896E-FF2D-624D-8BF3-5BC923262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152400" y="6248400"/>
            <a:ext cx="2895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i="1">
                <a:solidFill>
                  <a:srgbClr val="898989"/>
                </a:solidFill>
              </a:rPr>
              <a:t>Anna Maria Miele, Treccani Scuola 2014</a:t>
            </a:r>
          </a:p>
        </p:txBody>
      </p:sp>
      <p:sp>
        <p:nvSpPr>
          <p:cNvPr id="23555" name="Slide Number Placeholder 3">
            <a:extLst>
              <a:ext uri="{FF2B5EF4-FFF2-40B4-BE49-F238E27FC236}">
                <a16:creationId xmlns:a16="http://schemas.microsoft.com/office/drawing/2014/main" id="{DC2F8E17-E796-0343-914B-2D391EFCA5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17A7050-A634-5E4D-B2BF-242F81D86C8A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23557" name="TextBox 8">
            <a:extLst>
              <a:ext uri="{FF2B5EF4-FFF2-40B4-BE49-F238E27FC236}">
                <a16:creationId xmlns:a16="http://schemas.microsoft.com/office/drawing/2014/main" id="{24034419-A3E2-3443-93EA-B6F684AABC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828800"/>
            <a:ext cx="80010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it-IT" altLang="it-IT" b="1" dirty="0">
                <a:solidFill>
                  <a:srgbClr val="0000FF"/>
                </a:solidFill>
                <a:latin typeface="Arial" panose="020B0604020202020204" pitchFamily="34" charset="0"/>
              </a:rPr>
              <a:t> In quale forma si scrive un’equazione di grado superiore al 2</a:t>
            </a:r>
            <a:r>
              <a:rPr lang="it-IT" altLang="it-IT" b="1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o</a:t>
            </a:r>
            <a:r>
              <a:rPr lang="it-IT" altLang="it-IT" b="1" dirty="0">
                <a:solidFill>
                  <a:srgbClr val="0000FF"/>
                </a:solidFill>
                <a:latin typeface="Arial" panose="020B0604020202020204" pitchFamily="34" charset="0"/>
              </a:rPr>
              <a:t>?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it-IT" altLang="it-IT" b="1" dirty="0">
                <a:solidFill>
                  <a:srgbClr val="0000FF"/>
                </a:solidFill>
                <a:latin typeface="Arial" panose="020B0604020202020204" pitchFamily="34" charset="0"/>
              </a:rPr>
              <a:t> Come si risolve un’equazione di grado superiore al 2</a:t>
            </a:r>
            <a:r>
              <a:rPr lang="it-IT" altLang="it-IT" b="1" baseline="30000" dirty="0">
                <a:solidFill>
                  <a:srgbClr val="0000FF"/>
                </a:solidFill>
                <a:latin typeface="Arial" panose="020B0604020202020204" pitchFamily="34" charset="0"/>
              </a:rPr>
              <a:t>o</a:t>
            </a:r>
            <a:r>
              <a:rPr lang="it-IT" altLang="it-IT" b="1" dirty="0">
                <a:solidFill>
                  <a:srgbClr val="0000FF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23558" name="TextBox 10">
            <a:extLst>
              <a:ext uri="{FF2B5EF4-FFF2-40B4-BE49-F238E27FC236}">
                <a16:creationId xmlns:a16="http://schemas.microsoft.com/office/drawing/2014/main" id="{1AAD00C3-AF52-6843-8F08-2AD7FD367B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4267200"/>
            <a:ext cx="76962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 dirty="0">
                <a:latin typeface="Arial" panose="020B0604020202020204" pitchFamily="34" charset="0"/>
              </a:rPr>
              <a:t>Ragioniamo a partire da quello che sappiamo sulle equazioni di 2</a:t>
            </a:r>
            <a:r>
              <a:rPr lang="it-IT" altLang="it-IT" b="1" baseline="30000" dirty="0">
                <a:latin typeface="Arial" panose="020B0604020202020204" pitchFamily="34" charset="0"/>
              </a:rPr>
              <a:t>o</a:t>
            </a:r>
            <a:r>
              <a:rPr lang="it-IT" altLang="it-IT" b="1" dirty="0">
                <a:latin typeface="Arial" panose="020B0604020202020204" pitchFamily="34" charset="0"/>
              </a:rPr>
              <a:t> grado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6333F67C-5B15-E74B-AF9F-D908BB71A4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" y="685800"/>
            <a:ext cx="8610600" cy="762000"/>
          </a:xfrm>
        </p:spPr>
        <p:txBody>
          <a:bodyPr anchor="t"/>
          <a:lstStyle/>
          <a:p>
            <a:pPr eaLnBrk="1" hangingPunct="1"/>
            <a:r>
              <a:rPr lang="it-IT" altLang="it-IT" sz="4000" b="1">
                <a:solidFill>
                  <a:srgbClr val="FF0000"/>
                </a:solidFill>
                <a:ea typeface="ＭＳ Ｐゴシック" panose="020B0600070205080204" pitchFamily="34" charset="-128"/>
              </a:rPr>
              <a:t>Forma e risoluzione di un’equazione</a:t>
            </a:r>
          </a:p>
        </p:txBody>
      </p:sp>
      <p:sp>
        <p:nvSpPr>
          <p:cNvPr id="24578" name="Footer Placeholder 4">
            <a:extLst>
              <a:ext uri="{FF2B5EF4-FFF2-40B4-BE49-F238E27FC236}">
                <a16:creationId xmlns:a16="http://schemas.microsoft.com/office/drawing/2014/main" id="{B7141BBC-D2AB-4F4B-9C26-73BD53144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152400" y="6248400"/>
            <a:ext cx="2895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i="1">
                <a:solidFill>
                  <a:srgbClr val="898989"/>
                </a:solidFill>
              </a:rPr>
              <a:t>Anna Maria Miele, Treccani Scuola 2014</a:t>
            </a:r>
          </a:p>
        </p:txBody>
      </p:sp>
      <p:sp>
        <p:nvSpPr>
          <p:cNvPr id="24579" name="Slide Number Placeholder 3">
            <a:extLst>
              <a:ext uri="{FF2B5EF4-FFF2-40B4-BE49-F238E27FC236}">
                <a16:creationId xmlns:a16="http://schemas.microsoft.com/office/drawing/2014/main" id="{88BA3BAF-8B28-1C4F-A8CA-3914C8F6AD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973B6A7-673E-0D4E-818C-BE632140D24B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pic>
        <p:nvPicPr>
          <p:cNvPr id="24581" name="Picture 7" descr="Schermata 2014-07-07 alle 10.41.19.png">
            <a:extLst>
              <a:ext uri="{FF2B5EF4-FFF2-40B4-BE49-F238E27FC236}">
                <a16:creationId xmlns:a16="http://schemas.microsoft.com/office/drawing/2014/main" id="{A7CD7295-0D18-3E45-97F8-8C9CBECB9B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81150"/>
            <a:ext cx="8382000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TextBox 9">
            <a:extLst>
              <a:ext uri="{FF2B5EF4-FFF2-40B4-BE49-F238E27FC236}">
                <a16:creationId xmlns:a16="http://schemas.microsoft.com/office/drawing/2014/main" id="{CD03ABF2-D9FD-2C4C-8E72-5E9B107268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724400"/>
            <a:ext cx="8610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>
                <a:latin typeface="Arial" panose="020B0604020202020204" pitchFamily="34" charset="0"/>
              </a:rPr>
              <a:t>Una prima conclusione: se al primo membro trovo il prodotto di fattori di 1</a:t>
            </a:r>
            <a:r>
              <a:rPr lang="it-IT" altLang="it-IT" sz="2400" b="1" baseline="30000" dirty="0">
                <a:latin typeface="Arial" panose="020B0604020202020204" pitchFamily="34" charset="0"/>
              </a:rPr>
              <a:t>o</a:t>
            </a:r>
            <a:r>
              <a:rPr lang="it-IT" altLang="it-IT" sz="2400" b="1" dirty="0">
                <a:latin typeface="Arial" panose="020B0604020202020204" pitchFamily="34" charset="0"/>
              </a:rPr>
              <a:t> o 2</a:t>
            </a:r>
            <a:r>
              <a:rPr lang="it-IT" altLang="it-IT" sz="2400" b="1" baseline="30000" dirty="0">
                <a:latin typeface="Arial" panose="020B0604020202020204" pitchFamily="34" charset="0"/>
              </a:rPr>
              <a:t>o</a:t>
            </a:r>
            <a:r>
              <a:rPr lang="it-IT" altLang="it-IT" sz="2400" b="1" dirty="0">
                <a:latin typeface="Arial" panose="020B0604020202020204" pitchFamily="34" charset="0"/>
              </a:rPr>
              <a:t> grado, risolvo l’equazione con il principio di annullamento del prodotto.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olo 1">
            <a:extLst>
              <a:ext uri="{FF2B5EF4-FFF2-40B4-BE49-F238E27FC236}">
                <a16:creationId xmlns:a16="http://schemas.microsoft.com/office/drawing/2014/main" id="{632A4525-2F3D-9444-AE5D-FA57A0277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712" y="260124"/>
            <a:ext cx="4248472" cy="1143000"/>
          </a:xfrm>
        </p:spPr>
        <p:txBody>
          <a:bodyPr/>
          <a:lstStyle/>
          <a:p>
            <a:pPr marL="46038" eaLnBrk="1" hangingPunct="1"/>
            <a:br>
              <a:rPr lang="it-IT" altLang="it-IT" sz="3600" i="1" dirty="0">
                <a:solidFill>
                  <a:srgbClr val="FF0000"/>
                </a:solidFill>
                <a:latin typeface="Arial Black" panose="020B0604020202020204" pitchFamily="34" charset="0"/>
                <a:ea typeface="ＭＳ Ｐゴシック" panose="020B0600070205080204" pitchFamily="34" charset="-128"/>
              </a:rPr>
            </a:br>
            <a:r>
              <a:rPr lang="it-IT" altLang="it-IT" sz="40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Attività</a:t>
            </a:r>
            <a:endParaRPr lang="it-IT" altLang="it-IT" sz="4000" b="1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5602" name="Segnaposto contenuto 4">
            <a:extLst>
              <a:ext uri="{FF2B5EF4-FFF2-40B4-BE49-F238E27FC236}">
                <a16:creationId xmlns:a16="http://schemas.microsoft.com/office/drawing/2014/main" id="{C7AB3EBA-6C3C-444F-BBE7-A419502B6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036712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it-IT" altLang="it-IT" b="1" dirty="0">
                <a:ea typeface="ＭＳ Ｐゴシック" panose="020B0600070205080204" pitchFamily="34" charset="-128"/>
              </a:rPr>
              <a:t>Completa la scheda di lavoro per risolvere particolari equazioni di grado superiore al 2</a:t>
            </a:r>
            <a:r>
              <a:rPr lang="it-IT" altLang="it-IT" b="1" baseline="30000" dirty="0">
                <a:ea typeface="ＭＳ Ｐゴシック" panose="020B0600070205080204" pitchFamily="34" charset="-128"/>
              </a:rPr>
              <a:t>o</a:t>
            </a:r>
            <a:r>
              <a:rPr lang="it-IT" altLang="it-IT" b="1" dirty="0">
                <a:ea typeface="ＭＳ Ｐゴシック" panose="020B0600070205080204" pitchFamily="34" charset="-128"/>
              </a:rPr>
              <a:t>.</a:t>
            </a:r>
          </a:p>
        </p:txBody>
      </p:sp>
      <p:sp>
        <p:nvSpPr>
          <p:cNvPr id="25603" name="Slide Number Placeholder 3">
            <a:extLst>
              <a:ext uri="{FF2B5EF4-FFF2-40B4-BE49-F238E27FC236}">
                <a16:creationId xmlns:a16="http://schemas.microsoft.com/office/drawing/2014/main" id="{44F4C512-3490-1C45-BA45-9B8B1029EA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DD69223-F8DD-774F-9AA6-92A657CF55C2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25604" name="Footer Placeholder 5">
            <a:extLst>
              <a:ext uri="{FF2B5EF4-FFF2-40B4-BE49-F238E27FC236}">
                <a16:creationId xmlns:a16="http://schemas.microsoft.com/office/drawing/2014/main" id="{3BD66D57-6D54-BD4D-B35B-DEEB687E4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Anna Maria Miele, Treccani Scuola 2014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BD34E549-0C19-7649-B6E8-4A811A3EC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1676400"/>
            <a:ext cx="8610600" cy="2160588"/>
          </a:xfrm>
        </p:spPr>
        <p:txBody>
          <a:bodyPr/>
          <a:lstStyle/>
          <a:p>
            <a:pPr eaLnBrk="1" hangingPunct="1"/>
            <a:r>
              <a:rPr lang="it-IT" altLang="it-IT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Cosa hai trovato?</a:t>
            </a:r>
          </a:p>
        </p:txBody>
      </p:sp>
      <p:sp>
        <p:nvSpPr>
          <p:cNvPr id="26626" name="Footer Placeholder 4">
            <a:extLst>
              <a:ext uri="{FF2B5EF4-FFF2-40B4-BE49-F238E27FC236}">
                <a16:creationId xmlns:a16="http://schemas.microsoft.com/office/drawing/2014/main" id="{43AD6063-06C5-994C-AC7F-FECF70B29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152400" y="6248400"/>
            <a:ext cx="2895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i="1">
                <a:solidFill>
                  <a:srgbClr val="898989"/>
                </a:solidFill>
              </a:rPr>
              <a:t>Anna Maria Miele, Treccani Scuola 2014</a:t>
            </a:r>
          </a:p>
        </p:txBody>
      </p:sp>
      <p:sp>
        <p:nvSpPr>
          <p:cNvPr id="26627" name="Slide Number Placeholder 3">
            <a:extLst>
              <a:ext uri="{FF2B5EF4-FFF2-40B4-BE49-F238E27FC236}">
                <a16:creationId xmlns:a16="http://schemas.microsoft.com/office/drawing/2014/main" id="{452A186A-9381-3D47-AB81-A64403E249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0FDEA80-9184-3B40-97A8-FE5BEA9BCE04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it-IT" altLang="it-IT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>
            <a:extLst>
              <a:ext uri="{FF2B5EF4-FFF2-40B4-BE49-F238E27FC236}">
                <a16:creationId xmlns:a16="http://schemas.microsoft.com/office/drawing/2014/main" id="{0C91142B-D398-0F45-9485-251888AABE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" y="361950"/>
            <a:ext cx="8610600" cy="1219200"/>
          </a:xfrm>
        </p:spPr>
        <p:txBody>
          <a:bodyPr anchor="t"/>
          <a:lstStyle/>
          <a:p>
            <a:pPr eaLnBrk="1" hangingPunct="1"/>
            <a:r>
              <a:rPr lang="it-IT" altLang="it-IT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Equazioni risolte con il principio di annullamento del prodotto</a:t>
            </a:r>
          </a:p>
        </p:txBody>
      </p:sp>
      <p:sp>
        <p:nvSpPr>
          <p:cNvPr id="27650" name="Footer Placeholder 4">
            <a:extLst>
              <a:ext uri="{FF2B5EF4-FFF2-40B4-BE49-F238E27FC236}">
                <a16:creationId xmlns:a16="http://schemas.microsoft.com/office/drawing/2014/main" id="{B6E7A52B-0EE8-1A4B-84B4-3AD47199B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152400" y="6248400"/>
            <a:ext cx="2895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i="1">
                <a:solidFill>
                  <a:srgbClr val="898989"/>
                </a:solidFill>
              </a:rPr>
              <a:t>Anna Maria Miele, Treccani Scuola 2014</a:t>
            </a:r>
          </a:p>
        </p:txBody>
      </p:sp>
      <p:sp>
        <p:nvSpPr>
          <p:cNvPr id="27651" name="Slide Number Placeholder 3">
            <a:extLst>
              <a:ext uri="{FF2B5EF4-FFF2-40B4-BE49-F238E27FC236}">
                <a16:creationId xmlns:a16="http://schemas.microsoft.com/office/drawing/2014/main" id="{C37A5BD0-71AE-E943-9B9B-4532232FF2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373D72C-6FA5-4146-A4BA-438567155476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pic>
        <p:nvPicPr>
          <p:cNvPr id="27653" name="Picture 5" descr="Schermata 2014-07-09 alle 17.57.12.png">
            <a:extLst>
              <a:ext uri="{FF2B5EF4-FFF2-40B4-BE49-F238E27FC236}">
                <a16:creationId xmlns:a16="http://schemas.microsoft.com/office/drawing/2014/main" id="{3AC0CFE6-36A4-3648-B91A-3E6AE3620C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81200"/>
            <a:ext cx="8574088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>
            <a:extLst>
              <a:ext uri="{FF2B5EF4-FFF2-40B4-BE49-F238E27FC236}">
                <a16:creationId xmlns:a16="http://schemas.microsoft.com/office/drawing/2014/main" id="{A409939F-9966-E248-90B1-C5F297AC25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331152"/>
            <a:ext cx="8610600" cy="649576"/>
          </a:xfrm>
        </p:spPr>
        <p:txBody>
          <a:bodyPr anchor="t"/>
          <a:lstStyle/>
          <a:p>
            <a:pPr eaLnBrk="1" hangingPunct="1"/>
            <a:r>
              <a:rPr lang="it-IT" altLang="it-IT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Equazioni che hanno date soluzioni</a:t>
            </a:r>
          </a:p>
        </p:txBody>
      </p:sp>
      <p:sp>
        <p:nvSpPr>
          <p:cNvPr id="28674" name="Footer Placeholder 4">
            <a:extLst>
              <a:ext uri="{FF2B5EF4-FFF2-40B4-BE49-F238E27FC236}">
                <a16:creationId xmlns:a16="http://schemas.microsoft.com/office/drawing/2014/main" id="{7326FE35-660E-FC4B-BB17-0E1FC7D65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152400" y="6248400"/>
            <a:ext cx="2895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i="1">
                <a:solidFill>
                  <a:srgbClr val="898989"/>
                </a:solidFill>
              </a:rPr>
              <a:t>Anna Maria Miele, Treccani Scuola 2014</a:t>
            </a:r>
          </a:p>
        </p:txBody>
      </p:sp>
      <p:sp>
        <p:nvSpPr>
          <p:cNvPr id="28675" name="Slide Number Placeholder 3">
            <a:extLst>
              <a:ext uri="{FF2B5EF4-FFF2-40B4-BE49-F238E27FC236}">
                <a16:creationId xmlns:a16="http://schemas.microsoft.com/office/drawing/2014/main" id="{33FC2724-591F-4045-94C5-FB57F7CA98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9DA6E3B-E84A-9B43-AC82-78FD7F4FBBA5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pic>
        <p:nvPicPr>
          <p:cNvPr id="28677" name="Picture 6" descr="Schermata 2014-07-09 alle 18.20.49.png">
            <a:extLst>
              <a:ext uri="{FF2B5EF4-FFF2-40B4-BE49-F238E27FC236}">
                <a16:creationId xmlns:a16="http://schemas.microsoft.com/office/drawing/2014/main" id="{C4C57607-BA49-C244-B0D0-FE2D7D0405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47800"/>
            <a:ext cx="801687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78B28F5D-D708-D742-B10F-6B00DDF0E7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536" y="48500"/>
            <a:ext cx="8585136" cy="762000"/>
          </a:xfrm>
        </p:spPr>
        <p:txBody>
          <a:bodyPr anchor="t"/>
          <a:lstStyle/>
          <a:p>
            <a:pPr eaLnBrk="1" hangingPunct="1"/>
            <a:r>
              <a:rPr lang="it-IT" altLang="it-IT" sz="36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Ricordare curve ed equazioni  di 2</a:t>
            </a:r>
            <a:r>
              <a:rPr lang="it-IT" altLang="it-IT" sz="3600" b="1" baseline="30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o</a:t>
            </a:r>
            <a:r>
              <a:rPr lang="it-IT" altLang="it-IT" sz="36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grado</a:t>
            </a:r>
            <a:endParaRPr lang="it-IT" altLang="it-IT" sz="3600" b="1" dirty="0">
              <a:solidFill>
                <a:srgbClr val="FF0000"/>
              </a:solidFill>
              <a:latin typeface="Arial Narrow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6386" name="Footer Placeholder 4">
            <a:extLst>
              <a:ext uri="{FF2B5EF4-FFF2-40B4-BE49-F238E27FC236}">
                <a16:creationId xmlns:a16="http://schemas.microsoft.com/office/drawing/2014/main" id="{43F4FBE3-6A14-1943-BBD0-2EBA85833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152400" y="6248400"/>
            <a:ext cx="2895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i="1" dirty="0">
                <a:solidFill>
                  <a:srgbClr val="898989"/>
                </a:solidFill>
              </a:rPr>
              <a:t>Anna Maria Miele, 2020</a:t>
            </a:r>
          </a:p>
        </p:txBody>
      </p:sp>
      <p:sp>
        <p:nvSpPr>
          <p:cNvPr id="16387" name="Slide Number Placeholder 3">
            <a:extLst>
              <a:ext uri="{FF2B5EF4-FFF2-40B4-BE49-F238E27FC236}">
                <a16:creationId xmlns:a16="http://schemas.microsoft.com/office/drawing/2014/main" id="{09AD3E8C-4AAB-4A4B-A00A-EAFC01D0A3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305800" y="6356350"/>
            <a:ext cx="381000" cy="273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59338BA-4943-5946-912F-1A223D4C9402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F64CC4B-B3D9-4641-BC3B-977B4719A516}"/>
              </a:ext>
            </a:extLst>
          </p:cNvPr>
          <p:cNvSpPr txBox="1"/>
          <p:nvPr/>
        </p:nvSpPr>
        <p:spPr>
          <a:xfrm>
            <a:off x="395536" y="3068960"/>
            <a:ext cx="1296144" cy="461665"/>
          </a:xfrm>
          <a:prstGeom prst="rect">
            <a:avLst/>
          </a:prstGeom>
          <a:solidFill>
            <a:srgbClr val="FFFDE4"/>
          </a:solidFill>
        </p:spPr>
        <p:txBody>
          <a:bodyPr wrap="square" rtlCol="0">
            <a:spAutoFit/>
          </a:bodyPr>
          <a:lstStyle/>
          <a:p>
            <a:r>
              <a:rPr lang="it-IT" sz="2400" b="1" dirty="0"/>
              <a:t>Video 1</a:t>
            </a:r>
          </a:p>
        </p:txBody>
      </p:sp>
      <p:pic>
        <p:nvPicPr>
          <p:cNvPr id="5" name="1a.Alg5_Video1.mov">
            <a:hlinkClick r:id="" action="ppaction://media"/>
            <a:extLst>
              <a:ext uri="{FF2B5EF4-FFF2-40B4-BE49-F238E27FC236}">
                <a16:creationId xmlns:a16="http://schemas.microsoft.com/office/drawing/2014/main" id="{075DEDD6-2409-9B40-B9CE-C2BAFDBBD6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7761" y="810500"/>
            <a:ext cx="6122631" cy="549206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>
            <a:extLst>
              <a:ext uri="{FF2B5EF4-FFF2-40B4-BE49-F238E27FC236}">
                <a16:creationId xmlns:a16="http://schemas.microsoft.com/office/drawing/2014/main" id="{F2962D3D-0AFB-FA47-B038-64E5ECCEF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203" y="342900"/>
            <a:ext cx="8610600" cy="685800"/>
          </a:xfrm>
        </p:spPr>
        <p:txBody>
          <a:bodyPr anchor="t"/>
          <a:lstStyle/>
          <a:p>
            <a:pPr eaLnBrk="1" hangingPunct="1"/>
            <a:r>
              <a:rPr lang="it-IT" altLang="it-IT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Descrivere equazioni di 2</a:t>
            </a:r>
            <a:r>
              <a:rPr lang="it-IT" altLang="it-IT" sz="4000" b="1" baseline="30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o</a:t>
            </a:r>
            <a:r>
              <a:rPr lang="it-IT" altLang="it-IT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e 3</a:t>
            </a:r>
            <a:r>
              <a:rPr lang="it-IT" altLang="it-IT" sz="4000" b="1" baseline="30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o </a:t>
            </a:r>
            <a:r>
              <a:rPr lang="it-IT" altLang="it-IT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grado</a:t>
            </a:r>
          </a:p>
        </p:txBody>
      </p:sp>
      <p:sp>
        <p:nvSpPr>
          <p:cNvPr id="29698" name="Footer Placeholder 4">
            <a:extLst>
              <a:ext uri="{FF2B5EF4-FFF2-40B4-BE49-F238E27FC236}">
                <a16:creationId xmlns:a16="http://schemas.microsoft.com/office/drawing/2014/main" id="{9C5D3258-F85D-C84A-A639-58408CF99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381750"/>
            <a:ext cx="2895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i="1">
                <a:solidFill>
                  <a:srgbClr val="898989"/>
                </a:solidFill>
              </a:rPr>
              <a:t>Anna Maria Miele, Treccani Scuola 2014</a:t>
            </a:r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A6D50371-CC64-4543-864E-A13D3A08C2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686800" y="6492875"/>
            <a:ext cx="4572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2C8781-6A04-524C-B901-91A0B186130E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29701" name="TextBox 8">
            <a:extLst>
              <a:ext uri="{FF2B5EF4-FFF2-40B4-BE49-F238E27FC236}">
                <a16:creationId xmlns:a16="http://schemas.microsoft.com/office/drawing/2014/main" id="{130493AC-E298-BE43-B342-D2C1E78B16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971800"/>
            <a:ext cx="807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 dirty="0">
                <a:latin typeface="Arial Narrow" panose="020B0604020202020204" pitchFamily="34" charset="0"/>
              </a:rPr>
              <a:t>Una scrittura usata a partire dalle equazioni di 3</a:t>
            </a:r>
            <a:r>
              <a:rPr lang="it-IT" altLang="it-IT" sz="2800" b="1" baseline="30000" dirty="0">
                <a:latin typeface="Arial Narrow" panose="020B0604020202020204" pitchFamily="34" charset="0"/>
              </a:rPr>
              <a:t>o</a:t>
            </a:r>
            <a:r>
              <a:rPr lang="it-IT" altLang="it-IT" sz="2800" b="1" dirty="0">
                <a:latin typeface="Arial Narrow" panose="020B0604020202020204" pitchFamily="34" charset="0"/>
              </a:rPr>
              <a:t> grado </a:t>
            </a:r>
          </a:p>
        </p:txBody>
      </p:sp>
      <p:pic>
        <p:nvPicPr>
          <p:cNvPr id="29702" name="Picture 13" descr="Schermata 2014-07-12 alle 19.44.27.png">
            <a:extLst>
              <a:ext uri="{FF2B5EF4-FFF2-40B4-BE49-F238E27FC236}">
                <a16:creationId xmlns:a16="http://schemas.microsoft.com/office/drawing/2014/main" id="{F5EDDDA2-0308-4F4C-BB63-A281787A4F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8077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16" descr="Schermata 2014-07-12 alle 20.49.32.png">
            <a:extLst>
              <a:ext uri="{FF2B5EF4-FFF2-40B4-BE49-F238E27FC236}">
                <a16:creationId xmlns:a16="http://schemas.microsoft.com/office/drawing/2014/main" id="{79D3518C-8BC4-024D-A3DB-769724BCBF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05200"/>
            <a:ext cx="68707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" name="Curved Connector 31">
            <a:extLst>
              <a:ext uri="{FF2B5EF4-FFF2-40B4-BE49-F238E27FC236}">
                <a16:creationId xmlns:a16="http://schemas.microsoft.com/office/drawing/2014/main" id="{8DBA86FA-BA31-9C44-A370-6A2C6965F646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6667500" y="3238500"/>
            <a:ext cx="1752600" cy="1219200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2" name="Line Callout 1 41">
            <a:extLst>
              <a:ext uri="{FF2B5EF4-FFF2-40B4-BE49-F238E27FC236}">
                <a16:creationId xmlns:a16="http://schemas.microsoft.com/office/drawing/2014/main" id="{07FDC23D-EE5C-074D-9B6F-D51B28B20DAD}"/>
              </a:ext>
            </a:extLst>
          </p:cNvPr>
          <p:cNvSpPr>
            <a:spLocks/>
          </p:cNvSpPr>
          <p:nvPr/>
        </p:nvSpPr>
        <p:spPr bwMode="auto">
          <a:xfrm>
            <a:off x="4876800" y="5638800"/>
            <a:ext cx="3581400" cy="838200"/>
          </a:xfrm>
          <a:prstGeom prst="borderCallout1">
            <a:avLst>
              <a:gd name="adj1" fmla="val 18750"/>
              <a:gd name="adj2" fmla="val -8333"/>
              <a:gd name="adj3" fmla="val -74435"/>
              <a:gd name="adj4" fmla="val 52181"/>
            </a:avLst>
          </a:prstGeom>
          <a:solidFill>
            <a:srgbClr val="FDFFE5"/>
          </a:solidFill>
          <a:ln w="25400">
            <a:solidFill>
              <a:srgbClr val="660066">
                <a:alpha val="98822"/>
              </a:srgbClr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it-IT" altLang="it-IT" b="1">
                <a:solidFill>
                  <a:srgbClr val="660066"/>
                </a:solidFill>
                <a:latin typeface="Arial Narrow" panose="020B0604020202020204" pitchFamily="34" charset="0"/>
              </a:rPr>
              <a:t>Le soluzioni -3, 3 e 4 sono divisori del termine noto  72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>
            <a:extLst>
              <a:ext uri="{FF2B5EF4-FFF2-40B4-BE49-F238E27FC236}">
                <a16:creationId xmlns:a16="http://schemas.microsoft.com/office/drawing/2014/main" id="{E3346BFC-0F42-1C4E-A557-3B9E0C8F8F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914400"/>
            <a:ext cx="4953000" cy="685800"/>
          </a:xfrm>
        </p:spPr>
        <p:txBody>
          <a:bodyPr anchor="t"/>
          <a:lstStyle/>
          <a:p>
            <a:pPr eaLnBrk="1" hangingPunct="1"/>
            <a:r>
              <a:rPr lang="it-IT" altLang="it-IT" sz="4000" b="1">
                <a:solidFill>
                  <a:srgbClr val="FF0000"/>
                </a:solidFill>
                <a:ea typeface="ＭＳ Ｐゴシック" panose="020B0600070205080204" pitchFamily="34" charset="-128"/>
              </a:rPr>
              <a:t>Attenzione ai simboli</a:t>
            </a:r>
          </a:p>
        </p:txBody>
      </p:sp>
      <p:sp>
        <p:nvSpPr>
          <p:cNvPr id="30722" name="Footer Placeholder 4">
            <a:extLst>
              <a:ext uri="{FF2B5EF4-FFF2-40B4-BE49-F238E27FC236}">
                <a16:creationId xmlns:a16="http://schemas.microsoft.com/office/drawing/2014/main" id="{6CEB15F5-E2FE-4146-B47F-2A4B31141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152400" y="6248400"/>
            <a:ext cx="2895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i="1">
                <a:solidFill>
                  <a:srgbClr val="898989"/>
                </a:solidFill>
              </a:rPr>
              <a:t>Anna Maria Miele, Treccani Scuola 2014</a:t>
            </a:r>
          </a:p>
        </p:txBody>
      </p:sp>
      <p:sp>
        <p:nvSpPr>
          <p:cNvPr id="30723" name="Slide Number Placeholder 3">
            <a:extLst>
              <a:ext uri="{FF2B5EF4-FFF2-40B4-BE49-F238E27FC236}">
                <a16:creationId xmlns:a16="http://schemas.microsoft.com/office/drawing/2014/main" id="{2AA2C229-413C-4547-8F9C-46296F420A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B708FA5-BB57-D045-A5BB-F8B0A4D342BD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pic>
        <p:nvPicPr>
          <p:cNvPr id="30725" name="Picture 13" descr="Schermata 2014-07-12 alle 20.46.24.png">
            <a:extLst>
              <a:ext uri="{FF2B5EF4-FFF2-40B4-BE49-F238E27FC236}">
                <a16:creationId xmlns:a16="http://schemas.microsoft.com/office/drawing/2014/main" id="{885CD47E-76DA-A840-8F41-F5FE231F78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828800"/>
            <a:ext cx="5043488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Footer Placeholder 4">
            <a:extLst>
              <a:ext uri="{FF2B5EF4-FFF2-40B4-BE49-F238E27FC236}">
                <a16:creationId xmlns:a16="http://schemas.microsoft.com/office/drawing/2014/main" id="{2922E1C6-42B5-3A41-BC28-DFDA1D4E9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152400" y="6248400"/>
            <a:ext cx="2895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i="1">
                <a:solidFill>
                  <a:srgbClr val="898989"/>
                </a:solidFill>
              </a:rPr>
              <a:t>Anna Maria Miele, Treccani Scuola 2014</a:t>
            </a:r>
          </a:p>
        </p:txBody>
      </p:sp>
      <p:sp>
        <p:nvSpPr>
          <p:cNvPr id="31746" name="Slide Number Placeholder 3">
            <a:extLst>
              <a:ext uri="{FF2B5EF4-FFF2-40B4-BE49-F238E27FC236}">
                <a16:creationId xmlns:a16="http://schemas.microsoft.com/office/drawing/2014/main" id="{B9B58B73-42C0-F945-8D33-D35A77142F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909CCDC-2D1F-5449-B19D-E1584447EA4C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31748" name="Title 7">
            <a:extLst>
              <a:ext uri="{FF2B5EF4-FFF2-40B4-BE49-F238E27FC236}">
                <a16:creationId xmlns:a16="http://schemas.microsoft.com/office/drawing/2014/main" id="{2B39ADF3-CBF4-0642-9AD0-87FE23F1DD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762000"/>
            <a:ext cx="8229600" cy="1066800"/>
          </a:xfrm>
        </p:spPr>
        <p:txBody>
          <a:bodyPr/>
          <a:lstStyle/>
          <a:p>
            <a:r>
              <a:rPr lang="it-IT" altLang="it-IT" b="1">
                <a:solidFill>
                  <a:srgbClr val="0000FF"/>
                </a:solidFill>
                <a:ea typeface="ＭＳ Ｐゴシック" panose="020B0600070205080204" pitchFamily="34" charset="-128"/>
              </a:rPr>
              <a:t>Attenzione ai termini matematici</a:t>
            </a:r>
            <a:endParaRPr lang="it-IT" altLang="it-IT">
              <a:solidFill>
                <a:srgbClr val="0000FF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31749" name="Picture 8" descr="Schermata 2014-07-13 alle 10.45.44.png">
            <a:extLst>
              <a:ext uri="{FF2B5EF4-FFF2-40B4-BE49-F238E27FC236}">
                <a16:creationId xmlns:a16="http://schemas.microsoft.com/office/drawing/2014/main" id="{5EFF348B-DCB7-BC47-94ED-ABE515CB4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05000"/>
            <a:ext cx="8031163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8DE865FC-240B-A742-B275-14B0416AA7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533400"/>
            <a:ext cx="8610600" cy="685800"/>
          </a:xfrm>
        </p:spPr>
        <p:txBody>
          <a:bodyPr anchor="t"/>
          <a:lstStyle/>
          <a:p>
            <a:pPr eaLnBrk="1" hangingPunct="1"/>
            <a:r>
              <a:rPr lang="it-IT" altLang="it-IT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Descrivere un’equazione polinomiale</a:t>
            </a:r>
          </a:p>
        </p:txBody>
      </p:sp>
      <p:sp>
        <p:nvSpPr>
          <p:cNvPr id="32770" name="Footer Placeholder 4">
            <a:extLst>
              <a:ext uri="{FF2B5EF4-FFF2-40B4-BE49-F238E27FC236}">
                <a16:creationId xmlns:a16="http://schemas.microsoft.com/office/drawing/2014/main" id="{64B28F8D-A244-8B42-92BF-62742944D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152400" y="6248400"/>
            <a:ext cx="2895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i="1">
                <a:solidFill>
                  <a:srgbClr val="898989"/>
                </a:solidFill>
              </a:rPr>
              <a:t>Anna Maria Miele, Treccani Scuola 2014</a:t>
            </a:r>
          </a:p>
        </p:txBody>
      </p:sp>
      <p:sp>
        <p:nvSpPr>
          <p:cNvPr id="32771" name="Slide Number Placeholder 3">
            <a:extLst>
              <a:ext uri="{FF2B5EF4-FFF2-40B4-BE49-F238E27FC236}">
                <a16:creationId xmlns:a16="http://schemas.microsoft.com/office/drawing/2014/main" id="{45FB39D2-CBE7-D641-9AED-E145B1936F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0F31C9C-E20A-134B-9CE9-4043BE7269D6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32773" name="Rectangle 3">
            <a:extLst>
              <a:ext uri="{FF2B5EF4-FFF2-40B4-BE49-F238E27FC236}">
                <a16:creationId xmlns:a16="http://schemas.microsoft.com/office/drawing/2014/main" id="{957A40A5-4F49-A444-9793-563AB63EEE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295400"/>
            <a:ext cx="8229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Arial" panose="020B0604020202020204" pitchFamily="34" charset="0"/>
              </a:rPr>
              <a:t>Gli esempi conducono a generalizzare il procedimento: per scrivere  equazioni di grado </a:t>
            </a:r>
            <a:r>
              <a:rPr lang="it-IT" altLang="it-IT" sz="2400" b="1" i="1">
                <a:latin typeface="Arial" panose="020B0604020202020204" pitchFamily="34" charset="0"/>
              </a:rPr>
              <a:t>n</a:t>
            </a:r>
            <a:r>
              <a:rPr lang="it-IT" altLang="it-IT" sz="2400" b="1">
                <a:latin typeface="Arial" panose="020B0604020202020204" pitchFamily="34" charset="0"/>
              </a:rPr>
              <a:t> con </a:t>
            </a:r>
            <a:r>
              <a:rPr lang="it-IT" altLang="it-IT" sz="2400" b="1" i="1">
                <a:latin typeface="Arial" panose="020B0604020202020204" pitchFamily="34" charset="0"/>
              </a:rPr>
              <a:t>n</a:t>
            </a:r>
            <a:r>
              <a:rPr lang="it-IT" altLang="it-IT" sz="2400" b="1">
                <a:latin typeface="Arial" panose="020B0604020202020204" pitchFamily="34" charset="0"/>
              </a:rPr>
              <a:t>  soluzioni reali x</a:t>
            </a:r>
            <a:r>
              <a:rPr lang="it-IT" altLang="it-IT" sz="2400" b="1" baseline="-25000">
                <a:latin typeface="Arial" panose="020B0604020202020204" pitchFamily="34" charset="0"/>
              </a:rPr>
              <a:t>1</a:t>
            </a:r>
            <a:r>
              <a:rPr lang="it-IT" altLang="it-IT" sz="2400" b="1">
                <a:latin typeface="Arial" panose="020B0604020202020204" pitchFamily="34" charset="0"/>
              </a:rPr>
              <a:t>, x</a:t>
            </a:r>
            <a:r>
              <a:rPr lang="it-IT" altLang="it-IT" sz="2400" b="1" baseline="-25000">
                <a:latin typeface="Arial" panose="020B0604020202020204" pitchFamily="34" charset="0"/>
              </a:rPr>
              <a:t>2</a:t>
            </a:r>
            <a:r>
              <a:rPr lang="it-IT" altLang="it-IT" sz="2400" b="1">
                <a:latin typeface="Arial" panose="020B0604020202020204" pitchFamily="34" charset="0"/>
              </a:rPr>
              <a:t>, …, x</a:t>
            </a:r>
            <a:r>
              <a:rPr lang="it-IT" altLang="it-IT" sz="2400" b="1" baseline="-25000">
                <a:latin typeface="Arial" panose="020B0604020202020204" pitchFamily="34" charset="0"/>
              </a:rPr>
              <a:t>n</a:t>
            </a:r>
            <a:r>
              <a:rPr lang="it-IT" altLang="it-IT" sz="2400" b="1">
                <a:latin typeface="Arial" panose="020B0604020202020204" pitchFamily="34" charset="0"/>
              </a:rPr>
              <a:t> moltiplico tra loro </a:t>
            </a:r>
            <a:r>
              <a:rPr lang="it-IT" altLang="it-IT" sz="2400" b="1" i="1">
                <a:latin typeface="Arial" panose="020B0604020202020204" pitchFamily="34" charset="0"/>
              </a:rPr>
              <a:t>n</a:t>
            </a:r>
            <a:r>
              <a:rPr lang="it-IT" altLang="it-IT" sz="2400" b="1">
                <a:latin typeface="Arial" panose="020B0604020202020204" pitchFamily="34" charset="0"/>
              </a:rPr>
              <a:t> binomi di primo grado</a:t>
            </a:r>
          </a:p>
        </p:txBody>
      </p:sp>
      <p:sp>
        <p:nvSpPr>
          <p:cNvPr id="32774" name="Rectangle 4">
            <a:extLst>
              <a:ext uri="{FF2B5EF4-FFF2-40B4-BE49-F238E27FC236}">
                <a16:creationId xmlns:a16="http://schemas.microsoft.com/office/drawing/2014/main" id="{426B8F18-3ACA-6440-A7BD-BBB119F3AA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2514600"/>
            <a:ext cx="54673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>
                <a:latin typeface="Arial" panose="020B0604020202020204" pitchFamily="34" charset="0"/>
              </a:rPr>
              <a:t>a</a:t>
            </a:r>
            <a:r>
              <a:rPr lang="it-IT" altLang="it-IT" sz="2800" baseline="-25000">
                <a:latin typeface="Arial" panose="020B0604020202020204" pitchFamily="34" charset="0"/>
              </a:rPr>
              <a:t>n </a:t>
            </a:r>
            <a:r>
              <a:rPr lang="it-IT" altLang="it-IT" sz="2800">
                <a:latin typeface="Arial" panose="020B0604020202020204" pitchFamily="34" charset="0"/>
              </a:rPr>
              <a:t>(x-x</a:t>
            </a:r>
            <a:r>
              <a:rPr lang="it-IT" altLang="it-IT" sz="2800" baseline="-25000">
                <a:latin typeface="Arial" panose="020B0604020202020204" pitchFamily="34" charset="0"/>
              </a:rPr>
              <a:t>1</a:t>
            </a:r>
            <a:r>
              <a:rPr lang="it-IT" altLang="it-IT" sz="2800">
                <a:latin typeface="Arial" panose="020B0604020202020204" pitchFamily="34" charset="0"/>
              </a:rPr>
              <a:t>)(x-x</a:t>
            </a:r>
            <a:r>
              <a:rPr lang="it-IT" altLang="it-IT" sz="2800" baseline="-25000">
                <a:latin typeface="Arial" panose="020B0604020202020204" pitchFamily="34" charset="0"/>
              </a:rPr>
              <a:t>2</a:t>
            </a:r>
            <a:r>
              <a:rPr lang="it-IT" altLang="it-IT" sz="2800">
                <a:latin typeface="Arial" panose="020B0604020202020204" pitchFamily="34" charset="0"/>
              </a:rPr>
              <a:t>) … (x-x</a:t>
            </a:r>
            <a:r>
              <a:rPr lang="it-IT" altLang="it-IT" sz="2800" baseline="-25000">
                <a:latin typeface="Arial" panose="020B0604020202020204" pitchFamily="34" charset="0"/>
              </a:rPr>
              <a:t>n-1</a:t>
            </a:r>
            <a:r>
              <a:rPr lang="it-IT" altLang="it-IT" sz="2800">
                <a:latin typeface="Arial" panose="020B0604020202020204" pitchFamily="34" charset="0"/>
              </a:rPr>
              <a:t>) (x-x</a:t>
            </a:r>
            <a:r>
              <a:rPr lang="it-IT" altLang="it-IT" sz="2800" baseline="-25000">
                <a:latin typeface="Arial" panose="020B0604020202020204" pitchFamily="34" charset="0"/>
              </a:rPr>
              <a:t>n</a:t>
            </a:r>
            <a:r>
              <a:rPr lang="it-IT" altLang="it-IT" sz="2800">
                <a:latin typeface="Arial" panose="020B0604020202020204" pitchFamily="34" charset="0"/>
              </a:rPr>
              <a:t>) = 0</a:t>
            </a:r>
          </a:p>
        </p:txBody>
      </p:sp>
      <p:sp>
        <p:nvSpPr>
          <p:cNvPr id="32775" name="TextBox 5">
            <a:extLst>
              <a:ext uri="{FF2B5EF4-FFF2-40B4-BE49-F238E27FC236}">
                <a16:creationId xmlns:a16="http://schemas.microsoft.com/office/drawing/2014/main" id="{015A1F1D-1645-3B4C-BEFC-FB779542C9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048000"/>
            <a:ext cx="81867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Arial" panose="020B0604020202020204" pitchFamily="34" charset="0"/>
              </a:rPr>
              <a:t>Se al 1° membro eseguo le moltiplicazioni indicate ottengo un </a:t>
            </a:r>
            <a:r>
              <a:rPr lang="it-IT" altLang="it-IT" sz="2400" b="1">
                <a:solidFill>
                  <a:srgbClr val="FF0000"/>
                </a:solidFill>
                <a:latin typeface="Arial" panose="020B0604020202020204" pitchFamily="34" charset="0"/>
              </a:rPr>
              <a:t>polinomio di grado </a:t>
            </a:r>
            <a:r>
              <a:rPr lang="it-IT" altLang="it-IT" sz="2400" b="1" i="1">
                <a:solidFill>
                  <a:srgbClr val="FF0000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32776" name="Rectangle 6">
            <a:extLst>
              <a:ext uri="{FF2B5EF4-FFF2-40B4-BE49-F238E27FC236}">
                <a16:creationId xmlns:a16="http://schemas.microsoft.com/office/drawing/2014/main" id="{0C54E63C-E5C5-BB4F-8962-E7A62B9BA9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886200"/>
            <a:ext cx="7162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>
                <a:latin typeface="Arial" panose="020B0604020202020204" pitchFamily="34" charset="0"/>
              </a:rPr>
              <a:t>a</a:t>
            </a:r>
            <a:r>
              <a:rPr lang="it-IT" altLang="it-IT" sz="2800" baseline="-25000">
                <a:latin typeface="Arial" panose="020B0604020202020204" pitchFamily="34" charset="0"/>
              </a:rPr>
              <a:t>n</a:t>
            </a:r>
            <a:r>
              <a:rPr lang="it-IT" altLang="it-IT" sz="2800">
                <a:latin typeface="Arial" panose="020B0604020202020204" pitchFamily="34" charset="0"/>
              </a:rPr>
              <a:t>x</a:t>
            </a:r>
            <a:r>
              <a:rPr lang="it-IT" altLang="it-IT" sz="2800" baseline="30000">
                <a:latin typeface="Arial" panose="020B0604020202020204" pitchFamily="34" charset="0"/>
              </a:rPr>
              <a:t>n</a:t>
            </a:r>
            <a:r>
              <a:rPr lang="it-IT" altLang="it-IT" sz="2800">
                <a:latin typeface="Arial" panose="020B0604020202020204" pitchFamily="34" charset="0"/>
              </a:rPr>
              <a:t>+a</a:t>
            </a:r>
            <a:r>
              <a:rPr lang="it-IT" altLang="it-IT" sz="2800" baseline="-25000">
                <a:latin typeface="Arial" panose="020B0604020202020204" pitchFamily="34" charset="0"/>
              </a:rPr>
              <a:t>n-1</a:t>
            </a:r>
            <a:r>
              <a:rPr lang="it-IT" altLang="it-IT" sz="2800">
                <a:latin typeface="Arial" panose="020B0604020202020204" pitchFamily="34" charset="0"/>
              </a:rPr>
              <a:t>x</a:t>
            </a:r>
            <a:r>
              <a:rPr lang="it-IT" altLang="it-IT" sz="2800" baseline="30000">
                <a:latin typeface="Arial" panose="020B0604020202020204" pitchFamily="34" charset="0"/>
              </a:rPr>
              <a:t>n-1</a:t>
            </a:r>
            <a:r>
              <a:rPr lang="it-IT" altLang="it-IT" sz="2800">
                <a:latin typeface="Arial" panose="020B0604020202020204" pitchFamily="34" charset="0"/>
              </a:rPr>
              <a:t>+…a</a:t>
            </a:r>
            <a:r>
              <a:rPr lang="it-IT" altLang="it-IT" sz="2800" baseline="-25000">
                <a:latin typeface="Arial" panose="020B0604020202020204" pitchFamily="34" charset="0"/>
              </a:rPr>
              <a:t>2</a:t>
            </a:r>
            <a:r>
              <a:rPr lang="it-IT" altLang="it-IT" sz="2800">
                <a:latin typeface="Arial" panose="020B0604020202020204" pitchFamily="34" charset="0"/>
              </a:rPr>
              <a:t>x</a:t>
            </a:r>
            <a:r>
              <a:rPr lang="it-IT" altLang="it-IT" sz="2800" baseline="30000">
                <a:latin typeface="Arial" panose="020B0604020202020204" pitchFamily="34" charset="0"/>
              </a:rPr>
              <a:t>2</a:t>
            </a:r>
            <a:r>
              <a:rPr lang="it-IT" altLang="it-IT" sz="2800">
                <a:latin typeface="Arial" panose="020B0604020202020204" pitchFamily="34" charset="0"/>
              </a:rPr>
              <a:t>+a</a:t>
            </a:r>
            <a:r>
              <a:rPr lang="it-IT" altLang="it-IT" sz="2800" baseline="-25000">
                <a:latin typeface="Arial" panose="020B0604020202020204" pitchFamily="34" charset="0"/>
              </a:rPr>
              <a:t>1</a:t>
            </a:r>
            <a:r>
              <a:rPr lang="it-IT" altLang="it-IT" sz="2800">
                <a:latin typeface="Arial" panose="020B0604020202020204" pitchFamily="34" charset="0"/>
              </a:rPr>
              <a:t>x+a</a:t>
            </a:r>
            <a:r>
              <a:rPr lang="it-IT" altLang="it-IT" sz="2800" baseline="-25000">
                <a:latin typeface="Arial" panose="020B0604020202020204" pitchFamily="34" charset="0"/>
              </a:rPr>
              <a:t>0 </a:t>
            </a:r>
            <a:r>
              <a:rPr lang="it-IT" altLang="it-IT" sz="2800">
                <a:latin typeface="Arial" panose="020B0604020202020204" pitchFamily="34" charset="0"/>
              </a:rPr>
              <a:t>= 0</a:t>
            </a:r>
          </a:p>
        </p:txBody>
      </p:sp>
      <p:sp>
        <p:nvSpPr>
          <p:cNvPr id="32777" name="Rectangle 7">
            <a:extLst>
              <a:ext uri="{FF2B5EF4-FFF2-40B4-BE49-F238E27FC236}">
                <a16:creationId xmlns:a16="http://schemas.microsoft.com/office/drawing/2014/main" id="{1B2F2F63-D6C2-E446-8BF7-F552F33A1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4495800"/>
            <a:ext cx="8686800" cy="1384300"/>
          </a:xfrm>
          <a:prstGeom prst="rect">
            <a:avLst/>
          </a:prstGeom>
          <a:solidFill>
            <a:srgbClr val="FDFFE5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>
                <a:solidFill>
                  <a:srgbClr val="0000FF"/>
                </a:solidFill>
                <a:latin typeface="Arial Narrow" panose="020B0604020202020204" pitchFamily="34" charset="0"/>
              </a:rPr>
              <a:t>L’equazione prende il nome di EQUAZIONE POLINOMIALE.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>
                <a:solidFill>
                  <a:srgbClr val="0000FF"/>
                </a:solidFill>
                <a:latin typeface="Arial Narrow" panose="020B0604020202020204" pitchFamily="34" charset="0"/>
              </a:rPr>
              <a:t>I coefficienti dell’incognita x sono: a</a:t>
            </a:r>
            <a:r>
              <a:rPr lang="it-IT" altLang="it-IT" sz="2800" b="1" baseline="-25000">
                <a:solidFill>
                  <a:srgbClr val="0000FF"/>
                </a:solidFill>
                <a:latin typeface="Arial Narrow" panose="020B0604020202020204" pitchFamily="34" charset="0"/>
              </a:rPr>
              <a:t>n</a:t>
            </a:r>
            <a:r>
              <a:rPr lang="it-IT" altLang="it-IT" sz="2800" b="1">
                <a:solidFill>
                  <a:srgbClr val="0000FF"/>
                </a:solidFill>
                <a:latin typeface="Arial Narrow" panose="020B0604020202020204" pitchFamily="34" charset="0"/>
              </a:rPr>
              <a:t>, a</a:t>
            </a:r>
            <a:r>
              <a:rPr lang="it-IT" altLang="it-IT" sz="2800" b="1" baseline="-25000">
                <a:solidFill>
                  <a:srgbClr val="0000FF"/>
                </a:solidFill>
                <a:latin typeface="Arial Narrow" panose="020B0604020202020204" pitchFamily="34" charset="0"/>
              </a:rPr>
              <a:t>n-1</a:t>
            </a:r>
            <a:r>
              <a:rPr lang="it-IT" altLang="it-IT" sz="2800" b="1">
                <a:solidFill>
                  <a:srgbClr val="0000FF"/>
                </a:solidFill>
                <a:latin typeface="Arial Narrow" panose="020B0604020202020204" pitchFamily="34" charset="0"/>
              </a:rPr>
              <a:t>,</a:t>
            </a:r>
            <a:r>
              <a:rPr lang="it-IT" altLang="it-IT" sz="2800" b="1" baseline="-25000">
                <a:solidFill>
                  <a:srgbClr val="0000FF"/>
                </a:solidFill>
                <a:latin typeface="Arial Narrow" panose="020B0604020202020204" pitchFamily="34" charset="0"/>
              </a:rPr>
              <a:t> </a:t>
            </a:r>
            <a:r>
              <a:rPr lang="it-IT" altLang="it-IT" sz="2800" b="1">
                <a:solidFill>
                  <a:srgbClr val="0000FF"/>
                </a:solidFill>
                <a:latin typeface="Arial Narrow" panose="020B0604020202020204" pitchFamily="34" charset="0"/>
              </a:rPr>
              <a:t>…, a</a:t>
            </a:r>
            <a:r>
              <a:rPr lang="it-IT" altLang="it-IT" sz="2800" b="1" baseline="-25000">
                <a:solidFill>
                  <a:srgbClr val="0000FF"/>
                </a:solidFill>
                <a:latin typeface="Arial Narrow" panose="020B0604020202020204" pitchFamily="34" charset="0"/>
              </a:rPr>
              <a:t>1</a:t>
            </a:r>
            <a:r>
              <a:rPr lang="it-IT" altLang="it-IT" sz="2800" b="1">
                <a:solidFill>
                  <a:srgbClr val="0000FF"/>
                </a:solidFill>
                <a:latin typeface="Arial Narrow" panose="020B0604020202020204" pitchFamily="34" charset="0"/>
              </a:rPr>
              <a:t>, a</a:t>
            </a:r>
            <a:r>
              <a:rPr lang="it-IT" altLang="it-IT" sz="2800" b="1" baseline="-25000">
                <a:solidFill>
                  <a:srgbClr val="0000FF"/>
                </a:solidFill>
                <a:latin typeface="Arial Narrow" panose="020B0604020202020204" pitchFamily="34" charset="0"/>
              </a:rPr>
              <a:t>0</a:t>
            </a:r>
            <a:r>
              <a:rPr lang="it-IT" altLang="it-IT" sz="2800" b="1">
                <a:solidFill>
                  <a:srgbClr val="0000FF"/>
                </a:solidFill>
                <a:latin typeface="Arial Narrow" panose="020B0604020202020204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>
                <a:solidFill>
                  <a:srgbClr val="0000FF"/>
                </a:solidFill>
                <a:latin typeface="Arial Narrow" panose="020B0604020202020204" pitchFamily="34" charset="0"/>
              </a:rPr>
              <a:t>Le soluzioni x</a:t>
            </a:r>
            <a:r>
              <a:rPr lang="it-IT" altLang="it-IT" sz="2800" b="1" baseline="-25000">
                <a:solidFill>
                  <a:srgbClr val="0000FF"/>
                </a:solidFill>
                <a:latin typeface="Arial Narrow" panose="020B0604020202020204" pitchFamily="34" charset="0"/>
              </a:rPr>
              <a:t>1</a:t>
            </a:r>
            <a:r>
              <a:rPr lang="it-IT" altLang="it-IT" sz="2800" b="1">
                <a:solidFill>
                  <a:srgbClr val="0000FF"/>
                </a:solidFill>
                <a:latin typeface="Arial Narrow" panose="020B0604020202020204" pitchFamily="34" charset="0"/>
              </a:rPr>
              <a:t>, x</a:t>
            </a:r>
            <a:r>
              <a:rPr lang="it-IT" altLang="it-IT" sz="2800" b="1" baseline="-25000">
                <a:solidFill>
                  <a:srgbClr val="0000FF"/>
                </a:solidFill>
                <a:latin typeface="Arial Narrow" panose="020B0604020202020204" pitchFamily="34" charset="0"/>
              </a:rPr>
              <a:t>2</a:t>
            </a:r>
            <a:r>
              <a:rPr lang="it-IT" altLang="it-IT" sz="2800" b="1">
                <a:solidFill>
                  <a:srgbClr val="0000FF"/>
                </a:solidFill>
                <a:latin typeface="Arial Narrow" panose="020B0604020202020204" pitchFamily="34" charset="0"/>
              </a:rPr>
              <a:t>, …, x</a:t>
            </a:r>
            <a:r>
              <a:rPr lang="it-IT" altLang="it-IT" sz="2800" b="1" baseline="-25000">
                <a:solidFill>
                  <a:srgbClr val="0000FF"/>
                </a:solidFill>
                <a:latin typeface="Arial Narrow" panose="020B0604020202020204" pitchFamily="34" charset="0"/>
              </a:rPr>
              <a:t>n</a:t>
            </a:r>
            <a:r>
              <a:rPr lang="it-IT" altLang="it-IT" sz="2800" b="1">
                <a:solidFill>
                  <a:srgbClr val="0000FF"/>
                </a:solidFill>
                <a:latin typeface="Arial Narrow" panose="020B0604020202020204" pitchFamily="34" charset="0"/>
              </a:rPr>
              <a:t> sono divisori del temine noto a</a:t>
            </a:r>
            <a:r>
              <a:rPr lang="it-IT" altLang="it-IT" sz="2800" b="1" baseline="-25000">
                <a:solidFill>
                  <a:srgbClr val="0000FF"/>
                </a:solidFill>
                <a:latin typeface="Arial Narrow" panose="020B0604020202020204" pitchFamily="34" charset="0"/>
              </a:rPr>
              <a:t>0</a:t>
            </a:r>
            <a:r>
              <a:rPr lang="it-IT" altLang="it-IT" sz="2800" b="1">
                <a:solidFill>
                  <a:srgbClr val="0000FF"/>
                </a:solidFill>
                <a:latin typeface="Arial Narrow" panose="020B0604020202020204" pitchFamily="34" charset="0"/>
              </a:rPr>
              <a:t>.</a:t>
            </a:r>
            <a:r>
              <a:rPr lang="it-IT" altLang="it-IT" sz="2400" b="1">
                <a:latin typeface="Arial" panose="020B0604020202020204" pitchFamily="34" charset="0"/>
              </a:rPr>
              <a:t> </a:t>
            </a:r>
            <a:r>
              <a:rPr lang="it-IT" altLang="it-IT" sz="24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>
            <a:extLst>
              <a:ext uri="{FF2B5EF4-FFF2-40B4-BE49-F238E27FC236}">
                <a16:creationId xmlns:a16="http://schemas.microsoft.com/office/drawing/2014/main" id="{F625C752-3832-0943-B4DE-E20E966B8E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533400"/>
            <a:ext cx="8610600" cy="685800"/>
          </a:xfrm>
        </p:spPr>
        <p:txBody>
          <a:bodyPr anchor="t"/>
          <a:lstStyle/>
          <a:p>
            <a:pPr eaLnBrk="1" hangingPunct="1"/>
            <a:r>
              <a:rPr lang="it-IT" altLang="it-IT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Equazioni e formule risolutive</a:t>
            </a:r>
          </a:p>
        </p:txBody>
      </p:sp>
      <p:sp>
        <p:nvSpPr>
          <p:cNvPr id="33794" name="Footer Placeholder 4">
            <a:extLst>
              <a:ext uri="{FF2B5EF4-FFF2-40B4-BE49-F238E27FC236}">
                <a16:creationId xmlns:a16="http://schemas.microsoft.com/office/drawing/2014/main" id="{E80B7FE6-B12C-514F-9B0D-A190F3EFC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152400" y="6248400"/>
            <a:ext cx="2895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i="1">
                <a:solidFill>
                  <a:srgbClr val="898989"/>
                </a:solidFill>
              </a:rPr>
              <a:t>Anna Maria Miele, Treccani Scuola 2014</a:t>
            </a:r>
          </a:p>
        </p:txBody>
      </p:sp>
      <p:sp>
        <p:nvSpPr>
          <p:cNvPr id="33795" name="Slide Number Placeholder 3">
            <a:extLst>
              <a:ext uri="{FF2B5EF4-FFF2-40B4-BE49-F238E27FC236}">
                <a16:creationId xmlns:a16="http://schemas.microsoft.com/office/drawing/2014/main" id="{4EC39141-4B3F-6342-A30D-7B151D4174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D1C9E8B-54D1-394C-B98D-A856B1E547BF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33797" name="TextBox 11">
            <a:extLst>
              <a:ext uri="{FF2B5EF4-FFF2-40B4-BE49-F238E27FC236}">
                <a16:creationId xmlns:a16="http://schemas.microsoft.com/office/drawing/2014/main" id="{A4B3BF28-3A78-B34D-96C6-69F6EB96F4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219200"/>
            <a:ext cx="8458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 dirty="0">
                <a:latin typeface="Arial Narrow" panose="020B0604020202020204" pitchFamily="34" charset="0"/>
              </a:rPr>
              <a:t>Conosco la formula risolutiva per le equazioni di 2</a:t>
            </a:r>
            <a:r>
              <a:rPr lang="it-IT" altLang="it-IT" sz="2800" b="1" baseline="30000" dirty="0">
                <a:latin typeface="Arial Narrow" panose="020B0604020202020204" pitchFamily="34" charset="0"/>
              </a:rPr>
              <a:t>o</a:t>
            </a:r>
            <a:r>
              <a:rPr lang="it-IT" altLang="it-IT" sz="2800" b="1" dirty="0">
                <a:latin typeface="Arial Narrow" panose="020B0604020202020204" pitchFamily="34" charset="0"/>
              </a:rPr>
              <a:t> grado</a:t>
            </a:r>
            <a:endParaRPr lang="it-IT" altLang="it-IT" sz="2800" dirty="0">
              <a:latin typeface="Arial" panose="020B0604020202020204" pitchFamily="34" charset="0"/>
            </a:endParaRPr>
          </a:p>
        </p:txBody>
      </p:sp>
      <p:pic>
        <p:nvPicPr>
          <p:cNvPr id="33798" name="Picture 12" descr="Schermata 2014-07-10 alle 10.12.13.png">
            <a:extLst>
              <a:ext uri="{FF2B5EF4-FFF2-40B4-BE49-F238E27FC236}">
                <a16:creationId xmlns:a16="http://schemas.microsoft.com/office/drawing/2014/main" id="{5BE4B669-B662-4147-BC83-CCDC359A7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828800"/>
            <a:ext cx="7239000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9" name="TextBox 13">
            <a:extLst>
              <a:ext uri="{FF2B5EF4-FFF2-40B4-BE49-F238E27FC236}">
                <a16:creationId xmlns:a16="http://schemas.microsoft.com/office/drawing/2014/main" id="{B9D46EB7-C6B5-9947-818B-3D80F511B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334000"/>
            <a:ext cx="8382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 dirty="0">
                <a:solidFill>
                  <a:srgbClr val="0000FF"/>
                </a:solidFill>
                <a:latin typeface="Arial Narrow" panose="020B0604020202020204" pitchFamily="34" charset="0"/>
              </a:rPr>
              <a:t>Posso trovare una formula risolutiva anche per tutte le equazioni di grado superiore al 2</a:t>
            </a:r>
            <a:r>
              <a:rPr lang="it-IT" altLang="it-IT" sz="2800" b="1" baseline="30000" dirty="0">
                <a:solidFill>
                  <a:srgbClr val="0000FF"/>
                </a:solidFill>
                <a:latin typeface="Arial Narrow" panose="020B0604020202020204" pitchFamily="34" charset="0"/>
              </a:rPr>
              <a:t>o</a:t>
            </a:r>
            <a:r>
              <a:rPr lang="it-IT" altLang="it-IT" sz="2800" b="1" dirty="0">
                <a:solidFill>
                  <a:srgbClr val="0000FF"/>
                </a:solidFill>
                <a:latin typeface="Arial Narrow" panose="020B0604020202020204" pitchFamily="34" charset="0"/>
              </a:rPr>
              <a:t>?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2AA5D883-A2E4-A74E-9452-46DB106DBF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533400"/>
            <a:ext cx="8610600" cy="685800"/>
          </a:xfrm>
        </p:spPr>
        <p:txBody>
          <a:bodyPr anchor="t"/>
          <a:lstStyle/>
          <a:p>
            <a:pPr eaLnBrk="1" hangingPunct="1"/>
            <a:r>
              <a:rPr lang="it-IT" altLang="it-IT" sz="4000" b="1" i="1">
                <a:solidFill>
                  <a:srgbClr val="FF0000"/>
                </a:solidFill>
                <a:ea typeface="ＭＳ Ｐゴシック" panose="020B0600070205080204" pitchFamily="34" charset="-128"/>
              </a:rPr>
              <a:t>Uno sguardo alla storia</a:t>
            </a:r>
          </a:p>
        </p:txBody>
      </p:sp>
      <p:sp>
        <p:nvSpPr>
          <p:cNvPr id="34818" name="Footer Placeholder 4">
            <a:extLst>
              <a:ext uri="{FF2B5EF4-FFF2-40B4-BE49-F238E27FC236}">
                <a16:creationId xmlns:a16="http://schemas.microsoft.com/office/drawing/2014/main" id="{55CC94BE-6052-A44F-8024-795AE58C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152400" y="6248400"/>
            <a:ext cx="2895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i="1">
                <a:solidFill>
                  <a:srgbClr val="898989"/>
                </a:solidFill>
              </a:rPr>
              <a:t>Anna Maria Miele, Treccani Scuola 2014</a:t>
            </a:r>
          </a:p>
        </p:txBody>
      </p:sp>
      <p:sp>
        <p:nvSpPr>
          <p:cNvPr id="34819" name="Slide Number Placeholder 3">
            <a:extLst>
              <a:ext uri="{FF2B5EF4-FFF2-40B4-BE49-F238E27FC236}">
                <a16:creationId xmlns:a16="http://schemas.microsoft.com/office/drawing/2014/main" id="{AC3C772B-2219-0A43-B8A3-4762A853AC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B05E51E-5584-894E-A039-C136DACC4451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34821" name="TextBox 8">
            <a:extLst>
              <a:ext uri="{FF2B5EF4-FFF2-40B4-BE49-F238E27FC236}">
                <a16:creationId xmlns:a16="http://schemas.microsoft.com/office/drawing/2014/main" id="{70858791-5676-C84D-9AF9-7F2DD0649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143000"/>
            <a:ext cx="8763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 dirty="0">
                <a:solidFill>
                  <a:srgbClr val="0000FF"/>
                </a:solidFill>
                <a:latin typeface="Arial Narrow" panose="020B0604020202020204" pitchFamily="34" charset="0"/>
              </a:rPr>
              <a:t>Metà del 1500 in Italia.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 dirty="0">
                <a:solidFill>
                  <a:srgbClr val="0000FF"/>
                </a:solidFill>
                <a:latin typeface="Arial Narrow" panose="020B0604020202020204" pitchFamily="34" charset="0"/>
              </a:rPr>
              <a:t>Formule risolutive per equazioni di III e IV grado.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 dirty="0">
                <a:solidFill>
                  <a:srgbClr val="0000FF"/>
                </a:solidFill>
                <a:latin typeface="Arial Narrow" panose="020B0604020202020204" pitchFamily="34" charset="0"/>
              </a:rPr>
              <a:t>Non si studiano oggi nelle scuole secondarie.</a:t>
            </a:r>
          </a:p>
        </p:txBody>
      </p:sp>
      <p:pic>
        <p:nvPicPr>
          <p:cNvPr id="34822" name="Picture 16" descr="Schermata 2014-07-10 alle 10.39.37.png">
            <a:extLst>
              <a:ext uri="{FF2B5EF4-FFF2-40B4-BE49-F238E27FC236}">
                <a16:creationId xmlns:a16="http://schemas.microsoft.com/office/drawing/2014/main" id="{E1723CBD-1BAE-DE4E-9D9C-10FF4F493A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895600"/>
            <a:ext cx="3429000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TextBox 17">
            <a:extLst>
              <a:ext uri="{FF2B5EF4-FFF2-40B4-BE49-F238E27FC236}">
                <a16:creationId xmlns:a16="http://schemas.microsoft.com/office/drawing/2014/main" id="{D67902ED-02EC-414E-97E2-5BC5E4E5BB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5105400"/>
            <a:ext cx="2971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Libro pubblicato da Gerolamo Cardano nel 1545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>
            <a:extLst>
              <a:ext uri="{FF2B5EF4-FFF2-40B4-BE49-F238E27FC236}">
                <a16:creationId xmlns:a16="http://schemas.microsoft.com/office/drawing/2014/main" id="{CABA58B9-A9B3-1D4E-9490-A356F9528C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685800"/>
            <a:ext cx="4648200" cy="685800"/>
          </a:xfrm>
        </p:spPr>
        <p:txBody>
          <a:bodyPr anchor="t"/>
          <a:lstStyle/>
          <a:p>
            <a:pPr algn="l" eaLnBrk="1" hangingPunct="1"/>
            <a:r>
              <a:rPr lang="it-IT" altLang="it-IT" sz="3600" b="1" i="1">
                <a:solidFill>
                  <a:srgbClr val="FF0000"/>
                </a:solidFill>
                <a:ea typeface="ＭＳ Ｐゴシック" panose="020B0600070205080204" pitchFamily="34" charset="-128"/>
              </a:rPr>
              <a:t>Uno sguardo alla storia</a:t>
            </a:r>
          </a:p>
        </p:txBody>
      </p:sp>
      <p:sp>
        <p:nvSpPr>
          <p:cNvPr id="35842" name="Footer Placeholder 4">
            <a:extLst>
              <a:ext uri="{FF2B5EF4-FFF2-40B4-BE49-F238E27FC236}">
                <a16:creationId xmlns:a16="http://schemas.microsoft.com/office/drawing/2014/main" id="{E15B41B6-B0E1-024B-B393-ECECBBC39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152400" y="6248400"/>
            <a:ext cx="2895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i="1">
                <a:solidFill>
                  <a:srgbClr val="898989"/>
                </a:solidFill>
              </a:rPr>
              <a:t>Anna Maria Miele, Treccani Scuola 2014</a:t>
            </a:r>
          </a:p>
        </p:txBody>
      </p:sp>
      <p:sp>
        <p:nvSpPr>
          <p:cNvPr id="35843" name="Slide Number Placeholder 3">
            <a:extLst>
              <a:ext uri="{FF2B5EF4-FFF2-40B4-BE49-F238E27FC236}">
                <a16:creationId xmlns:a16="http://schemas.microsoft.com/office/drawing/2014/main" id="{7D6DFEB2-E427-3944-8ABB-FFCE13018E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73E0E32-F0EA-C24A-8380-541A686C4066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35845" name="TextBox 7">
            <a:extLst>
              <a:ext uri="{FF2B5EF4-FFF2-40B4-BE49-F238E27FC236}">
                <a16:creationId xmlns:a16="http://schemas.microsoft.com/office/drawing/2014/main" id="{EF1D2A7C-85A9-6547-8586-09882BCA4D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219200"/>
            <a:ext cx="54864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>
                <a:latin typeface="Arial Narrow" panose="020B0604020202020204" pitchFamily="34" charset="0"/>
              </a:rPr>
              <a:t>Secoli di tentativi dei matematici per trovare le formule risolutive di tutte le equazioni di quinto, sesto, … grado.</a:t>
            </a:r>
          </a:p>
        </p:txBody>
      </p:sp>
      <p:pic>
        <p:nvPicPr>
          <p:cNvPr id="35846" name="Picture 9" descr="Schermata 2014-07-08 alle 17.15.58.png">
            <a:extLst>
              <a:ext uri="{FF2B5EF4-FFF2-40B4-BE49-F238E27FC236}">
                <a16:creationId xmlns:a16="http://schemas.microsoft.com/office/drawing/2014/main" id="{4ECA8A41-95DF-884A-9E93-F15F7A250B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2" b="3636"/>
          <a:stretch>
            <a:fillRect/>
          </a:stretch>
        </p:blipFill>
        <p:spPr bwMode="auto">
          <a:xfrm>
            <a:off x="5562600" y="1295400"/>
            <a:ext cx="3355975" cy="452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TextBox 10">
            <a:extLst>
              <a:ext uri="{FF2B5EF4-FFF2-40B4-BE49-F238E27FC236}">
                <a16:creationId xmlns:a16="http://schemas.microsoft.com/office/drawing/2014/main" id="{44A950FA-120F-6842-AE6E-1E549C82A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514600"/>
            <a:ext cx="3581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>
                <a:solidFill>
                  <a:srgbClr val="0000FF"/>
                </a:solidFill>
                <a:latin typeface="Arial Narrow" panose="020B0604020202020204" pitchFamily="34" charset="0"/>
              </a:rPr>
              <a:t>Fine 1700 – Inizio 1800</a:t>
            </a:r>
          </a:p>
        </p:txBody>
      </p:sp>
      <p:sp>
        <p:nvSpPr>
          <p:cNvPr id="35848" name="TextBox 11">
            <a:extLst>
              <a:ext uri="{FF2B5EF4-FFF2-40B4-BE49-F238E27FC236}">
                <a16:creationId xmlns:a16="http://schemas.microsoft.com/office/drawing/2014/main" id="{BE3525FC-1BD7-0E44-80B4-9496BBEF6A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895600"/>
            <a:ext cx="5257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>
                <a:solidFill>
                  <a:srgbClr val="0000FF"/>
                </a:solidFill>
                <a:latin typeface="Arial Narrow" panose="020B0604020202020204" pitchFamily="34" charset="0"/>
              </a:rPr>
              <a:t>Teorema, pubblicato da Ruffini, con dimostrazione più generale di Abel:</a:t>
            </a:r>
          </a:p>
        </p:txBody>
      </p:sp>
      <p:sp>
        <p:nvSpPr>
          <p:cNvPr id="35849" name="TextBox 13">
            <a:extLst>
              <a:ext uri="{FF2B5EF4-FFF2-40B4-BE49-F238E27FC236}">
                <a16:creationId xmlns:a16="http://schemas.microsoft.com/office/drawing/2014/main" id="{B30D4DB0-243B-0548-97BA-577641A02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86200"/>
            <a:ext cx="4724400" cy="1816100"/>
          </a:xfrm>
          <a:prstGeom prst="rect">
            <a:avLst/>
          </a:prstGeom>
          <a:solidFill>
            <a:srgbClr val="FDFFE5"/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 b="1">
                <a:latin typeface="Lucida Calligraphy" panose="03010101010101010101" pitchFamily="66" charset="77"/>
              </a:rPr>
              <a:t>È impossibile trovare la formula risolutiva per equazioni di grado superiore al 4°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>
            <a:extLst>
              <a:ext uri="{FF2B5EF4-FFF2-40B4-BE49-F238E27FC236}">
                <a16:creationId xmlns:a16="http://schemas.microsoft.com/office/drawing/2014/main" id="{14CEC3FD-2E2F-7A43-AEA6-E4CA1A6833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685800"/>
            <a:ext cx="8382000" cy="1371600"/>
          </a:xfrm>
        </p:spPr>
        <p:txBody>
          <a:bodyPr anchor="t"/>
          <a:lstStyle/>
          <a:p>
            <a:pPr eaLnBrk="1" hangingPunct="1"/>
            <a:r>
              <a:rPr lang="it-IT" altLang="it-IT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Come si risolvono TUTTE le equazioni di grado superiore al 2</a:t>
            </a:r>
            <a:r>
              <a:rPr lang="it-IT" altLang="it-IT" sz="4000" b="1" baseline="30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O</a:t>
            </a:r>
            <a:r>
              <a:rPr lang="it-IT" altLang="it-IT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?</a:t>
            </a:r>
          </a:p>
        </p:txBody>
      </p:sp>
      <p:sp>
        <p:nvSpPr>
          <p:cNvPr id="36866" name="Footer Placeholder 4">
            <a:extLst>
              <a:ext uri="{FF2B5EF4-FFF2-40B4-BE49-F238E27FC236}">
                <a16:creationId xmlns:a16="http://schemas.microsoft.com/office/drawing/2014/main" id="{31CCA82C-982B-F64C-99CF-6B04A0C1A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152400" y="6248400"/>
            <a:ext cx="2895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i="1">
                <a:solidFill>
                  <a:srgbClr val="898989"/>
                </a:solidFill>
              </a:rPr>
              <a:t>Anna Maria Miele, Treccani Scuola 2014</a:t>
            </a:r>
          </a:p>
        </p:txBody>
      </p:sp>
      <p:sp>
        <p:nvSpPr>
          <p:cNvPr id="36867" name="Slide Number Placeholder 3">
            <a:extLst>
              <a:ext uri="{FF2B5EF4-FFF2-40B4-BE49-F238E27FC236}">
                <a16:creationId xmlns:a16="http://schemas.microsoft.com/office/drawing/2014/main" id="{BD066C01-99C5-C44D-A14B-5DBC39CFD1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DCDD80E-DB07-3C47-8F45-0F689E4B4D89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27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36869" name="TextBox 12">
            <a:extLst>
              <a:ext uri="{FF2B5EF4-FFF2-40B4-BE49-F238E27FC236}">
                <a16:creationId xmlns:a16="http://schemas.microsoft.com/office/drawing/2014/main" id="{03F91EA4-D4A9-C346-8EC2-7C0B755DED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209800"/>
            <a:ext cx="8382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lphaUcPeriod"/>
            </a:pPr>
            <a:endParaRPr lang="it-IT" altLang="it-IT" b="1">
              <a:latin typeface="Arial Narrow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endParaRPr lang="it-IT" altLang="it-IT" b="1">
              <a:latin typeface="Arial Narrow" panose="020B0604020202020204" pitchFamily="34" charset="0"/>
            </a:endParaRPr>
          </a:p>
        </p:txBody>
      </p:sp>
      <p:sp>
        <p:nvSpPr>
          <p:cNvPr id="36870" name="TextBox 8">
            <a:extLst>
              <a:ext uri="{FF2B5EF4-FFF2-40B4-BE49-F238E27FC236}">
                <a16:creationId xmlns:a16="http://schemas.microsoft.com/office/drawing/2014/main" id="{BB5FF5F5-0B8D-AD4D-9DC4-16EB66B340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901156"/>
            <a:ext cx="73914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b="1" dirty="0">
                <a:solidFill>
                  <a:srgbClr val="0000FF"/>
                </a:solidFill>
                <a:latin typeface="Arial Narrow" panose="020B0604020202020204" pitchFamily="34" charset="0"/>
              </a:rPr>
              <a:t>La prossima lezione sarà dedicata a cercare risposte a questa domanda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78B28F5D-D708-D742-B10F-6B00DDF0E7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52400" y="256897"/>
            <a:ext cx="9144000" cy="762000"/>
          </a:xfrm>
        </p:spPr>
        <p:txBody>
          <a:bodyPr anchor="t"/>
          <a:lstStyle/>
          <a:p>
            <a:pPr eaLnBrk="1" hangingPunct="1"/>
            <a:r>
              <a:rPr lang="it-IT" altLang="it-IT" sz="36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2</a:t>
            </a:r>
            <a:r>
              <a:rPr lang="it-IT" altLang="it-IT" sz="3600" b="1" baseline="30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o</a:t>
            </a:r>
            <a:r>
              <a:rPr lang="it-IT" altLang="it-IT" sz="36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it-IT" altLang="it-IT" sz="3600" b="1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grado: intersezioni di parabole con asse x</a:t>
            </a:r>
          </a:p>
        </p:txBody>
      </p:sp>
      <p:sp>
        <p:nvSpPr>
          <p:cNvPr id="16386" name="Footer Placeholder 4">
            <a:extLst>
              <a:ext uri="{FF2B5EF4-FFF2-40B4-BE49-F238E27FC236}">
                <a16:creationId xmlns:a16="http://schemas.microsoft.com/office/drawing/2014/main" id="{43F4FBE3-6A14-1943-BBD0-2EBA85833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152400" y="6248400"/>
            <a:ext cx="2895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i="1">
                <a:solidFill>
                  <a:srgbClr val="898989"/>
                </a:solidFill>
              </a:rPr>
              <a:t>Anna Maria Miele, Treccani Scuola 2014</a:t>
            </a:r>
          </a:p>
        </p:txBody>
      </p:sp>
      <p:sp>
        <p:nvSpPr>
          <p:cNvPr id="16387" name="Slide Number Placeholder 3">
            <a:extLst>
              <a:ext uri="{FF2B5EF4-FFF2-40B4-BE49-F238E27FC236}">
                <a16:creationId xmlns:a16="http://schemas.microsoft.com/office/drawing/2014/main" id="{09AD3E8C-4AAB-4A4B-A00A-EAFC01D0A3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305800" y="6356350"/>
            <a:ext cx="381000" cy="273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59338BA-4943-5946-912F-1A223D4C9402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16389" name="TextBox 5">
            <a:extLst>
              <a:ext uri="{FF2B5EF4-FFF2-40B4-BE49-F238E27FC236}">
                <a16:creationId xmlns:a16="http://schemas.microsoft.com/office/drawing/2014/main" id="{BE20416B-DA3E-5C4C-AB91-F6CE407BFA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263" y="838247"/>
            <a:ext cx="7924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 dirty="0">
                <a:solidFill>
                  <a:srgbClr val="0000FF"/>
                </a:solidFill>
                <a:latin typeface="Arial Narrow" panose="020B0604020202020204" pitchFamily="34" charset="0"/>
              </a:rPr>
              <a:t>Nel video osservo la posizione di una parabola rispetto all’asse x.  Ritrovo tre casi possibili.</a:t>
            </a:r>
          </a:p>
        </p:txBody>
      </p:sp>
      <p:pic>
        <p:nvPicPr>
          <p:cNvPr id="16390" name="Picture 2">
            <a:extLst>
              <a:ext uri="{FF2B5EF4-FFF2-40B4-BE49-F238E27FC236}">
                <a16:creationId xmlns:a16="http://schemas.microsoft.com/office/drawing/2014/main" id="{B7C00E1E-91CC-C648-9CDD-A31677FC3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431023"/>
            <a:ext cx="22748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3">
            <a:extLst>
              <a:ext uri="{FF2B5EF4-FFF2-40B4-BE49-F238E27FC236}">
                <a16:creationId xmlns:a16="http://schemas.microsoft.com/office/drawing/2014/main" id="{D5A97322-145B-7641-B390-2AE0387B1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33"/>
          <a:stretch>
            <a:fillRect/>
          </a:stretch>
        </p:blipFill>
        <p:spPr bwMode="auto">
          <a:xfrm>
            <a:off x="3200400" y="2431023"/>
            <a:ext cx="2209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2">
            <a:extLst>
              <a:ext uri="{FF2B5EF4-FFF2-40B4-BE49-F238E27FC236}">
                <a16:creationId xmlns:a16="http://schemas.microsoft.com/office/drawing/2014/main" id="{7B2A1849-2016-284B-8B83-CA0824DEB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83"/>
          <a:stretch>
            <a:fillRect/>
          </a:stretch>
        </p:blipFill>
        <p:spPr bwMode="auto">
          <a:xfrm>
            <a:off x="6488112" y="2525712"/>
            <a:ext cx="153511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3" name="TextBox 9">
            <a:extLst>
              <a:ext uri="{FF2B5EF4-FFF2-40B4-BE49-F238E27FC236}">
                <a16:creationId xmlns:a16="http://schemas.microsoft.com/office/drawing/2014/main" id="{FEEA848C-B861-2D40-87F9-A42F5B3796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99" y="5242249"/>
            <a:ext cx="2445600" cy="707886"/>
          </a:xfrm>
          <a:prstGeom prst="rect">
            <a:avLst/>
          </a:prstGeom>
          <a:solidFill>
            <a:srgbClr val="DDF1E2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>
                <a:latin typeface="Arial Narrow" panose="020B0604020202020204" pitchFamily="34" charset="0"/>
              </a:rPr>
              <a:t>L’equazione 4x</a:t>
            </a:r>
            <a:r>
              <a:rPr lang="it-IT" altLang="it-IT" sz="2000" b="1" baseline="30000" dirty="0">
                <a:latin typeface="Arial Narrow" panose="020B0604020202020204" pitchFamily="34" charset="0"/>
              </a:rPr>
              <a:t>2</a:t>
            </a:r>
            <a:r>
              <a:rPr lang="it-IT" altLang="it-IT" sz="2000" b="1" dirty="0">
                <a:latin typeface="Arial Narrow" panose="020B0604020202020204" pitchFamily="34" charset="0"/>
              </a:rPr>
              <a:t> – 1 = 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>
                <a:latin typeface="Arial Narrow" panose="020B0604020202020204" pitchFamily="34" charset="0"/>
              </a:rPr>
              <a:t>ha 2 soluzioni reali</a:t>
            </a:r>
            <a:r>
              <a:rPr lang="it-IT" altLang="it-IT" sz="2000" b="1" dirty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6394" name="Rectangle 10">
            <a:extLst>
              <a:ext uri="{FF2B5EF4-FFF2-40B4-BE49-F238E27FC236}">
                <a16:creationId xmlns:a16="http://schemas.microsoft.com/office/drawing/2014/main" id="{5F68C886-EEDE-FE43-9CCA-4CAAEFE37E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2126223"/>
            <a:ext cx="12652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>
                <a:latin typeface="Arial" panose="020B0604020202020204" pitchFamily="34" charset="0"/>
              </a:rPr>
              <a:t>y = 4x</a:t>
            </a:r>
            <a:r>
              <a:rPr lang="it-IT" altLang="it-IT" sz="1800" b="1" baseline="30000" dirty="0">
                <a:latin typeface="Arial" panose="020B0604020202020204" pitchFamily="34" charset="0"/>
              </a:rPr>
              <a:t>2</a:t>
            </a:r>
            <a:r>
              <a:rPr lang="it-IT" altLang="it-IT" sz="1800" b="1" dirty="0">
                <a:latin typeface="Arial" panose="020B0604020202020204" pitchFamily="34" charset="0"/>
              </a:rPr>
              <a:t> - 1</a:t>
            </a:r>
          </a:p>
        </p:txBody>
      </p:sp>
      <p:sp>
        <p:nvSpPr>
          <p:cNvPr id="16395" name="TextBox 11">
            <a:extLst>
              <a:ext uri="{FF2B5EF4-FFF2-40B4-BE49-F238E27FC236}">
                <a16:creationId xmlns:a16="http://schemas.microsoft.com/office/drawing/2014/main" id="{5B4DD51C-7269-4445-B026-8668F8DAD5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2399" y="5242249"/>
            <a:ext cx="3049960" cy="707886"/>
          </a:xfrm>
          <a:prstGeom prst="rect">
            <a:avLst/>
          </a:prstGeom>
          <a:solidFill>
            <a:srgbClr val="FFFDE4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>
                <a:latin typeface="Arial Narrow" panose="020B0604020202020204" pitchFamily="34" charset="0"/>
              </a:rPr>
              <a:t>L’equazione 4x</a:t>
            </a:r>
            <a:r>
              <a:rPr lang="it-IT" altLang="it-IT" sz="2000" b="1" baseline="30000" dirty="0">
                <a:latin typeface="Arial Narrow" panose="020B0604020202020204" pitchFamily="34" charset="0"/>
              </a:rPr>
              <a:t>2</a:t>
            </a:r>
            <a:r>
              <a:rPr lang="it-IT" altLang="it-IT" sz="2000" b="1" dirty="0">
                <a:latin typeface="Arial Narrow" panose="020B0604020202020204" pitchFamily="34" charset="0"/>
              </a:rPr>
              <a:t> = 0  ha 2 soluzioni reali e coincidenti. </a:t>
            </a:r>
          </a:p>
        </p:txBody>
      </p:sp>
      <p:sp>
        <p:nvSpPr>
          <p:cNvPr id="16396" name="Rectangle 13">
            <a:extLst>
              <a:ext uri="{FF2B5EF4-FFF2-40B4-BE49-F238E27FC236}">
                <a16:creationId xmlns:a16="http://schemas.microsoft.com/office/drawing/2014/main" id="{78E7AE46-9CB8-034C-8791-F3CA2542E5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2126223"/>
            <a:ext cx="9318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>
                <a:latin typeface="Arial" panose="020B0604020202020204" pitchFamily="34" charset="0"/>
              </a:rPr>
              <a:t>y = 4x</a:t>
            </a:r>
            <a:r>
              <a:rPr lang="it-IT" altLang="it-IT" sz="1800" b="1" baseline="30000">
                <a:latin typeface="Arial" panose="020B0604020202020204" pitchFamily="34" charset="0"/>
              </a:rPr>
              <a:t>2</a:t>
            </a:r>
            <a:endParaRPr lang="it-IT" altLang="it-IT" sz="1800" b="1">
              <a:latin typeface="Arial" panose="020B0604020202020204" pitchFamily="34" charset="0"/>
            </a:endParaRPr>
          </a:p>
        </p:txBody>
      </p:sp>
      <p:sp>
        <p:nvSpPr>
          <p:cNvPr id="16397" name="TextBox 14">
            <a:extLst>
              <a:ext uri="{FF2B5EF4-FFF2-40B4-BE49-F238E27FC236}">
                <a16:creationId xmlns:a16="http://schemas.microsoft.com/office/drawing/2014/main" id="{5621EAD3-2DF0-B144-85E4-A323E2BDEE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5070" y="5242249"/>
            <a:ext cx="2741240" cy="707886"/>
          </a:xfrm>
          <a:prstGeom prst="rect">
            <a:avLst/>
          </a:prstGeom>
          <a:solidFill>
            <a:srgbClr val="D5EAF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>
                <a:latin typeface="Arial Narrow" panose="020B0604020202020204" pitchFamily="34" charset="0"/>
              </a:rPr>
              <a:t>L’equazione 4x</a:t>
            </a:r>
            <a:r>
              <a:rPr lang="it-IT" altLang="it-IT" sz="2000" b="1" baseline="30000" dirty="0">
                <a:latin typeface="Arial Narrow" panose="020B0604020202020204" pitchFamily="34" charset="0"/>
              </a:rPr>
              <a:t>2</a:t>
            </a:r>
            <a:r>
              <a:rPr lang="it-IT" altLang="it-IT" sz="2000" b="1" dirty="0">
                <a:latin typeface="Arial Narrow" panose="020B0604020202020204" pitchFamily="34" charset="0"/>
              </a:rPr>
              <a:t> + 1 = 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>
                <a:solidFill>
                  <a:srgbClr val="FF0000"/>
                </a:solidFill>
                <a:latin typeface="Arial Narrow" panose="020B0604020202020204" pitchFamily="34" charset="0"/>
              </a:rPr>
              <a:t>non</a:t>
            </a:r>
            <a:r>
              <a:rPr lang="it-IT" altLang="it-IT" sz="2000" b="1" dirty="0">
                <a:latin typeface="Arial Narrow" panose="020B0604020202020204" pitchFamily="34" charset="0"/>
              </a:rPr>
              <a:t> ha soluzioni reali </a:t>
            </a:r>
          </a:p>
        </p:txBody>
      </p:sp>
      <p:sp>
        <p:nvSpPr>
          <p:cNvPr id="16398" name="Rectangle 16">
            <a:extLst>
              <a:ext uri="{FF2B5EF4-FFF2-40B4-BE49-F238E27FC236}">
                <a16:creationId xmlns:a16="http://schemas.microsoft.com/office/drawing/2014/main" id="{A8DCEA07-F654-5E4F-A93E-D9ED63D8B4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4312" y="2126223"/>
            <a:ext cx="1258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>
                <a:latin typeface="Arial" panose="020B0604020202020204" pitchFamily="34" charset="0"/>
              </a:rPr>
              <a:t>y = 4x</a:t>
            </a:r>
            <a:r>
              <a:rPr lang="it-IT" altLang="it-IT" sz="1800" b="1" baseline="30000" dirty="0">
                <a:latin typeface="Arial" panose="020B0604020202020204" pitchFamily="34" charset="0"/>
              </a:rPr>
              <a:t>2</a:t>
            </a:r>
            <a:r>
              <a:rPr lang="it-IT" altLang="it-IT" sz="1800" b="1" dirty="0">
                <a:latin typeface="Arial" panose="020B0604020202020204" pitchFamily="34" charset="0"/>
              </a:rPr>
              <a:t>+ 1</a:t>
            </a:r>
          </a:p>
        </p:txBody>
      </p:sp>
      <p:sp>
        <p:nvSpPr>
          <p:cNvPr id="15" name="TextBox 17">
            <a:extLst>
              <a:ext uri="{FF2B5EF4-FFF2-40B4-BE49-F238E27FC236}">
                <a16:creationId xmlns:a16="http://schemas.microsoft.com/office/drawing/2014/main" id="{8DBF4267-8013-8547-9511-4D897958C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5462" y="4872361"/>
            <a:ext cx="2438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>
                <a:solidFill>
                  <a:srgbClr val="008000"/>
                </a:solidFill>
                <a:latin typeface="Arial" panose="020B0604020202020204" pitchFamily="34" charset="0"/>
              </a:rPr>
              <a:t>Asse x tangente in A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E8805881-1AD7-5349-A059-BBC0372AE8DE}"/>
              </a:ext>
            </a:extLst>
          </p:cNvPr>
          <p:cNvSpPr/>
          <p:nvPr/>
        </p:nvSpPr>
        <p:spPr>
          <a:xfrm>
            <a:off x="0" y="4859228"/>
            <a:ext cx="2757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it-IT" altLang="it-IT" b="1" dirty="0">
                <a:solidFill>
                  <a:srgbClr val="008000"/>
                </a:solidFill>
              </a:rPr>
              <a:t>Asse x secante in A e B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D31B3102-CAA9-E946-9EE8-DAE6C2550137}"/>
              </a:ext>
            </a:extLst>
          </p:cNvPr>
          <p:cNvSpPr/>
          <p:nvPr/>
        </p:nvSpPr>
        <p:spPr>
          <a:xfrm>
            <a:off x="5592392" y="4872917"/>
            <a:ext cx="33265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it-IT" altLang="it-IT" b="1" dirty="0">
                <a:solidFill>
                  <a:srgbClr val="008000"/>
                </a:solidFill>
              </a:rPr>
              <a:t>Asse x </a:t>
            </a:r>
            <a:r>
              <a:rPr lang="it-IT" altLang="it-IT" b="1" dirty="0">
                <a:solidFill>
                  <a:srgbClr val="FF0000"/>
                </a:solidFill>
              </a:rPr>
              <a:t>non</a:t>
            </a:r>
            <a:r>
              <a:rPr lang="it-IT" altLang="it-IT" b="1" dirty="0">
                <a:solidFill>
                  <a:srgbClr val="008000"/>
                </a:solidFill>
              </a:rPr>
              <a:t> incontra la curva</a:t>
            </a:r>
          </a:p>
        </p:txBody>
      </p:sp>
    </p:spTree>
    <p:extLst>
      <p:ext uri="{BB962C8B-B14F-4D97-AF65-F5344CB8AC3E}">
        <p14:creationId xmlns:p14="http://schemas.microsoft.com/office/powerpoint/2010/main" val="2183283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olo 8">
            <a:extLst>
              <a:ext uri="{FF2B5EF4-FFF2-40B4-BE49-F238E27FC236}">
                <a16:creationId xmlns:a16="http://schemas.microsoft.com/office/drawing/2014/main" id="{1B26F564-184F-3A42-B788-1BAE8CACB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5963"/>
          </a:xfrm>
        </p:spPr>
        <p:txBody>
          <a:bodyPr anchor="t"/>
          <a:lstStyle/>
          <a:p>
            <a:r>
              <a:rPr lang="it-IT" altLang="it-IT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Significati della parola ‘equazione’</a:t>
            </a:r>
            <a:br>
              <a:rPr lang="it-IT" altLang="it-IT" sz="3200" dirty="0">
                <a:ea typeface="ＭＳ Ｐゴシック" panose="020B0600070205080204" pitchFamily="34" charset="-128"/>
              </a:rPr>
            </a:br>
            <a:endParaRPr lang="it-IT" altLang="it-IT" dirty="0">
              <a:ea typeface="ＭＳ Ｐゴシック" panose="020B0600070205080204" pitchFamily="34" charset="-128"/>
            </a:endParaRPr>
          </a:p>
        </p:txBody>
      </p:sp>
      <p:sp>
        <p:nvSpPr>
          <p:cNvPr id="25602" name="Segnaposto piè di pagina 6">
            <a:extLst>
              <a:ext uri="{FF2B5EF4-FFF2-40B4-BE49-F238E27FC236}">
                <a16:creationId xmlns:a16="http://schemas.microsoft.com/office/drawing/2014/main" id="{36F3E194-2A57-4B4F-BA41-71A44CBC6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dirty="0" err="1">
                <a:solidFill>
                  <a:srgbClr val="898989"/>
                </a:solidFill>
              </a:rPr>
              <a:t>AnnaMaria</a:t>
            </a:r>
            <a:r>
              <a:rPr lang="it-IT" altLang="it-IT" sz="1200" dirty="0">
                <a:solidFill>
                  <a:srgbClr val="898989"/>
                </a:solidFill>
              </a:rPr>
              <a:t> Miele 2020</a:t>
            </a:r>
          </a:p>
        </p:txBody>
      </p:sp>
      <p:sp>
        <p:nvSpPr>
          <p:cNvPr id="25603" name="Segnaposto numero diapositiva 7">
            <a:extLst>
              <a:ext uri="{FF2B5EF4-FFF2-40B4-BE49-F238E27FC236}">
                <a16:creationId xmlns:a16="http://schemas.microsoft.com/office/drawing/2014/main" id="{678AB607-14AC-D04A-9EF1-980ACF030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218C650-0C98-7041-8463-437192882AA0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25604" name="Rectangle 6">
            <a:extLst>
              <a:ext uri="{FF2B5EF4-FFF2-40B4-BE49-F238E27FC236}">
                <a16:creationId xmlns:a16="http://schemas.microsoft.com/office/drawing/2014/main" id="{995C8BF3-B050-694B-BE42-DAFCA28998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685800"/>
            <a:ext cx="6629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 b="1">
                <a:latin typeface="Arial Narrow" panose="020B0604020202020204" pitchFamily="34" charset="0"/>
              </a:rPr>
              <a:t>La parola ‘equazione’: uguaglianza fra due espressioni in cui compaiono lettere e numeri</a:t>
            </a:r>
            <a:endParaRPr lang="it-IT" altLang="it-IT" sz="2800">
              <a:latin typeface="Arial Narrow" panose="020B0604020202020204" pitchFamily="34" charset="0"/>
            </a:endParaRPr>
          </a:p>
        </p:txBody>
      </p:sp>
      <p:pic>
        <p:nvPicPr>
          <p:cNvPr id="25605" name="Picture 14" descr="Schermata 2014-09-23 alle 13.29.13.png">
            <a:extLst>
              <a:ext uri="{FF2B5EF4-FFF2-40B4-BE49-F238E27FC236}">
                <a16:creationId xmlns:a16="http://schemas.microsoft.com/office/drawing/2014/main" id="{46221DA2-C787-3840-AD46-8B4951FF37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81200"/>
            <a:ext cx="5435600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Box 13">
            <a:extLst>
              <a:ext uri="{FF2B5EF4-FFF2-40B4-BE49-F238E27FC236}">
                <a16:creationId xmlns:a16="http://schemas.microsoft.com/office/drawing/2014/main" id="{BBDD1959-B771-B244-A240-44A1CCF08C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1828800"/>
            <a:ext cx="3581400" cy="1631950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b="1">
                <a:solidFill>
                  <a:srgbClr val="0000FF"/>
                </a:solidFill>
                <a:latin typeface="Arial Narrow" panose="020B0604020202020204" pitchFamily="34" charset="0"/>
              </a:rPr>
              <a:t>Equazione della parabola.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>
                <a:latin typeface="Arial Narrow" panose="020B0604020202020204" pitchFamily="34" charset="0"/>
              </a:rPr>
              <a:t>Diventa un’uguaglianza vera se alle </a:t>
            </a:r>
            <a:r>
              <a:rPr lang="it-IT" altLang="it-IT" sz="2000" b="1">
                <a:solidFill>
                  <a:srgbClr val="0000FF"/>
                </a:solidFill>
                <a:latin typeface="Arial Narrow" panose="020B0604020202020204" pitchFamily="34" charset="0"/>
              </a:rPr>
              <a:t>variabili</a:t>
            </a:r>
            <a:r>
              <a:rPr lang="it-IT" altLang="it-IT" sz="2000" b="1">
                <a:latin typeface="Arial Narrow" panose="020B0604020202020204" pitchFamily="34" charset="0"/>
              </a:rPr>
              <a:t> </a:t>
            </a:r>
            <a:r>
              <a:rPr lang="it-IT" altLang="it-IT" sz="2000" b="1" i="1">
                <a:solidFill>
                  <a:srgbClr val="0000FF"/>
                </a:solidFill>
                <a:latin typeface="Arial Narrow" panose="020B0604020202020204" pitchFamily="34" charset="0"/>
              </a:rPr>
              <a:t>x</a:t>
            </a:r>
            <a:r>
              <a:rPr lang="it-IT" altLang="it-IT" sz="2000" b="1">
                <a:latin typeface="Arial Narrow" panose="020B0604020202020204" pitchFamily="34" charset="0"/>
              </a:rPr>
              <a:t> e </a:t>
            </a:r>
            <a:r>
              <a:rPr lang="it-IT" altLang="it-IT" sz="2000" b="1" i="1">
                <a:solidFill>
                  <a:srgbClr val="0000FF"/>
                </a:solidFill>
                <a:latin typeface="Arial Narrow" panose="020B0604020202020204" pitchFamily="34" charset="0"/>
              </a:rPr>
              <a:t>y</a:t>
            </a:r>
            <a:r>
              <a:rPr lang="it-IT" altLang="it-IT" sz="2000" b="1" i="1">
                <a:latin typeface="Arial Narrow" panose="020B0604020202020204" pitchFamily="34" charset="0"/>
              </a:rPr>
              <a:t> </a:t>
            </a:r>
            <a:r>
              <a:rPr lang="it-IT" altLang="it-IT" sz="2000" b="1">
                <a:latin typeface="Arial Narrow" panose="020B0604020202020204" pitchFamily="34" charset="0"/>
              </a:rPr>
              <a:t>sostituisco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>
                <a:latin typeface="Arial Narrow" panose="020B0604020202020204" pitchFamily="34" charset="0"/>
              </a:rPr>
              <a:t>ascissa e ordinata di un punto P che percorre la parabola.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77550DB-FB86-3B46-9F59-47D4692DCFFA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4838700" y="1943100"/>
            <a:ext cx="838200" cy="609600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608" name="TextBox 14">
            <a:extLst>
              <a:ext uri="{FF2B5EF4-FFF2-40B4-BE49-F238E27FC236}">
                <a16:creationId xmlns:a16="http://schemas.microsoft.com/office/drawing/2014/main" id="{54D67302-4EAF-3A41-B135-BD6B2D1A2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4038600"/>
            <a:ext cx="3505200" cy="163195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b="1">
                <a:solidFill>
                  <a:srgbClr val="FF0000"/>
                </a:solidFill>
                <a:latin typeface="Arial Narrow" panose="020B0604020202020204" pitchFamily="34" charset="0"/>
              </a:rPr>
              <a:t>Equazione di secondo grado.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>
                <a:latin typeface="Arial Narrow" panose="020B0604020202020204" pitchFamily="34" charset="0"/>
              </a:rPr>
              <a:t>Diventa un’uguaglianza vera se all’</a:t>
            </a:r>
            <a:r>
              <a:rPr lang="it-IT" altLang="it-IT" sz="2000" b="1">
                <a:solidFill>
                  <a:srgbClr val="FF0000"/>
                </a:solidFill>
                <a:latin typeface="Arial Narrow" panose="020B0604020202020204" pitchFamily="34" charset="0"/>
              </a:rPr>
              <a:t>incognita</a:t>
            </a:r>
            <a:r>
              <a:rPr lang="it-IT" altLang="it-IT" sz="2000" b="1">
                <a:latin typeface="Arial Narrow" panose="020B0604020202020204" pitchFamily="34" charset="0"/>
              </a:rPr>
              <a:t> </a:t>
            </a:r>
            <a:r>
              <a:rPr lang="it-IT" altLang="it-IT" sz="2000" b="1">
                <a:solidFill>
                  <a:srgbClr val="FF0000"/>
                </a:solidFill>
                <a:latin typeface="Arial Narrow" panose="020B0604020202020204" pitchFamily="34" charset="0"/>
              </a:rPr>
              <a:t>x</a:t>
            </a:r>
            <a:r>
              <a:rPr lang="it-IT" altLang="it-IT" sz="2000" b="1" i="1">
                <a:latin typeface="Arial Narrow" panose="020B0604020202020204" pitchFamily="34" charset="0"/>
              </a:rPr>
              <a:t>  </a:t>
            </a:r>
            <a:r>
              <a:rPr lang="it-IT" altLang="it-IT" sz="2000" b="1">
                <a:latin typeface="Arial Narrow" panose="020B0604020202020204" pitchFamily="34" charset="0"/>
              </a:rPr>
              <a:t>sostituisco le ascisse dei  punti di intersezione della parabola con l’asse x.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CD28838-BA92-8843-A7E8-02987AFA32B3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5143500" y="4076700"/>
            <a:ext cx="533400" cy="45720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8808865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137D0865-D6BD-CF40-B343-37E8561625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1704" y="459411"/>
            <a:ext cx="8610600" cy="1080120"/>
          </a:xfrm>
        </p:spPr>
        <p:txBody>
          <a:bodyPr/>
          <a:lstStyle/>
          <a:p>
            <a:pPr eaLnBrk="1" hangingPunct="1"/>
            <a:r>
              <a:rPr lang="it-IT" altLang="it-IT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Osservare curve di 3</a:t>
            </a:r>
            <a:r>
              <a:rPr lang="it-IT" altLang="it-IT" sz="4000" b="1" baseline="30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O</a:t>
            </a:r>
            <a:r>
              <a:rPr lang="it-IT" altLang="it-IT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grado</a:t>
            </a:r>
          </a:p>
        </p:txBody>
      </p:sp>
      <p:sp>
        <p:nvSpPr>
          <p:cNvPr id="15362" name="Footer Placeholder 4">
            <a:extLst>
              <a:ext uri="{FF2B5EF4-FFF2-40B4-BE49-F238E27FC236}">
                <a16:creationId xmlns:a16="http://schemas.microsoft.com/office/drawing/2014/main" id="{4B3A7A96-FC77-0847-A398-019E1C2E9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152400" y="6248400"/>
            <a:ext cx="2895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i="1" dirty="0">
                <a:solidFill>
                  <a:srgbClr val="898989"/>
                </a:solidFill>
              </a:rPr>
              <a:t>Anna Maria Miele, 2020</a:t>
            </a:r>
          </a:p>
        </p:txBody>
      </p:sp>
      <p:sp>
        <p:nvSpPr>
          <p:cNvPr id="15363" name="Slide Number Placeholder 3">
            <a:extLst>
              <a:ext uri="{FF2B5EF4-FFF2-40B4-BE49-F238E27FC236}">
                <a16:creationId xmlns:a16="http://schemas.microsoft.com/office/drawing/2014/main" id="{E539177F-1121-534F-9A26-1DFFF01C85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8054173-C52E-E14F-96BC-7AB27A7BE6A4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682AA47-2E22-F547-B76F-87C987891C37}"/>
              </a:ext>
            </a:extLst>
          </p:cNvPr>
          <p:cNvSpPr txBox="1"/>
          <p:nvPr/>
        </p:nvSpPr>
        <p:spPr>
          <a:xfrm>
            <a:off x="539552" y="1507246"/>
            <a:ext cx="756084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Nel prossimo video saranno nuove curve a scivolare sul piano per mostrare vari casi possibili.</a:t>
            </a:r>
          </a:p>
          <a:p>
            <a:r>
              <a:rPr lang="it-IT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Le curve sono il grafico, ad esempio di:</a:t>
            </a:r>
          </a:p>
          <a:p>
            <a:r>
              <a:rPr lang="it-IT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= x</a:t>
            </a:r>
            <a:r>
              <a:rPr lang="it-IT" sz="32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it-IT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it-IT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, y = x</a:t>
            </a:r>
            <a:r>
              <a:rPr lang="it-IT" sz="32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it-IT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it-IT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+ </a:t>
            </a:r>
            <a:r>
              <a:rPr 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 …</a:t>
            </a:r>
          </a:p>
          <a:p>
            <a:endParaRPr lang="it-IT" sz="1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Tutte le equazioni sono di 3</a:t>
            </a:r>
            <a:r>
              <a:rPr lang="it-IT" sz="28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O</a:t>
            </a:r>
            <a:r>
              <a:rPr 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 grado.</a:t>
            </a:r>
          </a:p>
          <a:p>
            <a:r>
              <a:rPr 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Perciò spesso si dice che i grafici sono </a:t>
            </a:r>
            <a:r>
              <a:rPr lang="it-IT" sz="2800" b="1" i="1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curve di 3</a:t>
            </a:r>
            <a:r>
              <a:rPr lang="it-IT" sz="2800" b="1" i="1" baseline="30000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O</a:t>
            </a:r>
            <a:r>
              <a:rPr lang="it-IT" sz="2800" b="1" i="1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 grado (o cubiche)</a:t>
            </a:r>
            <a:r>
              <a:rPr 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6900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78B28F5D-D708-D742-B10F-6B00DDF0E7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443" y="13835"/>
            <a:ext cx="8585136" cy="762000"/>
          </a:xfrm>
        </p:spPr>
        <p:txBody>
          <a:bodyPr anchor="t"/>
          <a:lstStyle/>
          <a:p>
            <a:pPr eaLnBrk="1" hangingPunct="1"/>
            <a:r>
              <a:rPr lang="it-IT" altLang="it-IT" sz="36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Osservare curve di 3</a:t>
            </a:r>
            <a:r>
              <a:rPr lang="it-IT" altLang="it-IT" sz="3600" b="1" baseline="30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o</a:t>
            </a:r>
            <a:r>
              <a:rPr lang="it-IT" altLang="it-IT" sz="36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grado</a:t>
            </a:r>
            <a:endParaRPr lang="it-IT" altLang="it-IT" sz="3600" b="1" dirty="0">
              <a:solidFill>
                <a:srgbClr val="FF0000"/>
              </a:solidFill>
              <a:latin typeface="Arial Narrow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6386" name="Footer Placeholder 4">
            <a:extLst>
              <a:ext uri="{FF2B5EF4-FFF2-40B4-BE49-F238E27FC236}">
                <a16:creationId xmlns:a16="http://schemas.microsoft.com/office/drawing/2014/main" id="{43F4FBE3-6A14-1943-BBD0-2EBA85833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235465" y="6377986"/>
            <a:ext cx="18288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i="1" dirty="0">
                <a:solidFill>
                  <a:srgbClr val="898989"/>
                </a:solidFill>
              </a:rPr>
              <a:t>Anna Maria Miele, 2020</a:t>
            </a:r>
          </a:p>
        </p:txBody>
      </p:sp>
      <p:sp>
        <p:nvSpPr>
          <p:cNvPr id="16387" name="Slide Number Placeholder 3">
            <a:extLst>
              <a:ext uri="{FF2B5EF4-FFF2-40B4-BE49-F238E27FC236}">
                <a16:creationId xmlns:a16="http://schemas.microsoft.com/office/drawing/2014/main" id="{09AD3E8C-4AAB-4A4B-A00A-EAFC01D0A3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305800" y="6356350"/>
            <a:ext cx="381000" cy="273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59338BA-4943-5946-912F-1A223D4C9402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F64CC4B-B3D9-4641-BC3B-977B4719A516}"/>
              </a:ext>
            </a:extLst>
          </p:cNvPr>
          <p:cNvSpPr txBox="1"/>
          <p:nvPr/>
        </p:nvSpPr>
        <p:spPr>
          <a:xfrm>
            <a:off x="395536" y="3068960"/>
            <a:ext cx="1296144" cy="461665"/>
          </a:xfrm>
          <a:prstGeom prst="rect">
            <a:avLst/>
          </a:prstGeom>
          <a:solidFill>
            <a:srgbClr val="FFFDE4"/>
          </a:solidFill>
        </p:spPr>
        <p:txBody>
          <a:bodyPr wrap="square" rtlCol="0">
            <a:spAutoFit/>
          </a:bodyPr>
          <a:lstStyle/>
          <a:p>
            <a:r>
              <a:rPr lang="it-IT" sz="2400" b="1" dirty="0"/>
              <a:t>Video 2</a:t>
            </a:r>
          </a:p>
        </p:txBody>
      </p:sp>
      <p:pic>
        <p:nvPicPr>
          <p:cNvPr id="2" name="1b.Alg5_Video2.mov">
            <a:hlinkClick r:id="" action="ppaction://media"/>
            <a:extLst>
              <a:ext uri="{FF2B5EF4-FFF2-40B4-BE49-F238E27FC236}">
                <a16:creationId xmlns:a16="http://schemas.microsoft.com/office/drawing/2014/main" id="{C7060B5E-CF87-FB4F-AB0E-1652CAC9FD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4265" y="775835"/>
            <a:ext cx="6241535" cy="563616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63838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Number Placeholder 8">
            <a:extLst>
              <a:ext uri="{FF2B5EF4-FFF2-40B4-BE49-F238E27FC236}">
                <a16:creationId xmlns:a16="http://schemas.microsoft.com/office/drawing/2014/main" id="{CE8D65EE-AC93-544D-B54D-54A544FBE1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AA5EC27-0ACE-F24B-895B-C7BC7E9DCD25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17410" name="Footer Placeholder 9">
            <a:extLst>
              <a:ext uri="{FF2B5EF4-FFF2-40B4-BE49-F238E27FC236}">
                <a16:creationId xmlns:a16="http://schemas.microsoft.com/office/drawing/2014/main" id="{99F51A80-01AB-3447-AE69-3E4B47EBB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Anna Maria Miele, Treccani Scuola 2014</a:t>
            </a:r>
          </a:p>
        </p:txBody>
      </p:sp>
      <p:sp>
        <p:nvSpPr>
          <p:cNvPr id="17411" name="Title 9">
            <a:extLst>
              <a:ext uri="{FF2B5EF4-FFF2-40B4-BE49-F238E27FC236}">
                <a16:creationId xmlns:a16="http://schemas.microsoft.com/office/drawing/2014/main" id="{D17DEAE1-575A-9D4F-8350-27ED4FEFB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3025" y="13443"/>
            <a:ext cx="4199384" cy="762000"/>
          </a:xfrm>
        </p:spPr>
        <p:txBody>
          <a:bodyPr anchor="t"/>
          <a:lstStyle/>
          <a:p>
            <a:pPr algn="l"/>
            <a:r>
              <a:rPr lang="it-IT" altLang="it-IT" sz="36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Equazioni di 3</a:t>
            </a:r>
            <a:r>
              <a:rPr lang="it-IT" altLang="it-IT" sz="3600" b="1" baseline="30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o</a:t>
            </a:r>
            <a:r>
              <a:rPr lang="it-IT" altLang="it-IT" sz="3600" b="1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 grado</a:t>
            </a:r>
          </a:p>
        </p:txBody>
      </p:sp>
      <p:pic>
        <p:nvPicPr>
          <p:cNvPr id="17412" name="Picture 13" descr="Schermata 2014-07-03 alle 16.54.11.png">
            <a:extLst>
              <a:ext uri="{FF2B5EF4-FFF2-40B4-BE49-F238E27FC236}">
                <a16:creationId xmlns:a16="http://schemas.microsoft.com/office/drawing/2014/main" id="{7047A6C8-C7B5-0748-991B-81ED44BAC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" y="1676400"/>
            <a:ext cx="2752725" cy="259238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4" name="TextBox 16">
            <a:extLst>
              <a:ext uri="{FF2B5EF4-FFF2-40B4-BE49-F238E27FC236}">
                <a16:creationId xmlns:a16="http://schemas.microsoft.com/office/drawing/2014/main" id="{4E760885-BAB0-6B44-B7B8-F4FF57A8B0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5098082"/>
            <a:ext cx="2895600" cy="707886"/>
          </a:xfrm>
          <a:prstGeom prst="rect">
            <a:avLst/>
          </a:prstGeom>
          <a:solidFill>
            <a:srgbClr val="DDF1E2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>
                <a:latin typeface="Arial Narrow" panose="020B0604020202020204" pitchFamily="34" charset="0"/>
              </a:rPr>
              <a:t>L’equazione x</a:t>
            </a:r>
            <a:r>
              <a:rPr lang="it-IT" altLang="it-IT" sz="2000" b="1" baseline="30000" dirty="0">
                <a:latin typeface="Arial Narrow" panose="020B0604020202020204" pitchFamily="34" charset="0"/>
              </a:rPr>
              <a:t>3</a:t>
            </a:r>
            <a:r>
              <a:rPr lang="it-IT" altLang="it-IT" sz="2000" b="1" dirty="0">
                <a:latin typeface="Arial Narrow" panose="020B0604020202020204" pitchFamily="34" charset="0"/>
              </a:rPr>
              <a:t> – 3x = 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>
                <a:latin typeface="Arial Narrow" panose="020B0604020202020204" pitchFamily="34" charset="0"/>
              </a:rPr>
              <a:t>ha 3 soluzioni reali.</a:t>
            </a:r>
            <a:r>
              <a:rPr lang="it-IT" altLang="it-IT" sz="2000" b="1" dirty="0"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17413" name="Picture 14" descr="Schermata 2014-07-03 alle 16.53.15.png">
            <a:extLst>
              <a:ext uri="{FF2B5EF4-FFF2-40B4-BE49-F238E27FC236}">
                <a16:creationId xmlns:a16="http://schemas.microsoft.com/office/drawing/2014/main" id="{5BD5400F-0A48-724A-9EBA-11DDC498D4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89"/>
          <a:stretch>
            <a:fillRect/>
          </a:stretch>
        </p:blipFill>
        <p:spPr bwMode="auto">
          <a:xfrm>
            <a:off x="3155156" y="1654176"/>
            <a:ext cx="2497932" cy="2651674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5" name="TextBox 17">
            <a:extLst>
              <a:ext uri="{FF2B5EF4-FFF2-40B4-BE49-F238E27FC236}">
                <a16:creationId xmlns:a16="http://schemas.microsoft.com/office/drawing/2014/main" id="{408F4ABB-C293-F245-845F-7E9609AA1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5065713"/>
            <a:ext cx="2819400" cy="707886"/>
          </a:xfrm>
          <a:prstGeom prst="rect">
            <a:avLst/>
          </a:prstGeom>
          <a:solidFill>
            <a:srgbClr val="D5EAF1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>
                <a:latin typeface="Arial Narrow" panose="020B0604020202020204" pitchFamily="34" charset="0"/>
              </a:rPr>
              <a:t>L’equazione x</a:t>
            </a:r>
            <a:r>
              <a:rPr lang="it-IT" altLang="it-IT" sz="2000" b="1" baseline="30000" dirty="0">
                <a:latin typeface="Arial Narrow" panose="020B0604020202020204" pitchFamily="34" charset="0"/>
              </a:rPr>
              <a:t>3</a:t>
            </a:r>
            <a:r>
              <a:rPr lang="it-IT" altLang="it-IT" sz="2000" b="1" dirty="0">
                <a:latin typeface="Arial Narrow" panose="020B0604020202020204" pitchFamily="34" charset="0"/>
              </a:rPr>
              <a:t> – 3x + 3 = 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>
                <a:latin typeface="Arial Narrow" panose="020B0604020202020204" pitchFamily="34" charset="0"/>
              </a:rPr>
              <a:t>ha 1 soluzione reale. </a:t>
            </a:r>
          </a:p>
        </p:txBody>
      </p:sp>
      <p:pic>
        <p:nvPicPr>
          <p:cNvPr id="17416" name="Picture 18" descr="Schermata 2014-07-04 alle 15.23.43.png">
            <a:extLst>
              <a:ext uri="{FF2B5EF4-FFF2-40B4-BE49-F238E27FC236}">
                <a16:creationId xmlns:a16="http://schemas.microsoft.com/office/drawing/2014/main" id="{87DA16EA-A981-0042-BC9A-73422C2600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503" y="1619005"/>
            <a:ext cx="2383587" cy="2725514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7" name="TextBox 19">
            <a:extLst>
              <a:ext uri="{FF2B5EF4-FFF2-40B4-BE49-F238E27FC236}">
                <a16:creationId xmlns:a16="http://schemas.microsoft.com/office/drawing/2014/main" id="{585E534E-25D6-9042-90B0-FA493EFC61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5029200"/>
            <a:ext cx="2971800" cy="1015663"/>
          </a:xfrm>
          <a:prstGeom prst="rect">
            <a:avLst/>
          </a:prstGeom>
          <a:solidFill>
            <a:srgbClr val="FFFDE4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>
                <a:latin typeface="Arial Narrow" panose="020B0604020202020204" pitchFamily="34" charset="0"/>
              </a:rPr>
              <a:t>L’equazione x</a:t>
            </a:r>
            <a:r>
              <a:rPr lang="it-IT" altLang="it-IT" sz="2000" b="1" baseline="30000" dirty="0">
                <a:latin typeface="Arial Narrow" panose="020B0604020202020204" pitchFamily="34" charset="0"/>
              </a:rPr>
              <a:t>3</a:t>
            </a:r>
            <a:r>
              <a:rPr lang="it-IT" altLang="it-IT" sz="2000" b="1" dirty="0">
                <a:latin typeface="Arial Narrow" panose="020B0604020202020204" pitchFamily="34" charset="0"/>
              </a:rPr>
              <a:t> – 3x + 2 = 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>
                <a:latin typeface="Arial Narrow" panose="020B0604020202020204" pitchFamily="34" charset="0"/>
              </a:rPr>
              <a:t>ha 3 soluzioni reali, di cui 2 coincidenti. </a:t>
            </a:r>
          </a:p>
        </p:txBody>
      </p:sp>
      <p:sp>
        <p:nvSpPr>
          <p:cNvPr id="17418" name="TextBox 20">
            <a:extLst>
              <a:ext uri="{FF2B5EF4-FFF2-40B4-BE49-F238E27FC236}">
                <a16:creationId xmlns:a16="http://schemas.microsoft.com/office/drawing/2014/main" id="{AF10223C-677F-1D42-A157-220FCFE1D5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4419600"/>
            <a:ext cx="25288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>
                <a:solidFill>
                  <a:srgbClr val="008000"/>
                </a:solidFill>
                <a:latin typeface="Arial" panose="020B0604020202020204" pitchFamily="34" charset="0"/>
              </a:rPr>
              <a:t>Asse x secante in A</a:t>
            </a:r>
            <a:r>
              <a:rPr lang="it-IT" altLang="it-IT" sz="1800" b="1" baseline="-25000" dirty="0">
                <a:solidFill>
                  <a:srgbClr val="008000"/>
                </a:solidFill>
                <a:latin typeface="Arial" panose="020B0604020202020204" pitchFamily="34" charset="0"/>
              </a:rPr>
              <a:t>1</a:t>
            </a:r>
            <a:r>
              <a:rPr lang="it-IT" altLang="it-IT" sz="1800" b="1" dirty="0">
                <a:solidFill>
                  <a:srgbClr val="008000"/>
                </a:solidFill>
                <a:latin typeface="Arial" panose="020B0604020202020204" pitchFamily="34" charset="0"/>
              </a:rPr>
              <a:t> e  tangente in A</a:t>
            </a:r>
            <a:r>
              <a:rPr lang="it-IT" altLang="it-IT" sz="1800" b="1" baseline="-25000" dirty="0">
                <a:solidFill>
                  <a:srgbClr val="008000"/>
                </a:solidFill>
                <a:latin typeface="Arial" panose="020B0604020202020204" pitchFamily="34" charset="0"/>
              </a:rPr>
              <a:t>2</a:t>
            </a:r>
            <a:endParaRPr lang="it-IT" altLang="it-IT" sz="1800" b="1" dirty="0">
              <a:solidFill>
                <a:srgbClr val="008000"/>
              </a:solidFill>
              <a:latin typeface="Arial" panose="020B0604020202020204" pitchFamily="34" charset="0"/>
            </a:endParaRPr>
          </a:p>
        </p:txBody>
      </p:sp>
      <p:sp>
        <p:nvSpPr>
          <p:cNvPr id="17419" name="TextBox 21">
            <a:extLst>
              <a:ext uri="{FF2B5EF4-FFF2-40B4-BE49-F238E27FC236}">
                <a16:creationId xmlns:a16="http://schemas.microsoft.com/office/drawing/2014/main" id="{B4BC3B4A-6559-8047-81D2-3B5908883F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448175"/>
            <a:ext cx="2057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>
                <a:solidFill>
                  <a:srgbClr val="008000"/>
                </a:solidFill>
                <a:latin typeface="Arial" panose="020B0604020202020204" pitchFamily="34" charset="0"/>
              </a:rPr>
              <a:t>Asse x secante in A</a:t>
            </a:r>
            <a:r>
              <a:rPr lang="it-IT" altLang="it-IT" sz="1800" b="1" baseline="-25000" dirty="0">
                <a:solidFill>
                  <a:srgbClr val="008000"/>
                </a:solidFill>
                <a:latin typeface="Arial" panose="020B0604020202020204" pitchFamily="34" charset="0"/>
              </a:rPr>
              <a:t>1</a:t>
            </a:r>
            <a:r>
              <a:rPr lang="it-IT" altLang="it-IT" sz="1800" b="1" dirty="0">
                <a:solidFill>
                  <a:srgbClr val="008000"/>
                </a:solidFill>
                <a:latin typeface="Arial" panose="020B0604020202020204" pitchFamily="34" charset="0"/>
              </a:rPr>
              <a:t>, A</a:t>
            </a:r>
            <a:r>
              <a:rPr lang="it-IT" altLang="it-IT" sz="1800" b="1" baseline="-25000" dirty="0">
                <a:solidFill>
                  <a:srgbClr val="008000"/>
                </a:solidFill>
                <a:latin typeface="Arial" panose="020B0604020202020204" pitchFamily="34" charset="0"/>
              </a:rPr>
              <a:t>2</a:t>
            </a:r>
            <a:r>
              <a:rPr lang="it-IT" altLang="it-IT" sz="1800" b="1" dirty="0">
                <a:solidFill>
                  <a:srgbClr val="008000"/>
                </a:solidFill>
                <a:latin typeface="Arial" panose="020B0604020202020204" pitchFamily="34" charset="0"/>
              </a:rPr>
              <a:t>, A</a:t>
            </a:r>
            <a:r>
              <a:rPr lang="it-IT" altLang="it-IT" sz="1800" b="1" baseline="-25000" dirty="0">
                <a:solidFill>
                  <a:srgbClr val="008000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17420" name="TextBox 22">
            <a:extLst>
              <a:ext uri="{FF2B5EF4-FFF2-40B4-BE49-F238E27FC236}">
                <a16:creationId xmlns:a16="http://schemas.microsoft.com/office/drawing/2014/main" id="{9757028D-36B6-744E-852B-21DFAA9F46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4525168"/>
            <a:ext cx="2667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>
                <a:solidFill>
                  <a:srgbClr val="008000"/>
                </a:solidFill>
                <a:latin typeface="Arial" panose="020B0604020202020204" pitchFamily="34" charset="0"/>
              </a:rPr>
              <a:t>Asse x secante in A</a:t>
            </a:r>
            <a:r>
              <a:rPr lang="it-IT" altLang="it-IT" sz="1800" b="1" baseline="-25000" dirty="0">
                <a:solidFill>
                  <a:srgbClr val="008000"/>
                </a:solidFill>
                <a:latin typeface="Arial" panose="020B0604020202020204" pitchFamily="34" charset="0"/>
              </a:rPr>
              <a:t>1</a:t>
            </a:r>
            <a:endParaRPr lang="it-IT" altLang="it-IT" sz="1800" b="1" dirty="0">
              <a:solidFill>
                <a:srgbClr val="008000"/>
              </a:solidFill>
              <a:latin typeface="Arial" panose="020B0604020202020204" pitchFamily="34" charset="0"/>
            </a:endParaRPr>
          </a:p>
        </p:txBody>
      </p:sp>
      <p:sp>
        <p:nvSpPr>
          <p:cNvPr id="17421" name="Rectangle 24">
            <a:extLst>
              <a:ext uri="{FF2B5EF4-FFF2-40B4-BE49-F238E27FC236}">
                <a16:creationId xmlns:a16="http://schemas.microsoft.com/office/drawing/2014/main" id="{2F5792BA-112A-604C-8081-447D0D99E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817548"/>
            <a:ext cx="6096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 dirty="0">
                <a:solidFill>
                  <a:srgbClr val="0000FF"/>
                </a:solidFill>
                <a:latin typeface="Arial Narrow" panose="020B0604020202020204" pitchFamily="34" charset="0"/>
              </a:rPr>
              <a:t>Ecco alcuni casi osservati nel video 2</a:t>
            </a:r>
            <a:endParaRPr lang="it-IT" altLang="it-IT" sz="280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Number Placeholder 8">
            <a:extLst>
              <a:ext uri="{FF2B5EF4-FFF2-40B4-BE49-F238E27FC236}">
                <a16:creationId xmlns:a16="http://schemas.microsoft.com/office/drawing/2014/main" id="{5A1AC3A2-198C-A149-859D-C9BBC02B9C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80AB372-791F-D141-BB1F-5F4748B38B63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18434" name="Footer Placeholder 9">
            <a:extLst>
              <a:ext uri="{FF2B5EF4-FFF2-40B4-BE49-F238E27FC236}">
                <a16:creationId xmlns:a16="http://schemas.microsoft.com/office/drawing/2014/main" id="{5B47597C-DFFA-3842-9F28-D2D465DCC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0" y="6492875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898989"/>
                </a:solidFill>
              </a:rPr>
              <a:t>Anna Maria Miele, Treccani Scuola 2014</a:t>
            </a:r>
          </a:p>
        </p:txBody>
      </p:sp>
      <p:sp>
        <p:nvSpPr>
          <p:cNvPr id="18435" name="Title 9">
            <a:extLst>
              <a:ext uri="{FF2B5EF4-FFF2-40B4-BE49-F238E27FC236}">
                <a16:creationId xmlns:a16="http://schemas.microsoft.com/office/drawing/2014/main" id="{AB707E64-4F5C-4B40-881A-D0A425063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8600" y="0"/>
            <a:ext cx="9372600" cy="639763"/>
          </a:xfrm>
        </p:spPr>
        <p:txBody>
          <a:bodyPr/>
          <a:lstStyle/>
          <a:p>
            <a:r>
              <a:rPr lang="it-IT" altLang="it-IT" sz="3200" b="1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Particolare tangente a curva di </a:t>
            </a:r>
            <a:r>
              <a:rPr lang="it-IT" altLang="it-IT" sz="32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3</a:t>
            </a:r>
            <a:r>
              <a:rPr lang="it-IT" altLang="it-IT" sz="3200" b="1" baseline="30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o</a:t>
            </a:r>
            <a:r>
              <a:rPr lang="it-IT" altLang="it-IT" sz="3200" b="1" dirty="0">
                <a:solidFill>
                  <a:srgbClr val="FF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 grado</a:t>
            </a:r>
          </a:p>
        </p:txBody>
      </p:sp>
      <p:sp>
        <p:nvSpPr>
          <p:cNvPr id="18436" name="TextBox 17">
            <a:extLst>
              <a:ext uri="{FF2B5EF4-FFF2-40B4-BE49-F238E27FC236}">
                <a16:creationId xmlns:a16="http://schemas.microsoft.com/office/drawing/2014/main" id="{7C1040FD-94E0-4F46-A095-755CEF725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7397" y="5482032"/>
            <a:ext cx="3531803" cy="707886"/>
          </a:xfrm>
          <a:prstGeom prst="rect">
            <a:avLst/>
          </a:prstGeom>
          <a:solidFill>
            <a:srgbClr val="FFFDE4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>
                <a:latin typeface="Arial Narrow" panose="020B0604020202020204" pitchFamily="34" charset="0"/>
              </a:rPr>
              <a:t>L’equazione x</a:t>
            </a:r>
            <a:r>
              <a:rPr lang="it-IT" altLang="it-IT" sz="2000" b="1" baseline="30000" dirty="0">
                <a:latin typeface="Arial Narrow" panose="020B0604020202020204" pitchFamily="34" charset="0"/>
              </a:rPr>
              <a:t>3</a:t>
            </a:r>
            <a:r>
              <a:rPr lang="it-IT" altLang="it-IT" sz="2000" b="1" dirty="0">
                <a:latin typeface="Arial Narrow" panose="020B0604020202020204" pitchFamily="34" charset="0"/>
              </a:rPr>
              <a:t> = 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>
                <a:latin typeface="Arial Narrow" panose="020B0604020202020204" pitchFamily="34" charset="0"/>
              </a:rPr>
              <a:t>ha 3 soluzioni reali e coincidenti. </a:t>
            </a:r>
          </a:p>
        </p:txBody>
      </p:sp>
      <p:sp>
        <p:nvSpPr>
          <p:cNvPr id="18437" name="TextBox 19">
            <a:extLst>
              <a:ext uri="{FF2B5EF4-FFF2-40B4-BE49-F238E27FC236}">
                <a16:creationId xmlns:a16="http://schemas.microsoft.com/office/drawing/2014/main" id="{F83240B2-1D92-1841-8685-88827988B1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173" y="5596007"/>
            <a:ext cx="4276527" cy="707886"/>
          </a:xfrm>
          <a:prstGeom prst="rect">
            <a:avLst/>
          </a:prstGeom>
          <a:solidFill>
            <a:srgbClr val="DDF1E2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>
                <a:latin typeface="Arial Narrow" panose="020B0604020202020204" pitchFamily="34" charset="0"/>
              </a:rPr>
              <a:t>L’equazione x(x – 2)</a:t>
            </a:r>
            <a:r>
              <a:rPr lang="it-IT" altLang="it-IT" sz="2000" b="1" baseline="30000" dirty="0">
                <a:latin typeface="Arial Narrow" panose="020B0604020202020204" pitchFamily="34" charset="0"/>
              </a:rPr>
              <a:t>2</a:t>
            </a:r>
            <a:r>
              <a:rPr lang="it-IT" altLang="it-IT" sz="2000" b="1" dirty="0">
                <a:latin typeface="Arial Narrow" panose="020B0604020202020204" pitchFamily="34" charset="0"/>
              </a:rPr>
              <a:t> = 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>
                <a:latin typeface="Arial Narrow" panose="020B0604020202020204" pitchFamily="34" charset="0"/>
              </a:rPr>
              <a:t>ha 3 soluzioni reali, di cui 2 coincidenti.</a:t>
            </a:r>
            <a:r>
              <a:rPr lang="it-IT" altLang="it-IT" sz="2000" dirty="0">
                <a:latin typeface="Arial Narrow" panose="020B0604020202020204" pitchFamily="34" charset="0"/>
              </a:rPr>
              <a:t> </a:t>
            </a:r>
          </a:p>
        </p:txBody>
      </p:sp>
      <p:sp>
        <p:nvSpPr>
          <p:cNvPr id="18440" name="TextBox 12">
            <a:extLst>
              <a:ext uri="{FF2B5EF4-FFF2-40B4-BE49-F238E27FC236}">
                <a16:creationId xmlns:a16="http://schemas.microsoft.com/office/drawing/2014/main" id="{33788E45-0B2B-D348-BD28-8F216C43D3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183" y="5132184"/>
            <a:ext cx="42546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>
                <a:solidFill>
                  <a:srgbClr val="008000"/>
                </a:solidFill>
                <a:latin typeface="Arial" panose="020B0604020202020204" pitchFamily="34" charset="0"/>
              </a:rPr>
              <a:t>Asse x secante in A</a:t>
            </a:r>
            <a:r>
              <a:rPr lang="it-IT" altLang="it-IT" sz="1800" b="1" baseline="-25000" dirty="0">
                <a:solidFill>
                  <a:srgbClr val="008000"/>
                </a:solidFill>
                <a:latin typeface="Arial" panose="020B0604020202020204" pitchFamily="34" charset="0"/>
              </a:rPr>
              <a:t>1</a:t>
            </a:r>
            <a:r>
              <a:rPr lang="it-IT" altLang="it-IT" sz="1800" b="1" dirty="0">
                <a:solidFill>
                  <a:srgbClr val="008000"/>
                </a:solidFill>
                <a:latin typeface="Arial" panose="020B0604020202020204" pitchFamily="34" charset="0"/>
              </a:rPr>
              <a:t> e  tangente in A</a:t>
            </a:r>
            <a:r>
              <a:rPr lang="it-IT" altLang="it-IT" sz="1800" b="1" baseline="-25000" dirty="0">
                <a:solidFill>
                  <a:srgbClr val="008000"/>
                </a:solidFill>
                <a:latin typeface="Arial" panose="020B0604020202020204" pitchFamily="34" charset="0"/>
              </a:rPr>
              <a:t>2</a:t>
            </a:r>
            <a:endParaRPr lang="it-IT" altLang="it-IT" sz="1800" b="1" dirty="0">
              <a:solidFill>
                <a:srgbClr val="008000"/>
              </a:solidFill>
              <a:latin typeface="Arial" panose="020B0604020202020204" pitchFamily="34" charset="0"/>
            </a:endParaRPr>
          </a:p>
        </p:txBody>
      </p:sp>
      <p:sp>
        <p:nvSpPr>
          <p:cNvPr id="18441" name="TextBox 15">
            <a:extLst>
              <a:ext uri="{FF2B5EF4-FFF2-40B4-BE49-F238E27FC236}">
                <a16:creationId xmlns:a16="http://schemas.microsoft.com/office/drawing/2014/main" id="{6A147698-2289-A64F-A306-3B4D448EED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6096" y="5028928"/>
            <a:ext cx="2667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dirty="0">
                <a:solidFill>
                  <a:srgbClr val="008000"/>
                </a:solidFill>
                <a:latin typeface="Arial" panose="020B0604020202020204" pitchFamily="34" charset="0"/>
              </a:rPr>
              <a:t>Asse x tangente in A</a:t>
            </a:r>
            <a:r>
              <a:rPr lang="it-IT" altLang="it-IT" sz="1800" b="1" baseline="-25000" dirty="0">
                <a:solidFill>
                  <a:srgbClr val="008000"/>
                </a:solidFill>
                <a:latin typeface="Arial" panose="020B0604020202020204" pitchFamily="34" charset="0"/>
              </a:rPr>
              <a:t>1</a:t>
            </a:r>
            <a:endParaRPr lang="it-IT" altLang="it-IT" sz="1800" b="1" dirty="0">
              <a:solidFill>
                <a:srgbClr val="008000"/>
              </a:solidFill>
              <a:latin typeface="Arial" panose="020B0604020202020204" pitchFamily="34" charset="0"/>
            </a:endParaRPr>
          </a:p>
        </p:txBody>
      </p:sp>
      <p:sp>
        <p:nvSpPr>
          <p:cNvPr id="18442" name="Rectangle 10">
            <a:extLst>
              <a:ext uri="{FF2B5EF4-FFF2-40B4-BE49-F238E27FC236}">
                <a16:creationId xmlns:a16="http://schemas.microsoft.com/office/drawing/2014/main" id="{F8F6D6AB-E63A-D643-9D03-97AAD9400E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576" y="519551"/>
            <a:ext cx="763284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 dirty="0">
                <a:solidFill>
                  <a:srgbClr val="0000FF"/>
                </a:solidFill>
                <a:latin typeface="Arial Narrow" panose="020B0604020202020204" pitchFamily="34" charset="0"/>
              </a:rPr>
              <a:t>Qui osservi una particolare tangente che ha 3 intersezioni coincidenti con una curva di 3</a:t>
            </a:r>
            <a:r>
              <a:rPr lang="it-IT" altLang="it-IT" sz="2800" b="1" baseline="30000" dirty="0">
                <a:solidFill>
                  <a:srgbClr val="0000FF"/>
                </a:solidFill>
                <a:latin typeface="Arial Narrow" panose="020B0604020202020204" pitchFamily="34" charset="0"/>
              </a:rPr>
              <a:t>O</a:t>
            </a:r>
            <a:r>
              <a:rPr lang="it-IT" altLang="it-IT" sz="2800" b="1" dirty="0">
                <a:solidFill>
                  <a:srgbClr val="0000FF"/>
                </a:solidFill>
                <a:latin typeface="Arial Narrow" panose="020B0604020202020204" pitchFamily="34" charset="0"/>
              </a:rPr>
              <a:t> grado </a:t>
            </a:r>
            <a:endParaRPr lang="it-IT" altLang="it-IT" sz="2800" dirty="0">
              <a:latin typeface="Arial" panose="020B060402020202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D3DE5FE-8ADE-A94B-8866-34AAF2C20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816" y="1666241"/>
            <a:ext cx="2880320" cy="3418698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18" name="Picture 10" descr="Schermata 2014-07-03 alle 16.47.51.png">
            <a:extLst>
              <a:ext uri="{FF2B5EF4-FFF2-40B4-BE49-F238E27FC236}">
                <a16:creationId xmlns:a16="http://schemas.microsoft.com/office/drawing/2014/main" id="{2DA7D295-0D77-AB4A-9CF8-9E075C4054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7" y="1541933"/>
            <a:ext cx="2475706" cy="351656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840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137D0865-D6BD-CF40-B343-37E8561625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528" y="548680"/>
            <a:ext cx="8610600" cy="2160588"/>
          </a:xfrm>
        </p:spPr>
        <p:txBody>
          <a:bodyPr/>
          <a:lstStyle/>
          <a:p>
            <a:pPr eaLnBrk="1" hangingPunct="1"/>
            <a:r>
              <a:rPr lang="it-IT" altLang="it-IT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Osservare curve di 4</a:t>
            </a:r>
            <a:r>
              <a:rPr lang="it-IT" altLang="it-IT" sz="4000" b="1" baseline="30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O</a:t>
            </a:r>
            <a:r>
              <a:rPr lang="it-IT" altLang="it-IT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grado</a:t>
            </a:r>
          </a:p>
        </p:txBody>
      </p:sp>
      <p:sp>
        <p:nvSpPr>
          <p:cNvPr id="15362" name="Footer Placeholder 4">
            <a:extLst>
              <a:ext uri="{FF2B5EF4-FFF2-40B4-BE49-F238E27FC236}">
                <a16:creationId xmlns:a16="http://schemas.microsoft.com/office/drawing/2014/main" id="{4B3A7A96-FC77-0847-A398-019E1C2E9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152400" y="6248400"/>
            <a:ext cx="2895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 i="1">
                <a:solidFill>
                  <a:srgbClr val="898989"/>
                </a:solidFill>
              </a:rPr>
              <a:t>Anna Maria Miele, Treccani Scuola 2014</a:t>
            </a:r>
          </a:p>
        </p:txBody>
      </p:sp>
      <p:sp>
        <p:nvSpPr>
          <p:cNvPr id="15363" name="Slide Number Placeholder 3">
            <a:extLst>
              <a:ext uri="{FF2B5EF4-FFF2-40B4-BE49-F238E27FC236}">
                <a16:creationId xmlns:a16="http://schemas.microsoft.com/office/drawing/2014/main" id="{E539177F-1121-534F-9A26-1DFFF01C85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8054173-C52E-E14F-96BC-7AB27A7BE6A4}" type="slidenum">
              <a:rPr lang="it-IT" altLang="it-IT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it-IT" altLang="it-IT" sz="1200">
              <a:solidFill>
                <a:srgbClr val="898989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682AA47-2E22-F547-B76F-87C987891C37}"/>
              </a:ext>
            </a:extLst>
          </p:cNvPr>
          <p:cNvSpPr txBox="1"/>
          <p:nvPr/>
        </p:nvSpPr>
        <p:spPr>
          <a:xfrm>
            <a:off x="1028428" y="2608977"/>
            <a:ext cx="720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 che cosa trovo se passo ad osservare curve di 4</a:t>
            </a:r>
            <a:r>
              <a:rPr lang="it-IT" sz="2800" b="1" baseline="30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  <a:r>
              <a:rPr lang="it-IT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grado in movimento?</a:t>
            </a:r>
          </a:p>
        </p:txBody>
      </p:sp>
    </p:spTree>
    <p:extLst>
      <p:ext uri="{BB962C8B-B14F-4D97-AF65-F5344CB8AC3E}">
        <p14:creationId xmlns:p14="http://schemas.microsoft.com/office/powerpoint/2010/main" val="66555542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12386</TotalTime>
  <Words>1236</Words>
  <Application>Microsoft Macintosh PowerPoint</Application>
  <PresentationFormat>Presentazione su schermo (4:3)</PresentationFormat>
  <Paragraphs>173</Paragraphs>
  <Slides>27</Slides>
  <Notes>1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35" baseType="lpstr">
      <vt:lpstr>ＭＳ Ｐゴシック</vt:lpstr>
      <vt:lpstr>Arial</vt:lpstr>
      <vt:lpstr>Arial Black</vt:lpstr>
      <vt:lpstr>Arial Narrow</vt:lpstr>
      <vt:lpstr>Calibri</vt:lpstr>
      <vt:lpstr>Lucida Calligraphy</vt:lpstr>
      <vt:lpstr>Times New Roman</vt:lpstr>
      <vt:lpstr>Tema di Office</vt:lpstr>
      <vt:lpstr>Oltre il 2o grado  Particolari equazioni polinomiali</vt:lpstr>
      <vt:lpstr>Ricordare curve ed equazioni  di 2o grado</vt:lpstr>
      <vt:lpstr>2o grado: intersezioni di parabole con asse x</vt:lpstr>
      <vt:lpstr>Significati della parola ‘equazione’ </vt:lpstr>
      <vt:lpstr>Osservare curve di 3O grado</vt:lpstr>
      <vt:lpstr>Osservare curve di 3o grado</vt:lpstr>
      <vt:lpstr>Equazioni di 3o grado</vt:lpstr>
      <vt:lpstr>Particolare tangente a curva di 3o grado</vt:lpstr>
      <vt:lpstr>Osservare curve di 4O grado</vt:lpstr>
      <vt:lpstr>Un video per osservare curve di  4O grado</vt:lpstr>
      <vt:lpstr>4o grado: intersezioni di curve con asse x</vt:lpstr>
      <vt:lpstr>Particolare tangente a curva di 4O grado</vt:lpstr>
      <vt:lpstr>Una sintesi delle osservazioni</vt:lpstr>
      <vt:lpstr>Due domande sulle equazioni</vt:lpstr>
      <vt:lpstr>Forma e risoluzione di un’equazione</vt:lpstr>
      <vt:lpstr> Attività</vt:lpstr>
      <vt:lpstr>Cosa hai trovato?</vt:lpstr>
      <vt:lpstr>Equazioni risolte con il principio di annullamento del prodotto</vt:lpstr>
      <vt:lpstr>Equazioni che hanno date soluzioni</vt:lpstr>
      <vt:lpstr>Descrivere equazioni di 2o e 3o grado</vt:lpstr>
      <vt:lpstr>Attenzione ai simboli</vt:lpstr>
      <vt:lpstr>Attenzione ai termini matematici</vt:lpstr>
      <vt:lpstr>Descrivere un’equazione polinomiale</vt:lpstr>
      <vt:lpstr>Equazioni e formule risolutive</vt:lpstr>
      <vt:lpstr>Uno sguardo alla storia</vt:lpstr>
      <vt:lpstr>Uno sguardo alla storia</vt:lpstr>
      <vt:lpstr>Come si risolvono TUTTE le equazioni di grado superiore al 2O?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Equazioni di 2°grado</dc:title>
  <dc:subject/>
  <dc:creator>User</dc:creator>
  <cp:keywords/>
  <dc:description/>
  <cp:lastModifiedBy>Microsoft Office User</cp:lastModifiedBy>
  <cp:revision>466</cp:revision>
  <dcterms:created xsi:type="dcterms:W3CDTF">2014-07-25T08:54:56Z</dcterms:created>
  <dcterms:modified xsi:type="dcterms:W3CDTF">2020-05-04T09:00:17Z</dcterms:modified>
  <cp:category/>
</cp:coreProperties>
</file>