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6" r:id="rId2"/>
    <p:sldId id="277" r:id="rId3"/>
    <p:sldId id="278" r:id="rId4"/>
    <p:sldId id="279" r:id="rId5"/>
    <p:sldId id="281" r:id="rId6"/>
    <p:sldId id="280" r:id="rId7"/>
    <p:sldId id="282" r:id="rId8"/>
    <p:sldId id="265" r:id="rId9"/>
    <p:sldId id="256" r:id="rId10"/>
    <p:sldId id="270" r:id="rId11"/>
    <p:sldId id="283" r:id="rId12"/>
    <p:sldId id="271" r:id="rId13"/>
    <p:sldId id="272" r:id="rId14"/>
    <p:sldId id="287" r:id="rId15"/>
    <p:sldId id="288" r:id="rId16"/>
    <p:sldId id="285" r:id="rId17"/>
    <p:sldId id="286" r:id="rId18"/>
    <p:sldId id="289" r:id="rId1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2"/>
  </p:normalViewPr>
  <p:slideViewPr>
    <p:cSldViewPr>
      <p:cViewPr>
        <p:scale>
          <a:sx n="86" d="100"/>
          <a:sy n="86" d="100"/>
        </p:scale>
        <p:origin x="17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94FB85-E5F2-4B46-B0EC-DEB5EF587E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E9833-746A-AF49-8CA2-EE9BDA4B7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CBD030E-F847-5048-BD82-EFF10A943823}" type="datetime1">
              <a:rPr lang="it-IT" altLang="it-IT"/>
              <a:pPr/>
              <a:t>30/04/20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92F99-5105-FA4B-B70F-9456D98F68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7AEC3-07C1-C24C-AD66-0A6C82D66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B82FF4F-167C-4E4B-B7EE-2BC9FC2693D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DF509C-EE68-1944-A314-F6D8B686C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E7CBB-E1DC-F148-8891-6FEBF48D33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B78C885-4EB1-3840-8C3A-0D4061D71027}" type="datetime1">
              <a:rPr lang="it-IT" altLang="it-IT"/>
              <a:pPr/>
              <a:t>30/04/20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606A28D-666F-E143-8DBD-0D6328A500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AD51D24-5DE8-834C-85E8-5760C9344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5F1D2-47B4-5745-AF85-CE340E7492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507B6-F71E-3348-9F6C-593F33935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27BD94C-8A51-8D40-8E5B-DA17C118B64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D2ABBD-8502-C649-9838-5BBB3D6A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1D1128-E78A-8F40-9E56-87E14F602F09}" type="datetime1">
              <a:rPr lang="it-IT" altLang="it-IT" smtClean="0"/>
              <a:t>30/04/20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6273FB-9072-B34D-85AA-6E6520FD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Treccani Scuola 2014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B4098D-3412-3142-82C5-5FEF8F64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2EBE1-6119-0043-ADC0-6D00807A6E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195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76CC8A-353C-0448-9CA8-458F9904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1CD67-76D7-E34C-A730-09A34284E59C}" type="datetime1">
              <a:rPr lang="it-IT" altLang="it-IT" smtClean="0"/>
              <a:t>30/04/20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E46F44-49CC-5841-8A2E-F8B9A1EA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Treccani Scuola 2014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5559AD-486B-D646-9EBC-B692FC3F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2E06F-4C73-FE40-BE77-C99B2428C9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913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4E3704-1297-EE4F-B650-1844C7A8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121A3F-928D-1446-9559-1D46507F5D97}" type="datetime1">
              <a:rPr lang="it-IT" altLang="it-IT" smtClean="0"/>
              <a:t>30/04/20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12D702-ABEA-BE45-94C7-58B82EF9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Treccani Scuola 2014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FA82F-90FC-8845-AB98-9812715D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5F422-7F8D-084E-91C3-174B85EA8E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686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64008B-FADC-D54C-AA06-E2BF7C7E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194ED-C715-6147-ABF0-D2425ABC8870}" type="datetime1">
              <a:rPr lang="it-IT" altLang="it-IT" smtClean="0"/>
              <a:t>30/04/20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893E69-132A-0D4B-848D-9C67134D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Treccani Scuola 2014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B76817-617A-434C-81BE-88FA2516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37384-C07E-FA4F-A304-E710201910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713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680E08-D64E-1E41-8E40-FC8D8FEE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B43134-77FD-FC4C-977A-129A9F3DF2C9}" type="datetime1">
              <a:rPr lang="it-IT" altLang="it-IT" smtClean="0"/>
              <a:t>30/04/20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226464-9CB1-954F-8155-84B6A52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Treccani Scuola 2014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699D56-ECAC-5245-AEE1-EEC9865A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C9791-7468-654B-9E86-AC394F4F43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540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4DBCD272-7694-A24A-B317-94C55C67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7A848-B49C-284B-A9C1-FFF32C8D8448}" type="datetime1">
              <a:rPr lang="it-IT" altLang="it-IT" smtClean="0"/>
              <a:t>30/04/20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D2EB924-07E7-0649-842B-1D68D7E4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Treccani Scuola 2014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2FF43E9-2D01-A64D-A4F3-830237B1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150D-37D3-564E-B59C-01A3B45EAD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688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D60B4E3E-EBBA-2F4E-8903-48C1D8E1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5F94F-7377-6C42-B1B4-633590059D0E}" type="datetime1">
              <a:rPr lang="it-IT" altLang="it-IT" smtClean="0"/>
              <a:t>30/04/20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D84674F-8336-964C-A37A-D5BFDEAA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Treccani Scuola 2014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6D1CB2EF-3546-8F4E-8DDD-B67C2971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07C91-30F5-D148-9376-BBB1EAD4EDA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474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41B29BB4-DB68-064E-B6F5-CB309C86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35F993-CA6C-B840-8979-308374DAED30}" type="datetime1">
              <a:rPr lang="it-IT" altLang="it-IT" smtClean="0"/>
              <a:t>30/04/20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AE176248-6F1B-744F-AE3C-7259F91F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Treccani Scuola 2014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C0BE5C96-1115-5246-A7C9-7E7B7479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E9E79-6D72-0B44-9791-9E9AA3079D4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317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114ED396-1E24-3946-9794-2B118ACF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DF8EC-5B0B-9249-81AD-71F717C7F64C}" type="datetime1">
              <a:rPr lang="it-IT" altLang="it-IT" smtClean="0"/>
              <a:t>30/04/20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AFDF75B7-0005-7945-B707-9897FE5E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Treccani Scuola 2014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701C2677-F307-9347-9840-7841A853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44259-AF5C-3E4F-B4E2-361E3E5025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270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50D41F4-51AB-F246-A461-EEE0272B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027B85-8CD5-234A-807A-DBCDDB90D346}" type="datetime1">
              <a:rPr lang="it-IT" altLang="it-IT" smtClean="0"/>
              <a:t>30/04/20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1B5CBA8B-C9C4-5A40-BD6C-A621CBBA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Treccani Scuola 2014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FDAC8AE-774C-5C40-B5FE-5EAB8FFC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AFA59-2463-5F41-B81D-9E7FC89E41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477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41C0951F-E5DC-0940-9B59-7A3C0697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282F-8E1A-1040-9DA6-13ABE2519E0A}" type="datetime1">
              <a:rPr lang="it-IT" altLang="it-IT" smtClean="0"/>
              <a:t>30/04/20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C770027-B114-0F47-B002-58838C3A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Treccani Scuola 2014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788C98C-119D-0C44-B95E-7C8314B4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74F64-4574-3145-9819-1572E767E97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066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DE54F6B3-7D1D-A34A-B515-F5092D6F5F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52861DDA-C595-E447-A119-08A3A67B1A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6A01B8-7B37-A440-BD73-ACF828780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6A31598-AD93-1E49-B577-F503184784D9}" type="datetime1">
              <a:rPr lang="it-IT" altLang="it-IT" smtClean="0"/>
              <a:t>30/04/20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0819E9-B723-3D4D-BFA7-911C2A165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Bruna Cavallaro, Treccani Scuola 2014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981D0-86F4-5641-9670-6E8B3194B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7C93CD8-2C1E-D44E-808C-E5D3B83EFFF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FD675AD4-A374-B84B-8903-0A97CB6B1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57400"/>
            <a:ext cx="7543800" cy="14478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Conosciamo meglio le equazioni di 2°grado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31133-A34E-0943-9F42-47756BEB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9399AA-870C-9A49-A431-B2F118A8F90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E73B21F1-C66B-D340-9904-325C537C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Bruna Cavallaro, Treccani Scuola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DE3AA-E7A5-4042-A612-513AD587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0FC3983-B038-7B47-B2F2-3408E952A1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Footer Placeholder 7">
            <a:extLst>
              <a:ext uri="{FF2B5EF4-FFF2-40B4-BE49-F238E27FC236}">
                <a16:creationId xmlns:a16="http://schemas.microsoft.com/office/drawing/2014/main" id="{46D2B5B4-430F-D745-A18E-12789110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Bruna Cavallaro, Treccani Scuola 2014</a:t>
            </a:r>
          </a:p>
        </p:txBody>
      </p:sp>
      <p:sp>
        <p:nvSpPr>
          <p:cNvPr id="24580" name="Title 8">
            <a:extLst>
              <a:ext uri="{FF2B5EF4-FFF2-40B4-BE49-F238E27FC236}">
                <a16:creationId xmlns:a16="http://schemas.microsoft.com/office/drawing/2014/main" id="{20C6B4A8-8199-764C-BE9A-AFF4D0F1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Risolvere equazioni incomplete</a:t>
            </a:r>
          </a:p>
        </p:txBody>
      </p:sp>
      <p:pic>
        <p:nvPicPr>
          <p:cNvPr id="24581" name="Picture 10" descr="Schermata 2014-09-26 alle 08.49.21.png">
            <a:extLst>
              <a:ext uri="{FF2B5EF4-FFF2-40B4-BE49-F238E27FC236}">
                <a16:creationId xmlns:a16="http://schemas.microsoft.com/office/drawing/2014/main" id="{F5B24E87-F43F-D740-A36E-C262735FD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8838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68EA5-2394-D34C-B2C5-2C1D6D8B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043041-02E5-5B43-A593-1FC21803835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Footer Placeholder 7">
            <a:extLst>
              <a:ext uri="{FF2B5EF4-FFF2-40B4-BE49-F238E27FC236}">
                <a16:creationId xmlns:a16="http://schemas.microsoft.com/office/drawing/2014/main" id="{DFFF1615-F2D2-2240-9648-048E130D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Bruna Cavallaro, Treccani Scuola 2014</a:t>
            </a:r>
          </a:p>
        </p:txBody>
      </p:sp>
      <p:sp>
        <p:nvSpPr>
          <p:cNvPr id="25604" name="Title 8">
            <a:extLst>
              <a:ext uri="{FF2B5EF4-FFF2-40B4-BE49-F238E27FC236}">
                <a16:creationId xmlns:a16="http://schemas.microsoft.com/office/drawing/2014/main" id="{9895F212-42FD-8C45-A620-A761CD92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Risolvere equazioni incomplete</a:t>
            </a:r>
          </a:p>
        </p:txBody>
      </p:sp>
      <p:pic>
        <p:nvPicPr>
          <p:cNvPr id="25605" name="Picture 5" descr="Schermata 2014-09-26 alle 09.10.05.png">
            <a:extLst>
              <a:ext uri="{FF2B5EF4-FFF2-40B4-BE49-F238E27FC236}">
                <a16:creationId xmlns:a16="http://schemas.microsoft.com/office/drawing/2014/main" id="{8669E3A7-CC6F-4C4E-940C-ADFAFF0A0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534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>
            <a:extLst>
              <a:ext uri="{FF2B5EF4-FFF2-40B4-BE49-F238E27FC236}">
                <a16:creationId xmlns:a16="http://schemas.microsoft.com/office/drawing/2014/main" id="{29109E22-FD8D-0B4D-96BB-438AA233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77" y="228600"/>
            <a:ext cx="8244408" cy="11430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Relazioni tra soluzioni </a:t>
            </a:r>
            <a:r>
              <a:rPr lang="it-IT" altLang="it-IT" sz="36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(x</a:t>
            </a:r>
            <a:r>
              <a:rPr lang="it-IT" altLang="it-IT" sz="3600" b="1" baseline="-250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1  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e</a:t>
            </a:r>
            <a:r>
              <a:rPr lang="it-IT" altLang="it-IT" sz="3600" b="1" baseline="-250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it-IT" sz="36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x</a:t>
            </a:r>
            <a:r>
              <a:rPr lang="it-IT" altLang="it-IT" sz="3600" b="1" baseline="-250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2 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)</a:t>
            </a:r>
            <a:r>
              <a:rPr lang="it-IT" altLang="it-IT" sz="36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e coefficienti </a:t>
            </a:r>
            <a:r>
              <a:rPr lang="it-IT" altLang="it-IT" sz="36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(a, b, c) 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di un’ equazione di 2°grado</a:t>
            </a:r>
            <a:endParaRPr lang="it-IT" altLang="it-IT" sz="3600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3E8C5453-A820-444C-AF8B-6D99ABC568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8" y="1371600"/>
            <a:ext cx="8628062" cy="5060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A86F7-FD32-B249-8CF6-9D70AB02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2EF927-D79F-F84C-A403-661FB5FB891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653" name="Footer Placeholder 4">
            <a:extLst>
              <a:ext uri="{FF2B5EF4-FFF2-40B4-BE49-F238E27FC236}">
                <a16:creationId xmlns:a16="http://schemas.microsoft.com/office/drawing/2014/main" id="{8FC4D96D-C26F-A14A-AE0C-94B50CF00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086081" y="630423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Bruna Cavallaro, Treccani Scuola 2014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533C93EF-A740-2040-B48F-9DB191DA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88424" cy="11430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Relazioni tra soluzioni </a:t>
            </a:r>
            <a:r>
              <a:rPr lang="it-IT" altLang="it-IT" sz="36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(x</a:t>
            </a:r>
            <a:r>
              <a:rPr lang="it-IT" altLang="it-IT" sz="3600" b="1" baseline="-250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1  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e</a:t>
            </a:r>
            <a:r>
              <a:rPr lang="it-IT" altLang="it-IT" sz="3600" b="1" baseline="-250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it-IT" sz="36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x</a:t>
            </a:r>
            <a:r>
              <a:rPr lang="it-IT" altLang="it-IT" sz="3600" b="1" baseline="-250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2 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)</a:t>
            </a:r>
            <a:r>
              <a:rPr lang="it-IT" altLang="it-IT" sz="36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e coefficienti </a:t>
            </a:r>
            <a:r>
              <a:rPr lang="it-IT" altLang="it-IT" sz="36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(a, b, c) 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di un’ equazione di 2°grado</a:t>
            </a:r>
            <a:endParaRPr lang="it-IT" altLang="it-IT" sz="36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02170-6F74-194F-882A-5EAD7F2F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6C18B9-B941-B64A-9B79-F561D70CB10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76" name="Footer Placeholder 4">
            <a:extLst>
              <a:ext uri="{FF2B5EF4-FFF2-40B4-BE49-F238E27FC236}">
                <a16:creationId xmlns:a16="http://schemas.microsoft.com/office/drawing/2014/main" id="{07D825D1-891B-4C4B-9274-031B6295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Bruna Cavallaro, Treccani Scuola 2014</a:t>
            </a:r>
          </a:p>
        </p:txBody>
      </p:sp>
      <p:pic>
        <p:nvPicPr>
          <p:cNvPr id="28677" name="Picture 6" descr="Schermata 2014-09-26 alle 16.33.27.png">
            <a:extLst>
              <a:ext uri="{FF2B5EF4-FFF2-40B4-BE49-F238E27FC236}">
                <a16:creationId xmlns:a16="http://schemas.microsoft.com/office/drawing/2014/main" id="{8880B2B8-75CC-774D-897F-6F6BBC967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788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7">
            <a:extLst>
              <a:ext uri="{FF2B5EF4-FFF2-40B4-BE49-F238E27FC236}">
                <a16:creationId xmlns:a16="http://schemas.microsoft.com/office/drawing/2014/main" id="{8CF8E568-9308-A54E-BED5-D73C516B9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3276600" cy="830263"/>
          </a:xfrm>
          <a:prstGeom prst="rect">
            <a:avLst/>
          </a:prstGeom>
          <a:solidFill>
            <a:srgbClr val="FBF9CE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Calibri" panose="020F0502020204030204" pitchFamily="34" charset="0"/>
              </a:rPr>
              <a:t>Quadrato di un binomio</a:t>
            </a:r>
          </a:p>
          <a:p>
            <a:pPr eaLnBrk="1" hangingPunct="1"/>
            <a:r>
              <a:rPr lang="it-IT" altLang="it-IT" b="1">
                <a:latin typeface="Calibri" panose="020F0502020204030204" pitchFamily="34" charset="0"/>
              </a:rPr>
              <a:t>(a – b)</a:t>
            </a:r>
            <a:r>
              <a:rPr lang="it-IT" altLang="it-IT" b="1" baseline="30000">
                <a:latin typeface="Calibri" panose="020F0502020204030204" pitchFamily="34" charset="0"/>
              </a:rPr>
              <a:t>2</a:t>
            </a:r>
            <a:r>
              <a:rPr lang="it-IT" altLang="it-IT" b="1">
                <a:latin typeface="Calibri" panose="020F0502020204030204" pitchFamily="34" charset="0"/>
              </a:rPr>
              <a:t> = a</a:t>
            </a:r>
            <a:r>
              <a:rPr lang="it-IT" altLang="it-IT" b="1" baseline="30000">
                <a:latin typeface="Calibri" panose="020F0502020204030204" pitchFamily="34" charset="0"/>
              </a:rPr>
              <a:t>2</a:t>
            </a:r>
            <a:r>
              <a:rPr lang="it-IT" altLang="it-IT" b="1">
                <a:latin typeface="Calibri" panose="020F0502020204030204" pitchFamily="34" charset="0"/>
              </a:rPr>
              <a:t> − 2ab + b</a:t>
            </a:r>
            <a:r>
              <a:rPr lang="it-IT" altLang="it-IT" b="1" baseline="30000">
                <a:latin typeface="Calibri" panose="020F0502020204030204" pitchFamily="34" charset="0"/>
              </a:rPr>
              <a:t>2</a:t>
            </a:r>
            <a:r>
              <a:rPr lang="it-IT" altLang="it-IT"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2E1B67-21BF-8748-AFD8-3EE496F7E20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581400" y="5181600"/>
            <a:ext cx="609600" cy="3048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EF2CF2-147A-204A-A177-C37B33A091A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286000" y="4267200"/>
            <a:ext cx="1600200" cy="9906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05D4DBEE-A461-D241-8D3C-2A4614C3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96" y="76200"/>
            <a:ext cx="8244408" cy="11430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Relazioni tra soluzioni </a:t>
            </a:r>
            <a:r>
              <a:rPr lang="it-IT" altLang="it-IT" sz="36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(x</a:t>
            </a:r>
            <a:r>
              <a:rPr lang="it-IT" altLang="it-IT" sz="3600" b="1" baseline="-250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1  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e</a:t>
            </a:r>
            <a:r>
              <a:rPr lang="it-IT" altLang="it-IT" sz="3600" b="1" baseline="-250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it-IT" sz="36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x</a:t>
            </a:r>
            <a:r>
              <a:rPr lang="it-IT" altLang="it-IT" sz="3600" b="1" baseline="-250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2 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)</a:t>
            </a:r>
            <a:r>
              <a:rPr lang="it-IT" altLang="it-IT" sz="36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e coefficienti </a:t>
            </a:r>
            <a:r>
              <a:rPr lang="it-IT" altLang="it-IT" sz="36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(a, b, c) 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di un’ equazione di 2°grado</a:t>
            </a:r>
            <a:endParaRPr lang="it-IT" altLang="it-IT" sz="36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BEDEB-DB43-3D4D-B4BA-929D48C5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C435A1-2C46-D144-B8BB-BC6B358AA2D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Footer Placeholder 4">
            <a:extLst>
              <a:ext uri="{FF2B5EF4-FFF2-40B4-BE49-F238E27FC236}">
                <a16:creationId xmlns:a16="http://schemas.microsoft.com/office/drawing/2014/main" id="{C6D02288-BD58-B045-B30D-F2429077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Bruna Cavallaro, Treccani Scuola 2014</a:t>
            </a:r>
          </a:p>
        </p:txBody>
      </p:sp>
      <p:pic>
        <p:nvPicPr>
          <p:cNvPr id="29701" name="Picture 10" descr="Schermata 2014-09-26 alle 18.44.12.png">
            <a:extLst>
              <a:ext uri="{FF2B5EF4-FFF2-40B4-BE49-F238E27FC236}">
                <a16:creationId xmlns:a16="http://schemas.microsoft.com/office/drawing/2014/main" id="{20CD10A1-7512-7440-861C-ACC95C414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582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 descr="Schermata 2014-09-26 alle 18.42.02.png">
            <a:extLst>
              <a:ext uri="{FF2B5EF4-FFF2-40B4-BE49-F238E27FC236}">
                <a16:creationId xmlns:a16="http://schemas.microsoft.com/office/drawing/2014/main" id="{C8E01343-6B27-874B-89FB-C34BB11A6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16280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>
            <a:extLst>
              <a:ext uri="{FF2B5EF4-FFF2-40B4-BE49-F238E27FC236}">
                <a16:creationId xmlns:a16="http://schemas.microsoft.com/office/drawing/2014/main" id="{3F8DBD73-D52A-9248-91B9-2B3E2827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0"/>
            <a:ext cx="8001000" cy="1143000"/>
          </a:xfrm>
        </p:spPr>
        <p:txBody>
          <a:bodyPr/>
          <a:lstStyle/>
          <a:p>
            <a:pPr eaLnBrk="1" hangingPunct="1"/>
            <a:r>
              <a:rPr lang="it-IT" altLang="it-IT" sz="4000">
                <a:solidFill>
                  <a:srgbClr val="FF00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Riflessioni sul lavoro svolto</a:t>
            </a:r>
            <a:endParaRPr lang="it-IT" altLang="it-IT" sz="4000"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395B0-27B8-5B4E-92DF-0E7B878A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3959DA-79E7-284C-BF2C-AC85B83D00A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Footer Placeholder 4">
            <a:extLst>
              <a:ext uri="{FF2B5EF4-FFF2-40B4-BE49-F238E27FC236}">
                <a16:creationId xmlns:a16="http://schemas.microsoft.com/office/drawing/2014/main" id="{BB857095-B499-AE40-A456-51A5E9C7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Bruna Cavallaro, Treccani Scuola 2014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Slide Number Placeholder 8">
            <a:extLst>
              <a:ext uri="{FF2B5EF4-FFF2-40B4-BE49-F238E27FC236}">
                <a16:creationId xmlns:a16="http://schemas.microsoft.com/office/drawing/2014/main" id="{F437B221-40F7-5E43-ACF3-AF84C493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2526DB-C4AC-764A-B203-C84795A7B7A4}" type="slidenum">
              <a:rPr lang="it-IT" altLang="it-IT" sz="1200">
                <a:solidFill>
                  <a:srgbClr val="898989"/>
                </a:solidFill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2534" name="Footer Placeholder 9">
            <a:extLst>
              <a:ext uri="{FF2B5EF4-FFF2-40B4-BE49-F238E27FC236}">
                <a16:creationId xmlns:a16="http://schemas.microsoft.com/office/drawing/2014/main" id="{80067F6D-DBFC-A348-8487-873E66D5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</a:rPr>
              <a:t>Bruna Cavallaro, Treccani Scuola 2014</a:t>
            </a:r>
          </a:p>
        </p:txBody>
      </p:sp>
      <p:sp>
        <p:nvSpPr>
          <p:cNvPr id="31751" name="Title 13">
            <a:extLst>
              <a:ext uri="{FF2B5EF4-FFF2-40B4-BE49-F238E27FC236}">
                <a16:creationId xmlns:a16="http://schemas.microsoft.com/office/drawing/2014/main" id="{AC670434-6275-1E4F-A1D9-B593FCB0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Equazioni e identità</a:t>
            </a:r>
          </a:p>
        </p:txBody>
      </p:sp>
      <p:graphicFrame>
        <p:nvGraphicFramePr>
          <p:cNvPr id="31746" name="Object 2">
            <a:extLst>
              <a:ext uri="{FF2B5EF4-FFF2-40B4-BE49-F238E27FC236}">
                <a16:creationId xmlns:a16="http://schemas.microsoft.com/office/drawing/2014/main" id="{B257E950-0EE4-CB47-A41B-BE5F6DDEEB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25" y="2286000"/>
          <a:ext cx="36099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Equation" r:id="rId3" imgW="19608800" imgH="2946400" progId="Equation.3">
                  <p:embed/>
                </p:oleObj>
              </mc:Choice>
              <mc:Fallback>
                <p:oleObj name="Equation" r:id="rId3" imgW="19608800" imgH="294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2286000"/>
                        <a:ext cx="3609975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82EBB0AE-DC6C-1B4C-B97F-1E12C4DCC4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5410200"/>
          <a:ext cx="27241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5" imgW="17907000" imgH="2794000" progId="Equation.3">
                  <p:embed/>
                </p:oleObj>
              </mc:Choice>
              <mc:Fallback>
                <p:oleObj name="Equation" r:id="rId5" imgW="17907000" imgH="279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10200"/>
                        <a:ext cx="27241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BAA90958-7B57-F248-B879-8EBADD12BA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581400"/>
          <a:ext cx="22193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Equation" r:id="rId7" imgW="17983200" imgH="4419600" progId="Equation.3">
                  <p:embed/>
                </p:oleObj>
              </mc:Choice>
              <mc:Fallback>
                <p:oleObj name="Equation" r:id="rId7" imgW="17983200" imgH="441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81400"/>
                        <a:ext cx="2219325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DEB7D051-DCDF-2C4A-AF2C-E57BA9C6F6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1" y="957771"/>
            <a:ext cx="8581508" cy="51509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Slide Number Placeholder 8">
            <a:extLst>
              <a:ext uri="{FF2B5EF4-FFF2-40B4-BE49-F238E27FC236}">
                <a16:creationId xmlns:a16="http://schemas.microsoft.com/office/drawing/2014/main" id="{12374A7E-5B8C-BD49-8C72-94626E64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B78624-6B39-8043-A296-BBDBED338F4D}" type="slidenum">
              <a:rPr lang="it-IT" altLang="it-IT" sz="1200">
                <a:solidFill>
                  <a:srgbClr val="898989"/>
                </a:solidFill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2534" name="Footer Placeholder 9">
            <a:extLst>
              <a:ext uri="{FF2B5EF4-FFF2-40B4-BE49-F238E27FC236}">
                <a16:creationId xmlns:a16="http://schemas.microsoft.com/office/drawing/2014/main" id="{E8567FA3-7F54-9C49-8155-3E8F874B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</a:rPr>
              <a:t>Bruna Cavallaro, Treccani Scuola 2014</a:t>
            </a:r>
          </a:p>
        </p:txBody>
      </p:sp>
      <p:sp>
        <p:nvSpPr>
          <p:cNvPr id="32772" name="Title 13">
            <a:extLst>
              <a:ext uri="{FF2B5EF4-FFF2-40B4-BE49-F238E27FC236}">
                <a16:creationId xmlns:a16="http://schemas.microsoft.com/office/drawing/2014/main" id="{A4985808-ABF4-D244-8B37-8E53A3DA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Equazioni equivalenti</a:t>
            </a:r>
          </a:p>
        </p:txBody>
      </p:sp>
      <p:sp>
        <p:nvSpPr>
          <p:cNvPr id="32773" name="TextBox 15">
            <a:extLst>
              <a:ext uri="{FF2B5EF4-FFF2-40B4-BE49-F238E27FC236}">
                <a16:creationId xmlns:a16="http://schemas.microsoft.com/office/drawing/2014/main" id="{A810F05D-F1D6-0D44-8F89-A7C07373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Due equazioni equivalenti hanno le stesse soluzioni.</a:t>
            </a:r>
          </a:p>
        </p:txBody>
      </p:sp>
      <p:sp>
        <p:nvSpPr>
          <p:cNvPr id="32774" name="TextBox 14">
            <a:extLst>
              <a:ext uri="{FF2B5EF4-FFF2-40B4-BE49-F238E27FC236}">
                <a16:creationId xmlns:a16="http://schemas.microsoft.com/office/drawing/2014/main" id="{6A61BA0C-B295-8142-81EF-9848EAC2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Altri procedimenti per ottenere equazioni equivalenti</a:t>
            </a:r>
            <a:endParaRPr lang="it-IT" altLang="it-IT" sz="18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2775" name="Rectangle 17">
            <a:extLst>
              <a:ext uri="{FF2B5EF4-FFF2-40B4-BE49-F238E27FC236}">
                <a16:creationId xmlns:a16="http://schemas.microsoft.com/office/drawing/2014/main" id="{86C70EFE-CF8A-D64A-94B5-01ED3234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429000"/>
            <a:ext cx="137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it-IT" altLang="it-IT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altLang="it-IT" sz="3200">
              <a:latin typeface="Calibri" panose="020F0502020204030204" pitchFamily="34" charset="0"/>
            </a:endParaRPr>
          </a:p>
        </p:txBody>
      </p:sp>
      <p:sp>
        <p:nvSpPr>
          <p:cNvPr id="32776" name="Rectangle 18">
            <a:extLst>
              <a:ext uri="{FF2B5EF4-FFF2-40B4-BE49-F238E27FC236}">
                <a16:creationId xmlns:a16="http://schemas.microsoft.com/office/drawing/2014/main" id="{E5750D69-AB7E-1C49-9ED3-7C0B57CD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638800"/>
            <a:ext cx="188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it-IT" altLang="it-IT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it-IT" altLang="it-IT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it-IT" altLang="it-IT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Up-Down Arrow Callout 19">
            <a:extLst>
              <a:ext uri="{FF2B5EF4-FFF2-40B4-BE49-F238E27FC236}">
                <a16:creationId xmlns:a16="http://schemas.microsoft.com/office/drawing/2014/main" id="{82A5658E-516D-A04F-A0C0-36066711A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886200"/>
            <a:ext cx="2057400" cy="1752600"/>
          </a:xfrm>
          <a:prstGeom prst="upDownArrowCallout">
            <a:avLst>
              <a:gd name="adj1" fmla="val 25000"/>
              <a:gd name="adj2" fmla="val 25000"/>
              <a:gd name="adj3" fmla="val 25000"/>
              <a:gd name="adj4" fmla="val 48120"/>
            </a:avLst>
          </a:prstGeom>
          <a:solidFill>
            <a:srgbClr val="FDFFE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Sottraggo 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ea typeface="Arial Narrow" panose="020B0604020202020204" pitchFamily="34" charset="0"/>
              </a:rPr>
              <a:t>x</a:t>
            </a:r>
            <a:r>
              <a:rPr lang="it-IT" altLang="it-IT" b="1">
                <a:latin typeface="Arial Narrow" panose="020B0604020202020204" pitchFamily="34" charset="0"/>
              </a:rPr>
              <a:t> ai due membri </a:t>
            </a:r>
          </a:p>
        </p:txBody>
      </p:sp>
      <p:sp>
        <p:nvSpPr>
          <p:cNvPr id="32778" name="TextBox 12">
            <a:extLst>
              <a:ext uri="{FF2B5EF4-FFF2-40B4-BE49-F238E27FC236}">
                <a16:creationId xmlns:a16="http://schemas.microsoft.com/office/drawing/2014/main" id="{37AFCE39-F234-2D49-A3AB-95BD0B84F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62200"/>
            <a:ext cx="4419600" cy="954088"/>
          </a:xfrm>
          <a:prstGeom prst="rect">
            <a:avLst/>
          </a:prstGeom>
          <a:solidFill>
            <a:srgbClr val="F9FFDB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8000"/>
                </a:solidFill>
                <a:latin typeface="Arial Narrow" panose="020B0604020202020204" pitchFamily="34" charset="0"/>
              </a:rPr>
              <a:t>Addiziono o sottraggo ai due membri la stessa espressione</a:t>
            </a:r>
          </a:p>
        </p:txBody>
      </p:sp>
      <p:sp>
        <p:nvSpPr>
          <p:cNvPr id="32779" name="Rectangle 17">
            <a:extLst>
              <a:ext uri="{FF2B5EF4-FFF2-40B4-BE49-F238E27FC236}">
                <a16:creationId xmlns:a16="http://schemas.microsoft.com/office/drawing/2014/main" id="{17DDBC17-6514-7646-9999-26462DB6B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581400"/>
            <a:ext cx="2470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it-IT" altLang="it-IT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– 1</a:t>
            </a:r>
            <a:endParaRPr lang="it-IT" altLang="it-IT" sz="32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2780" name="Rectangle 18">
            <a:extLst>
              <a:ext uri="{FF2B5EF4-FFF2-40B4-BE49-F238E27FC236}">
                <a16:creationId xmlns:a16="http://schemas.microsoft.com/office/drawing/2014/main" id="{4EDBA3D7-8F1E-6741-83BE-B9F379267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15000"/>
            <a:ext cx="280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altLang="it-IT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it-IT" altLang="it-IT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= 0</a:t>
            </a:r>
            <a:endParaRPr lang="it-IT" altLang="it-IT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Up-Down Arrow Callout 15">
            <a:extLst>
              <a:ext uri="{FF2B5EF4-FFF2-40B4-BE49-F238E27FC236}">
                <a16:creationId xmlns:a16="http://schemas.microsoft.com/office/drawing/2014/main" id="{74247777-4596-7444-865C-5A1AD24AB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14800"/>
            <a:ext cx="2133600" cy="1752600"/>
          </a:xfrm>
          <a:prstGeom prst="upDownArrowCallout">
            <a:avLst>
              <a:gd name="adj1" fmla="val 25002"/>
              <a:gd name="adj2" fmla="val 25002"/>
              <a:gd name="adj3" fmla="val 25000"/>
              <a:gd name="adj4" fmla="val 48120"/>
            </a:avLst>
          </a:prstGeom>
          <a:solidFill>
            <a:srgbClr val="FDFFE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Addiziono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ea typeface="Arial Narrow" panose="020B0604020202020204" pitchFamily="34" charset="0"/>
              </a:rPr>
              <a:t>1</a:t>
            </a:r>
            <a:r>
              <a:rPr lang="it-IT" altLang="it-IT" b="1">
                <a:latin typeface="Arial Narrow" panose="020B0604020202020204" pitchFamily="34" charset="0"/>
              </a:rPr>
              <a:t> ai due membri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Slide Number Placeholder 8">
            <a:extLst>
              <a:ext uri="{FF2B5EF4-FFF2-40B4-BE49-F238E27FC236}">
                <a16:creationId xmlns:a16="http://schemas.microsoft.com/office/drawing/2014/main" id="{A6E68A10-0DEA-2F46-BBE5-8081DAA5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1AF01C-C07E-264F-97F1-87DA4ECFB3FA}" type="slidenum">
              <a:rPr lang="it-IT" altLang="it-IT" sz="1200">
                <a:solidFill>
                  <a:srgbClr val="898989"/>
                </a:solidFill>
              </a:rPr>
              <a:pPr eaLnBrk="1" hangingPunct="1"/>
              <a:t>18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2534" name="Footer Placeholder 9">
            <a:extLst>
              <a:ext uri="{FF2B5EF4-FFF2-40B4-BE49-F238E27FC236}">
                <a16:creationId xmlns:a16="http://schemas.microsoft.com/office/drawing/2014/main" id="{CA7F882F-1BAF-2F41-8B40-7577064F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</a:rPr>
              <a:t>Bruna Cavallaro, Treccani Scuola 2014</a:t>
            </a:r>
          </a:p>
        </p:txBody>
      </p:sp>
      <p:sp>
        <p:nvSpPr>
          <p:cNvPr id="33796" name="Title 13">
            <a:extLst>
              <a:ext uri="{FF2B5EF4-FFF2-40B4-BE49-F238E27FC236}">
                <a16:creationId xmlns:a16="http://schemas.microsoft.com/office/drawing/2014/main" id="{92CB2526-62B2-EC47-A2BA-2BFB7A7E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Equazioni equivalenti</a:t>
            </a:r>
          </a:p>
        </p:txBody>
      </p:sp>
      <p:sp>
        <p:nvSpPr>
          <p:cNvPr id="33797" name="TextBox 14">
            <a:extLst>
              <a:ext uri="{FF2B5EF4-FFF2-40B4-BE49-F238E27FC236}">
                <a16:creationId xmlns:a16="http://schemas.microsoft.com/office/drawing/2014/main" id="{A2EE841C-CAB2-C74F-A9B6-170F72983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Altri procedimenti per ottenere equazioni equivalenti</a:t>
            </a:r>
            <a:endParaRPr lang="it-IT" altLang="it-IT" sz="18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3798" name="Rectangle 17">
            <a:extLst>
              <a:ext uri="{FF2B5EF4-FFF2-40B4-BE49-F238E27FC236}">
                <a16:creationId xmlns:a16="http://schemas.microsoft.com/office/drawing/2014/main" id="{F514DF0B-2725-0643-B45B-35C5EA961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743200"/>
            <a:ext cx="137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it-IT" altLang="it-IT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altLang="it-IT" sz="3200">
              <a:latin typeface="Calibri" panose="020F0502020204030204" pitchFamily="34" charset="0"/>
            </a:endParaRPr>
          </a:p>
        </p:txBody>
      </p:sp>
      <p:sp>
        <p:nvSpPr>
          <p:cNvPr id="33799" name="Rectangle 18">
            <a:extLst>
              <a:ext uri="{FF2B5EF4-FFF2-40B4-BE49-F238E27FC236}">
                <a16:creationId xmlns:a16="http://schemas.microsoft.com/office/drawing/2014/main" id="{55D7FB41-E35B-8B45-A2B4-2823237A9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638800"/>
            <a:ext cx="120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it-IT" altLang="it-IT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i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it-IT" altLang="it-IT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Up-Down Arrow Callout 19">
            <a:extLst>
              <a:ext uri="{FF2B5EF4-FFF2-40B4-BE49-F238E27FC236}">
                <a16:creationId xmlns:a16="http://schemas.microsoft.com/office/drawing/2014/main" id="{69C99B6D-4EF9-174D-BCE3-C3C920EA0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276600"/>
            <a:ext cx="1828800" cy="2362200"/>
          </a:xfrm>
          <a:prstGeom prst="upDownArrowCallout">
            <a:avLst>
              <a:gd name="adj1" fmla="val 25000"/>
              <a:gd name="adj2" fmla="val 25000"/>
              <a:gd name="adj3" fmla="val 25002"/>
              <a:gd name="adj4" fmla="val 48120"/>
            </a:avLst>
          </a:prstGeom>
          <a:solidFill>
            <a:srgbClr val="FDFFE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Divido i due membri per 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ea typeface="Arial Narrow" panose="020B0604020202020204" pitchFamily="34" charset="0"/>
              </a:rPr>
              <a:t>x</a:t>
            </a:r>
            <a:r>
              <a:rPr lang="it-IT" altLang="it-IT" b="1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33801" name="TextBox 12">
            <a:extLst>
              <a:ext uri="{FF2B5EF4-FFF2-40B4-BE49-F238E27FC236}">
                <a16:creationId xmlns:a16="http://schemas.microsoft.com/office/drawing/2014/main" id="{3EAE860E-8FDE-B34D-8B40-30CCE8AFC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447800"/>
            <a:ext cx="5105400" cy="954088"/>
          </a:xfrm>
          <a:prstGeom prst="rect">
            <a:avLst/>
          </a:prstGeom>
          <a:solidFill>
            <a:srgbClr val="F9FFDB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8000"/>
                </a:solidFill>
                <a:latin typeface="Arial Narrow" panose="020B0604020202020204" pitchFamily="34" charset="0"/>
              </a:rPr>
              <a:t>Moltiplico o divido i due membri per lo stesso numero </a:t>
            </a:r>
            <a:r>
              <a:rPr lang="it-IT" altLang="it-IT" sz="2800" b="1">
                <a:solidFill>
                  <a:srgbClr val="FF0000"/>
                </a:solidFill>
                <a:latin typeface="Arial Narrow" panose="020B0604020202020204" pitchFamily="34" charset="0"/>
              </a:rPr>
              <a:t>diverso da 0 </a:t>
            </a:r>
          </a:p>
        </p:txBody>
      </p:sp>
      <p:sp>
        <p:nvSpPr>
          <p:cNvPr id="17" name="Up-Down Arrow Callout 16">
            <a:extLst>
              <a:ext uri="{FF2B5EF4-FFF2-40B4-BE49-F238E27FC236}">
                <a16:creationId xmlns:a16="http://schemas.microsoft.com/office/drawing/2014/main" id="{C6825788-67D7-BD41-8945-B09D522C0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1828800" cy="2286000"/>
          </a:xfrm>
          <a:prstGeom prst="upDownArrowCallout">
            <a:avLst>
              <a:gd name="adj1" fmla="val 25000"/>
              <a:gd name="adj2" fmla="val 25000"/>
              <a:gd name="adj3" fmla="val 25000"/>
              <a:gd name="adj4" fmla="val 48120"/>
            </a:avLst>
          </a:prstGeom>
          <a:solidFill>
            <a:srgbClr val="FDFFE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Divido i due membri per 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2</a:t>
            </a:r>
            <a:r>
              <a:rPr lang="it-IT" altLang="it-IT" b="1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33803" name="Rectangle 15">
            <a:extLst>
              <a:ext uri="{FF2B5EF4-FFF2-40B4-BE49-F238E27FC236}">
                <a16:creationId xmlns:a16="http://schemas.microsoft.com/office/drawing/2014/main" id="{49B24087-9507-294E-9C7E-9CC17A25A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325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altLang="it-IT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+ 34</a:t>
            </a:r>
            <a:r>
              <a:rPr lang="it-IT" altLang="it-IT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38 = 0</a:t>
            </a:r>
            <a:endParaRPr lang="it-IT" altLang="it-IT" sz="3200">
              <a:latin typeface="Calibri" panose="020F0502020204030204" pitchFamily="34" charset="0"/>
            </a:endParaRPr>
          </a:p>
        </p:txBody>
      </p:sp>
      <p:sp>
        <p:nvSpPr>
          <p:cNvPr id="33804" name="Rectangle 16">
            <a:extLst>
              <a:ext uri="{FF2B5EF4-FFF2-40B4-BE49-F238E27FC236}">
                <a16:creationId xmlns:a16="http://schemas.microsoft.com/office/drawing/2014/main" id="{F859E80B-9821-494F-BDE0-F022F688B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562600"/>
            <a:ext cx="325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+ 17</a:t>
            </a:r>
            <a:r>
              <a:rPr lang="it-IT" altLang="it-IT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altLang="it-IT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19 = 0</a:t>
            </a:r>
            <a:endParaRPr lang="it-IT" altLang="it-IT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572A65-2ACE-154A-941A-5FE501E357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3810000"/>
            <a:ext cx="2057400" cy="1676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0CE1D0-391D-BC4C-BE25-977FAE87180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495800" y="3810000"/>
            <a:ext cx="2438400" cy="1752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7" name="TextBox 29">
            <a:extLst>
              <a:ext uri="{FF2B5EF4-FFF2-40B4-BE49-F238E27FC236}">
                <a16:creationId xmlns:a16="http://schemas.microsoft.com/office/drawing/2014/main" id="{F2777841-179A-904B-B61A-28AA112E7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953000"/>
            <a:ext cx="1039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4000">
                <a:solidFill>
                  <a:srgbClr val="FF0000"/>
                </a:solidFill>
                <a:latin typeface="Arial Black" panose="020B0604020202020204" pitchFamily="34" charset="0"/>
              </a:rPr>
              <a:t>NO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715A6B-66F7-BF4B-9596-F799255EB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962400"/>
            <a:ext cx="1600200" cy="1384300"/>
          </a:xfrm>
          <a:prstGeom prst="rect">
            <a:avLst/>
          </a:prstGeom>
          <a:solidFill>
            <a:srgbClr val="F2F2F2"/>
          </a:solidFill>
          <a:ln w="25400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820035" algn="tl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FF0000"/>
                </a:solidFill>
                <a:latin typeface="Arial Narrow" panose="020B0604020202020204" pitchFamily="34" charset="0"/>
              </a:rPr>
              <a:t>Perdo la soluzione</a:t>
            </a:r>
          </a:p>
          <a:p>
            <a:pPr eaLnBrk="1" hangingPunct="1"/>
            <a:r>
              <a:rPr lang="it-IT" altLang="it-IT" sz="2800" b="1">
                <a:solidFill>
                  <a:srgbClr val="FF0000"/>
                </a:solidFill>
                <a:latin typeface="Arial Narrow" panose="020B0604020202020204" pitchFamily="34" charset="0"/>
              </a:rPr>
              <a:t>    </a:t>
            </a:r>
            <a:r>
              <a:rPr lang="it-IT" altLang="it-IT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olo 1">
            <a:extLst>
              <a:ext uri="{FF2B5EF4-FFF2-40B4-BE49-F238E27FC236}">
                <a16:creationId xmlns:a16="http://schemas.microsoft.com/office/drawing/2014/main" id="{AD28DACB-76B9-3C46-AED8-9EC6D85A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La formula risolutiva è indispensabile?</a:t>
            </a:r>
          </a:p>
        </p:txBody>
      </p:sp>
      <p:sp>
        <p:nvSpPr>
          <p:cNvPr id="16388" name="TextBox 2">
            <a:extLst>
              <a:ext uri="{FF2B5EF4-FFF2-40B4-BE49-F238E27FC236}">
                <a16:creationId xmlns:a16="http://schemas.microsoft.com/office/drawing/2014/main" id="{39D3A87E-8904-BB4D-9191-B44A7301F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87940"/>
            <a:ext cx="784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Calibri" panose="020F0502020204030204" pitchFamily="34" charset="0"/>
              </a:rPr>
              <a:t> può sembrare una ‘macchina universale’ per risolvere equazioni di 2° grado: basta inserire i coefficienti </a:t>
            </a:r>
            <a:r>
              <a:rPr lang="it-IT" altLang="it-IT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a</a:t>
            </a:r>
            <a:r>
              <a:rPr lang="it-IT" altLang="it-IT" b="1" dirty="0">
                <a:latin typeface="Calibri" panose="020F0502020204030204" pitchFamily="34" charset="0"/>
              </a:rPr>
              <a:t>, </a:t>
            </a:r>
            <a:r>
              <a:rPr lang="it-IT" altLang="it-IT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b</a:t>
            </a:r>
            <a:r>
              <a:rPr lang="it-IT" altLang="it-IT" b="1" dirty="0">
                <a:latin typeface="Calibri" panose="020F0502020204030204" pitchFamily="34" charset="0"/>
              </a:rPr>
              <a:t>, </a:t>
            </a:r>
            <a:r>
              <a:rPr lang="it-IT" altLang="it-IT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c</a:t>
            </a:r>
            <a:r>
              <a:rPr lang="it-IT" altLang="it-IT" b="1" dirty="0">
                <a:latin typeface="Calibri" panose="020F0502020204030204" pitchFamily="34" charset="0"/>
              </a:rPr>
              <a:t> per avere le soluzioni. Ma per alcune equazioni possiamo trovare procedimenti più veloci di soluzione.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CE107-053A-1946-AED7-E5881E2F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CF33DA3-72EA-A943-B137-98B372A7011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Footer Placeholder 5">
            <a:extLst>
              <a:ext uri="{FF2B5EF4-FFF2-40B4-BE49-F238E27FC236}">
                <a16:creationId xmlns:a16="http://schemas.microsoft.com/office/drawing/2014/main" id="{0CE83EC9-B106-7343-94EC-8A6AEEF3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Bruna Cavallaro, Treccani Scuola 2014</a:t>
            </a:r>
          </a:p>
        </p:txBody>
      </p:sp>
      <p:pic>
        <p:nvPicPr>
          <p:cNvPr id="16391" name="Picture 7" descr="shortcut2.jpg">
            <a:extLst>
              <a:ext uri="{FF2B5EF4-FFF2-40B4-BE49-F238E27FC236}">
                <a16:creationId xmlns:a16="http://schemas.microsoft.com/office/drawing/2014/main" id="{25A86D5D-45C3-6742-A009-746D3AD9E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4868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8">
            <a:extLst>
              <a:ext uri="{FF2B5EF4-FFF2-40B4-BE49-F238E27FC236}">
                <a16:creationId xmlns:a16="http://schemas.microsoft.com/office/drawing/2014/main" id="{CF0C8DCD-FFC0-1D40-985C-30CFF5EC9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5697720"/>
            <a:ext cx="864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Ecco alcuni casi di equazioni da risolvere con ‘scorciatoie’</a:t>
            </a:r>
            <a:endParaRPr lang="it-IT" altLang="it-IT" sz="2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BC56C79-20E4-F047-B29F-D4D80163E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2750"/>
            <a:ext cx="6552728" cy="12741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A6FE9-F1E3-2849-A963-579F52B3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E7AC1B-99E5-5143-90B9-C8EEB3197E8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Footer Placeholder 5">
            <a:extLst>
              <a:ext uri="{FF2B5EF4-FFF2-40B4-BE49-F238E27FC236}">
                <a16:creationId xmlns:a16="http://schemas.microsoft.com/office/drawing/2014/main" id="{C9E04006-5925-CD4D-BBE9-5ADBBA8B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Bruna Cavallaro, Treccani Scuola 2014</a:t>
            </a:r>
          </a:p>
        </p:txBody>
      </p:sp>
      <p:sp>
        <p:nvSpPr>
          <p:cNvPr id="17412" name="Title 6">
            <a:extLst>
              <a:ext uri="{FF2B5EF4-FFF2-40B4-BE49-F238E27FC236}">
                <a16:creationId xmlns:a16="http://schemas.microsoft.com/office/drawing/2014/main" id="{E400B2F4-E7C8-F14D-A2DD-998178DC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839200" cy="11430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Una ‘scorciatoia’ per risolvere equazioni</a:t>
            </a:r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F4B7E6DC-66A8-D947-958F-7EE9F5E19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6019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Calibri" panose="020F0502020204030204" pitchFamily="34" charset="0"/>
              </a:rPr>
              <a:t>Legge di annullamento del prodotto</a:t>
            </a:r>
          </a:p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Baskerville SemiBold Italic" panose="02020502070401020303" pitchFamily="18" charset="0"/>
              </a:rPr>
              <a:t>Un prodotto vale 0 solo se almeno uno dei suoi fattori vale 0.</a:t>
            </a:r>
            <a:r>
              <a:rPr lang="it-IT" altLang="it-IT" sz="2800" b="1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7414" name="Picture 8" descr="Schermata 2014-09-24 alle 19.01.10.png">
            <a:extLst>
              <a:ext uri="{FF2B5EF4-FFF2-40B4-BE49-F238E27FC236}">
                <a16:creationId xmlns:a16="http://schemas.microsoft.com/office/drawing/2014/main" id="{CA2C1794-78F3-584B-9A55-DF2210F14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0" b="5267"/>
          <a:stretch>
            <a:fillRect/>
          </a:stretch>
        </p:blipFill>
        <p:spPr bwMode="auto">
          <a:xfrm>
            <a:off x="6248400" y="1905000"/>
            <a:ext cx="2613025" cy="1524000"/>
          </a:xfrm>
          <a:prstGeom prst="rect">
            <a:avLst/>
          </a:prstGeom>
          <a:solidFill>
            <a:srgbClr val="FBF9CE"/>
          </a:solidFill>
          <a:ln w="317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7415" name="TextBox 10">
            <a:extLst>
              <a:ext uri="{FF2B5EF4-FFF2-40B4-BE49-F238E27FC236}">
                <a16:creationId xmlns:a16="http://schemas.microsoft.com/office/drawing/2014/main" id="{9F0B2995-9E4C-0745-AA2D-6122A32BC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81400"/>
            <a:ext cx="5105400" cy="1200150"/>
          </a:xfrm>
          <a:prstGeom prst="rect">
            <a:avLst/>
          </a:prstGeom>
          <a:solidFill>
            <a:srgbClr val="FBF9CE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latin typeface="Calibri" panose="020F0502020204030204" pitchFamily="34" charset="0"/>
              </a:rPr>
              <a:t>Attenzione! </a:t>
            </a:r>
          </a:p>
          <a:p>
            <a:pPr eaLnBrk="1" hangingPunct="1"/>
            <a:r>
              <a:rPr lang="it-IT" altLang="it-IT" b="1">
                <a:latin typeface="Calibri" panose="020F0502020204030204" pitchFamily="34" charset="0"/>
              </a:rPr>
              <a:t>La legge vale solo per il numero 0.</a:t>
            </a:r>
          </a:p>
          <a:p>
            <a:pPr eaLnBrk="1" hangingPunct="1"/>
            <a:r>
              <a:rPr lang="it-IT" altLang="it-IT" b="1">
                <a:latin typeface="Calibri" panose="020F0502020204030204" pitchFamily="34" charset="0"/>
              </a:rPr>
              <a:t>E NON vale per nessun altro numero.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ED79A-4469-1B4F-BD47-0CA2FBF5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A6F35D-EA2A-E44E-B5F8-6A620636F82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Footer Placeholder 5">
            <a:extLst>
              <a:ext uri="{FF2B5EF4-FFF2-40B4-BE49-F238E27FC236}">
                <a16:creationId xmlns:a16="http://schemas.microsoft.com/office/drawing/2014/main" id="{D97A5675-A17B-7741-A1D9-1B26A99A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Bruna Cavallaro, Treccani Scuola 2014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459018-FE8D-3B49-B826-B71EFF75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6096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Due procedimenti a confronto</a:t>
            </a:r>
          </a:p>
        </p:txBody>
      </p:sp>
      <p:pic>
        <p:nvPicPr>
          <p:cNvPr id="18437" name="Picture 9" descr="Schermata 2014-09-25 alle 09.30.53.png">
            <a:extLst>
              <a:ext uri="{FF2B5EF4-FFF2-40B4-BE49-F238E27FC236}">
                <a16:creationId xmlns:a16="http://schemas.microsoft.com/office/drawing/2014/main" id="{288DE07F-6742-9F46-A85D-767A0074E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3152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C437CB-14AE-4241-8BE2-E1B8DADA7C72}"/>
              </a:ext>
            </a:extLst>
          </p:cNvPr>
          <p:cNvSpPr txBox="1"/>
          <p:nvPr/>
        </p:nvSpPr>
        <p:spPr>
          <a:xfrm>
            <a:off x="1295400" y="4191000"/>
            <a:ext cx="3048000" cy="1938338"/>
          </a:xfrm>
          <a:prstGeom prst="rect">
            <a:avLst/>
          </a:prstGeom>
          <a:solidFill>
            <a:srgbClr val="FBF9CE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POCHI CALCOLI</a:t>
            </a:r>
          </a:p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Poche occasioni di ‘errori di distrazione’.</a:t>
            </a:r>
          </a:p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Ma debbo ragionare mentre eseguo i calcoli.</a:t>
            </a:r>
          </a:p>
        </p:txBody>
      </p:sp>
      <p:pic>
        <p:nvPicPr>
          <p:cNvPr id="18439" name="Picture 14" descr="Schermata 2014-09-25 alle 10.01.38.png">
            <a:extLst>
              <a:ext uri="{FF2B5EF4-FFF2-40B4-BE49-F238E27FC236}">
                <a16:creationId xmlns:a16="http://schemas.microsoft.com/office/drawing/2014/main" id="{1BDCC678-1117-A74E-8D6A-E2B97F376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41576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56029-A918-4C46-9DDA-3176267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CD1C73-C145-C74D-BEB6-ADB9884F03F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Footer Placeholder 5">
            <a:extLst>
              <a:ext uri="{FF2B5EF4-FFF2-40B4-BE49-F238E27FC236}">
                <a16:creationId xmlns:a16="http://schemas.microsoft.com/office/drawing/2014/main" id="{72832967-18D9-344B-9841-29420CE4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Bruna Cavallaro, Treccani Scuola 2014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B12486E-7299-1648-82DF-95C1F8AA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6096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Due procedimenti a confronto</a:t>
            </a:r>
          </a:p>
        </p:txBody>
      </p:sp>
      <p:pic>
        <p:nvPicPr>
          <p:cNvPr id="19461" name="Picture 9" descr="Schermata 2014-09-25 alle 09.30.53.png">
            <a:extLst>
              <a:ext uri="{FF2B5EF4-FFF2-40B4-BE49-F238E27FC236}">
                <a16:creationId xmlns:a16="http://schemas.microsoft.com/office/drawing/2014/main" id="{9D0275C5-563A-234F-88A7-F586A23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3152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42C60F-7A6A-A545-940B-13F0B3AFBBB0}"/>
              </a:ext>
            </a:extLst>
          </p:cNvPr>
          <p:cNvSpPr txBox="1"/>
          <p:nvPr/>
        </p:nvSpPr>
        <p:spPr>
          <a:xfrm>
            <a:off x="1295400" y="4191000"/>
            <a:ext cx="3048000" cy="1938338"/>
          </a:xfrm>
          <a:prstGeom prst="rect">
            <a:avLst/>
          </a:prstGeom>
          <a:solidFill>
            <a:srgbClr val="FBF9CE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POCHI CALCOLI</a:t>
            </a:r>
          </a:p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Poche occasioni di ‘errori di distrazione’.</a:t>
            </a:r>
          </a:p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Ma debbo ragionare mentre eseguo i calcoli.</a:t>
            </a:r>
          </a:p>
        </p:txBody>
      </p:sp>
      <p:pic>
        <p:nvPicPr>
          <p:cNvPr id="19463" name="Picture 14" descr="Schermata 2014-09-25 alle 10.01.38.png">
            <a:extLst>
              <a:ext uri="{FF2B5EF4-FFF2-40B4-BE49-F238E27FC236}">
                <a16:creationId xmlns:a16="http://schemas.microsoft.com/office/drawing/2014/main" id="{EC5958ED-A738-0C44-9DF2-F495EFF88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41576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8B238-1F31-4A4B-8DB2-C5CCF77C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A8119C-826E-6240-8A9C-0204B82320A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Footer Placeholder 5">
            <a:extLst>
              <a:ext uri="{FF2B5EF4-FFF2-40B4-BE49-F238E27FC236}">
                <a16:creationId xmlns:a16="http://schemas.microsoft.com/office/drawing/2014/main" id="{E8E89B58-034C-7F49-875A-31F1E101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Bruna Cavallaro, Treccani Scuola 2014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330E0A2-18D1-C04C-B13A-4948A628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096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Due procedimenti a confronto</a:t>
            </a:r>
          </a:p>
        </p:txBody>
      </p:sp>
      <p:sp>
        <p:nvSpPr>
          <p:cNvPr id="20485" name="TextBox 8">
            <a:extLst>
              <a:ext uri="{FF2B5EF4-FFF2-40B4-BE49-F238E27FC236}">
                <a16:creationId xmlns:a16="http://schemas.microsoft.com/office/drawing/2014/main" id="{B8F5901A-2ABE-E94E-B245-403B08E2A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144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Equazione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r>
              <a:rPr lang="it-IT" altLang="it-IT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it-IT" altLang="it-IT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pic>
        <p:nvPicPr>
          <p:cNvPr id="20486" name="Picture 10" descr="Schermata 2014-09-25 alle 10.19.10.png">
            <a:extLst>
              <a:ext uri="{FF2B5EF4-FFF2-40B4-BE49-F238E27FC236}">
                <a16:creationId xmlns:a16="http://schemas.microsoft.com/office/drawing/2014/main" id="{6BF093E0-223E-174A-B3FD-0DB9E97AF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3820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4002C8-5BC8-F94E-94AD-978E9CED7460}"/>
              </a:ext>
            </a:extLst>
          </p:cNvPr>
          <p:cNvSpPr txBox="1"/>
          <p:nvPr/>
        </p:nvSpPr>
        <p:spPr>
          <a:xfrm>
            <a:off x="609600" y="1524000"/>
            <a:ext cx="3657600" cy="461963"/>
          </a:xfrm>
          <a:prstGeom prst="rect">
            <a:avLst/>
          </a:prstGeom>
          <a:solidFill>
            <a:srgbClr val="F9FFDB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 Bold" panose="020B0606020202030204" pitchFamily="34" charset="0"/>
              </a:rPr>
              <a:t>Raccolgo il fattore comune </a:t>
            </a:r>
            <a:r>
              <a:rPr lang="it-IT" altLang="it-IT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7EDEE31E-7C69-4147-B688-F9AF35DF4E54}"/>
              </a:ext>
            </a:extLst>
          </p:cNvPr>
          <p:cNvSpPr>
            <a:spLocks/>
          </p:cNvSpPr>
          <p:nvPr/>
        </p:nvSpPr>
        <p:spPr bwMode="auto">
          <a:xfrm>
            <a:off x="228600" y="1752600"/>
            <a:ext cx="304800" cy="2133600"/>
          </a:xfrm>
          <a:prstGeom prst="leftBracket">
            <a:avLst>
              <a:gd name="adj" fmla="val 8329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9FCC7F-404F-0B40-A773-F143B13A1183}"/>
              </a:ext>
            </a:extLst>
          </p:cNvPr>
          <p:cNvSpPr txBox="1"/>
          <p:nvPr/>
        </p:nvSpPr>
        <p:spPr>
          <a:xfrm>
            <a:off x="990600" y="4495800"/>
            <a:ext cx="3276600" cy="1938338"/>
          </a:xfrm>
          <a:prstGeom prst="rect">
            <a:avLst/>
          </a:prstGeom>
          <a:solidFill>
            <a:srgbClr val="FBF9CE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POCHI CALCOLI.</a:t>
            </a:r>
          </a:p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Poche occasioni di ‘errori di distrazione’.</a:t>
            </a:r>
          </a:p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Ma debbo ragionare mentre eseguo i calcoli.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F90F1-BA8C-744A-A3A0-818264D9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3349CA-13A7-5F4F-976B-EEAA4810ED9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Footer Placeholder 5">
            <a:extLst>
              <a:ext uri="{FF2B5EF4-FFF2-40B4-BE49-F238E27FC236}">
                <a16:creationId xmlns:a16="http://schemas.microsoft.com/office/drawing/2014/main" id="{570B7B2D-759D-9D40-BCA9-62610DA8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Bruna Cavallaro, Treccani Scuola 2014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100634-D3F8-7F4B-AD9D-754F969E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096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Le equazioni incomplete</a:t>
            </a:r>
          </a:p>
        </p:txBody>
      </p:sp>
      <p:sp>
        <p:nvSpPr>
          <p:cNvPr id="21509" name="TextBox 9">
            <a:extLst>
              <a:ext uri="{FF2B5EF4-FFF2-40B4-BE49-F238E27FC236}">
                <a16:creationId xmlns:a16="http://schemas.microsoft.com/office/drawing/2014/main" id="{15A8BAAA-CE14-7344-820C-2A3FFA1DB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696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Calibri" panose="020F0502020204030204" pitchFamily="34" charset="0"/>
              </a:rPr>
              <a:t>L’ultima equazione esaminata</a:t>
            </a:r>
          </a:p>
          <a:p>
            <a:pPr eaLnBrk="1" hangingPunct="1"/>
            <a:r>
              <a:rPr lang="it-IT" altLang="it-IT">
                <a:latin typeface="Calibri" panose="020F0502020204030204" pitchFamily="34" charset="0"/>
              </a:rPr>
              <a:t>                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it-IT" altLang="it-IT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it-IT" altLang="it-IT" b="1">
                <a:latin typeface="Calibri" panose="020F0502020204030204" pitchFamily="34" charset="0"/>
              </a:rPr>
              <a:t>è di </a:t>
            </a: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</a:rPr>
              <a:t>2° </a:t>
            </a:r>
            <a:r>
              <a:rPr lang="it-IT" altLang="it-IT" b="1">
                <a:latin typeface="Calibri" panose="020F0502020204030204" pitchFamily="34" charset="0"/>
              </a:rPr>
              <a:t>grado, ma non presenta tutti i monomi della forma</a:t>
            </a:r>
          </a:p>
          <a:p>
            <a:pPr eaLnBrk="1" hangingPunct="1"/>
            <a:r>
              <a:rPr lang="it-IT" altLang="it-IT">
                <a:latin typeface="Calibri" panose="020F0502020204030204" pitchFamily="34" charset="0"/>
              </a:rPr>
              <a:t>               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  <a:p>
            <a:pPr eaLnBrk="1" hangingPunct="1"/>
            <a:r>
              <a:rPr lang="it-IT" altLang="it-IT" b="1">
                <a:latin typeface="Calibri" panose="020F0502020204030204" pitchFamily="34" charset="0"/>
              </a:rPr>
              <a:t>L’equazione si dice </a:t>
            </a:r>
            <a:r>
              <a:rPr lang="it-IT" altLang="it-IT" b="1" i="1">
                <a:latin typeface="Calibri" panose="020F0502020204030204" pitchFamily="34" charset="0"/>
              </a:rPr>
              <a:t>‘incompleta’</a:t>
            </a:r>
            <a:r>
              <a:rPr lang="it-IT" altLang="it-IT" b="1">
                <a:latin typeface="Calibri" panose="020F0502020204030204" pitchFamily="34" charset="0"/>
              </a:rPr>
              <a:t> e può rientrare nel caso generale: basta dire che</a:t>
            </a:r>
            <a:r>
              <a:rPr lang="it-IT" altLang="it-IT">
                <a:latin typeface="Calibri" panose="020F0502020204030204" pitchFamily="34" charset="0"/>
              </a:rPr>
              <a:t> </a:t>
            </a:r>
            <a:r>
              <a:rPr lang="it-IT" altLang="it-IT" b="1">
                <a:latin typeface="Calibri" panose="020F0502020204030204" pitchFamily="34" charset="0"/>
              </a:rPr>
              <a:t>c = 0. </a:t>
            </a:r>
          </a:p>
        </p:txBody>
      </p:sp>
      <p:sp>
        <p:nvSpPr>
          <p:cNvPr id="21510" name="TextBox 11">
            <a:extLst>
              <a:ext uri="{FF2B5EF4-FFF2-40B4-BE49-F238E27FC236}">
                <a16:creationId xmlns:a16="http://schemas.microsoft.com/office/drawing/2014/main" id="{886058C2-48D3-4D4B-A909-4A63086A0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052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Calibri" panose="020F0502020204030204" pitchFamily="34" charset="0"/>
              </a:rPr>
              <a:t>Ecco gli altri casi di equazioni incomplete.</a:t>
            </a:r>
          </a:p>
          <a:p>
            <a:pPr eaLnBrk="1" hangingPunct="1">
              <a:buFontTx/>
              <a:buChar char="-"/>
            </a:pPr>
            <a:r>
              <a:rPr lang="it-IT" altLang="it-IT">
                <a:latin typeface="Calibri" panose="020F0502020204030204" pitchFamily="34" charset="0"/>
              </a:rPr>
              <a:t> </a:t>
            </a:r>
            <a:r>
              <a:rPr lang="it-IT" altLang="it-IT" b="1">
                <a:latin typeface="Calibri" panose="020F0502020204030204" pitchFamily="34" charset="0"/>
              </a:rPr>
              <a:t>Con b = 0   esempio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– 9 = 0</a:t>
            </a:r>
          </a:p>
          <a:p>
            <a:pPr eaLnBrk="1" hangingPunct="1">
              <a:buFontTx/>
              <a:buChar char="-"/>
            </a:pP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latin typeface="Calibri" panose="020F0502020204030204" pitchFamily="34" charset="0"/>
              </a:rPr>
              <a:t>Con b = c = 0   esempio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r>
              <a:rPr lang="it-IT" altLang="it-IT" b="1">
                <a:latin typeface="Calibri" panose="020F0502020204030204" pitchFamily="34" charset="0"/>
              </a:rPr>
              <a:t>   </a:t>
            </a:r>
          </a:p>
        </p:txBody>
      </p:sp>
      <p:sp>
        <p:nvSpPr>
          <p:cNvPr id="21511" name="TextBox 13">
            <a:extLst>
              <a:ext uri="{FF2B5EF4-FFF2-40B4-BE49-F238E27FC236}">
                <a16:creationId xmlns:a16="http://schemas.microsoft.com/office/drawing/2014/main" id="{FCC9C4B3-777F-B342-8B07-F2C9FB2E3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983162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Calibri" panose="020F0502020204030204" pitchFamily="34" charset="0"/>
              </a:rPr>
              <a:t>La prossima attività sarà dedicata alle equazioni incomplete e  … non solo. </a:t>
            </a:r>
          </a:p>
        </p:txBody>
      </p:sp>
      <p:sp>
        <p:nvSpPr>
          <p:cNvPr id="21512" name="TextBox 15">
            <a:extLst>
              <a:ext uri="{FF2B5EF4-FFF2-40B4-BE49-F238E27FC236}">
                <a16:creationId xmlns:a16="http://schemas.microsoft.com/office/drawing/2014/main" id="{8172A256-52A2-234D-8F93-FEE191869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596" y="3661784"/>
            <a:ext cx="2462808" cy="1016000"/>
          </a:xfrm>
          <a:prstGeom prst="rect">
            <a:avLst/>
          </a:prstGeom>
          <a:solidFill>
            <a:srgbClr val="FBF9CE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latin typeface="Arial Narrow" panose="020B0604020202020204" pitchFamily="34" charset="0"/>
              </a:rPr>
              <a:t>     NO   </a:t>
            </a:r>
            <a:r>
              <a:rPr lang="it-IT" altLang="it-IT" sz="2000" b="1" i="1" dirty="0">
                <a:latin typeface="Arial Narrow" panose="020B0604020202020204" pitchFamily="34" charset="0"/>
              </a:rPr>
              <a:t>a</a:t>
            </a:r>
            <a:r>
              <a:rPr lang="it-IT" altLang="it-IT" sz="2000" b="1" dirty="0">
                <a:latin typeface="Arial Narrow" panose="020B0604020202020204" pitchFamily="34" charset="0"/>
              </a:rPr>
              <a:t> = 0 </a:t>
            </a:r>
          </a:p>
          <a:p>
            <a:pPr eaLnBrk="1" hangingPunct="1"/>
            <a:r>
              <a:rPr lang="it-IT" altLang="it-IT" sz="2000" b="1" dirty="0">
                <a:latin typeface="Arial Narrow" panose="020B0604020202020204" pitchFamily="34" charset="0"/>
              </a:rPr>
              <a:t>perché l’equazione diventa di 1°grado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AE3E6549-8BF2-C04C-9C43-68A84AC3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458200" cy="1143000"/>
          </a:xfrm>
        </p:spPr>
        <p:txBody>
          <a:bodyPr/>
          <a:lstStyle/>
          <a:p>
            <a:pPr marL="1981200" indent="-1981200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Attività : Equazioni incomplete e … altro</a:t>
            </a:r>
            <a:endParaRPr lang="it-IT" altLang="it-IT" sz="4000" b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20E5E-3F3C-A346-B59A-A8B5C112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CF0AB1-7702-E848-95F2-2E6CDD3BB24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4">
            <a:extLst>
              <a:ext uri="{FF2B5EF4-FFF2-40B4-BE49-F238E27FC236}">
                <a16:creationId xmlns:a16="http://schemas.microsoft.com/office/drawing/2014/main" id="{2D1DC51D-CBE6-CC41-B802-F59E184B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Bruna Cavallaro, Treccani Scuola 2014</a:t>
            </a: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44CA4E8C-9BFA-6544-A9AF-A79B6916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44824"/>
            <a:ext cx="7848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dirty="0">
                <a:latin typeface="Arial Black" panose="020B0604020202020204" pitchFamily="34" charset="0"/>
              </a:rPr>
              <a:t>Completa la scheda di lavoro per</a:t>
            </a:r>
          </a:p>
          <a:p>
            <a:pPr eaLnBrk="1" hangingPunct="1"/>
            <a:endParaRPr lang="it-IT" altLang="it-IT" sz="800" dirty="0">
              <a:latin typeface="Arial Black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Arial Black" panose="020B0604020202020204" pitchFamily="34" charset="0"/>
              </a:rPr>
              <a:t>impadronirti di procedimenti rapidi per risolvere equazioni;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it-IT" altLang="it-IT" sz="800" dirty="0">
              <a:latin typeface="Arial Black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Arial Black" panose="020B0604020202020204" pitchFamily="34" charset="0"/>
              </a:rPr>
              <a:t>scoprire proprietà delle equazioni.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F52B1D17-663C-3943-B277-472A94070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it-IT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Cosa hai trovato?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25AFE-1B3B-9049-B8B0-F2747260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609DDD-7E92-B04D-83E8-0D47E49DCF27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Footer Placeholder 4">
            <a:extLst>
              <a:ext uri="{FF2B5EF4-FFF2-40B4-BE49-F238E27FC236}">
                <a16:creationId xmlns:a16="http://schemas.microsoft.com/office/drawing/2014/main" id="{1FB5876A-17EF-3042-8991-C2D16343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Bruna Cavallaro, Treccani Scuola 2014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4026</TotalTime>
  <Words>676</Words>
  <Application>Microsoft Macintosh PowerPoint</Application>
  <PresentationFormat>Presentazione su schermo (4:3)</PresentationFormat>
  <Paragraphs>110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9" baseType="lpstr">
      <vt:lpstr>ＭＳ Ｐゴシック</vt:lpstr>
      <vt:lpstr>新細明體</vt:lpstr>
      <vt:lpstr>Arial</vt:lpstr>
      <vt:lpstr>Arial Black</vt:lpstr>
      <vt:lpstr>Arial Narrow</vt:lpstr>
      <vt:lpstr>Arial Narrow Bold</vt:lpstr>
      <vt:lpstr>Baskerville SemiBold Italic</vt:lpstr>
      <vt:lpstr>Calibri</vt:lpstr>
      <vt:lpstr>Times New Roman</vt:lpstr>
      <vt:lpstr>Tema di Office</vt:lpstr>
      <vt:lpstr>Equation</vt:lpstr>
      <vt:lpstr>Conosciamo meglio le equazioni di 2°grado</vt:lpstr>
      <vt:lpstr>La formula risolutiva è indispensabile?</vt:lpstr>
      <vt:lpstr>Una ‘scorciatoia’ per risolvere equazioni</vt:lpstr>
      <vt:lpstr>Due procedimenti a confronto</vt:lpstr>
      <vt:lpstr>Due procedimenti a confronto</vt:lpstr>
      <vt:lpstr>Due procedimenti a confronto</vt:lpstr>
      <vt:lpstr>Le equazioni incomplete</vt:lpstr>
      <vt:lpstr>Attività : Equazioni incomplete e … altro</vt:lpstr>
      <vt:lpstr>Cosa hai trovato?</vt:lpstr>
      <vt:lpstr>Risolvere equazioni incomplete</vt:lpstr>
      <vt:lpstr>Risolvere equazioni incomplete</vt:lpstr>
      <vt:lpstr>Relazioni tra soluzioni (x1  e x2 ) e coefficienti (a, b, c) di un’ equazione di 2°grado</vt:lpstr>
      <vt:lpstr>Relazioni tra soluzioni (x1  e x2 ) e coefficienti (a, b, c) di un’ equazione di 2°grado</vt:lpstr>
      <vt:lpstr>Relazioni tra soluzioni (x1  e x2 ) e coefficienti (a, b, c) di un’ equazione di 2°grado</vt:lpstr>
      <vt:lpstr>Riflessioni sul lavoro svolto</vt:lpstr>
      <vt:lpstr>Equazioni e identità</vt:lpstr>
      <vt:lpstr>Equazioni equivalenti</vt:lpstr>
      <vt:lpstr>Equazioni equivalenti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abbiamo trovato?</dc:title>
  <dc:subject/>
  <dc:creator>User</dc:creator>
  <cp:keywords/>
  <dc:description/>
  <cp:lastModifiedBy>Microsoft Office User</cp:lastModifiedBy>
  <cp:revision>224</cp:revision>
  <dcterms:created xsi:type="dcterms:W3CDTF">2014-09-28T06:29:50Z</dcterms:created>
  <dcterms:modified xsi:type="dcterms:W3CDTF">2020-04-30T09:00:33Z</dcterms:modified>
  <cp:category/>
</cp:coreProperties>
</file>