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8" r:id="rId2"/>
    <p:sldId id="284" r:id="rId3"/>
    <p:sldId id="273" r:id="rId4"/>
    <p:sldId id="286" r:id="rId5"/>
    <p:sldId id="326" r:id="rId6"/>
    <p:sldId id="259" r:id="rId7"/>
    <p:sldId id="277" r:id="rId8"/>
    <p:sldId id="311" r:id="rId9"/>
    <p:sldId id="310" r:id="rId10"/>
    <p:sldId id="312" r:id="rId11"/>
    <p:sldId id="327" r:id="rId12"/>
    <p:sldId id="313" r:id="rId13"/>
    <p:sldId id="317" r:id="rId14"/>
    <p:sldId id="296" r:id="rId15"/>
    <p:sldId id="315" r:id="rId16"/>
    <p:sldId id="298" r:id="rId17"/>
    <p:sldId id="300" r:id="rId18"/>
    <p:sldId id="314" r:id="rId19"/>
    <p:sldId id="316" r:id="rId20"/>
    <p:sldId id="279" r:id="rId21"/>
    <p:sldId id="323" r:id="rId22"/>
    <p:sldId id="319" r:id="rId23"/>
    <p:sldId id="318" r:id="rId24"/>
    <p:sldId id="320" r:id="rId25"/>
    <p:sldId id="322" r:id="rId26"/>
    <p:sldId id="324" r:id="rId27"/>
    <p:sldId id="308" r:id="rId28"/>
    <p:sldId id="325" r:id="rId29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49"/>
    <p:restoredTop sz="94662"/>
  </p:normalViewPr>
  <p:slideViewPr>
    <p:cSldViewPr>
      <p:cViewPr varScale="1">
        <p:scale>
          <a:sx n="86" d="100"/>
          <a:sy n="86" d="100"/>
        </p:scale>
        <p:origin x="151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9B4BE9-1FEB-D64A-AB10-447AA26264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8AC317-CF88-4D48-99D5-06FD38178E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B8F58A2-5B1E-7448-A2C9-95AB76C16455}" type="datetime1">
              <a:rPr lang="it-IT" altLang="it-IT"/>
              <a:pPr>
                <a:defRPr/>
              </a:pPr>
              <a:t>29/04/20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3913C-5316-A74A-90F8-AC8C2963B6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079F9-FEA3-3647-98B3-87484D8C4C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4053B42-ABEE-C849-BBDB-92F53AB1BA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77BCF1-412D-3747-8875-DCC739FFB6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6B447-E6AD-F647-B66B-9A0139DA000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DED1CFF-AE0A-1041-BEE0-A02FFC482571}" type="datetime1">
              <a:rPr lang="it-IT" altLang="it-IT"/>
              <a:pPr>
                <a:defRPr/>
              </a:pPr>
              <a:t>29/04/20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360C7B0-B000-D54E-A47F-75384957D1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392AC7C-5A57-0842-A65B-C72FB8D95E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A49AC-AE8C-364A-8E75-D6D3689E1A8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F14D9-9DB8-004B-B551-6974EA80D7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C44626-51E0-7647-97C6-D92CC531ED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4A80AA6D-8FE5-FF40-A278-DEAC9D8A7D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4D48D031-C6AB-524E-85FE-E27781087D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9BD4C44F-3853-5D42-8216-57A61B826A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B195E0-8A9A-7F4B-926D-817C56790F5B}" type="slidenum">
              <a:rPr lang="it-IT" altLang="it-IT"/>
              <a:pPr>
                <a:spcBef>
                  <a:spcPct val="0"/>
                </a:spcBef>
              </a:pPr>
              <a:t>13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08D6E9-D90B-CC4D-A21B-66DDDD9EC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CA64C-BF9C-0842-B900-E5089D421A61}" type="datetime1">
              <a:rPr lang="it-IT" altLang="it-IT" smtClean="0"/>
              <a:t>29/04/20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AFA980-DD5F-F145-995D-BC682A61E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Cavallaro, Treccani Scuola 2014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49424A-287E-324A-9DEC-AFF740B75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3075A-1F42-784F-B762-2D0C31AB0B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3935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D0F038-7E17-4B42-8996-5792EBAC4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EF156-462F-2C4A-88CF-A4E804BD5B83}" type="datetime1">
              <a:rPr lang="it-IT" altLang="it-IT" smtClean="0"/>
              <a:t>29/04/20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5E9162-B688-F943-93D6-1E232E581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Cavallaro, Treccani Scuola 2014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A57D1F-B9B3-494B-AB51-C9B57B7D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D0D1D-93EB-1847-AA3C-EFB1229D11D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1048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13A6E7-2437-7A40-B01B-4EE0ACB36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AFB48-F9C0-9444-9278-F0A336A39EF1}" type="datetime1">
              <a:rPr lang="it-IT" altLang="it-IT" smtClean="0"/>
              <a:t>29/04/20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36DA98-C712-DF41-AD68-EC75CE2E8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Cavallaro, Treccani Scuola 2014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004DF7-9F22-DE49-897E-34AA87F1E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5DE30-5313-B54E-87DE-CEDC8187CFD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938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A29EA5-D5D6-1D4B-BFA7-BFB032CB9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9309D-0640-F44A-8029-F0FB3067A886}" type="datetime1">
              <a:rPr lang="it-IT" altLang="it-IT" smtClean="0"/>
              <a:t>29/04/20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6C1E57-3141-F147-8402-E5223A432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Cavallaro, Treccani Scuola 2014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992FDA-3E67-2B4E-91E1-637CDA2C6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623C1-BF6C-C146-B6D1-29C212D324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4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F96341-BF22-1C40-A156-C79B4EB5D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49ECB-452A-4D42-87A3-178EF9653307}" type="datetime1">
              <a:rPr lang="it-IT" altLang="it-IT" smtClean="0"/>
              <a:t>29/04/20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6A37A0-84BE-AB49-BA53-12D25D552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Cavallaro, Treccani Scuola 2014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DD4DDE-08B6-2B4D-B18C-4D0643809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05923-6EB6-A549-A2CE-6019A6FE67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2387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CBAEFF42-AD32-CF49-9BAE-96597AE0D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5F3F4-18FA-5942-97E1-2EDDE4E16313}" type="datetime1">
              <a:rPr lang="it-IT" altLang="it-IT" smtClean="0"/>
              <a:t>29/04/20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AD81F85F-C85F-AA4B-A01F-E660A0D24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Cavallaro, Treccani Scuola 2014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85454D1-E48B-F742-8F64-E4A7B1B37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8B35D-0952-B84E-AB4C-D4E9F51FE3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438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C072D48E-95D6-5149-B8B7-5C2DC81FB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4C5A5-EAC8-7549-A00A-F037B1BE6E4E}" type="datetime1">
              <a:rPr lang="it-IT" altLang="it-IT" smtClean="0"/>
              <a:t>29/04/20</a:t>
            </a:fld>
            <a:endParaRPr lang="it-IT" alt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0B24DF45-3284-EF47-B8B0-3C1D9108F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Cavallaro, Treccani Scuola 2014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3CDBAB3E-FDAA-B34F-A795-525FF2EE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B4C54-9C0A-1249-8D79-588DCFB823E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47300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70DF13BC-DF88-3D44-ABC4-48BC12B29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A585D-B2BB-FB42-A1E2-FBF972C0B858}" type="datetime1">
              <a:rPr lang="it-IT" altLang="it-IT" smtClean="0"/>
              <a:t>29/04/20</a:t>
            </a:fld>
            <a:endParaRPr lang="it-IT" alt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33C6B587-3921-CA44-8198-5F458486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Cavallaro, Treccani Scuola 2014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B4CABB9B-8D8B-4240-BF3F-AD724DA2E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018FE-657A-6C4B-A61A-951432A5718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873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5D67F564-6E93-3E4D-A3F8-E23585A36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3C72A-F2A3-BB47-8567-5DEECB422A85}" type="datetime1">
              <a:rPr lang="it-IT" altLang="it-IT" smtClean="0"/>
              <a:t>29/04/20</a:t>
            </a:fld>
            <a:endParaRPr lang="it-IT" alt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486AD1A4-69B4-EB40-B8B2-42F49FF7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Cavallaro, Treccani Scuola 2014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5478E45B-8534-394D-ACAA-E32E61FDC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E30A9-B2D8-8747-975B-B1F54ABB9A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094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196F86C-269E-D349-9E45-037BE9D82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4DCA7-9DBC-9E48-882B-860C9A3D0A0C}" type="datetime1">
              <a:rPr lang="it-IT" altLang="it-IT" smtClean="0"/>
              <a:t>29/04/20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10288EC8-A710-A94C-BB3D-1ACACD830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Cavallaro, Treccani Scuola 2014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E5B487F3-EDBC-CC4E-96A4-7B23FFB95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328A3-74DB-3949-95B0-DB7DDE3DA9A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0767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07D6C142-8CBB-0A42-A56D-D75710B73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DAC91-999C-634A-84F0-F7BCC5E438D8}" type="datetime1">
              <a:rPr lang="it-IT" altLang="it-IT" smtClean="0"/>
              <a:t>29/04/20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071DD28-BD59-FF41-BF03-0552C45B5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Cavallaro, Treccani Scuola 2014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68EF9B9E-DBCF-AF47-AC6C-0B15D5A8C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8FE10-7754-444C-9BA3-7B5D855DD5E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100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BC72B0FA-4E1D-C64E-AD44-E95684815F3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64698222-E77C-924F-8E0D-24D7CC180C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B7890E-BE2D-8240-B5CC-28C3A787A1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F0EC194-EFE1-CA44-95AF-16741DF4845B}" type="datetime1">
              <a:rPr lang="it-IT" altLang="it-IT" smtClean="0"/>
              <a:t>29/04/20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5A0633-7C27-6945-957C-00755B975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it-IT" altLang="it-IT"/>
              <a:t>Bruna Cavallaro, Treccani Scuola 2014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7BFD4F-EBB6-4E4A-B4F1-B63E9B3A2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09E645-FE52-FE4B-8C9B-1FBD9F41C69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90AAE6DC-C366-144A-A598-F2C573F28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0" y="1676400"/>
            <a:ext cx="5691336" cy="2160588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Risolvere equazioni di 2°</a:t>
            </a:r>
          </a:p>
        </p:txBody>
      </p:sp>
      <p:sp>
        <p:nvSpPr>
          <p:cNvPr id="15362" name="Footer Placeholder 4">
            <a:extLst>
              <a:ext uri="{FF2B5EF4-FFF2-40B4-BE49-F238E27FC236}">
                <a16:creationId xmlns:a16="http://schemas.microsoft.com/office/drawing/2014/main" id="{A58C7D47-24FF-DE49-8A18-AEC59E16A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C829A16D-4C8E-BC48-8760-72ACED13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F2972C-205B-F940-AFAD-7786F5F2A35A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olo 1">
            <a:extLst>
              <a:ext uri="{FF2B5EF4-FFF2-40B4-BE49-F238E27FC236}">
                <a16:creationId xmlns:a16="http://schemas.microsoft.com/office/drawing/2014/main" id="{B8D40D6E-AA81-0F42-9D83-3B063DB0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458200" cy="633413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Dal grafico della parabola ai calcoli</a:t>
            </a: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sp>
        <p:nvSpPr>
          <p:cNvPr id="23554" name="Slide Number Placeholder 17">
            <a:extLst>
              <a:ext uri="{FF2B5EF4-FFF2-40B4-BE49-F238E27FC236}">
                <a16:creationId xmlns:a16="http://schemas.microsoft.com/office/drawing/2014/main" id="{5FD5D4F7-16DD-A449-B6FB-B8143999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5957BC-86DF-DE47-BABA-D1A22AE1D781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3555" name="Footer Placeholder 18">
            <a:extLst>
              <a:ext uri="{FF2B5EF4-FFF2-40B4-BE49-F238E27FC236}">
                <a16:creationId xmlns:a16="http://schemas.microsoft.com/office/drawing/2014/main" id="{61201AD5-F7DD-9C40-B646-89EE68C31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67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23556" name="TextBox 19">
            <a:extLst>
              <a:ext uri="{FF2B5EF4-FFF2-40B4-BE49-F238E27FC236}">
                <a16:creationId xmlns:a16="http://schemas.microsoft.com/office/drawing/2014/main" id="{DAD66893-D8C4-1B47-86B5-AA405DAAC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990600"/>
            <a:ext cx="182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3° caso</a:t>
            </a:r>
          </a:p>
        </p:txBody>
      </p:sp>
      <p:pic>
        <p:nvPicPr>
          <p:cNvPr id="23557" name="Picture 6" descr="Schermata 2014-09-19 alle 09.01.53.png">
            <a:extLst>
              <a:ext uri="{FF2B5EF4-FFF2-40B4-BE49-F238E27FC236}">
                <a16:creationId xmlns:a16="http://schemas.microsoft.com/office/drawing/2014/main" id="{8F26F136-8F36-1641-89C3-5C3F5B91A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63282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olo 1">
            <a:extLst>
              <a:ext uri="{FF2B5EF4-FFF2-40B4-BE49-F238E27FC236}">
                <a16:creationId xmlns:a16="http://schemas.microsoft.com/office/drawing/2014/main" id="{B8D40D6E-AA81-0F42-9D83-3B063DB0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458200" cy="633413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 tre casi in movimento</a:t>
            </a: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sp>
        <p:nvSpPr>
          <p:cNvPr id="23554" name="Slide Number Placeholder 17">
            <a:extLst>
              <a:ext uri="{FF2B5EF4-FFF2-40B4-BE49-F238E27FC236}">
                <a16:creationId xmlns:a16="http://schemas.microsoft.com/office/drawing/2014/main" id="{5FD5D4F7-16DD-A449-B6FB-B8143999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5957BC-86DF-DE47-BABA-D1A22AE1D781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3555" name="Footer Placeholder 18">
            <a:extLst>
              <a:ext uri="{FF2B5EF4-FFF2-40B4-BE49-F238E27FC236}">
                <a16:creationId xmlns:a16="http://schemas.microsoft.com/office/drawing/2014/main" id="{61201AD5-F7DD-9C40-B646-89EE68C31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67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pic>
        <p:nvPicPr>
          <p:cNvPr id="2" name="1c.Alg1_video3.mov">
            <a:hlinkClick r:id="" action="ppaction://media"/>
            <a:extLst>
              <a:ext uri="{FF2B5EF4-FFF2-40B4-BE49-F238E27FC236}">
                <a16:creationId xmlns:a16="http://schemas.microsoft.com/office/drawing/2014/main" id="{A3DD04EA-6063-4B44-A027-932DA76362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1" y="953815"/>
            <a:ext cx="4497288" cy="479119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C469D4-5720-6E4E-BF0B-3DC8E19BB254}"/>
              </a:ext>
            </a:extLst>
          </p:cNvPr>
          <p:cNvSpPr txBox="1"/>
          <p:nvPr/>
        </p:nvSpPr>
        <p:spPr>
          <a:xfrm>
            <a:off x="611560" y="270892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Video 3</a:t>
            </a:r>
          </a:p>
        </p:txBody>
      </p:sp>
    </p:spTree>
    <p:extLst>
      <p:ext uri="{BB962C8B-B14F-4D97-AF65-F5344CB8AC3E}">
        <p14:creationId xmlns:p14="http://schemas.microsoft.com/office/powerpoint/2010/main" val="174542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olo 1">
            <a:extLst>
              <a:ext uri="{FF2B5EF4-FFF2-40B4-BE49-F238E27FC236}">
                <a16:creationId xmlns:a16="http://schemas.microsoft.com/office/drawing/2014/main" id="{ED593347-DC42-824E-96E3-56052697F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9906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 calcoli non sono sempre così semplici</a:t>
            </a:r>
            <a:endParaRPr lang="it-IT" altLang="it-IT" sz="3600" dirty="0">
              <a:ea typeface="ＭＳ Ｐゴシック" panose="020B0600070205080204" pitchFamily="34" charset="-128"/>
            </a:endParaRPr>
          </a:p>
        </p:txBody>
      </p:sp>
      <p:sp>
        <p:nvSpPr>
          <p:cNvPr id="24578" name="Slide Number Placeholder 17">
            <a:extLst>
              <a:ext uri="{FF2B5EF4-FFF2-40B4-BE49-F238E27FC236}">
                <a16:creationId xmlns:a16="http://schemas.microsoft.com/office/drawing/2014/main" id="{C817C7AE-39D2-254F-8073-BA7621B85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EC7103-5813-2747-A0E4-007E4DD7C703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4579" name="Footer Placeholder 18">
            <a:extLst>
              <a:ext uri="{FF2B5EF4-FFF2-40B4-BE49-F238E27FC236}">
                <a16:creationId xmlns:a16="http://schemas.microsoft.com/office/drawing/2014/main" id="{D15542CB-1262-5C47-8602-E70D66100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67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pic>
        <p:nvPicPr>
          <p:cNvPr id="24580" name="Picture 6" descr="Schermata 2014-09-21 alle 19.21.43.png">
            <a:extLst>
              <a:ext uri="{FF2B5EF4-FFF2-40B4-BE49-F238E27FC236}">
                <a16:creationId xmlns:a16="http://schemas.microsoft.com/office/drawing/2014/main" id="{357E382F-2259-1A4F-9822-6BA2917A9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00200"/>
            <a:ext cx="4648200" cy="34544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Box 7">
            <a:extLst>
              <a:ext uri="{FF2B5EF4-FFF2-40B4-BE49-F238E27FC236}">
                <a16:creationId xmlns:a16="http://schemas.microsoft.com/office/drawing/2014/main" id="{AF2F3B30-2635-E04E-A48A-929074ADC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257800"/>
            <a:ext cx="807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Per calcolare le ascisse dei punti A e B, ora debbo risolvere l’equazione </a:t>
            </a:r>
            <a:r>
              <a:rPr lang="it-IT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it-IT" altLang="it-IT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4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it-IT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it-IT" altLang="it-IT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 +</a:t>
            </a:r>
            <a:r>
              <a:rPr lang="it-IT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it-IT" altLang="it-IT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8">
            <a:extLst>
              <a:ext uri="{FF2B5EF4-FFF2-40B4-BE49-F238E27FC236}">
                <a16:creationId xmlns:a16="http://schemas.microsoft.com/office/drawing/2014/main" id="{1B26F564-184F-3A42-B788-1BAE8CAC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 anchor="t"/>
          <a:lstStyle/>
          <a:p>
            <a:r>
              <a:rPr lang="it-IT" altLang="it-IT" sz="4000" b="1">
                <a:solidFill>
                  <a:srgbClr val="FF0000"/>
                </a:solidFill>
                <a:ea typeface="ＭＳ Ｐゴシック" panose="020B0600070205080204" pitchFamily="34" charset="-128"/>
              </a:rPr>
              <a:t>La parola ‘equazione’</a:t>
            </a:r>
            <a:br>
              <a:rPr lang="it-IT" altLang="it-IT" sz="3200">
                <a:ea typeface="ＭＳ Ｐゴシック" panose="020B0600070205080204" pitchFamily="34" charset="-128"/>
              </a:rPr>
            </a:br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25602" name="Segnaposto piè di pagina 6">
            <a:extLst>
              <a:ext uri="{FF2B5EF4-FFF2-40B4-BE49-F238E27FC236}">
                <a16:creationId xmlns:a16="http://schemas.microsoft.com/office/drawing/2014/main" id="{36F3E194-2A57-4B4F-BA41-71A44CBC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25603" name="Segnaposto numero diapositiva 7">
            <a:extLst>
              <a:ext uri="{FF2B5EF4-FFF2-40B4-BE49-F238E27FC236}">
                <a16:creationId xmlns:a16="http://schemas.microsoft.com/office/drawing/2014/main" id="{678AB607-14AC-D04A-9EF1-980ACF03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18C650-0C98-7041-8463-437192882AA0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5604" name="Rectangle 6">
            <a:extLst>
              <a:ext uri="{FF2B5EF4-FFF2-40B4-BE49-F238E27FC236}">
                <a16:creationId xmlns:a16="http://schemas.microsoft.com/office/drawing/2014/main" id="{995C8BF3-B050-694B-BE42-DAFCA2899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85800"/>
            <a:ext cx="6629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 Narrow" panose="020B0604020202020204" pitchFamily="34" charset="0"/>
              </a:rPr>
              <a:t>La parola ‘equazione’: uguaglianza fra due espressioni in cui compaiono lettere e numeri</a:t>
            </a:r>
            <a:endParaRPr lang="it-IT" altLang="it-IT" sz="2800">
              <a:latin typeface="Arial Narrow" panose="020B0604020202020204" pitchFamily="34" charset="0"/>
            </a:endParaRPr>
          </a:p>
        </p:txBody>
      </p:sp>
      <p:pic>
        <p:nvPicPr>
          <p:cNvPr id="25605" name="Picture 14" descr="Schermata 2014-09-23 alle 13.29.13.png">
            <a:extLst>
              <a:ext uri="{FF2B5EF4-FFF2-40B4-BE49-F238E27FC236}">
                <a16:creationId xmlns:a16="http://schemas.microsoft.com/office/drawing/2014/main" id="{46221DA2-C787-3840-AD46-8B4951FF3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54356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13">
            <a:extLst>
              <a:ext uri="{FF2B5EF4-FFF2-40B4-BE49-F238E27FC236}">
                <a16:creationId xmlns:a16="http://schemas.microsoft.com/office/drawing/2014/main" id="{BBDD1959-B771-B244-A240-44A1CCF08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828800"/>
            <a:ext cx="3581400" cy="163195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Equazione della parabola.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Arial Narrow" panose="020B0604020202020204" pitchFamily="34" charset="0"/>
              </a:rPr>
              <a:t>Diventa un’uguaglianza vera se alle </a:t>
            </a:r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variabili</a:t>
            </a:r>
            <a:r>
              <a:rPr lang="it-IT" altLang="it-IT" sz="2000" b="1">
                <a:latin typeface="Arial Narrow" panose="020B0604020202020204" pitchFamily="34" charset="0"/>
              </a:rPr>
              <a:t> </a:t>
            </a:r>
            <a:r>
              <a:rPr lang="it-IT" altLang="it-IT" sz="2000" b="1" i="1">
                <a:solidFill>
                  <a:srgbClr val="0000FF"/>
                </a:solidFill>
                <a:latin typeface="Arial Narrow" panose="020B0604020202020204" pitchFamily="34" charset="0"/>
              </a:rPr>
              <a:t>x</a:t>
            </a:r>
            <a:r>
              <a:rPr lang="it-IT" altLang="it-IT" sz="2000" b="1">
                <a:latin typeface="Arial Narrow" panose="020B0604020202020204" pitchFamily="34" charset="0"/>
              </a:rPr>
              <a:t> e </a:t>
            </a:r>
            <a:r>
              <a:rPr lang="it-IT" altLang="it-IT" sz="2000" b="1" i="1">
                <a:solidFill>
                  <a:srgbClr val="0000FF"/>
                </a:solidFill>
                <a:latin typeface="Arial Narrow" panose="020B0604020202020204" pitchFamily="34" charset="0"/>
              </a:rPr>
              <a:t>y</a:t>
            </a:r>
            <a:r>
              <a:rPr lang="it-IT" altLang="it-IT" sz="2000" b="1" i="1">
                <a:latin typeface="Arial Narrow" panose="020B0604020202020204" pitchFamily="34" charset="0"/>
              </a:rPr>
              <a:t> </a:t>
            </a:r>
            <a:r>
              <a:rPr lang="it-IT" altLang="it-IT" sz="2000" b="1">
                <a:latin typeface="Arial Narrow" panose="020B0604020202020204" pitchFamily="34" charset="0"/>
              </a:rPr>
              <a:t>sostituisco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Arial Narrow" panose="020B0604020202020204" pitchFamily="34" charset="0"/>
              </a:rPr>
              <a:t>ascissa e ordinata di un punto P che percorre la parabola.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77550DB-FB86-3B46-9F59-47D4692DCFF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838700" y="1943100"/>
            <a:ext cx="838200" cy="6096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8" name="TextBox 14">
            <a:extLst>
              <a:ext uri="{FF2B5EF4-FFF2-40B4-BE49-F238E27FC236}">
                <a16:creationId xmlns:a16="http://schemas.microsoft.com/office/drawing/2014/main" id="{54D67302-4EAF-3A41-B135-BD6B2D1A2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038600"/>
            <a:ext cx="3505200" cy="163195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Equazione di secondo grado.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Arial Narrow" panose="020B0604020202020204" pitchFamily="34" charset="0"/>
              </a:rPr>
              <a:t>Diventa un’uguaglianza vera se all’</a:t>
            </a:r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incognita</a:t>
            </a:r>
            <a:r>
              <a:rPr lang="it-IT" altLang="it-IT" sz="2000" b="1">
                <a:latin typeface="Arial Narrow" panose="020B0604020202020204" pitchFamily="34" charset="0"/>
              </a:rPr>
              <a:t> </a:t>
            </a:r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x</a:t>
            </a:r>
            <a:r>
              <a:rPr lang="it-IT" altLang="it-IT" sz="2000" b="1" i="1">
                <a:latin typeface="Arial Narrow" panose="020B0604020202020204" pitchFamily="34" charset="0"/>
              </a:rPr>
              <a:t>  </a:t>
            </a:r>
            <a:r>
              <a:rPr lang="it-IT" altLang="it-IT" sz="2000" b="1">
                <a:latin typeface="Arial Narrow" panose="020B0604020202020204" pitchFamily="34" charset="0"/>
              </a:rPr>
              <a:t>sostituisco le ascisse dei  punti di intersezione della parabola con l’asse x.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CD28838-BA92-8843-A7E8-02987AFA32B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143500" y="4076700"/>
            <a:ext cx="533400" cy="4572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olo 1">
            <a:extLst>
              <a:ext uri="{FF2B5EF4-FFF2-40B4-BE49-F238E27FC236}">
                <a16:creationId xmlns:a16="http://schemas.microsoft.com/office/drawing/2014/main" id="{E2FCF3ED-8036-FB4A-9CDF-5CFFD00C2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915400" cy="792162"/>
          </a:xfrm>
        </p:spPr>
        <p:txBody>
          <a:bodyPr/>
          <a:lstStyle/>
          <a:p>
            <a:pPr marL="742950" indent="-742950"/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Risolvere un’equazione di 2°grado </a:t>
            </a:r>
          </a:p>
        </p:txBody>
      </p:sp>
      <p:sp>
        <p:nvSpPr>
          <p:cNvPr id="27650" name="Segnaposto piè di pagina 3">
            <a:extLst>
              <a:ext uri="{FF2B5EF4-FFF2-40B4-BE49-F238E27FC236}">
                <a16:creationId xmlns:a16="http://schemas.microsoft.com/office/drawing/2014/main" id="{1A781D52-AA94-D749-BA3D-0D44A4425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27651" name="Segnaposto numero diapositiva 4">
            <a:extLst>
              <a:ext uri="{FF2B5EF4-FFF2-40B4-BE49-F238E27FC236}">
                <a16:creationId xmlns:a16="http://schemas.microsoft.com/office/drawing/2014/main" id="{A7F5B0E6-5F9D-4942-9190-4710B8AE3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14E773-C04B-6843-A9AC-556479372F08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7652" name="TextBox 8">
            <a:extLst>
              <a:ext uri="{FF2B5EF4-FFF2-40B4-BE49-F238E27FC236}">
                <a16:creationId xmlns:a16="http://schemas.microsoft.com/office/drawing/2014/main" id="{DA31A271-F1CB-F540-922D-6542B34E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66800"/>
            <a:ext cx="52578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                   In generale</a:t>
            </a:r>
            <a:endParaRPr lang="it-IT" altLang="it-IT" sz="800" b="1">
              <a:latin typeface="Arial Narrow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 Narrow" panose="020B0604020202020204" pitchFamily="34" charset="0"/>
              </a:rPr>
              <a:t>-  Descrivo una parabola con l’asse di simmetria parallelo all’asse delle y con una formula del tipo</a:t>
            </a:r>
            <a:br>
              <a:rPr lang="it-IT" altLang="it-IT" sz="2800" b="1">
                <a:latin typeface="Arial Narrow" panose="020B0604020202020204" pitchFamily="34" charset="0"/>
              </a:rPr>
            </a:br>
            <a:r>
              <a:rPr lang="it-IT" altLang="it-IT" sz="2800" b="1">
                <a:latin typeface="Arial Narrow" panose="020B0604020202020204" pitchFamily="34" charset="0"/>
              </a:rPr>
              <a:t>            </a:t>
            </a: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it-IT" altLang="it-IT" sz="2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 Narrow" panose="020B0604020202020204" pitchFamily="34" charset="0"/>
                <a:cs typeface="Times New Roman" panose="02020603050405020304" pitchFamily="18" charset="0"/>
              </a:rPr>
              <a:t>- Per calcolare le ascisse dei punti A e B di intersezione della parabola con l’asse delle x debbo risolvere un’equazione scritta nella forma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653" name="TextBox 9">
            <a:extLst>
              <a:ext uri="{FF2B5EF4-FFF2-40B4-BE49-F238E27FC236}">
                <a16:creationId xmlns:a16="http://schemas.microsoft.com/office/drawing/2014/main" id="{FB81ED59-5666-774F-A7D7-C95AFF33D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638800"/>
            <a:ext cx="830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00FF"/>
                </a:solidFill>
                <a:latin typeface="Arial" panose="020B0604020202020204" pitchFamily="34" charset="0"/>
              </a:rPr>
              <a:t>Come si risolve un’equazione di questo tipo?</a:t>
            </a:r>
          </a:p>
        </p:txBody>
      </p:sp>
      <p:sp>
        <p:nvSpPr>
          <p:cNvPr id="27654" name="Rectangle 8">
            <a:extLst>
              <a:ext uri="{FF2B5EF4-FFF2-40B4-BE49-F238E27FC236}">
                <a16:creationId xmlns:a16="http://schemas.microsoft.com/office/drawing/2014/main" id="{E21CE513-02F7-E341-ACED-BEC3C5602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029200"/>
            <a:ext cx="2544763" cy="523875"/>
          </a:xfrm>
          <a:prstGeom prst="rect">
            <a:avLst/>
          </a:prstGeom>
          <a:solidFill>
            <a:srgbClr val="FFFAE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it-IT" altLang="it-IT" sz="2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 = 0</a:t>
            </a:r>
            <a:endParaRPr lang="it-IT" altLang="it-IT" sz="28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FEA964-FF7C-AC40-A032-A6FF8E95371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4373563" y="5291138"/>
            <a:ext cx="2865437" cy="423862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656" name="Picture 13" descr="Schermata 2014-09-22 alle 08.40.10.png">
            <a:extLst>
              <a:ext uri="{FF2B5EF4-FFF2-40B4-BE49-F238E27FC236}">
                <a16:creationId xmlns:a16="http://schemas.microsoft.com/office/drawing/2014/main" id="{AB1CF0EB-0C6E-6E40-A995-B3E1506B0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1600"/>
            <a:ext cx="3276600" cy="3886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E92B5873-818F-3D42-86E4-8EA7BAB32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62000"/>
            <a:ext cx="9144000" cy="609600"/>
          </a:xfrm>
        </p:spPr>
        <p:txBody>
          <a:bodyPr anchor="t"/>
          <a:lstStyle/>
          <a:p>
            <a:pPr eaLnBrk="1" hangingPunct="1"/>
            <a:r>
              <a:rPr lang="it-IT" altLang="it-IT" sz="3600" b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Uno sguardo alla storia</a:t>
            </a:r>
            <a:endParaRPr lang="it-IT" altLang="it-IT" sz="3600" b="1" i="1">
              <a:solidFill>
                <a:srgbClr val="FF0000"/>
              </a:solidFill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8674" name="Footer Placeholder 4">
            <a:extLst>
              <a:ext uri="{FF2B5EF4-FFF2-40B4-BE49-F238E27FC236}">
                <a16:creationId xmlns:a16="http://schemas.microsoft.com/office/drawing/2014/main" id="{7077AA58-FD5B-AF4D-A507-3C7C84D97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46218ACF-60B5-B84B-9C47-802051B10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D31135-31D6-3643-B5CB-8564711F9C96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28677" name="Picture 7" descr="Bhaskara.jpg">
            <a:extLst>
              <a:ext uri="{FF2B5EF4-FFF2-40B4-BE49-F238E27FC236}">
                <a16:creationId xmlns:a16="http://schemas.microsoft.com/office/drawing/2014/main" id="{D9E56935-F2A5-D44C-A3C4-643AE382D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5528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8">
            <a:extLst>
              <a:ext uri="{FF2B5EF4-FFF2-40B4-BE49-F238E27FC236}">
                <a16:creationId xmlns:a16="http://schemas.microsoft.com/office/drawing/2014/main" id="{31F7B2C7-157D-D443-BCB5-B33388C27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676400"/>
            <a:ext cx="46482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 Narrow" panose="020B0604020202020204" pitchFamily="34" charset="0"/>
              </a:rPr>
              <a:t>In India già dal IX secolo molti studi sull’argomento, </a:t>
            </a:r>
            <a:r>
              <a:rPr lang="it-IT" altLang="it-IT" sz="2800" b="1" i="1">
                <a:latin typeface="Arial Narrow" panose="020B0604020202020204" pitchFamily="34" charset="0"/>
              </a:rPr>
              <a:t>senza il linguaggio dell’algebra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 Narrow" panose="020B0604020202020204" pitchFamily="34" charset="0"/>
              </a:rPr>
              <a:t>E troviamo vari procedimenti.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 Narrow" panose="020B0604020202020204" pitchFamily="34" charset="0"/>
              </a:rPr>
              <a:t>per risolvere le equazioni di 2° grado, tutti descritti a parole.   </a:t>
            </a:r>
          </a:p>
        </p:txBody>
      </p:sp>
      <p:sp>
        <p:nvSpPr>
          <p:cNvPr id="28679" name="TextBox 7">
            <a:extLst>
              <a:ext uri="{FF2B5EF4-FFF2-40B4-BE49-F238E27FC236}">
                <a16:creationId xmlns:a16="http://schemas.microsoft.com/office/drawing/2014/main" id="{F089C46C-880D-8349-B909-C4F65E075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419600"/>
            <a:ext cx="4572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Nella prossima attività  impariamo a risolvere equazioni dal matematico indiano Bhaskara (1114 – 1185).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227286-0686-5249-B755-ACE580489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62000"/>
            <a:ext cx="8382000" cy="5486400"/>
          </a:xfrm>
          <a:prstGeom prst="rect">
            <a:avLst/>
          </a:prstGeom>
          <a:noFill/>
          <a:ln w="31750" cmpd="thinThick">
            <a:solidFill>
              <a:srgbClr val="7F7F7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it-IT" altLang="it-IT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1">
            <a:extLst>
              <a:ext uri="{FF2B5EF4-FFF2-40B4-BE49-F238E27FC236}">
                <a16:creationId xmlns:a16="http://schemas.microsoft.com/office/drawing/2014/main" id="{ED3C6E77-D701-0444-BB1D-90F3BAD68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54078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2800" dirty="0">
                <a:solidFill>
                  <a:srgbClr val="FF00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  <a:t>Attività 1: PROCEDIMENTO PER RISOLVERE UN’EQUAZIONE DI 2°</a:t>
            </a:r>
            <a:br>
              <a:rPr lang="it-IT" altLang="it-IT" sz="3600" i="1" dirty="0">
                <a:solidFill>
                  <a:srgbClr val="FF00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600" dirty="0">
              <a:ea typeface="ＭＳ Ｐゴシック" panose="020B0600070205080204" pitchFamily="34" charset="-128"/>
            </a:endParaRPr>
          </a:p>
        </p:txBody>
      </p:sp>
      <p:sp>
        <p:nvSpPr>
          <p:cNvPr id="29698" name="Segnaposto contenuto 4">
            <a:extLst>
              <a:ext uri="{FF2B5EF4-FFF2-40B4-BE49-F238E27FC236}">
                <a16:creationId xmlns:a16="http://schemas.microsoft.com/office/drawing/2014/main" id="{6C7E0C9A-1201-EE48-80F0-8F8035A3B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218884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>
                <a:solidFill>
                  <a:srgbClr val="0000FF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  <a:t>Completa la scheda di lavoro e scoprirai il procedimento per risolvere un’equazione di 2°grado </a:t>
            </a:r>
          </a:p>
          <a:p>
            <a:pPr eaLnBrk="1" hangingPunct="1"/>
            <a:endParaRPr lang="it-IT" altLang="it-IT" b="1" dirty="0"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D6CE2444-D4BF-6F40-ABB9-1BB718CE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337F2A-E323-874B-8625-FC8FB2368536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9700" name="Footer Placeholder 5">
            <a:extLst>
              <a:ext uri="{FF2B5EF4-FFF2-40B4-BE49-F238E27FC236}">
                <a16:creationId xmlns:a16="http://schemas.microsoft.com/office/drawing/2014/main" id="{672A4E0B-F7E3-4449-926A-595F6CA83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0A3ECE86-D3F9-0D41-A662-3293C6D7F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1676400"/>
            <a:ext cx="8610600" cy="2160588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Cosa hai trovato?</a:t>
            </a:r>
          </a:p>
        </p:txBody>
      </p:sp>
      <p:sp>
        <p:nvSpPr>
          <p:cNvPr id="30722" name="Footer Placeholder 4">
            <a:extLst>
              <a:ext uri="{FF2B5EF4-FFF2-40B4-BE49-F238E27FC236}">
                <a16:creationId xmlns:a16="http://schemas.microsoft.com/office/drawing/2014/main" id="{96EFC660-E50F-B14A-A4E6-CB6A27CBE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CAFD6964-2626-D34B-838E-A9A2EB847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0E9BA3-90FF-534E-B7E9-5EBBC0E39AD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92F70CC8-B967-B44F-8407-206F40765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57200"/>
            <a:ext cx="9144000" cy="685800"/>
          </a:xfrm>
        </p:spPr>
        <p:txBody>
          <a:bodyPr anchor="t"/>
          <a:lstStyle/>
          <a:p>
            <a:pPr eaLnBrk="1" hangingPunct="1"/>
            <a:r>
              <a:rPr lang="it-IT" altLang="it-IT" sz="3600" b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Procedimento per risolvere equazioni di 2° grado </a:t>
            </a:r>
            <a:r>
              <a:rPr lang="it-IT" altLang="it-IT" sz="3600" b="1" i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31746" name="Footer Placeholder 4">
            <a:extLst>
              <a:ext uri="{FF2B5EF4-FFF2-40B4-BE49-F238E27FC236}">
                <a16:creationId xmlns:a16="http://schemas.microsoft.com/office/drawing/2014/main" id="{E4BBF30F-AB38-2747-AB5F-0715D8433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894E14A2-EE52-324F-9F0D-8607988E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53F40E-EC4B-8348-8C21-B4C9C60B278B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31748" name="Picture 5" descr="Schermata 2014-09-22 alle 09.17.35.png">
            <a:extLst>
              <a:ext uri="{FF2B5EF4-FFF2-40B4-BE49-F238E27FC236}">
                <a16:creationId xmlns:a16="http://schemas.microsoft.com/office/drawing/2014/main" id="{4DB9F6EC-3B4C-1748-9FFD-6EC7E6528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80105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4E62B898-8812-BA4B-ADFF-44370237E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304800"/>
            <a:ext cx="8686800" cy="685800"/>
          </a:xfrm>
        </p:spPr>
        <p:txBody>
          <a:bodyPr anchor="t"/>
          <a:lstStyle/>
          <a:p>
            <a:pPr eaLnBrk="1" hangingPunct="1"/>
            <a:r>
              <a:rPr lang="it-IT" altLang="it-IT" sz="3600" b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Risolvere equazioni con la formula risolutiva</a:t>
            </a:r>
            <a:endParaRPr lang="it-IT" altLang="it-IT" sz="3600" b="1" i="1">
              <a:solidFill>
                <a:srgbClr val="FF0000"/>
              </a:solidFill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0" name="Footer Placeholder 4">
            <a:extLst>
              <a:ext uri="{FF2B5EF4-FFF2-40B4-BE49-F238E27FC236}">
                <a16:creationId xmlns:a16="http://schemas.microsoft.com/office/drawing/2014/main" id="{F8FBC6EC-A277-E146-BE20-8BD9214B3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BEA1074A-FB4A-864B-9AC6-AD5AAF528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ADEBD0-9B4E-DA43-9CDB-0C3208D9381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2772" name="TextBox 7">
            <a:extLst>
              <a:ext uri="{FF2B5EF4-FFF2-40B4-BE49-F238E27FC236}">
                <a16:creationId xmlns:a16="http://schemas.microsoft.com/office/drawing/2014/main" id="{39546930-831E-A549-820C-42C764C06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715000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00FF"/>
                </a:solidFill>
                <a:latin typeface="Arial" panose="020B0604020202020204" pitchFamily="34" charset="0"/>
              </a:rPr>
              <a:t>Attenzione al segno del discriminante Δ!</a:t>
            </a:r>
          </a:p>
        </p:txBody>
      </p:sp>
      <p:pic>
        <p:nvPicPr>
          <p:cNvPr id="32773" name="Picture 8" descr="Schermata 2014-09-22 alle 16.12.58.png">
            <a:extLst>
              <a:ext uri="{FF2B5EF4-FFF2-40B4-BE49-F238E27FC236}">
                <a16:creationId xmlns:a16="http://schemas.microsoft.com/office/drawing/2014/main" id="{F0F12875-E043-B042-8E10-B1D7D3790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1060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A6F6AD85-6020-C94F-B987-32E67C578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1600200"/>
            <a:ext cx="6019800" cy="1600200"/>
          </a:xfrm>
        </p:spPr>
        <p:txBody>
          <a:bodyPr anchor="t"/>
          <a:lstStyle/>
          <a:p>
            <a:pPr eaLnBrk="1" hangingPunct="1"/>
            <a:r>
              <a:rPr lang="it-IT" altLang="it-IT" b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Dal 1°al 2°grado: dalla retta alla parabola</a:t>
            </a:r>
          </a:p>
        </p:txBody>
      </p:sp>
      <p:sp>
        <p:nvSpPr>
          <p:cNvPr id="16386" name="Footer Placeholder 4">
            <a:extLst>
              <a:ext uri="{FF2B5EF4-FFF2-40B4-BE49-F238E27FC236}">
                <a16:creationId xmlns:a16="http://schemas.microsoft.com/office/drawing/2014/main" id="{4EE9F8D4-CC11-034F-A189-E2669C6A5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5C6DCBD2-58F7-7D4A-8877-61CEE8F79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62ABA0-496E-2A47-80C6-78DDE222D0C1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olo 1">
            <a:extLst>
              <a:ext uri="{FF2B5EF4-FFF2-40B4-BE49-F238E27FC236}">
                <a16:creationId xmlns:a16="http://schemas.microsoft.com/office/drawing/2014/main" id="{44ECD23F-AEC5-E04C-8DC0-B42C5CBA3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792162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Le soluzioni dell’equazione e il segno di </a:t>
            </a:r>
            <a:r>
              <a:rPr lang="el-GR" altLang="it-IT" sz="4000" b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Δ</a:t>
            </a:r>
            <a:endParaRPr lang="it-IT" altLang="it-IT" sz="4000" b="1">
              <a:solidFill>
                <a:srgbClr val="FF0000"/>
              </a:solidFill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4" name="Slide Number Placeholder 6">
            <a:extLst>
              <a:ext uri="{FF2B5EF4-FFF2-40B4-BE49-F238E27FC236}">
                <a16:creationId xmlns:a16="http://schemas.microsoft.com/office/drawing/2014/main" id="{FF6F9A0D-1660-D740-AC43-EFE391AC1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6DCB69-DEF7-DD48-A8C6-CA5C95C179EC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3795" name="Footer Placeholder 7">
            <a:extLst>
              <a:ext uri="{FF2B5EF4-FFF2-40B4-BE49-F238E27FC236}">
                <a16:creationId xmlns:a16="http://schemas.microsoft.com/office/drawing/2014/main" id="{489D1E04-BC4D-7F4B-9016-8A6FF5BF9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D0057B-E88A-6B4E-AD15-A35309623005}"/>
              </a:ext>
            </a:extLst>
          </p:cNvPr>
          <p:cNvSpPr txBox="1"/>
          <p:nvPr/>
        </p:nvSpPr>
        <p:spPr>
          <a:xfrm>
            <a:off x="228600" y="5257800"/>
            <a:ext cx="8534400" cy="830263"/>
          </a:xfrm>
          <a:prstGeom prst="rect">
            <a:avLst/>
          </a:prstGeom>
          <a:solidFill>
            <a:srgbClr val="FFFAE0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it-IT" altLang="it-IT" b="1">
                <a:latin typeface="Arial Narrow" panose="020B0604020202020204" pitchFamily="34" charset="0"/>
              </a:rPr>
              <a:t>Capisco il significato di ‘</a:t>
            </a:r>
            <a:r>
              <a:rPr lang="it-IT" altLang="it-IT" b="1" i="1">
                <a:latin typeface="Arial Narrow" panose="020B0604020202020204" pitchFamily="34" charset="0"/>
              </a:rPr>
              <a:t>discriminante</a:t>
            </a:r>
            <a:r>
              <a:rPr lang="it-IT" altLang="it-IT" b="1">
                <a:latin typeface="Arial Narrow" panose="020B0604020202020204" pitchFamily="34" charset="0"/>
              </a:rPr>
              <a:t>’: </a:t>
            </a:r>
            <a:r>
              <a:rPr lang="it-IT" altLang="it-IT" b="1">
                <a:latin typeface="Lucida Grande" panose="020B0600040502020204" pitchFamily="34" charset="0"/>
                <a:cs typeface="Lucida Grande" panose="020B0600040502020204" pitchFamily="34" charset="0"/>
              </a:rPr>
              <a:t>Δ </a:t>
            </a:r>
            <a:r>
              <a:rPr lang="it-IT" altLang="it-IT" b="1" i="1">
                <a:latin typeface="Arial Narrow" panose="020B0604020202020204" pitchFamily="34" charset="0"/>
              </a:rPr>
              <a:t>discrimina</a:t>
            </a:r>
            <a:r>
              <a:rPr lang="it-IT" altLang="it-IT" b="1">
                <a:latin typeface="Arial Narrow" panose="020B0604020202020204" pitchFamily="34" charset="0"/>
              </a:rPr>
              <a:t>, cioè </a:t>
            </a:r>
            <a:r>
              <a:rPr lang="it-IT" altLang="it-IT" b="1" i="1">
                <a:latin typeface="Arial Narrow" panose="020B0604020202020204" pitchFamily="34" charset="0"/>
              </a:rPr>
              <a:t>distingue</a:t>
            </a:r>
            <a:r>
              <a:rPr lang="it-IT" altLang="it-IT" b="1">
                <a:latin typeface="Arial Narrow" panose="020B0604020202020204" pitchFamily="34" charset="0"/>
              </a:rPr>
              <a:t> le equazioni di 2° grado in base al numero delle loro soluzioni reali.</a:t>
            </a:r>
          </a:p>
        </p:txBody>
      </p:sp>
      <p:pic>
        <p:nvPicPr>
          <p:cNvPr id="33797" name="Picture 10" descr="Schermata 2014-09-22 alle 16.13.09.png">
            <a:extLst>
              <a:ext uri="{FF2B5EF4-FFF2-40B4-BE49-F238E27FC236}">
                <a16:creationId xmlns:a16="http://schemas.microsoft.com/office/drawing/2014/main" id="{4A7E8786-CAD6-9447-9C41-9ECBD9ED0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45820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piè di pagina 3">
            <a:extLst>
              <a:ext uri="{FF2B5EF4-FFF2-40B4-BE49-F238E27FC236}">
                <a16:creationId xmlns:a16="http://schemas.microsoft.com/office/drawing/2014/main" id="{E98C6423-2F0A-B046-B55D-0394D7A11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34818" name="Segnaposto numero diapositiva 4">
            <a:extLst>
              <a:ext uri="{FF2B5EF4-FFF2-40B4-BE49-F238E27FC236}">
                <a16:creationId xmlns:a16="http://schemas.microsoft.com/office/drawing/2014/main" id="{E75E03BD-F38A-0E40-A3A7-D3FAC38D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6DF1B2-C6F8-974A-A012-B7FD40252746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4819" name="Title 10">
            <a:extLst>
              <a:ext uri="{FF2B5EF4-FFF2-40B4-BE49-F238E27FC236}">
                <a16:creationId xmlns:a16="http://schemas.microsoft.com/office/drawing/2014/main" id="{EA79CC2C-C460-0A4B-93A3-5FF629D73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295275"/>
            <a:ext cx="9036050" cy="685800"/>
          </a:xfrm>
        </p:spPr>
        <p:txBody>
          <a:bodyPr anchor="t"/>
          <a:lstStyle/>
          <a:p>
            <a:r>
              <a:rPr lang="it-IT" altLang="it-IT" sz="3200">
                <a:solidFill>
                  <a:srgbClr val="FF0000"/>
                </a:solidFill>
                <a:ea typeface="ＭＳ Ｐゴシック" panose="020B0600070205080204" pitchFamily="34" charset="-128"/>
              </a:rPr>
              <a:t>Problema che conduce a un’equazione di 2°grado</a:t>
            </a:r>
          </a:p>
        </p:txBody>
      </p:sp>
      <p:pic>
        <p:nvPicPr>
          <p:cNvPr id="34820" name="Picture 6" descr="Schermata 2014-09-29 alle 10.11.25.png">
            <a:extLst>
              <a:ext uri="{FF2B5EF4-FFF2-40B4-BE49-F238E27FC236}">
                <a16:creationId xmlns:a16="http://schemas.microsoft.com/office/drawing/2014/main" id="{AE8F1FA7-062C-D64F-806B-FFF7AA983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7493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1">
            <a:extLst>
              <a:ext uri="{FF2B5EF4-FFF2-40B4-BE49-F238E27FC236}">
                <a16:creationId xmlns:a16="http://schemas.microsoft.com/office/drawing/2014/main" id="{B8972095-C3AA-CE42-AB01-0D54CD4C6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885" y="4268638"/>
            <a:ext cx="36782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egnaposto piè di pagina 3">
            <a:extLst>
              <a:ext uri="{FF2B5EF4-FFF2-40B4-BE49-F238E27FC236}">
                <a16:creationId xmlns:a16="http://schemas.microsoft.com/office/drawing/2014/main" id="{21AD3E52-DF56-E84C-A6BB-B52818837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35842" name="Segnaposto numero diapositiva 4">
            <a:extLst>
              <a:ext uri="{FF2B5EF4-FFF2-40B4-BE49-F238E27FC236}">
                <a16:creationId xmlns:a16="http://schemas.microsoft.com/office/drawing/2014/main" id="{83DB7B10-F272-6243-92F7-CB62018B4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AB2E29-63FD-1A42-8728-B94091211E9A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5843" name="Title 10">
            <a:extLst>
              <a:ext uri="{FF2B5EF4-FFF2-40B4-BE49-F238E27FC236}">
                <a16:creationId xmlns:a16="http://schemas.microsoft.com/office/drawing/2014/main" id="{C3343CF0-F23C-0348-BD49-E93C51D72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 anchor="t"/>
          <a:lstStyle/>
          <a:p>
            <a:r>
              <a:rPr lang="it-IT" altLang="it-IT" sz="360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Procedimento per risolvere un problema</a:t>
            </a:r>
          </a:p>
        </p:txBody>
      </p:sp>
      <p:sp>
        <p:nvSpPr>
          <p:cNvPr id="35844" name="TextBox 7">
            <a:extLst>
              <a:ext uri="{FF2B5EF4-FFF2-40B4-BE49-F238E27FC236}">
                <a16:creationId xmlns:a16="http://schemas.microsoft.com/office/drawing/2014/main" id="{18911360-BF83-874D-B724-1BEE38669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05000"/>
            <a:ext cx="44958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2714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 b="1">
                <a:solidFill>
                  <a:srgbClr val="008000"/>
                </a:solidFill>
                <a:latin typeface="Arial" panose="020B0604020202020204" pitchFamily="34" charset="0"/>
              </a:rPr>
              <a:t>1</a:t>
            </a:r>
            <a:r>
              <a:rPr lang="it-IT" altLang="it-IT" sz="2600" b="1">
                <a:latin typeface="Arial" panose="020B0604020202020204" pitchFamily="34" charset="0"/>
              </a:rPr>
              <a:t>. </a:t>
            </a:r>
            <a:r>
              <a:rPr lang="it-IT" altLang="it-IT" sz="2600" b="1">
                <a:solidFill>
                  <a:srgbClr val="008000"/>
                </a:solidFill>
                <a:latin typeface="Arial" panose="020B0604020202020204" pitchFamily="34" charset="0"/>
              </a:rPr>
              <a:t>Visualizzo problema e incognita con una figura</a:t>
            </a:r>
          </a:p>
        </p:txBody>
      </p:sp>
      <p:sp>
        <p:nvSpPr>
          <p:cNvPr id="35845" name="TextBox 8">
            <a:extLst>
              <a:ext uri="{FF2B5EF4-FFF2-40B4-BE49-F238E27FC236}">
                <a16:creationId xmlns:a16="http://schemas.microsoft.com/office/drawing/2014/main" id="{8E64372C-CD0E-C94B-B0E5-7D26F3EBF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143000"/>
            <a:ext cx="7391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 b="1">
                <a:solidFill>
                  <a:srgbClr val="0000FF"/>
                </a:solidFill>
                <a:latin typeface="Arial" panose="020B0604020202020204" pitchFamily="34" charset="0"/>
              </a:rPr>
              <a:t>Posso individuare alcuni passi fondamentali</a:t>
            </a:r>
          </a:p>
        </p:txBody>
      </p:sp>
      <p:pic>
        <p:nvPicPr>
          <p:cNvPr id="35846" name="Picture 9" descr="EquaII_Prob_Presenta1a.jpg">
            <a:extLst>
              <a:ext uri="{FF2B5EF4-FFF2-40B4-BE49-F238E27FC236}">
                <a16:creationId xmlns:a16="http://schemas.microsoft.com/office/drawing/2014/main" id="{B6A81D7B-DFBA-5D4F-A2DF-33132DD4B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00200"/>
            <a:ext cx="25908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12">
            <a:extLst>
              <a:ext uri="{FF2B5EF4-FFF2-40B4-BE49-F238E27FC236}">
                <a16:creationId xmlns:a16="http://schemas.microsoft.com/office/drawing/2014/main" id="{B785871B-A038-4044-BC86-A6639AB5C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271167"/>
            <a:ext cx="8305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Proprio la figura può dare indicazioni su eventuali limitazioni dell’incognita.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In questo caso lo spessore </a:t>
            </a: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r>
              <a:rPr lang="it-IT" altLang="it-IT" sz="2400" b="1">
                <a:latin typeface="Arial" panose="020B0604020202020204" pitchFamily="34" charset="0"/>
              </a:rPr>
              <a:t> sarà un numero positivo, che può diventare anche molto grande, se fisso un’area della cornice molto grande.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Quindi dovrà essere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             </a:t>
            </a: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x &gt; 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egnaposto piè di pagina 3">
            <a:extLst>
              <a:ext uri="{FF2B5EF4-FFF2-40B4-BE49-F238E27FC236}">
                <a16:creationId xmlns:a16="http://schemas.microsoft.com/office/drawing/2014/main" id="{41C949D7-C4E8-7049-8E95-27165280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36866" name="Segnaposto numero diapositiva 4">
            <a:extLst>
              <a:ext uri="{FF2B5EF4-FFF2-40B4-BE49-F238E27FC236}">
                <a16:creationId xmlns:a16="http://schemas.microsoft.com/office/drawing/2014/main" id="{33245912-BE53-8046-B1DA-26E67F823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DCAD7B-3330-6A4B-A3C5-9FA71A457705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6867" name="Title 10">
            <a:extLst>
              <a:ext uri="{FF2B5EF4-FFF2-40B4-BE49-F238E27FC236}">
                <a16:creationId xmlns:a16="http://schemas.microsoft.com/office/drawing/2014/main" id="{FA21F1CC-B2EA-9349-8F3B-2A298EB3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85800"/>
          </a:xfrm>
        </p:spPr>
        <p:txBody>
          <a:bodyPr anchor="t"/>
          <a:lstStyle/>
          <a:p>
            <a:r>
              <a:rPr lang="it-IT" altLang="it-IT" sz="360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Procedimento per risolvere un problema</a:t>
            </a:r>
          </a:p>
        </p:txBody>
      </p:sp>
      <p:sp>
        <p:nvSpPr>
          <p:cNvPr id="36869" name="TextBox 14">
            <a:extLst>
              <a:ext uri="{FF2B5EF4-FFF2-40B4-BE49-F238E27FC236}">
                <a16:creationId xmlns:a16="http://schemas.microsoft.com/office/drawing/2014/main" id="{AF2CE749-69DF-4048-A467-D8D04CD6B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38200"/>
            <a:ext cx="79216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271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it-IT" altLang="it-IT" sz="2600" b="1" dirty="0">
                <a:solidFill>
                  <a:srgbClr val="008000"/>
                </a:solidFill>
              </a:rPr>
              <a:t>2. Traduco il problema in un’equazione che leghi i dati all’incognita.</a:t>
            </a:r>
          </a:p>
          <a:p>
            <a:pPr marL="14288" indent="0" eaLnBrk="1" hangingPunct="1">
              <a:defRPr/>
            </a:pPr>
            <a:r>
              <a:rPr lang="it-IT" altLang="it-IT" b="1" dirty="0"/>
              <a:t>Il problema suggerisce l’equazione seguente</a:t>
            </a: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3825FAC6-87A7-794D-9766-8A7BD5A0C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133600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(11 + 2</a:t>
            </a: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)(6 + 2</a:t>
            </a: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) – 66 = 38</a:t>
            </a:r>
          </a:p>
        </p:txBody>
      </p:sp>
      <p:sp>
        <p:nvSpPr>
          <p:cNvPr id="36870" name="TextBox 16">
            <a:extLst>
              <a:ext uri="{FF2B5EF4-FFF2-40B4-BE49-F238E27FC236}">
                <a16:creationId xmlns:a16="http://schemas.microsoft.com/office/drawing/2014/main" id="{842C65DE-375A-3E44-8011-A474F5C8F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743200"/>
            <a:ext cx="7924800" cy="1262063"/>
          </a:xfrm>
          <a:prstGeom prst="rect">
            <a:avLst/>
          </a:prstGeom>
          <a:solidFill>
            <a:srgbClr val="FFFAE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00FF"/>
                </a:solidFill>
                <a:latin typeface="Arial" panose="020B0604020202020204" pitchFamily="34" charset="0"/>
              </a:rPr>
              <a:t>Per applicare la formula risolutiva devo avere un’equazione scritta nella forma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it-IT" altLang="it-IT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it-IT" altLang="it-IT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it-IT" altLang="it-IT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it-IT" altLang="it-IT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it-IT" altLang="it-IT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altLang="it-IT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</p:txBody>
      </p:sp>
      <p:sp>
        <p:nvSpPr>
          <p:cNvPr id="36871" name="TextBox 18">
            <a:extLst>
              <a:ext uri="{FF2B5EF4-FFF2-40B4-BE49-F238E27FC236}">
                <a16:creationId xmlns:a16="http://schemas.microsoft.com/office/drawing/2014/main" id="{888AF189-5F2D-3C48-8C63-A6CA6418B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114800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Ecco i calcoli necessari</a:t>
            </a:r>
            <a:r>
              <a:rPr lang="it-IT" altLang="it-IT" sz="2400" b="1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6872" name="TextBox 19">
            <a:extLst>
              <a:ext uri="{FF2B5EF4-FFF2-40B4-BE49-F238E27FC236}">
                <a16:creationId xmlns:a16="http://schemas.microsoft.com/office/drawing/2014/main" id="{F3BE50E7-4D70-5947-BEB9-9C3FC322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4572000"/>
            <a:ext cx="708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 sz="2400" b="1">
                <a:solidFill>
                  <a:srgbClr val="008000"/>
                </a:solidFill>
                <a:latin typeface="Arial" panose="020B0604020202020204" pitchFamily="34" charset="0"/>
              </a:rPr>
              <a:t> Eseguo le operazioni indicate al 1° membro</a:t>
            </a:r>
          </a:p>
        </p:txBody>
      </p:sp>
      <p:sp>
        <p:nvSpPr>
          <p:cNvPr id="36873" name="Rectangle 20">
            <a:extLst>
              <a:ext uri="{FF2B5EF4-FFF2-40B4-BE49-F238E27FC236}">
                <a16:creationId xmlns:a16="http://schemas.microsoft.com/office/drawing/2014/main" id="{DEDD17B4-5371-5E44-ABE0-5AEF687EA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953000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+ 34</a:t>
            </a: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 38</a:t>
            </a:r>
          </a:p>
        </p:txBody>
      </p:sp>
      <p:sp>
        <p:nvSpPr>
          <p:cNvPr id="36874" name="TextBox 21">
            <a:extLst>
              <a:ext uri="{FF2B5EF4-FFF2-40B4-BE49-F238E27FC236}">
                <a16:creationId xmlns:a16="http://schemas.microsoft.com/office/drawing/2014/main" id="{251FBF1B-3DB2-5746-B1E1-7D185BF9B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5410200"/>
            <a:ext cx="8326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 sz="2400" b="1">
                <a:solidFill>
                  <a:srgbClr val="008000"/>
                </a:solidFill>
                <a:latin typeface="Arial" panose="020B0604020202020204" pitchFamily="34" charset="0"/>
              </a:rPr>
              <a:t> Sottraggo 38 ai due membri per avere 0 al 2°membro</a:t>
            </a:r>
          </a:p>
        </p:txBody>
      </p:sp>
      <p:sp>
        <p:nvSpPr>
          <p:cNvPr id="36875" name="Rectangle 22">
            <a:extLst>
              <a:ext uri="{FF2B5EF4-FFF2-40B4-BE49-F238E27FC236}">
                <a16:creationId xmlns:a16="http://schemas.microsoft.com/office/drawing/2014/main" id="{1788A445-FD0A-ED49-926F-C1A9DC0BB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867400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it-IT" altLang="it-IT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+ 34</a:t>
            </a:r>
            <a:r>
              <a:rPr lang="it-IT" altLang="it-IT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it-IT" altLang="it-IT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38 = 0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egnaposto piè di pagina 3">
            <a:extLst>
              <a:ext uri="{FF2B5EF4-FFF2-40B4-BE49-F238E27FC236}">
                <a16:creationId xmlns:a16="http://schemas.microsoft.com/office/drawing/2014/main" id="{2A137AC5-9144-FC46-8132-84BE8B13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37890" name="Segnaposto numero diapositiva 4">
            <a:extLst>
              <a:ext uri="{FF2B5EF4-FFF2-40B4-BE49-F238E27FC236}">
                <a16:creationId xmlns:a16="http://schemas.microsoft.com/office/drawing/2014/main" id="{477663D0-1F05-2543-9577-902035672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FAE907-04CC-3445-9B0E-349DF14DB22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7891" name="Title 10">
            <a:extLst>
              <a:ext uri="{FF2B5EF4-FFF2-40B4-BE49-F238E27FC236}">
                <a16:creationId xmlns:a16="http://schemas.microsoft.com/office/drawing/2014/main" id="{20012C69-4807-5C42-985E-1656F0A5A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 anchor="t"/>
          <a:lstStyle/>
          <a:p>
            <a:r>
              <a:rPr lang="it-IT" altLang="it-IT" sz="360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Procedimento per risolvere un problema</a:t>
            </a:r>
          </a:p>
        </p:txBody>
      </p:sp>
      <p:sp>
        <p:nvSpPr>
          <p:cNvPr id="37892" name="TextBox 14">
            <a:extLst>
              <a:ext uri="{FF2B5EF4-FFF2-40B4-BE49-F238E27FC236}">
                <a16:creationId xmlns:a16="http://schemas.microsoft.com/office/drawing/2014/main" id="{9880FBF9-3763-0549-967A-C153C6E1D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04011"/>
            <a:ext cx="6400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2714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 b="1" dirty="0">
                <a:solidFill>
                  <a:srgbClr val="008000"/>
                </a:solidFill>
                <a:latin typeface="Arial" panose="020B0604020202020204" pitchFamily="34" charset="0"/>
              </a:rPr>
              <a:t>3. Risolvo l’equazione </a:t>
            </a:r>
            <a:r>
              <a:rPr lang="it-IT" altLang="it-IT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it-IT" altLang="it-IT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+ 34</a:t>
            </a:r>
            <a:r>
              <a:rPr lang="it-IT" altLang="it-IT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it-IT" altLang="it-IT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38 = 0</a:t>
            </a:r>
            <a:r>
              <a:rPr lang="it-IT" altLang="it-IT" sz="2600" b="1" dirty="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894" name="Rectangle 17">
            <a:extLst>
              <a:ext uri="{FF2B5EF4-FFF2-40B4-BE49-F238E27FC236}">
                <a16:creationId xmlns:a16="http://schemas.microsoft.com/office/drawing/2014/main" id="{86AD580C-4C4E-CE4F-B643-8A9E4D462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1496136"/>
            <a:ext cx="502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  <a:sym typeface="Symbol" pitchFamily="2" charset="2"/>
              </a:rPr>
              <a:t></a:t>
            </a:r>
            <a:r>
              <a:rPr lang="it-IT" altLang="it-IT" sz="2400" b="1">
                <a:latin typeface="Arial" panose="020B0604020202020204" pitchFamily="34" charset="0"/>
              </a:rPr>
              <a:t> = 34</a:t>
            </a:r>
            <a:r>
              <a:rPr lang="it-IT" altLang="it-IT" sz="2400" b="1" baseline="30000">
                <a:latin typeface="Arial" panose="020B0604020202020204" pitchFamily="34" charset="0"/>
              </a:rPr>
              <a:t>2</a:t>
            </a:r>
            <a:r>
              <a:rPr lang="it-IT" altLang="it-IT" sz="2400" b="1">
                <a:latin typeface="Arial" panose="020B0604020202020204" pitchFamily="34" charset="0"/>
              </a:rPr>
              <a:t> </a:t>
            </a:r>
            <a:r>
              <a:rPr lang="it-IT" altLang="it-IT" sz="2400" b="1" i="1">
                <a:latin typeface="Arial" panose="020B0604020202020204" pitchFamily="34" charset="0"/>
              </a:rPr>
              <a:t>–</a:t>
            </a:r>
            <a:r>
              <a:rPr lang="it-IT" altLang="it-IT" sz="2400" b="1">
                <a:latin typeface="Arial" panose="020B0604020202020204" pitchFamily="34" charset="0"/>
              </a:rPr>
              <a:t> 4 </a:t>
            </a:r>
            <a:r>
              <a:rPr lang="it-IT" altLang="it-IT" sz="2400" b="1">
                <a:latin typeface="Arial" panose="020B0604020202020204" pitchFamily="34" charset="0"/>
                <a:sym typeface="Symbol" pitchFamily="2" charset="2"/>
              </a:rPr>
              <a:t></a:t>
            </a:r>
            <a:r>
              <a:rPr lang="it-IT" altLang="it-IT" sz="2400" b="1">
                <a:latin typeface="Arial" panose="020B0604020202020204" pitchFamily="34" charset="0"/>
              </a:rPr>
              <a:t> 4 </a:t>
            </a:r>
            <a:r>
              <a:rPr lang="it-IT" altLang="it-IT" sz="2400" b="1">
                <a:latin typeface="Arial" panose="020B0604020202020204" pitchFamily="34" charset="0"/>
                <a:sym typeface="Symbol" pitchFamily="2" charset="2"/>
              </a:rPr>
              <a:t></a:t>
            </a:r>
            <a:r>
              <a:rPr lang="it-IT" altLang="it-IT" sz="2400" b="1">
                <a:latin typeface="Arial" panose="020B0604020202020204" pitchFamily="34" charset="0"/>
              </a:rPr>
              <a:t> (</a:t>
            </a:r>
            <a:r>
              <a:rPr lang="it-IT" altLang="it-IT" sz="2400" b="1" i="1">
                <a:latin typeface="Arial" panose="020B0604020202020204" pitchFamily="34" charset="0"/>
              </a:rPr>
              <a:t>–</a:t>
            </a:r>
            <a:r>
              <a:rPr lang="it-IT" altLang="it-IT" sz="2400" b="1">
                <a:latin typeface="Arial" panose="020B0604020202020204" pitchFamily="34" charset="0"/>
              </a:rPr>
              <a:t> 38) = 1764 </a:t>
            </a:r>
          </a:p>
        </p:txBody>
      </p:sp>
      <p:graphicFrame>
        <p:nvGraphicFramePr>
          <p:cNvPr id="37898" name="Object 3">
            <a:extLst>
              <a:ext uri="{FF2B5EF4-FFF2-40B4-BE49-F238E27FC236}">
                <a16:creationId xmlns:a16="http://schemas.microsoft.com/office/drawing/2014/main" id="{2966A1A7-806C-5142-A7D7-701FCEFAB1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5029200"/>
          <a:ext cx="7459663" cy="155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8" name="Equation" r:id="rId3" imgW="8153400" imgH="1701800" progId="Equation.3">
                  <p:embed/>
                </p:oleObj>
              </mc:Choice>
              <mc:Fallback>
                <p:oleObj name="Equation" r:id="rId3" imgW="8153400" imgH="170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029200"/>
                        <a:ext cx="7459663" cy="155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90CFE4F1-A7ED-4C42-93C9-5912A6653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58099"/>
            <a:ext cx="7194495" cy="45361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egnaposto piè di pagina 3">
            <a:extLst>
              <a:ext uri="{FF2B5EF4-FFF2-40B4-BE49-F238E27FC236}">
                <a16:creationId xmlns:a16="http://schemas.microsoft.com/office/drawing/2014/main" id="{D5F02EA9-F24C-A546-B511-CDCEA3507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38914" name="Segnaposto numero diapositiva 4">
            <a:extLst>
              <a:ext uri="{FF2B5EF4-FFF2-40B4-BE49-F238E27FC236}">
                <a16:creationId xmlns:a16="http://schemas.microsoft.com/office/drawing/2014/main" id="{B2946564-AF14-514F-9DFE-C3B28B4E1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4CCB76-0752-0F4D-BAA1-844B7C07BFF8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8915" name="Title 10">
            <a:extLst>
              <a:ext uri="{FF2B5EF4-FFF2-40B4-BE49-F238E27FC236}">
                <a16:creationId xmlns:a16="http://schemas.microsoft.com/office/drawing/2014/main" id="{8BACBA1C-DC35-5E4F-8DDE-228E4FD28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 anchor="t"/>
          <a:lstStyle/>
          <a:p>
            <a:r>
              <a:rPr lang="it-IT" altLang="it-IT" sz="360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Procedimento per risolvere un problema</a:t>
            </a:r>
          </a:p>
        </p:txBody>
      </p:sp>
      <p:sp>
        <p:nvSpPr>
          <p:cNvPr id="38916" name="TextBox 23">
            <a:extLst>
              <a:ext uri="{FF2B5EF4-FFF2-40B4-BE49-F238E27FC236}">
                <a16:creationId xmlns:a16="http://schemas.microsoft.com/office/drawing/2014/main" id="{45182047-E21D-494F-8046-E0A040DDC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43000"/>
            <a:ext cx="8686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2714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 b="1">
                <a:solidFill>
                  <a:srgbClr val="008000"/>
                </a:solidFill>
                <a:latin typeface="Arial" panose="020B0604020202020204" pitchFamily="34" charset="0"/>
              </a:rPr>
              <a:t>4. Controllo che le soluzioni ottenute siano corrette</a:t>
            </a:r>
          </a:p>
        </p:txBody>
      </p:sp>
      <p:sp>
        <p:nvSpPr>
          <p:cNvPr id="38917" name="TextBox 24">
            <a:extLst>
              <a:ext uri="{FF2B5EF4-FFF2-40B4-BE49-F238E27FC236}">
                <a16:creationId xmlns:a16="http://schemas.microsoft.com/office/drawing/2014/main" id="{A911E15B-D876-AD4F-9D18-2DED8E0A2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00200"/>
            <a:ext cx="79248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r>
              <a:rPr lang="it-IT" altLang="it-IT" sz="24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 = 1 </a:t>
            </a:r>
            <a:r>
              <a:rPr lang="it-IT" altLang="it-IT" sz="2400" b="1">
                <a:latin typeface="Arial" panose="020B0604020202020204" pitchFamily="34" charset="0"/>
              </a:rPr>
              <a:t>è positiva ed è la soluzione corretta, perché è vera l’uguaglianza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(11 + 2 </a:t>
            </a: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it-IT" altLang="it-IT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× 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(6 + 2 </a:t>
            </a: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it-IT" altLang="it-IT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) – 66 =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it-IT" altLang="it-IT" sz="2800" b="1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it-IT" altLang="it-IT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66 = </a:t>
            </a:r>
            <a:r>
              <a:rPr lang="it-IT" altLang="it-IT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– 66 = 38</a:t>
            </a:r>
            <a:endParaRPr lang="it-IT" altLang="it-IT" sz="28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918" name="Picture 7" descr="EquaII_Presenta1b.jpg">
            <a:extLst>
              <a:ext uri="{FF2B5EF4-FFF2-40B4-BE49-F238E27FC236}">
                <a16:creationId xmlns:a16="http://schemas.microsoft.com/office/drawing/2014/main" id="{2A1CBA49-9D7C-BD4B-9081-AB0FB5EF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24300"/>
            <a:ext cx="38100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5F1B9F-A822-2544-8330-3BA1D5844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343400"/>
            <a:ext cx="3200400" cy="2057400"/>
          </a:xfrm>
          <a:prstGeom prst="rect">
            <a:avLst/>
          </a:prstGeom>
          <a:solidFill>
            <a:srgbClr val="E1FFE6">
              <a:alpha val="23921"/>
            </a:srgbClr>
          </a:solidFill>
          <a:ln w="38100">
            <a:solidFill>
              <a:srgbClr val="008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it-IT" altLang="it-IT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8920" name="TextBox 10">
            <a:extLst>
              <a:ext uri="{FF2B5EF4-FFF2-40B4-BE49-F238E27FC236}">
                <a16:creationId xmlns:a16="http://schemas.microsoft.com/office/drawing/2014/main" id="{21A0AA8A-518C-3849-84DB-BD2948F91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86200"/>
            <a:ext cx="2286000" cy="1016000"/>
          </a:xfrm>
          <a:prstGeom prst="rect">
            <a:avLst/>
          </a:prstGeom>
          <a:solidFill>
            <a:srgbClr val="FFFAE0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008000"/>
                </a:solidFill>
                <a:latin typeface="Arial" panose="020B0604020202020204" pitchFamily="34" charset="0"/>
              </a:rPr>
              <a:t>104 è l’area del rettangolo verde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008000"/>
                </a:solidFill>
                <a:latin typeface="Arial" panose="020B0604020202020204" pitchFamily="34" charset="0"/>
              </a:rPr>
              <a:t>quadro + cornice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0FE380B-0BCF-2544-9CAC-53AD1E7F2C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14600" y="3886200"/>
            <a:ext cx="1981200" cy="114300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A9ED55-D0FD-2F47-AA25-CAB8A43EA7A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191000" y="4114800"/>
            <a:ext cx="1905000" cy="7620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piè di pagina 3">
            <a:extLst>
              <a:ext uri="{FF2B5EF4-FFF2-40B4-BE49-F238E27FC236}">
                <a16:creationId xmlns:a16="http://schemas.microsoft.com/office/drawing/2014/main" id="{7B92BFD9-3136-3D4B-9826-8D8C64E61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39938" name="Segnaposto numero diapositiva 4">
            <a:extLst>
              <a:ext uri="{FF2B5EF4-FFF2-40B4-BE49-F238E27FC236}">
                <a16:creationId xmlns:a16="http://schemas.microsoft.com/office/drawing/2014/main" id="{85F95153-D7AE-1947-AD63-95A2331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676599-10A2-E54C-8CFB-ACD4EEE9CE9C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9939" name="Title 10">
            <a:extLst>
              <a:ext uri="{FF2B5EF4-FFF2-40B4-BE49-F238E27FC236}">
                <a16:creationId xmlns:a16="http://schemas.microsoft.com/office/drawing/2014/main" id="{23B1183C-B0C2-E948-AEAD-D33CC033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 anchor="t"/>
          <a:lstStyle/>
          <a:p>
            <a:r>
              <a:rPr lang="it-IT" altLang="it-IT" sz="360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Procedimento per risolvere un problema</a:t>
            </a:r>
          </a:p>
        </p:txBody>
      </p:sp>
      <p:sp>
        <p:nvSpPr>
          <p:cNvPr id="39940" name="TextBox 23">
            <a:extLst>
              <a:ext uri="{FF2B5EF4-FFF2-40B4-BE49-F238E27FC236}">
                <a16:creationId xmlns:a16="http://schemas.microsoft.com/office/drawing/2014/main" id="{6D19714D-A756-6449-BCED-726DBA8E6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8382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2714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 b="1">
                <a:solidFill>
                  <a:srgbClr val="008000"/>
                </a:solidFill>
                <a:latin typeface="Arial" panose="020B0604020202020204" pitchFamily="34" charset="0"/>
              </a:rPr>
              <a:t>4. Controllo che le soluzioni ottenute siano corrette</a:t>
            </a:r>
          </a:p>
        </p:txBody>
      </p:sp>
      <p:sp>
        <p:nvSpPr>
          <p:cNvPr id="39941" name="TextBox 6">
            <a:extLst>
              <a:ext uri="{FF2B5EF4-FFF2-40B4-BE49-F238E27FC236}">
                <a16:creationId xmlns:a16="http://schemas.microsoft.com/office/drawing/2014/main" id="{382892C5-17FC-C247-952C-B0766AA1D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36" y="1558925"/>
            <a:ext cx="8534400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 b="1" dirty="0">
                <a:latin typeface="Arial" panose="020B0604020202020204" pitchFamily="34" charset="0"/>
              </a:rPr>
              <a:t>Come posso spiegare la presenza della soluzione negativa </a:t>
            </a:r>
            <a:r>
              <a:rPr lang="it-IT" altLang="it-IT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600" b="1" baseline="-25000" dirty="0">
                <a:latin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it-IT" altLang="it-IT" sz="2600" b="1" dirty="0">
                <a:latin typeface="Arial" panose="020B0604020202020204" pitchFamily="34" charset="0"/>
                <a:cs typeface="Times New Roman" panose="02020603050405020304" pitchFamily="18" charset="0"/>
              </a:rPr>
              <a:t> = </a:t>
            </a:r>
            <a:r>
              <a:rPr lang="it-IT" altLang="it-I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–9,5?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 b="1" dirty="0">
                <a:latin typeface="Arial" panose="020B0604020202020204" pitchFamily="34" charset="0"/>
                <a:cs typeface="Times New Roman" panose="02020603050405020304" pitchFamily="18" charset="0"/>
              </a:rPr>
              <a:t>Controllo se la soluzione </a:t>
            </a:r>
            <a:r>
              <a:rPr lang="it-IT" altLang="it-I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–9,5</a:t>
            </a:r>
            <a:r>
              <a:rPr lang="it-IT" altLang="it-IT" sz="2600" b="1" dirty="0">
                <a:latin typeface="Arial" panose="020B0604020202020204" pitchFamily="34" charset="0"/>
                <a:cs typeface="Times New Roman" panose="02020603050405020304" pitchFamily="18" charset="0"/>
              </a:rPr>
              <a:t> è corretta: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00" b="1" dirty="0"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[11 + 2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9,5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)][(6 + 2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9,5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)] – 66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(–8) </a:t>
            </a:r>
            <a:r>
              <a:rPr lang="it-IT" altLang="it-IT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(–13) 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66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altLang="it-IT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66 = 38  </a:t>
            </a:r>
            <a:r>
              <a:rPr lang="it-IT" altLang="it-IT" sz="2800" b="1" u="sng" dirty="0">
                <a:solidFill>
                  <a:srgbClr val="FF0000"/>
                </a:solidFill>
                <a:latin typeface="Arial Narrow" panose="020B0604020202020204" pitchFamily="34" charset="0"/>
                <a:cs typeface="Times New Roman" panose="02020603050405020304" pitchFamily="18" charset="0"/>
              </a:rPr>
              <a:t>Uguaglianza vera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942" name="TextBox 11">
            <a:extLst>
              <a:ext uri="{FF2B5EF4-FFF2-40B4-BE49-F238E27FC236}">
                <a16:creationId xmlns:a16="http://schemas.microsoft.com/office/drawing/2014/main" id="{938B96C9-2B39-9844-AA4B-69F87EC9B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944467"/>
            <a:ext cx="4419600" cy="1292225"/>
          </a:xfrm>
          <a:prstGeom prst="rect">
            <a:avLst/>
          </a:prstGeom>
          <a:solidFill>
            <a:srgbClr val="FFFAE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600" b="1" dirty="0">
                <a:solidFill>
                  <a:srgbClr val="0000FF"/>
                </a:solidFill>
                <a:latin typeface="Arial Narrow" panose="020B0604020202020204" pitchFamily="34" charset="0"/>
                <a:cs typeface="Times New Roman" panose="02020603050405020304" pitchFamily="18" charset="0"/>
              </a:rPr>
              <a:t>–9,5  è una soluzione dell’equazione di 2° grado, ma </a:t>
            </a:r>
            <a:r>
              <a:rPr lang="it-IT" altLang="it-IT" sz="2600" b="1" dirty="0">
                <a:solidFill>
                  <a:srgbClr val="FF0000"/>
                </a:solidFill>
                <a:latin typeface="Arial Narrow" panose="020B0604020202020204" pitchFamily="34" charset="0"/>
                <a:cs typeface="Times New Roman" panose="02020603050405020304" pitchFamily="18" charset="0"/>
              </a:rPr>
              <a:t>non</a:t>
            </a:r>
            <a:r>
              <a:rPr lang="it-IT" altLang="it-IT" sz="2600" b="1" dirty="0">
                <a:solidFill>
                  <a:srgbClr val="0000FF"/>
                </a:solidFill>
                <a:latin typeface="Arial Narrow" panose="020B0604020202020204" pitchFamily="34" charset="0"/>
                <a:cs typeface="Times New Roman" panose="02020603050405020304" pitchFamily="18" charset="0"/>
              </a:rPr>
              <a:t> del problema geometrico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4D6B2A-0740-7340-B9AD-4360C2385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581400"/>
            <a:ext cx="2209800" cy="5334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it-IT" altLang="it-IT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A35A96-37F1-694B-B68C-624F47AAD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3581400"/>
            <a:ext cx="685800" cy="5334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it-IT" altLang="it-IT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2E0222-1253-504A-8CBA-DC4900312DC0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1447800" y="4267200"/>
            <a:ext cx="685800" cy="3810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6" name="TextBox 18">
            <a:extLst>
              <a:ext uri="{FF2B5EF4-FFF2-40B4-BE49-F238E27FC236}">
                <a16:creationId xmlns:a16="http://schemas.microsoft.com/office/drawing/2014/main" id="{EC22D1C5-B802-3B49-BF37-D7D2397D8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876800"/>
            <a:ext cx="3581400" cy="830263"/>
          </a:xfrm>
          <a:prstGeom prst="rect">
            <a:avLst/>
          </a:prstGeom>
          <a:solidFill>
            <a:srgbClr val="FFFAE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 Narrow" panose="020B0604020202020204" pitchFamily="34" charset="0"/>
                <a:cs typeface="Times New Roman" panose="02020603050405020304" pitchFamily="18" charset="0"/>
              </a:rPr>
              <a:t>–8 e –13 </a:t>
            </a:r>
            <a:r>
              <a:rPr lang="it-IT" altLang="it-IT" sz="2400" b="1">
                <a:solidFill>
                  <a:srgbClr val="FF0000"/>
                </a:solidFill>
                <a:latin typeface="Arial Narrow" panose="020B0604020202020204" pitchFamily="34" charset="0"/>
                <a:cs typeface="Times New Roman" panose="02020603050405020304" pitchFamily="18" charset="0"/>
              </a:rPr>
              <a:t>non</a:t>
            </a:r>
            <a:r>
              <a:rPr lang="it-IT" altLang="it-IT" sz="2400" b="1">
                <a:latin typeface="Arial Narrow" panose="020B0604020202020204" pitchFamily="34" charset="0"/>
                <a:cs typeface="Times New Roman" panose="02020603050405020304" pitchFamily="18" charset="0"/>
              </a:rPr>
              <a:t> descrivono le dimensioni di un rettangolo.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egnaposto piè di pagina 3">
            <a:extLst>
              <a:ext uri="{FF2B5EF4-FFF2-40B4-BE49-F238E27FC236}">
                <a16:creationId xmlns:a16="http://schemas.microsoft.com/office/drawing/2014/main" id="{3A9EE340-1A7F-9040-920F-C8EDEA3C2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40962" name="Segnaposto numero diapositiva 4">
            <a:extLst>
              <a:ext uri="{FF2B5EF4-FFF2-40B4-BE49-F238E27FC236}">
                <a16:creationId xmlns:a16="http://schemas.microsoft.com/office/drawing/2014/main" id="{7CC6B313-553D-C849-A204-209576AA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123A15-6B62-7A46-9852-946DB64DAF1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0963" name="Title 10">
            <a:extLst>
              <a:ext uri="{FF2B5EF4-FFF2-40B4-BE49-F238E27FC236}">
                <a16:creationId xmlns:a16="http://schemas.microsoft.com/office/drawing/2014/main" id="{4178F88E-6E88-4D41-B6C6-0133DDD58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0"/>
            <a:ext cx="6248400" cy="685800"/>
          </a:xfrm>
        </p:spPr>
        <p:txBody>
          <a:bodyPr anchor="t"/>
          <a:lstStyle/>
          <a:p>
            <a:r>
              <a:rPr lang="it-IT" altLang="it-IT" sz="3600">
                <a:solidFill>
                  <a:srgbClr val="FF0000"/>
                </a:solidFill>
                <a:ea typeface="ＭＳ Ｐゴシック" panose="020B0600070205080204" pitchFamily="34" charset="-128"/>
              </a:rPr>
              <a:t>Equazioni di 2°e numeri reali</a:t>
            </a:r>
          </a:p>
        </p:txBody>
      </p:sp>
      <p:sp>
        <p:nvSpPr>
          <p:cNvPr id="40964" name="TextBox 8">
            <a:extLst>
              <a:ext uri="{FF2B5EF4-FFF2-40B4-BE49-F238E27FC236}">
                <a16:creationId xmlns:a16="http://schemas.microsoft.com/office/drawing/2014/main" id="{EED6B614-9C48-0648-A925-347764F3C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Risolvere  equazioni di 2° grado porta ad entrare in vari insiemi numerici. Ecco qualche esempio per riflettere. </a:t>
            </a:r>
          </a:p>
        </p:txBody>
      </p:sp>
      <p:pic>
        <p:nvPicPr>
          <p:cNvPr id="40965" name="Picture 10" descr="Schermata 2014-09-29 alle 15.24.04.png">
            <a:extLst>
              <a:ext uri="{FF2B5EF4-FFF2-40B4-BE49-F238E27FC236}">
                <a16:creationId xmlns:a16="http://schemas.microsoft.com/office/drawing/2014/main" id="{5E0A8115-9064-944D-A882-FB854E81E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6858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1" descr="Ins_numerici2.jpg">
            <a:extLst>
              <a:ext uri="{FF2B5EF4-FFF2-40B4-BE49-F238E27FC236}">
                <a16:creationId xmlns:a16="http://schemas.microsoft.com/office/drawing/2014/main" id="{2801202E-8CDB-DD46-9638-5BD5D450F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72000"/>
            <a:ext cx="434340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piè di pagina 3">
            <a:extLst>
              <a:ext uri="{FF2B5EF4-FFF2-40B4-BE49-F238E27FC236}">
                <a16:creationId xmlns:a16="http://schemas.microsoft.com/office/drawing/2014/main" id="{06695E74-3D59-914D-AF4E-7DAEF0D24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41986" name="Segnaposto numero diapositiva 4">
            <a:extLst>
              <a:ext uri="{FF2B5EF4-FFF2-40B4-BE49-F238E27FC236}">
                <a16:creationId xmlns:a16="http://schemas.microsoft.com/office/drawing/2014/main" id="{2796D65D-FAD9-DE4E-A729-25FA9DA10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C0FF44-10E7-4543-A1DC-0FA1DEEA69E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1987" name="Title 10">
            <a:extLst>
              <a:ext uri="{FF2B5EF4-FFF2-40B4-BE49-F238E27FC236}">
                <a16:creationId xmlns:a16="http://schemas.microsoft.com/office/drawing/2014/main" id="{2D4BFCD4-4C41-1646-9E06-A5D0A0F81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28600"/>
            <a:ext cx="4648200" cy="685800"/>
          </a:xfrm>
        </p:spPr>
        <p:txBody>
          <a:bodyPr anchor="t"/>
          <a:lstStyle/>
          <a:p>
            <a:r>
              <a:rPr lang="it-IT" altLang="it-IT" sz="3600">
                <a:solidFill>
                  <a:srgbClr val="FF0000"/>
                </a:solidFill>
                <a:ea typeface="ＭＳ Ｐゴシック" panose="020B0600070205080204" pitchFamily="34" charset="-128"/>
              </a:rPr>
              <a:t>Uno sguardo alla storia</a:t>
            </a:r>
          </a:p>
        </p:txBody>
      </p:sp>
      <p:sp>
        <p:nvSpPr>
          <p:cNvPr id="41988" name="TextBox 7">
            <a:extLst>
              <a:ext uri="{FF2B5EF4-FFF2-40B4-BE49-F238E27FC236}">
                <a16:creationId xmlns:a16="http://schemas.microsoft.com/office/drawing/2014/main" id="{98A0BF45-770C-5F4C-9E2D-DC570AC92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38200"/>
            <a:ext cx="86868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 Narrow" panose="020B0604020202020204" pitchFamily="34" charset="0"/>
              </a:rPr>
              <a:t>Nel lungo cammino dai numeri naturali ai numeri reali, i numeri negativi hanno incontrato più difficoltà a diffondersi: bisogna aspettare la geometria analitica (XVII secolo) per ‘vedere’ il prodotto di due numeri negativi, mentre frazioni e numeri irrazionali compaiono prima  in geometria euclidea.</a:t>
            </a:r>
          </a:p>
        </p:txBody>
      </p:sp>
      <p:pic>
        <p:nvPicPr>
          <p:cNvPr id="41989" name="Picture 9" descr="Schermata 2014-09-29 alle 16.40.13.png">
            <a:extLst>
              <a:ext uri="{FF2B5EF4-FFF2-40B4-BE49-F238E27FC236}">
                <a16:creationId xmlns:a16="http://schemas.microsoft.com/office/drawing/2014/main" id="{FC26FDCE-0ACE-6D4A-8096-E8F8FCE56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00400"/>
            <a:ext cx="3103563" cy="3124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13" descr="Schermata 2014-09-29 alle 16.56.39.png">
            <a:extLst>
              <a:ext uri="{FF2B5EF4-FFF2-40B4-BE49-F238E27FC236}">
                <a16:creationId xmlns:a16="http://schemas.microsoft.com/office/drawing/2014/main" id="{B84C70C7-AB39-C64E-BF2D-AD94455D7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21669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4" descr="Schermata 2014-09-29 alle 17.04.40.png">
            <a:extLst>
              <a:ext uri="{FF2B5EF4-FFF2-40B4-BE49-F238E27FC236}">
                <a16:creationId xmlns:a16="http://schemas.microsoft.com/office/drawing/2014/main" id="{55969D88-6C63-0A4E-846C-F4322070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81400"/>
            <a:ext cx="21082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>
            <a:extLst>
              <a:ext uri="{FF2B5EF4-FFF2-40B4-BE49-F238E27FC236}">
                <a16:creationId xmlns:a16="http://schemas.microsoft.com/office/drawing/2014/main" id="{F9D7E5D7-62F1-2547-804A-AED33BE0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5491"/>
            <a:ext cx="8229600" cy="561975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Osservare grafici</a:t>
            </a:r>
          </a:p>
        </p:txBody>
      </p:sp>
      <p:sp>
        <p:nvSpPr>
          <p:cNvPr id="17410" name="Segnaposto contenuto 2">
            <a:extLst>
              <a:ext uri="{FF2B5EF4-FFF2-40B4-BE49-F238E27FC236}">
                <a16:creationId xmlns:a16="http://schemas.microsoft.com/office/drawing/2014/main" id="{9344D827-0438-E845-9F4B-313D0AD81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18854"/>
            <a:ext cx="8458200" cy="574576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it-IT" altLang="it-IT" dirty="0">
                <a:ea typeface="ＭＳ Ｐゴシック" panose="020B0600070205080204" pitchFamily="34" charset="-128"/>
              </a:rPr>
              <a:t>Nel Video1 osservo una retta in movimento.</a:t>
            </a:r>
          </a:p>
        </p:txBody>
      </p:sp>
      <p:sp>
        <p:nvSpPr>
          <p:cNvPr id="17411" name="Slide Number Placeholder 4">
            <a:extLst>
              <a:ext uri="{FF2B5EF4-FFF2-40B4-BE49-F238E27FC236}">
                <a16:creationId xmlns:a16="http://schemas.microsoft.com/office/drawing/2014/main" id="{B25E3E0F-0957-8244-B4AB-88CE7A5A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4A7290-4168-E34B-A28D-921391A1214A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7412" name="Footer Placeholder 5">
            <a:extLst>
              <a:ext uri="{FF2B5EF4-FFF2-40B4-BE49-F238E27FC236}">
                <a16:creationId xmlns:a16="http://schemas.microsoft.com/office/drawing/2014/main" id="{96BAB849-C48F-C443-A0EA-8F3795079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17414" name="TextBox 8">
            <a:extLst>
              <a:ext uri="{FF2B5EF4-FFF2-40B4-BE49-F238E27FC236}">
                <a16:creationId xmlns:a16="http://schemas.microsoft.com/office/drawing/2014/main" id="{62CF8E7F-3ADE-A84E-B177-68E18C07E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391205"/>
            <a:ext cx="7620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b="1" dirty="0">
                <a:solidFill>
                  <a:srgbClr val="0000FF"/>
                </a:solidFill>
              </a:rPr>
              <a:t>La retta scivola sul piano e incontra sempre l’asse delle x in un punto C</a:t>
            </a:r>
          </a:p>
        </p:txBody>
      </p:sp>
      <p:pic>
        <p:nvPicPr>
          <p:cNvPr id="2" name="1a.Alg1_Video1.mov">
            <a:hlinkClick r:id="" action="ppaction://media"/>
            <a:extLst>
              <a:ext uri="{FF2B5EF4-FFF2-40B4-BE49-F238E27FC236}">
                <a16:creationId xmlns:a16="http://schemas.microsoft.com/office/drawing/2014/main" id="{48B43A3D-5B63-2A43-B0E4-1550B7F889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1760" y="1370423"/>
            <a:ext cx="4777771" cy="397610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4">
            <a:extLst>
              <a:ext uri="{FF2B5EF4-FFF2-40B4-BE49-F238E27FC236}">
                <a16:creationId xmlns:a16="http://schemas.microsoft.com/office/drawing/2014/main" id="{D9C5CE53-8367-CE4A-A9C8-07DDC8FE6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18434" name="Slide Number Placeholder 3">
            <a:extLst>
              <a:ext uri="{FF2B5EF4-FFF2-40B4-BE49-F238E27FC236}">
                <a16:creationId xmlns:a16="http://schemas.microsoft.com/office/drawing/2014/main" id="{612F539A-50CF-4543-A35C-6FC460A11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C144BF-F82A-8541-8710-99EA2224B0C1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8436" name="Title 6">
            <a:extLst>
              <a:ext uri="{FF2B5EF4-FFF2-40B4-BE49-F238E27FC236}">
                <a16:creationId xmlns:a16="http://schemas.microsoft.com/office/drawing/2014/main" id="{0D4A80BC-E147-194F-AE22-09E120CA7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441325"/>
            <a:ext cx="8231560" cy="838200"/>
          </a:xfrm>
        </p:spPr>
        <p:txBody>
          <a:bodyPr anchor="t"/>
          <a:lstStyle/>
          <a:p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Dal grafico della retta ai calcoli</a:t>
            </a:r>
          </a:p>
        </p:txBody>
      </p:sp>
      <p:pic>
        <p:nvPicPr>
          <p:cNvPr id="18437" name="Picture 6" descr="Schermata 2014-09-18 alle 10.23.46.png">
            <a:extLst>
              <a:ext uri="{FF2B5EF4-FFF2-40B4-BE49-F238E27FC236}">
                <a16:creationId xmlns:a16="http://schemas.microsoft.com/office/drawing/2014/main" id="{76A09280-6CE2-7C45-9C51-9937B8DD8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9073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>
            <a:extLst>
              <a:ext uri="{FF2B5EF4-FFF2-40B4-BE49-F238E27FC236}">
                <a16:creationId xmlns:a16="http://schemas.microsoft.com/office/drawing/2014/main" id="{F9D7E5D7-62F1-2547-804A-AED33BE0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5491"/>
            <a:ext cx="8229600" cy="561975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Osservare grafici</a:t>
            </a:r>
          </a:p>
        </p:txBody>
      </p:sp>
      <p:sp>
        <p:nvSpPr>
          <p:cNvPr id="17410" name="Segnaposto contenuto 2">
            <a:extLst>
              <a:ext uri="{FF2B5EF4-FFF2-40B4-BE49-F238E27FC236}">
                <a16:creationId xmlns:a16="http://schemas.microsoft.com/office/drawing/2014/main" id="{9344D827-0438-E845-9F4B-313D0AD81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18854"/>
            <a:ext cx="8458200" cy="574576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it-IT" altLang="it-IT" dirty="0">
                <a:ea typeface="ＭＳ Ｐゴシック" panose="020B0600070205080204" pitchFamily="34" charset="-128"/>
              </a:rPr>
              <a:t>Nel Video2 osservo una parabola in movimento.</a:t>
            </a:r>
          </a:p>
        </p:txBody>
      </p:sp>
      <p:sp>
        <p:nvSpPr>
          <p:cNvPr id="17411" name="Slide Number Placeholder 4">
            <a:extLst>
              <a:ext uri="{FF2B5EF4-FFF2-40B4-BE49-F238E27FC236}">
                <a16:creationId xmlns:a16="http://schemas.microsoft.com/office/drawing/2014/main" id="{B25E3E0F-0957-8244-B4AB-88CE7A5A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4A7290-4168-E34B-A28D-921391A1214A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7412" name="Footer Placeholder 5">
            <a:extLst>
              <a:ext uri="{FF2B5EF4-FFF2-40B4-BE49-F238E27FC236}">
                <a16:creationId xmlns:a16="http://schemas.microsoft.com/office/drawing/2014/main" id="{96BAB849-C48F-C443-A0EA-8F3795079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17414" name="TextBox 8">
            <a:extLst>
              <a:ext uri="{FF2B5EF4-FFF2-40B4-BE49-F238E27FC236}">
                <a16:creationId xmlns:a16="http://schemas.microsoft.com/office/drawing/2014/main" id="{62CF8E7F-3ADE-A84E-B177-68E18C07E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770398"/>
            <a:ext cx="762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b="1" dirty="0">
                <a:solidFill>
                  <a:srgbClr val="0000FF"/>
                </a:solidFill>
              </a:rPr>
              <a:t>La parabola scivola sul piano e trovo tre casi</a:t>
            </a:r>
          </a:p>
        </p:txBody>
      </p:sp>
      <p:pic>
        <p:nvPicPr>
          <p:cNvPr id="4" name="1b.Alg1_video2.mov">
            <a:hlinkClick r:id="" action="ppaction://media"/>
            <a:extLst>
              <a:ext uri="{FF2B5EF4-FFF2-40B4-BE49-F238E27FC236}">
                <a16:creationId xmlns:a16="http://schemas.microsoft.com/office/drawing/2014/main" id="{CF53A417-9BAA-A14F-A5D7-E3D0795E6F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6934" y="1349997"/>
            <a:ext cx="4390132" cy="418754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7369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olo 3">
            <a:extLst>
              <a:ext uri="{FF2B5EF4-FFF2-40B4-BE49-F238E27FC236}">
                <a16:creationId xmlns:a16="http://schemas.microsoft.com/office/drawing/2014/main" id="{FD022832-98A5-854C-9DF7-24D05627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21" y="633189"/>
            <a:ext cx="8458200" cy="563563"/>
          </a:xfrm>
        </p:spPr>
        <p:txBody>
          <a:bodyPr tIns="0" bIns="0"/>
          <a:lstStyle/>
          <a:p>
            <a:pPr eaLnBrk="1" hangingPunct="1">
              <a:tabLst>
                <a:tab pos="1168400" algn="l"/>
              </a:tabLst>
            </a:pP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Osservare la parabola: tre casi possibili</a:t>
            </a:r>
            <a:br>
              <a:rPr lang="it-IT" altLang="it-IT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endParaRPr lang="it-IT" altLang="it-IT" sz="32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9458" name="Slide Number Placeholder 8">
            <a:extLst>
              <a:ext uri="{FF2B5EF4-FFF2-40B4-BE49-F238E27FC236}">
                <a16:creationId xmlns:a16="http://schemas.microsoft.com/office/drawing/2014/main" id="{20557240-C2C6-154D-B849-B47996F71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0B6C49-E465-D74B-9971-EAF3B57FA797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9459" name="Footer Placeholder 9">
            <a:extLst>
              <a:ext uri="{FF2B5EF4-FFF2-40B4-BE49-F238E27FC236}">
                <a16:creationId xmlns:a16="http://schemas.microsoft.com/office/drawing/2014/main" id="{FD58DEB5-5C26-0348-B7FC-24C2DCFB9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533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pic>
        <p:nvPicPr>
          <p:cNvPr id="19460" name="Picture 12" descr="Schermata 2014-09-18 alle 09.39.20.png">
            <a:extLst>
              <a:ext uri="{FF2B5EF4-FFF2-40B4-BE49-F238E27FC236}">
                <a16:creationId xmlns:a16="http://schemas.microsoft.com/office/drawing/2014/main" id="{CC97A52B-185E-7646-99AA-22E6ADCB8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"/>
          <a:stretch>
            <a:fillRect/>
          </a:stretch>
        </p:blipFill>
        <p:spPr bwMode="auto">
          <a:xfrm>
            <a:off x="304800" y="1676400"/>
            <a:ext cx="2933700" cy="32258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13" descr="Schermata 2014-09-18 alle 09.44.31.png">
            <a:extLst>
              <a:ext uri="{FF2B5EF4-FFF2-40B4-BE49-F238E27FC236}">
                <a16:creationId xmlns:a16="http://schemas.microsoft.com/office/drawing/2014/main" id="{7D5D6F70-0348-C14A-90DB-C276856CC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"/>
          <a:stretch>
            <a:fillRect/>
          </a:stretch>
        </p:blipFill>
        <p:spPr bwMode="auto">
          <a:xfrm>
            <a:off x="3581400" y="1752600"/>
            <a:ext cx="2667000" cy="31623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chermata 2014-09-18 alle 09.45.32.png">
            <a:extLst>
              <a:ext uri="{FF2B5EF4-FFF2-40B4-BE49-F238E27FC236}">
                <a16:creationId xmlns:a16="http://schemas.microsoft.com/office/drawing/2014/main" id="{D1BB26CF-6DE7-8E4D-A179-65EF6C6F2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828800"/>
            <a:ext cx="1993900" cy="3060700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9463" name="TextBox 16">
            <a:extLst>
              <a:ext uri="{FF2B5EF4-FFF2-40B4-BE49-F238E27FC236}">
                <a16:creationId xmlns:a16="http://schemas.microsoft.com/office/drawing/2014/main" id="{A923D5D3-8C81-844C-BBD0-3CE3DFADC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29200"/>
            <a:ext cx="2590800" cy="1200150"/>
          </a:xfrm>
          <a:prstGeom prst="rect">
            <a:avLst/>
          </a:prstGeom>
          <a:solidFill>
            <a:srgbClr val="FFFAE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 Narrow" panose="020B0604020202020204" pitchFamily="34" charset="0"/>
              </a:rPr>
              <a:t>La parabola incontra l’asse </a:t>
            </a:r>
            <a:r>
              <a:rPr lang="it-IT" altLang="it-IT" sz="2400" b="1" i="1">
                <a:latin typeface="Arial Narrow" panose="020B0604020202020204" pitchFamily="34" charset="0"/>
              </a:rPr>
              <a:t>x</a:t>
            </a:r>
            <a:r>
              <a:rPr lang="it-IT" altLang="it-IT" sz="2400" b="1">
                <a:latin typeface="Arial Narrow" panose="020B0604020202020204" pitchFamily="34" charset="0"/>
              </a:rPr>
              <a:t> in due punti A e B</a:t>
            </a:r>
          </a:p>
        </p:txBody>
      </p:sp>
      <p:sp>
        <p:nvSpPr>
          <p:cNvPr id="19464" name="TextBox 17">
            <a:extLst>
              <a:ext uri="{FF2B5EF4-FFF2-40B4-BE49-F238E27FC236}">
                <a16:creationId xmlns:a16="http://schemas.microsoft.com/office/drawing/2014/main" id="{1DEA8F22-A1A6-C844-8918-6FD1130F8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105400"/>
            <a:ext cx="2209800" cy="830263"/>
          </a:xfrm>
          <a:prstGeom prst="rect">
            <a:avLst/>
          </a:prstGeom>
          <a:solidFill>
            <a:srgbClr val="FFFAE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 Narrow" panose="020B0604020202020204" pitchFamily="34" charset="0"/>
              </a:rPr>
              <a:t>I due punti A e B coincidono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339EA4-1B33-FC41-B689-56773349AD8A}"/>
              </a:ext>
            </a:extLst>
          </p:cNvPr>
          <p:cNvSpPr txBox="1"/>
          <p:nvPr/>
        </p:nvSpPr>
        <p:spPr>
          <a:xfrm>
            <a:off x="6629400" y="5181600"/>
            <a:ext cx="2286000" cy="830263"/>
          </a:xfrm>
          <a:prstGeom prst="rect">
            <a:avLst/>
          </a:prstGeom>
          <a:solidFill>
            <a:srgbClr val="FFFAE0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it-IT" altLang="it-IT" b="1">
                <a:latin typeface="Arial Narrow" panose="020B0604020202020204" pitchFamily="34" charset="0"/>
              </a:rPr>
              <a:t>La parabola non incontra l’asse x</a:t>
            </a:r>
          </a:p>
        </p:txBody>
      </p:sp>
      <p:sp>
        <p:nvSpPr>
          <p:cNvPr id="19466" name="TextBox 11">
            <a:extLst>
              <a:ext uri="{FF2B5EF4-FFF2-40B4-BE49-F238E27FC236}">
                <a16:creationId xmlns:a16="http://schemas.microsoft.com/office/drawing/2014/main" id="{3010DD60-A29E-E74A-87F7-63752049A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066800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latin typeface="Abadi MT Condensed Extra Bold" panose="020B0306030101010103" pitchFamily="34" charset="77"/>
              </a:rPr>
              <a:t>1</a:t>
            </a:r>
          </a:p>
        </p:txBody>
      </p:sp>
      <p:sp>
        <p:nvSpPr>
          <p:cNvPr id="19467" name="Rectangle 12">
            <a:extLst>
              <a:ext uri="{FF2B5EF4-FFF2-40B4-BE49-F238E27FC236}">
                <a16:creationId xmlns:a16="http://schemas.microsoft.com/office/drawing/2014/main" id="{AA0B4B19-F4E0-A44E-8A4C-97FD6AAF8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066800"/>
            <a:ext cx="420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latin typeface="Abadi MT Condensed Extra Bold" panose="020B0306030101010103" pitchFamily="34" charset="77"/>
              </a:rPr>
              <a:t>2</a:t>
            </a:r>
          </a:p>
        </p:txBody>
      </p:sp>
      <p:sp>
        <p:nvSpPr>
          <p:cNvPr id="19468" name="Rectangle 14">
            <a:extLst>
              <a:ext uri="{FF2B5EF4-FFF2-40B4-BE49-F238E27FC236}">
                <a16:creationId xmlns:a16="http://schemas.microsoft.com/office/drawing/2014/main" id="{DC2D1D45-9078-8D4D-81D6-3188D1D7E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066800"/>
            <a:ext cx="420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latin typeface="Abadi MT Condensed Extra Bold" panose="020B0306030101010103" pitchFamily="34" charset="77"/>
              </a:rPr>
              <a:t>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>
            <a:extLst>
              <a:ext uri="{FF2B5EF4-FFF2-40B4-BE49-F238E27FC236}">
                <a16:creationId xmlns:a16="http://schemas.microsoft.com/office/drawing/2014/main" id="{D178C863-A4CC-B54A-96FF-786CADB0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112"/>
            <a:ext cx="9113838" cy="633413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Dal grafico della parabola ai calcoli</a:t>
            </a: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sp>
        <p:nvSpPr>
          <p:cNvPr id="20482" name="Slide Number Placeholder 17">
            <a:extLst>
              <a:ext uri="{FF2B5EF4-FFF2-40B4-BE49-F238E27FC236}">
                <a16:creationId xmlns:a16="http://schemas.microsoft.com/office/drawing/2014/main" id="{18762116-F27E-6644-98CA-CE7076D0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F6034F-F64B-AC48-9735-3651FEABE8FD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0483" name="Footer Placeholder 18">
            <a:extLst>
              <a:ext uri="{FF2B5EF4-FFF2-40B4-BE49-F238E27FC236}">
                <a16:creationId xmlns:a16="http://schemas.microsoft.com/office/drawing/2014/main" id="{839C5013-25CD-D946-9E57-21A2300C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67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20484" name="TextBox 19">
            <a:extLst>
              <a:ext uri="{FF2B5EF4-FFF2-40B4-BE49-F238E27FC236}">
                <a16:creationId xmlns:a16="http://schemas.microsoft.com/office/drawing/2014/main" id="{66D3BFAB-BD6D-BE4F-BBD4-9D44E958E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990600"/>
            <a:ext cx="182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1° caso</a:t>
            </a:r>
          </a:p>
        </p:txBody>
      </p:sp>
      <p:pic>
        <p:nvPicPr>
          <p:cNvPr id="20485" name="Picture 20" descr="Schermata 2014-09-18 alle 10.24.04.png">
            <a:extLst>
              <a:ext uri="{FF2B5EF4-FFF2-40B4-BE49-F238E27FC236}">
                <a16:creationId xmlns:a16="http://schemas.microsoft.com/office/drawing/2014/main" id="{9BF74B4E-F1A3-3A42-8CB9-AEB2C8721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7328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olo 1">
            <a:extLst>
              <a:ext uri="{FF2B5EF4-FFF2-40B4-BE49-F238E27FC236}">
                <a16:creationId xmlns:a16="http://schemas.microsoft.com/office/drawing/2014/main" id="{BDE8EF02-6453-5448-BA4C-29E324C9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633413"/>
          </a:xfrm>
        </p:spPr>
        <p:txBody>
          <a:bodyPr/>
          <a:lstStyle/>
          <a:p>
            <a:pPr eaLnBrk="1" hangingPunct="1"/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Le soluzioni di un’equazione di 2° grado</a:t>
            </a:r>
            <a:endParaRPr lang="it-IT" altLang="it-IT" sz="3600">
              <a:ea typeface="ＭＳ Ｐゴシック" panose="020B0600070205080204" pitchFamily="34" charset="-128"/>
            </a:endParaRPr>
          </a:p>
        </p:txBody>
      </p:sp>
      <p:sp>
        <p:nvSpPr>
          <p:cNvPr id="21506" name="Slide Number Placeholder 17">
            <a:extLst>
              <a:ext uri="{FF2B5EF4-FFF2-40B4-BE49-F238E27FC236}">
                <a16:creationId xmlns:a16="http://schemas.microsoft.com/office/drawing/2014/main" id="{D26CD20D-0D09-F941-A314-B05B9AE97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4525E8-FA9F-384E-BFA9-D48F82286E7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1507" name="Footer Placeholder 18">
            <a:extLst>
              <a:ext uri="{FF2B5EF4-FFF2-40B4-BE49-F238E27FC236}">
                <a16:creationId xmlns:a16="http://schemas.microsoft.com/office/drawing/2014/main" id="{67266FD8-5247-6E4E-92F8-3348028F8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67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21508" name="TextBox 6">
            <a:extLst>
              <a:ext uri="{FF2B5EF4-FFF2-40B4-BE49-F238E27FC236}">
                <a16:creationId xmlns:a16="http://schemas.microsoft.com/office/drawing/2014/main" id="{C7C19A01-01E3-E045-BCFE-4B77C0BC1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8915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 Narrow" panose="020B0604020202020204" pitchFamily="34" charset="0"/>
              </a:rPr>
              <a:t>L’equazione</a:t>
            </a:r>
            <a:r>
              <a:rPr lang="it-IT" altLang="it-IT" sz="2400" b="1">
                <a:latin typeface="Arial" panose="020B0604020202020204" pitchFamily="34" charset="0"/>
              </a:rPr>
              <a:t> 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it-IT" altLang="it-IT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– 1 = 0 </a:t>
            </a:r>
            <a:r>
              <a:rPr lang="it-IT" altLang="it-IT" sz="2800" b="1">
                <a:latin typeface="Arial Narrow" panose="020B0604020202020204" pitchFamily="34" charset="0"/>
                <a:cs typeface="Times New Roman" panose="02020603050405020304" pitchFamily="18" charset="0"/>
              </a:rPr>
              <a:t>è di </a:t>
            </a:r>
            <a:r>
              <a:rPr lang="it-IT" altLang="it-IT" sz="2800" b="1">
                <a:solidFill>
                  <a:srgbClr val="FF0000"/>
                </a:solidFill>
                <a:latin typeface="Arial Narrow" panose="020B0604020202020204" pitchFamily="34" charset="0"/>
                <a:cs typeface="Times New Roman" panose="02020603050405020304" pitchFamily="18" charset="0"/>
              </a:rPr>
              <a:t>2°</a:t>
            </a:r>
            <a:r>
              <a:rPr lang="it-IT" altLang="it-IT" sz="2800" b="1">
                <a:latin typeface="Arial Narrow" panose="020B0604020202020204" pitchFamily="34" charset="0"/>
                <a:cs typeface="Times New Roman" panose="02020603050405020304" pitchFamily="18" charset="0"/>
              </a:rPr>
              <a:t> grado e la matematica introduce appositi simboli per descrivere le sue due soluzioni: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509" name="Picture 7" descr="Equa2°_Presenta1a.jpg">
            <a:extLst>
              <a:ext uri="{FF2B5EF4-FFF2-40B4-BE49-F238E27FC236}">
                <a16:creationId xmlns:a16="http://schemas.microsoft.com/office/drawing/2014/main" id="{45DFCE88-5755-F940-AAF9-7025BD2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245745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8">
            <a:extLst>
              <a:ext uri="{FF2B5EF4-FFF2-40B4-BE49-F238E27FC236}">
                <a16:creationId xmlns:a16="http://schemas.microsoft.com/office/drawing/2014/main" id="{F895A5E6-3004-D243-AA7F-836057E5D5F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143000" y="4114800"/>
            <a:ext cx="716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00FF"/>
                </a:solidFill>
                <a:latin typeface="Arial" panose="020B0604020202020204" pitchFamily="34" charset="0"/>
              </a:rPr>
              <a:t>Attenzione alla lettura e scrittura dei simboli!</a:t>
            </a:r>
          </a:p>
        </p:txBody>
      </p:sp>
      <p:pic>
        <p:nvPicPr>
          <p:cNvPr id="21511" name="Picture 10" descr="Schermata 2014-09-18 alle 11.07.54.png">
            <a:extLst>
              <a:ext uri="{FF2B5EF4-FFF2-40B4-BE49-F238E27FC236}">
                <a16:creationId xmlns:a16="http://schemas.microsoft.com/office/drawing/2014/main" id="{5AEAD7A6-7BED-024A-994A-BAF748266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72000"/>
            <a:ext cx="47752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olo 1">
            <a:extLst>
              <a:ext uri="{FF2B5EF4-FFF2-40B4-BE49-F238E27FC236}">
                <a16:creationId xmlns:a16="http://schemas.microsoft.com/office/drawing/2014/main" id="{43A4AA3E-4097-E24D-A20C-C1F3F67F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458200" cy="633413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Dal grafico della parabola ai calcoli</a:t>
            </a: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sp>
        <p:nvSpPr>
          <p:cNvPr id="22530" name="Slide Number Placeholder 17">
            <a:extLst>
              <a:ext uri="{FF2B5EF4-FFF2-40B4-BE49-F238E27FC236}">
                <a16:creationId xmlns:a16="http://schemas.microsoft.com/office/drawing/2014/main" id="{C7F3A470-4662-5A42-AC34-B09DB9841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9535B8-B982-F04D-B115-4849D6E810B6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2531" name="Footer Placeholder 18">
            <a:extLst>
              <a:ext uri="{FF2B5EF4-FFF2-40B4-BE49-F238E27FC236}">
                <a16:creationId xmlns:a16="http://schemas.microsoft.com/office/drawing/2014/main" id="{9573ED7C-6ECD-2845-889A-43F02E3F4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67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Bruna Cavallaro, Treccani Scuola 2014</a:t>
            </a:r>
          </a:p>
        </p:txBody>
      </p:sp>
      <p:sp>
        <p:nvSpPr>
          <p:cNvPr id="22532" name="TextBox 19">
            <a:extLst>
              <a:ext uri="{FF2B5EF4-FFF2-40B4-BE49-F238E27FC236}">
                <a16:creationId xmlns:a16="http://schemas.microsoft.com/office/drawing/2014/main" id="{4EF63195-B711-A64F-8241-037D93624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990600"/>
            <a:ext cx="182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2° caso</a:t>
            </a:r>
          </a:p>
        </p:txBody>
      </p:sp>
      <p:pic>
        <p:nvPicPr>
          <p:cNvPr id="22533" name="Picture 7" descr="Schermata 2014-09-18 alle 10.39.35.png">
            <a:extLst>
              <a:ext uri="{FF2B5EF4-FFF2-40B4-BE49-F238E27FC236}">
                <a16:creationId xmlns:a16="http://schemas.microsoft.com/office/drawing/2014/main" id="{4FF4C6F7-5442-A24A-B829-A99D929C1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600200"/>
            <a:ext cx="874395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8124</TotalTime>
  <Words>1095</Words>
  <Application>Microsoft Macintosh PowerPoint</Application>
  <PresentationFormat>Presentazione su schermo (4:3)</PresentationFormat>
  <Paragraphs>155</Paragraphs>
  <Slides>28</Slides>
  <Notes>1</Notes>
  <HiddenSlides>0</HiddenSlides>
  <MMClips>3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9" baseType="lpstr">
      <vt:lpstr>ＭＳ Ｐゴシック</vt:lpstr>
      <vt:lpstr>Abadi MT Condensed Extra Bold</vt:lpstr>
      <vt:lpstr>Arial</vt:lpstr>
      <vt:lpstr>Arial Black</vt:lpstr>
      <vt:lpstr>Arial Narrow</vt:lpstr>
      <vt:lpstr>Calibri</vt:lpstr>
      <vt:lpstr>Lucida Grande</vt:lpstr>
      <vt:lpstr>Symbol</vt:lpstr>
      <vt:lpstr>Times New Roman</vt:lpstr>
      <vt:lpstr>Tema di Office</vt:lpstr>
      <vt:lpstr>Equation</vt:lpstr>
      <vt:lpstr>Risolvere equazioni di 2°</vt:lpstr>
      <vt:lpstr>Dal 1°al 2°grado: dalla retta alla parabola</vt:lpstr>
      <vt:lpstr>Osservare grafici</vt:lpstr>
      <vt:lpstr>Dal grafico della retta ai calcoli</vt:lpstr>
      <vt:lpstr>Osservare grafici</vt:lpstr>
      <vt:lpstr>Osservare la parabola: tre casi possibili </vt:lpstr>
      <vt:lpstr>Dal grafico della parabola ai calcoli</vt:lpstr>
      <vt:lpstr>Le soluzioni di un’equazione di 2° grado</vt:lpstr>
      <vt:lpstr>Dal grafico della parabola ai calcoli</vt:lpstr>
      <vt:lpstr>Dal grafico della parabola ai calcoli</vt:lpstr>
      <vt:lpstr>I tre casi in movimento</vt:lpstr>
      <vt:lpstr>I calcoli non sono sempre così semplici</vt:lpstr>
      <vt:lpstr>La parola ‘equazione’ </vt:lpstr>
      <vt:lpstr>Risolvere un’equazione di 2°grado </vt:lpstr>
      <vt:lpstr>Uno sguardo alla storia</vt:lpstr>
      <vt:lpstr>Attività 1: PROCEDIMENTO PER RISOLVERE UN’EQUAZIONE DI 2° </vt:lpstr>
      <vt:lpstr>Cosa hai trovato?</vt:lpstr>
      <vt:lpstr>Procedimento per risolvere equazioni di 2° grado  </vt:lpstr>
      <vt:lpstr>Risolvere equazioni con la formula risolutiva</vt:lpstr>
      <vt:lpstr>Le soluzioni dell’equazione e il segno di Δ</vt:lpstr>
      <vt:lpstr>Problema che conduce a un’equazione di 2°grado</vt:lpstr>
      <vt:lpstr>Procedimento per risolvere un problema</vt:lpstr>
      <vt:lpstr>Procedimento per risolvere un problema</vt:lpstr>
      <vt:lpstr>Procedimento per risolvere un problema</vt:lpstr>
      <vt:lpstr>Procedimento per risolvere un problema</vt:lpstr>
      <vt:lpstr>Procedimento per risolvere un problema</vt:lpstr>
      <vt:lpstr>Equazioni di 2°e numeri reali</vt:lpstr>
      <vt:lpstr>Uno sguardo alla storia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Equazioni di 2°grado</dc:title>
  <dc:subject/>
  <dc:creator>User</dc:creator>
  <cp:keywords/>
  <dc:description/>
  <cp:lastModifiedBy>Microsoft Office User</cp:lastModifiedBy>
  <cp:revision>532</cp:revision>
  <cp:lastPrinted>2014-09-22T13:53:01Z</cp:lastPrinted>
  <dcterms:created xsi:type="dcterms:W3CDTF">2014-10-01T16:52:03Z</dcterms:created>
  <dcterms:modified xsi:type="dcterms:W3CDTF">2020-04-29T14:56:21Z</dcterms:modified>
  <cp:category/>
</cp:coreProperties>
</file>