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96" r:id="rId3"/>
    <p:sldId id="317" r:id="rId4"/>
    <p:sldId id="319" r:id="rId5"/>
    <p:sldId id="320" r:id="rId6"/>
    <p:sldId id="321" r:id="rId7"/>
    <p:sldId id="297" r:id="rId8"/>
    <p:sldId id="298" r:id="rId9"/>
    <p:sldId id="322" r:id="rId10"/>
    <p:sldId id="323" r:id="rId11"/>
    <p:sldId id="324" r:id="rId12"/>
    <p:sldId id="325" r:id="rId13"/>
    <p:sldId id="329" r:id="rId14"/>
    <p:sldId id="327" r:id="rId15"/>
    <p:sldId id="328" r:id="rId16"/>
    <p:sldId id="330" r:id="rId17"/>
    <p:sldId id="331" r:id="rId18"/>
  </p:sldIdLst>
  <p:sldSz cx="9144000" cy="6858000" type="screen4x3"/>
  <p:notesSz cx="6650038" cy="9783763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51"/>
    <p:restoredTop sz="94633"/>
  </p:normalViewPr>
  <p:slideViewPr>
    <p:cSldViewPr>
      <p:cViewPr varScale="1">
        <p:scale>
          <a:sx n="86" d="100"/>
          <a:sy n="86" d="100"/>
        </p:scale>
        <p:origin x="1776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28E808C-4C16-734F-A065-526C7326310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9C6D91-994D-B348-928B-72F14AC12BB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2DD1630-645A-BE49-AFBE-33D40C2BD0D9}" type="datetime1">
              <a:rPr lang="it-IT" altLang="it-IT"/>
              <a:pPr/>
              <a:t>12/11/20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E78558-1978-7A4A-BC5B-746E8D5D89C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716DEF-171F-5541-83F2-6879A341A1B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D3E2F44-51B2-174C-BACA-3D94759099A8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A2FAC20-AFB5-7247-80AD-F64AA90A44D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122D09-8ABB-384B-8757-35052C509D6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1F78C3C-D8BD-A94C-9595-8B4EEED8E16F}" type="datetime1">
              <a:rPr lang="it-IT" altLang="it-IT"/>
              <a:pPr/>
              <a:t>12/11/20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9621390-75D5-EC45-85AD-17A47A51147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3425"/>
            <a:ext cx="4891088" cy="3668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ED80294-71D5-2E40-8FD8-16B00D94ED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5163" y="4646613"/>
            <a:ext cx="5319712" cy="44037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/>
              <a:t>Click to edit Master text styles</a:t>
            </a:r>
          </a:p>
          <a:p>
            <a:pPr lvl="1"/>
            <a:r>
              <a:rPr lang="it-IT" altLang="it-IT"/>
              <a:t>Second level</a:t>
            </a:r>
          </a:p>
          <a:p>
            <a:pPr lvl="2"/>
            <a:r>
              <a:rPr lang="it-IT" altLang="it-IT"/>
              <a:t>Third level</a:t>
            </a:r>
          </a:p>
          <a:p>
            <a:pPr lvl="3"/>
            <a:r>
              <a:rPr lang="it-IT" altLang="it-IT"/>
              <a:t>Fourth level</a:t>
            </a:r>
          </a:p>
          <a:p>
            <a:pPr lvl="4"/>
            <a:r>
              <a:rPr lang="it-IT" altLang="it-IT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B2E2C8-CAC4-FA44-A57F-F07F1BF6C53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D14F88-C032-F746-AE12-6DF5DC30BA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7EDFFE-BA3B-EC43-AAD5-1996F69ED84B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>
            <a:extLst>
              <a:ext uri="{FF2B5EF4-FFF2-40B4-BE49-F238E27FC236}">
                <a16:creationId xmlns:a16="http://schemas.microsoft.com/office/drawing/2014/main" id="{49D0324D-72DD-0843-B3D5-905E3A6662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>
            <a:extLst>
              <a:ext uri="{FF2B5EF4-FFF2-40B4-BE49-F238E27FC236}">
                <a16:creationId xmlns:a16="http://schemas.microsoft.com/office/drawing/2014/main" id="{9D53E932-4210-FB48-AC98-EAFD9741699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B32A1035-6F71-7C4A-88C7-91C36AAA49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EA4E2CA-B844-224D-B681-D64D18C25E0E}" type="slidenum">
              <a:rPr lang="it-IT" altLang="it-IT" sz="1200"/>
              <a:pPr eaLnBrk="1" hangingPunct="1"/>
              <a:t>17</a:t>
            </a:fld>
            <a:endParaRPr lang="it-IT" altLang="it-IT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3AB5D63-D761-4446-AE99-8799616034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916404F-D17D-A944-95E9-509AD39103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4263EA7-2286-894D-88DE-BDF783A2EB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CD04D1-2568-A140-B815-62E99795A42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53826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C634756-AF3B-CC4B-B446-725FBE07D0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38BA204-17E8-D146-81DE-3B8CA3C5F3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23F5967-1B47-E849-AF0E-D838273053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0C6CBD-C268-4A4E-955E-67F0B05168D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49037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E80E9BD-BB3B-9D4A-9F8E-D2CE8C97BC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4B3D467-8A61-C34B-84F6-1B7021637F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C5BE10B-1480-1B43-852B-30C5FAD621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AED776-A7D3-1146-96BC-797E6BA78EF4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62041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155325-54CC-BD4E-9E7D-0AB6F436B0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EE0281-8347-7447-90C7-91E3539F205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8CF295-6AAD-7344-859A-7DA6A0D98E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AAA359-CCE7-A740-9B32-50E9D53FAA60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63435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5FD534A-D7A6-7C42-A787-126D0CC20F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EE0B1E2-A7CB-0743-ACA9-42DFFA780D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181B95E-253F-7F4D-9976-80FA9E3256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8610BF-EE9F-7444-BAD2-DE252C3A8C6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63283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455194C-A9B3-0741-88DA-A347D800CA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EFB7D9C-88BC-CE47-B3C8-083813AFCD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2251A3A-47C9-B042-8534-4790DC358A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722A35-CCCC-3C45-A2C0-A2CA50D05C44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16226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6A3B587-8328-D740-BF5F-5FE95E1605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AC397F8-CBBD-6A40-AFCD-3E5ED38D27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A132D6E-AA28-8C43-92F5-6D3A382514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17953B-DDB0-0641-85F3-9C2134B05A0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46532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E54F7C-A301-4741-8401-37EB0E78EE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0B0F7B-C2F3-4440-9E89-309864CD35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A32682-CCD0-E744-B8FE-5582408ED7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7AC320-08B8-4446-9432-7FBD8D2C4C0C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40311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FF1A64-EAE8-6149-8055-19F6F3C3B7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032925-5E57-E845-B6F3-DD3745C3B3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248184-88F5-7F4B-96DD-7FDE90A3AE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9A3DCB-A0E2-4C45-BDEC-D57872A2926A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46256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A6BB50-86CE-2D45-B74C-50E5327AC9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FF981F-8F6E-AE45-A6CB-B7E25C62B3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42A436E-247D-DE44-AFC3-2D5533DB64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2ECB2C-98A6-A443-998E-814D0FA5AD66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59113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C3847F0-D61E-124B-83D3-16A7CF8759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CF32BD2-23F3-2F45-86A9-ABA1E4E228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8979719-4611-4D48-AB72-ACB957AE88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5F70F-E6C0-F94C-97CB-E09A0CBB4F30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134125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ECF33B1-6EA3-6744-9B75-C802E3A0B5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2CC001E-B3BD-C64C-BC82-C6F240FA9D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E58DB36-7A8F-034D-BBE9-D479FCDB8B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A773E6-D4F1-DD46-96DC-4D72DC59007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67271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DE20575-54A1-724B-9402-F926F3C17A6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6FD5D734-EA77-AA4C-8D3B-322A1844B9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E31C665A-50B4-264A-9BD9-A5E2E7D6CD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875841-DD3D-E149-A234-3DFE85E811B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51526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C619DD1-89B5-1645-B4CD-E7B75EE257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02CB109-9901-E743-9E66-D1376EEF95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A4D7C0E-4D1A-2E43-8638-4A75697075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514385-9E9C-D642-9B44-07A11ABC403C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8345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C2A053C-B1FC-0444-AF8C-9288A3E0EB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F5D683C-CE3F-7B4B-9D0F-D98DF94437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F4C17E8-B66E-0A4E-A146-BC1763BF0BC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it-IT" altLang="it-IT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E7893C7-32B4-CC4B-A0BB-465030F32B3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5E08D2B-B294-014D-9A76-DBDEA6B04F9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244C24A-A53A-F944-98D4-2F29FDCD06FD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57C3E7A0-5D9C-2A4A-9298-9A741811713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66800" y="1371600"/>
            <a:ext cx="7239000" cy="2160588"/>
          </a:xfrm>
        </p:spPr>
        <p:txBody>
          <a:bodyPr/>
          <a:lstStyle/>
          <a:p>
            <a:pPr eaLnBrk="1" hangingPunct="1"/>
            <a:r>
              <a:rPr lang="it-IT" altLang="it-IT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Altri indici di variabilità</a:t>
            </a:r>
          </a:p>
        </p:txBody>
      </p:sp>
      <p:sp>
        <p:nvSpPr>
          <p:cNvPr id="18435" name="Footer Placeholder 4">
            <a:extLst>
              <a:ext uri="{FF2B5EF4-FFF2-40B4-BE49-F238E27FC236}">
                <a16:creationId xmlns:a16="http://schemas.microsoft.com/office/drawing/2014/main" id="{40BB0BEE-8803-3144-A5BC-66E18AB6F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  <a:endParaRPr lang="it-IT" altLang="it-IT" sz="1200" i="1" dirty="0"/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BB5856AF-F0E3-A746-874E-F67A42B50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974C653-BDDA-1E42-9905-2D06BBCF2873}" type="slidenum">
              <a:rPr lang="it-IT" altLang="it-IT" sz="1400"/>
              <a:pPr eaLnBrk="1" hangingPunct="1"/>
              <a:t>1</a:t>
            </a:fld>
            <a:endParaRPr lang="it-IT" altLang="it-IT" sz="1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42A32318-7A3F-4545-833F-CADABA141F6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600200" y="692696"/>
            <a:ext cx="6347048" cy="990600"/>
          </a:xfrm>
        </p:spPr>
        <p:txBody>
          <a:bodyPr/>
          <a:lstStyle/>
          <a:p>
            <a:pPr algn="l" eaLnBrk="1" hangingPunct="1"/>
            <a:r>
              <a:rPr lang="it-IT" altLang="it-IT" sz="40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Perché cercare altri indici di variabilità?</a:t>
            </a:r>
          </a:p>
        </p:txBody>
      </p:sp>
      <p:sp>
        <p:nvSpPr>
          <p:cNvPr id="19459" name="Footer Placeholder 4">
            <a:extLst>
              <a:ext uri="{FF2B5EF4-FFF2-40B4-BE49-F238E27FC236}">
                <a16:creationId xmlns:a16="http://schemas.microsoft.com/office/drawing/2014/main" id="{FDCB96EC-BCCA-714E-BEC9-CFB496DD2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19460" name="Slide Number Placeholder 4">
            <a:extLst>
              <a:ext uri="{FF2B5EF4-FFF2-40B4-BE49-F238E27FC236}">
                <a16:creationId xmlns:a16="http://schemas.microsoft.com/office/drawing/2014/main" id="{664F475F-0C30-4446-B95E-9C137E897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5F14D15-2BEF-384C-8CA7-73DFCD3AECCC}" type="slidenum">
              <a:rPr lang="it-IT" altLang="it-IT" sz="1400"/>
              <a:pPr eaLnBrk="1" hangingPunct="1"/>
              <a:t>2</a:t>
            </a:fld>
            <a:endParaRPr lang="it-IT" altLang="it-IT" sz="1400"/>
          </a:p>
        </p:txBody>
      </p:sp>
      <p:sp>
        <p:nvSpPr>
          <p:cNvPr id="19461" name="Rectangle 6">
            <a:extLst>
              <a:ext uri="{FF2B5EF4-FFF2-40B4-BE49-F238E27FC236}">
                <a16:creationId xmlns:a16="http://schemas.microsoft.com/office/drawing/2014/main" id="{6339B8C4-2D8A-CA4F-A71B-AFB46F92FE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133600"/>
            <a:ext cx="8001000" cy="406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+mj-lt"/>
              <a:buAutoNum type="alphaUcPeriod"/>
            </a:pPr>
            <a:r>
              <a:rPr lang="it-IT" altLang="it-IT" sz="2800" b="1" dirty="0"/>
              <a:t>Perché varianza e deviazione standard sono legate alla media e sono fortemente influenzate anche da un solo dato anomalo.</a:t>
            </a:r>
          </a:p>
          <a:p>
            <a:pPr eaLnBrk="1" hangingPunct="1">
              <a:buFont typeface="+mj-lt"/>
              <a:buAutoNum type="alphaUcPeriod"/>
            </a:pPr>
            <a:endParaRPr lang="it-IT" altLang="it-IT" sz="2800" b="1" dirty="0"/>
          </a:p>
          <a:p>
            <a:pPr eaLnBrk="1" hangingPunct="1">
              <a:buFont typeface="+mj-lt"/>
              <a:buAutoNum type="alphaUcPeriod"/>
            </a:pPr>
            <a:r>
              <a:rPr lang="it-IT" altLang="it-IT" sz="2800" b="1" dirty="0"/>
              <a:t>Perché varianza e deviazione standard  richiedono calcoli lunghi, da eseguire con il computer se i dati sono numerosi.</a:t>
            </a:r>
          </a:p>
          <a:p>
            <a:pPr eaLnBrk="1" hangingPunct="1">
              <a:buFont typeface="+mj-lt"/>
              <a:buAutoNum type="alphaUcPeriod"/>
            </a:pPr>
            <a:endParaRPr lang="it-IT" altLang="it-IT" sz="1000" b="1" dirty="0"/>
          </a:p>
          <a:p>
            <a:pPr eaLnBrk="1" hangingPunct="1">
              <a:buFontTx/>
              <a:buChar char="-"/>
            </a:pPr>
            <a:r>
              <a:rPr lang="it-IT" altLang="it-IT" b="1" dirty="0"/>
              <a:t>…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oter Placeholder 4">
            <a:extLst>
              <a:ext uri="{FF2B5EF4-FFF2-40B4-BE49-F238E27FC236}">
                <a16:creationId xmlns:a16="http://schemas.microsoft.com/office/drawing/2014/main" id="{C6020E34-1CA9-7E45-A92E-574AC20E1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0483" name="Slide Number Placeholder 4">
            <a:extLst>
              <a:ext uri="{FF2B5EF4-FFF2-40B4-BE49-F238E27FC236}">
                <a16:creationId xmlns:a16="http://schemas.microsoft.com/office/drawing/2014/main" id="{AB1F8F71-4C8E-4246-81A6-A7D0DFA79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EC737F4-D7D0-2A42-88F7-33FD65AF3E20}" type="slidenum">
              <a:rPr lang="it-IT" altLang="it-IT" sz="1400"/>
              <a:pPr eaLnBrk="1" hangingPunct="1"/>
              <a:t>3</a:t>
            </a:fld>
            <a:endParaRPr lang="it-IT" altLang="it-IT" sz="1400"/>
          </a:p>
        </p:txBody>
      </p:sp>
      <p:sp>
        <p:nvSpPr>
          <p:cNvPr id="20484" name="Title 5">
            <a:extLst>
              <a:ext uri="{FF2B5EF4-FFF2-40B4-BE49-F238E27FC236}">
                <a16:creationId xmlns:a16="http://schemas.microsoft.com/office/drawing/2014/main" id="{4D73C6D1-8BF4-3045-BD03-1E5F59C766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762000"/>
            <a:ext cx="8077200" cy="1371600"/>
          </a:xfrm>
        </p:spPr>
        <p:txBody>
          <a:bodyPr anchor="t"/>
          <a:lstStyle/>
          <a:p>
            <a:r>
              <a:rPr lang="it-IT" altLang="it-IT" sz="4000" b="1">
                <a:solidFill>
                  <a:srgbClr val="FF3300"/>
                </a:solidFill>
                <a:ea typeface="ＭＳ Ｐゴシック" panose="020B0600070205080204" pitchFamily="34" charset="-128"/>
              </a:rPr>
              <a:t>A. Come superare l’influenza di un dato anomalo?</a:t>
            </a:r>
          </a:p>
        </p:txBody>
      </p:sp>
      <p:sp>
        <p:nvSpPr>
          <p:cNvPr id="20485" name="TextBox 5">
            <a:extLst>
              <a:ext uri="{FF2B5EF4-FFF2-40B4-BE49-F238E27FC236}">
                <a16:creationId xmlns:a16="http://schemas.microsoft.com/office/drawing/2014/main" id="{34C80560-1A69-4142-84C9-D40CEB965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286000"/>
            <a:ext cx="853440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/>
              <a:t>Un’idea per superare il primo problema: un dato anomalo non influenza la mediana.</a:t>
            </a:r>
          </a:p>
          <a:p>
            <a:pPr eaLnBrk="1" hangingPunct="1"/>
            <a:endParaRPr lang="it-IT" altLang="it-IT" sz="1000" b="1"/>
          </a:p>
          <a:p>
            <a:pPr eaLnBrk="1" hangingPunct="1"/>
            <a:r>
              <a:rPr lang="it-IT" altLang="it-IT" sz="2800" b="1"/>
              <a:t>La statistica propone perciò  un procedimento per valutare la dispersione attorno alla mediana.</a:t>
            </a:r>
          </a:p>
          <a:p>
            <a:pPr eaLnBrk="1" hangingPunct="1"/>
            <a:endParaRPr lang="it-IT" altLang="it-IT" sz="1000" b="1"/>
          </a:p>
          <a:p>
            <a:pPr eaLnBrk="1" hangingPunct="1"/>
            <a:r>
              <a:rPr lang="it-IT" altLang="it-IT" sz="2800" b="1"/>
              <a:t>Ecco il procedimento.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4">
            <a:extLst>
              <a:ext uri="{FF2B5EF4-FFF2-40B4-BE49-F238E27FC236}">
                <a16:creationId xmlns:a16="http://schemas.microsoft.com/office/drawing/2014/main" id="{092F1F01-A35C-A047-8108-E67B7D87B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1507" name="Slide Number Placeholder 4">
            <a:extLst>
              <a:ext uri="{FF2B5EF4-FFF2-40B4-BE49-F238E27FC236}">
                <a16:creationId xmlns:a16="http://schemas.microsoft.com/office/drawing/2014/main" id="{78169259-3741-7F47-A946-53F24FE28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37B33EC-4DDF-474B-B841-D2C0E97E9366}" type="slidenum">
              <a:rPr lang="it-IT" altLang="it-IT" sz="1400"/>
              <a:pPr eaLnBrk="1" hangingPunct="1"/>
              <a:t>4</a:t>
            </a:fld>
            <a:endParaRPr lang="it-IT" altLang="it-IT" sz="1400"/>
          </a:p>
        </p:txBody>
      </p:sp>
      <p:sp>
        <p:nvSpPr>
          <p:cNvPr id="21508" name="Title 5">
            <a:extLst>
              <a:ext uri="{FF2B5EF4-FFF2-40B4-BE49-F238E27FC236}">
                <a16:creationId xmlns:a16="http://schemas.microsoft.com/office/drawing/2014/main" id="{E287F4A8-17AC-DE45-BA94-45F3C8734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8400" y="228600"/>
            <a:ext cx="4572000" cy="762000"/>
          </a:xfrm>
        </p:spPr>
        <p:txBody>
          <a:bodyPr anchor="t"/>
          <a:lstStyle/>
          <a:p>
            <a:pPr algn="l"/>
            <a:r>
              <a:rPr lang="it-IT" altLang="it-IT" sz="4000" b="1">
                <a:solidFill>
                  <a:srgbClr val="FF3300"/>
                </a:solidFill>
                <a:ea typeface="ＭＳ Ｐゴシック" panose="020B0600070205080204" pitchFamily="34" charset="-128"/>
              </a:rPr>
              <a:t>Mediana e quartili</a:t>
            </a:r>
          </a:p>
        </p:txBody>
      </p:sp>
      <p:pic>
        <p:nvPicPr>
          <p:cNvPr id="21509" name="Picture 5" descr="Voti_quartili2.jpg">
            <a:extLst>
              <a:ext uri="{FF2B5EF4-FFF2-40B4-BE49-F238E27FC236}">
                <a16:creationId xmlns:a16="http://schemas.microsoft.com/office/drawing/2014/main" id="{EE0351E3-B9D3-AA4F-ABF3-5302C6F77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76400"/>
            <a:ext cx="8610600" cy="3549650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10" name="TextBox 6">
            <a:extLst>
              <a:ext uri="{FF2B5EF4-FFF2-40B4-BE49-F238E27FC236}">
                <a16:creationId xmlns:a16="http://schemas.microsoft.com/office/drawing/2014/main" id="{8B3A584D-C5BB-CB49-BB79-069B1EC7DE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486400"/>
            <a:ext cx="8305800" cy="523875"/>
          </a:xfrm>
          <a:prstGeom prst="rect">
            <a:avLst/>
          </a:prstGeom>
          <a:solidFill>
            <a:schemeClr val="bg1"/>
          </a:solidFill>
          <a:ln w="25400">
            <a:solidFill>
              <a:srgbClr val="FF66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/>
              <a:t>1. Determino il primo e il terzo quartile </a:t>
            </a:r>
          </a:p>
        </p:txBody>
      </p:sp>
      <p:sp>
        <p:nvSpPr>
          <p:cNvPr id="21511" name="TextBox 8">
            <a:extLst>
              <a:ext uri="{FF2B5EF4-FFF2-40B4-BE49-F238E27FC236}">
                <a16:creationId xmlns:a16="http://schemas.microsoft.com/office/drawing/2014/main" id="{7B48966C-047E-F94B-BEF5-097E59A8B5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066800"/>
            <a:ext cx="6172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Esamino i voti dei ragazzi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4">
            <a:extLst>
              <a:ext uri="{FF2B5EF4-FFF2-40B4-BE49-F238E27FC236}">
                <a16:creationId xmlns:a16="http://schemas.microsoft.com/office/drawing/2014/main" id="{57992F8D-5A2B-044F-BAE5-782D56E4B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2531" name="Slide Number Placeholder 4">
            <a:extLst>
              <a:ext uri="{FF2B5EF4-FFF2-40B4-BE49-F238E27FC236}">
                <a16:creationId xmlns:a16="http://schemas.microsoft.com/office/drawing/2014/main" id="{0F0BE4CD-893C-3744-929D-4FDF0AB9D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294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743BB2C-0C5B-FE4A-B6B9-3D768B427EFF}" type="slidenum">
              <a:rPr lang="it-IT" altLang="it-IT" sz="1400"/>
              <a:pPr eaLnBrk="1" hangingPunct="1"/>
              <a:t>5</a:t>
            </a:fld>
            <a:endParaRPr lang="it-IT" altLang="it-IT" sz="1400"/>
          </a:p>
        </p:txBody>
      </p:sp>
      <p:sp>
        <p:nvSpPr>
          <p:cNvPr id="22532" name="Title 5">
            <a:extLst>
              <a:ext uri="{FF2B5EF4-FFF2-40B4-BE49-F238E27FC236}">
                <a16:creationId xmlns:a16="http://schemas.microsoft.com/office/drawing/2014/main" id="{4A3E9E3E-6E84-5E43-9AD6-0D08E546E1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152400"/>
            <a:ext cx="8610600" cy="762000"/>
          </a:xfrm>
        </p:spPr>
        <p:txBody>
          <a:bodyPr anchor="t"/>
          <a:lstStyle/>
          <a:p>
            <a:pPr algn="l"/>
            <a:r>
              <a:rPr lang="it-IT" altLang="it-IT" sz="4000" b="1">
                <a:solidFill>
                  <a:srgbClr val="FF3300"/>
                </a:solidFill>
                <a:ea typeface="ＭＳ Ｐゴシック" panose="020B0600070205080204" pitchFamily="34" charset="-128"/>
              </a:rPr>
              <a:t>Mediana e differenza interquartile </a:t>
            </a:r>
          </a:p>
        </p:txBody>
      </p:sp>
      <p:pic>
        <p:nvPicPr>
          <p:cNvPr id="22533" name="Picture 5" descr="Voti_quartili2.jpg">
            <a:extLst>
              <a:ext uri="{FF2B5EF4-FFF2-40B4-BE49-F238E27FC236}">
                <a16:creationId xmlns:a16="http://schemas.microsoft.com/office/drawing/2014/main" id="{B118CDC3-45A8-0642-B165-A207BF998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8610600" cy="3549650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4" name="TextBox 6">
            <a:extLst>
              <a:ext uri="{FF2B5EF4-FFF2-40B4-BE49-F238E27FC236}">
                <a16:creationId xmlns:a16="http://schemas.microsoft.com/office/drawing/2014/main" id="{60A1CC34-5C67-1149-B886-9AF117B5DA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800600"/>
            <a:ext cx="8305800" cy="1384300"/>
          </a:xfrm>
          <a:prstGeom prst="rect">
            <a:avLst/>
          </a:prstGeom>
          <a:solidFill>
            <a:srgbClr val="F4FFEC"/>
          </a:solidFill>
          <a:ln w="25400">
            <a:solidFill>
              <a:srgbClr val="6600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marL="365125" indent="-3651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/>
              <a:t>2. Valuto la variabilità attorno alla mediana con la </a:t>
            </a:r>
            <a:r>
              <a:rPr lang="it-IT" altLang="it-IT" sz="2800" b="1" i="1">
                <a:solidFill>
                  <a:srgbClr val="660066"/>
                </a:solidFill>
              </a:rPr>
              <a:t>differenza interquartile </a:t>
            </a:r>
            <a:r>
              <a:rPr lang="it-IT" altLang="it-IT" sz="2800" b="1"/>
              <a:t>data da</a:t>
            </a:r>
          </a:p>
          <a:p>
            <a:pPr eaLnBrk="1" hangingPunct="1"/>
            <a:r>
              <a:rPr lang="it-IT" altLang="it-IT" sz="2800" b="1"/>
              <a:t>                       </a:t>
            </a:r>
            <a:r>
              <a:rPr lang="it-IT" altLang="it-IT" sz="2800" b="1">
                <a:solidFill>
                  <a:srgbClr val="008000"/>
                </a:solidFill>
              </a:rPr>
              <a:t>Q</a:t>
            </a:r>
            <a:r>
              <a:rPr lang="it-IT" altLang="it-IT" sz="2800" b="1" baseline="-25000">
                <a:solidFill>
                  <a:srgbClr val="008000"/>
                </a:solidFill>
              </a:rPr>
              <a:t>3</a:t>
            </a:r>
            <a:r>
              <a:rPr lang="it-IT" altLang="it-IT" sz="2800" b="1">
                <a:solidFill>
                  <a:srgbClr val="FF3300"/>
                </a:solidFill>
              </a:rPr>
              <a:t> </a:t>
            </a:r>
            <a:r>
              <a:rPr lang="it-IT" altLang="it-IT" sz="2800" b="1">
                <a:solidFill>
                  <a:schemeClr val="tx2"/>
                </a:solidFill>
              </a:rPr>
              <a:t>–</a:t>
            </a:r>
            <a:r>
              <a:rPr lang="it-IT" altLang="it-IT" sz="2800" b="1">
                <a:solidFill>
                  <a:srgbClr val="FF3300"/>
                </a:solidFill>
              </a:rPr>
              <a:t> </a:t>
            </a:r>
            <a:r>
              <a:rPr lang="it-IT" altLang="it-IT" sz="2800" b="1">
                <a:solidFill>
                  <a:srgbClr val="0000FF"/>
                </a:solidFill>
              </a:rPr>
              <a:t>Q</a:t>
            </a:r>
            <a:r>
              <a:rPr lang="it-IT" altLang="it-IT" sz="2800" b="1" baseline="-25000">
                <a:solidFill>
                  <a:srgbClr val="0000FF"/>
                </a:solidFill>
              </a:rPr>
              <a:t>1</a:t>
            </a:r>
            <a:r>
              <a:rPr lang="it-IT" altLang="it-IT" sz="2800" b="1">
                <a:solidFill>
                  <a:srgbClr val="FF3300"/>
                </a:solidFill>
              </a:rPr>
              <a:t> </a:t>
            </a:r>
            <a:r>
              <a:rPr lang="it-IT" altLang="it-IT" sz="2800" b="1">
                <a:solidFill>
                  <a:srgbClr val="000000"/>
                </a:solidFill>
              </a:rPr>
              <a:t>=</a:t>
            </a:r>
            <a:r>
              <a:rPr lang="it-IT" altLang="it-IT" sz="2800" b="1">
                <a:solidFill>
                  <a:srgbClr val="FF3300"/>
                </a:solidFill>
              </a:rPr>
              <a:t> </a:t>
            </a:r>
            <a:r>
              <a:rPr lang="it-IT" altLang="it-IT" sz="2800" b="1">
                <a:solidFill>
                  <a:srgbClr val="008000"/>
                </a:solidFill>
              </a:rPr>
              <a:t>8</a:t>
            </a:r>
            <a:r>
              <a:rPr lang="it-IT" altLang="it-IT" sz="2800" b="1">
                <a:solidFill>
                  <a:srgbClr val="FF3300"/>
                </a:solidFill>
              </a:rPr>
              <a:t> </a:t>
            </a:r>
            <a:r>
              <a:rPr lang="it-IT" altLang="it-IT" sz="2800" b="1">
                <a:solidFill>
                  <a:srgbClr val="000000"/>
                </a:solidFill>
              </a:rPr>
              <a:t>–</a:t>
            </a:r>
            <a:r>
              <a:rPr lang="it-IT" altLang="it-IT" sz="2800" b="1">
                <a:solidFill>
                  <a:srgbClr val="FF3300"/>
                </a:solidFill>
              </a:rPr>
              <a:t> </a:t>
            </a:r>
            <a:r>
              <a:rPr lang="it-IT" altLang="it-IT" sz="2800" b="1">
                <a:solidFill>
                  <a:srgbClr val="0000FF"/>
                </a:solidFill>
              </a:rPr>
              <a:t>4 </a:t>
            </a:r>
            <a:r>
              <a:rPr lang="it-IT" altLang="it-IT" sz="2800" b="1">
                <a:solidFill>
                  <a:srgbClr val="000000"/>
                </a:solidFill>
              </a:rPr>
              <a:t>=</a:t>
            </a:r>
            <a:r>
              <a:rPr lang="it-IT" altLang="it-IT" sz="2800" b="1">
                <a:solidFill>
                  <a:srgbClr val="FF3300"/>
                </a:solidFill>
              </a:rPr>
              <a:t> </a:t>
            </a:r>
            <a:r>
              <a:rPr lang="it-IT" altLang="it-IT" sz="2800" b="1">
                <a:solidFill>
                  <a:srgbClr val="660066"/>
                </a:solidFill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4">
            <a:extLst>
              <a:ext uri="{FF2B5EF4-FFF2-40B4-BE49-F238E27FC236}">
                <a16:creationId xmlns:a16="http://schemas.microsoft.com/office/drawing/2014/main" id="{E908E402-CA76-8849-A147-6B087711E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3555" name="Slide Number Placeholder 4">
            <a:extLst>
              <a:ext uri="{FF2B5EF4-FFF2-40B4-BE49-F238E27FC236}">
                <a16:creationId xmlns:a16="http://schemas.microsoft.com/office/drawing/2014/main" id="{75467003-4F46-5A42-8EF0-99F32FBA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42C1821-E7A4-6F4F-8A5E-0E86D6B7500A}" type="slidenum">
              <a:rPr lang="it-IT" altLang="it-IT" sz="1400"/>
              <a:pPr eaLnBrk="1" hangingPunct="1"/>
              <a:t>6</a:t>
            </a:fld>
            <a:endParaRPr lang="it-IT" altLang="it-IT" sz="1400"/>
          </a:p>
        </p:txBody>
      </p:sp>
      <p:sp>
        <p:nvSpPr>
          <p:cNvPr id="23556" name="Title 5">
            <a:extLst>
              <a:ext uri="{FF2B5EF4-FFF2-40B4-BE49-F238E27FC236}">
                <a16:creationId xmlns:a16="http://schemas.microsoft.com/office/drawing/2014/main" id="{446C67D6-EDAE-5849-88D6-6E06C3E6AF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381000"/>
            <a:ext cx="8915400" cy="762000"/>
          </a:xfrm>
        </p:spPr>
        <p:txBody>
          <a:bodyPr anchor="t"/>
          <a:lstStyle/>
          <a:p>
            <a:r>
              <a:rPr lang="it-IT" altLang="it-IT" sz="4000" b="1">
                <a:solidFill>
                  <a:srgbClr val="FF33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B. Come superare la lunghezza dei calcoli?</a:t>
            </a:r>
          </a:p>
        </p:txBody>
      </p:sp>
      <p:sp>
        <p:nvSpPr>
          <p:cNvPr id="23557" name="TextBox 5">
            <a:extLst>
              <a:ext uri="{FF2B5EF4-FFF2-40B4-BE49-F238E27FC236}">
                <a16:creationId xmlns:a16="http://schemas.microsoft.com/office/drawing/2014/main" id="{065B0777-604B-B343-8B7D-A13E19BAAC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371600"/>
            <a:ext cx="8382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/>
              <a:t>Ecco un’idea per superare il secondo problema.</a:t>
            </a:r>
          </a:p>
          <a:p>
            <a:pPr eaLnBrk="1" hangingPunct="1"/>
            <a:r>
              <a:rPr lang="it-IT" altLang="it-IT" sz="2800" b="1">
                <a:solidFill>
                  <a:srgbClr val="0000FF"/>
                </a:solidFill>
              </a:rPr>
              <a:t>Esamino ancora i voti dei ragazzi </a:t>
            </a:r>
          </a:p>
        </p:txBody>
      </p:sp>
      <p:pic>
        <p:nvPicPr>
          <p:cNvPr id="23558" name="Picture 6" descr="Voti_Range.jpg">
            <a:extLst>
              <a:ext uri="{FF2B5EF4-FFF2-40B4-BE49-F238E27FC236}">
                <a16:creationId xmlns:a16="http://schemas.microsoft.com/office/drawing/2014/main" id="{9D1EB69B-9A73-4C42-94B7-02C22B4DA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43200"/>
            <a:ext cx="8305800" cy="1622425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2D275E6-6019-5E4D-AC21-81DDFB5C58A1}"/>
              </a:ext>
            </a:extLst>
          </p:cNvPr>
          <p:cNvSpPr txBox="1"/>
          <p:nvPr/>
        </p:nvSpPr>
        <p:spPr>
          <a:xfrm>
            <a:off x="381000" y="4572000"/>
            <a:ext cx="8305800" cy="954088"/>
          </a:xfrm>
          <a:prstGeom prst="rect">
            <a:avLst/>
          </a:prstGeom>
          <a:solidFill>
            <a:srgbClr val="F4FFEC"/>
          </a:solidFill>
          <a:ln w="25400">
            <a:solidFill>
              <a:srgbClr val="660066"/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/>
              <a:t>Per valutare la variabilità calcolo il </a:t>
            </a:r>
            <a:r>
              <a:rPr lang="it-IT" altLang="it-IT" sz="2800" b="1" i="1">
                <a:solidFill>
                  <a:srgbClr val="660066"/>
                </a:solidFill>
              </a:rPr>
              <a:t>Range</a:t>
            </a:r>
          </a:p>
          <a:p>
            <a:pPr eaLnBrk="1" hangingPunct="1"/>
            <a:r>
              <a:rPr lang="it-IT" altLang="it-IT" sz="2800" b="1">
                <a:solidFill>
                  <a:srgbClr val="660066"/>
                </a:solidFill>
              </a:rPr>
              <a:t>      Dato massimo – Dato minimo = </a:t>
            </a:r>
            <a:r>
              <a:rPr lang="it-IT" altLang="it-IT" sz="2800" b="1">
                <a:solidFill>
                  <a:srgbClr val="FF0000"/>
                </a:solidFill>
              </a:rPr>
              <a:t>9</a:t>
            </a:r>
            <a:r>
              <a:rPr lang="it-IT" altLang="it-IT" sz="2800" b="1">
                <a:solidFill>
                  <a:srgbClr val="660066"/>
                </a:solidFill>
              </a:rPr>
              <a:t> </a:t>
            </a:r>
            <a:r>
              <a:rPr lang="it-IT" altLang="it-IT" sz="2800" b="1"/>
              <a:t>–</a:t>
            </a:r>
            <a:r>
              <a:rPr lang="it-IT" altLang="it-IT" sz="2800" b="1">
                <a:solidFill>
                  <a:srgbClr val="660066"/>
                </a:solidFill>
              </a:rPr>
              <a:t> </a:t>
            </a:r>
            <a:r>
              <a:rPr lang="it-IT" altLang="it-IT" sz="2800" b="1">
                <a:solidFill>
                  <a:srgbClr val="0000FF"/>
                </a:solidFill>
              </a:rPr>
              <a:t>3</a:t>
            </a:r>
            <a:r>
              <a:rPr lang="it-IT" altLang="it-IT" sz="2800" b="1">
                <a:solidFill>
                  <a:srgbClr val="660066"/>
                </a:solidFill>
              </a:rPr>
              <a:t> </a:t>
            </a:r>
            <a:r>
              <a:rPr lang="it-IT" altLang="it-IT" sz="2800" b="1">
                <a:solidFill>
                  <a:schemeClr val="tx2"/>
                </a:solidFill>
              </a:rPr>
              <a:t>=</a:t>
            </a:r>
            <a:r>
              <a:rPr lang="it-IT" altLang="it-IT" sz="2800" b="1">
                <a:solidFill>
                  <a:srgbClr val="660066"/>
                </a:solidFill>
              </a:rPr>
              <a:t> 6 </a:t>
            </a:r>
          </a:p>
        </p:txBody>
      </p:sp>
      <p:sp>
        <p:nvSpPr>
          <p:cNvPr id="23560" name="TextBox 8">
            <a:extLst>
              <a:ext uri="{FF2B5EF4-FFF2-40B4-BE49-F238E27FC236}">
                <a16:creationId xmlns:a16="http://schemas.microsoft.com/office/drawing/2014/main" id="{D034CD40-2A97-9644-BD03-6D03B461B7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715000"/>
            <a:ext cx="82296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/>
              <a:t>Il Range prende anche il nome di </a:t>
            </a:r>
            <a:r>
              <a:rPr lang="it-IT" altLang="it-IT" b="1" i="1"/>
              <a:t>‘Campo di variazione’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54A44A8D-1D6E-D440-AAAA-410307E86E0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446512" y="764704"/>
            <a:ext cx="2098576" cy="838200"/>
          </a:xfrm>
        </p:spPr>
        <p:txBody>
          <a:bodyPr wrap="none"/>
          <a:lstStyle/>
          <a:p>
            <a:pPr marL="1603375" indent="-1576388" algn="l" eaLnBrk="1" hangingPunct="1"/>
            <a:r>
              <a:rPr lang="it-IT" altLang="it-IT" sz="40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Attività</a:t>
            </a:r>
          </a:p>
        </p:txBody>
      </p:sp>
      <p:sp>
        <p:nvSpPr>
          <p:cNvPr id="24579" name="Footer Placeholder 4">
            <a:extLst>
              <a:ext uri="{FF2B5EF4-FFF2-40B4-BE49-F238E27FC236}">
                <a16:creationId xmlns:a16="http://schemas.microsoft.com/office/drawing/2014/main" id="{0C5747A0-8ABB-8740-88CB-6CA00BCBB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4580" name="TextBox 3">
            <a:extLst>
              <a:ext uri="{FF2B5EF4-FFF2-40B4-BE49-F238E27FC236}">
                <a16:creationId xmlns:a16="http://schemas.microsoft.com/office/drawing/2014/main" id="{BAC1B171-C2EF-C949-B6F9-33148E0F96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2204864"/>
            <a:ext cx="757118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800" b="1" dirty="0">
                <a:solidFill>
                  <a:srgbClr val="0000FF"/>
                </a:solidFill>
                <a:cs typeface="Arial" panose="020B0604020202020204" pitchFamily="34" charset="0"/>
              </a:rPr>
              <a:t>Completa la scheda di lavoro per confrontare i diversi indici di variabilità.</a:t>
            </a:r>
            <a:endParaRPr lang="it-IT" altLang="it-IT" sz="1800" b="1" dirty="0">
              <a:cs typeface="Arial" panose="020B0604020202020204" pitchFamily="34" charset="0"/>
            </a:endParaRPr>
          </a:p>
        </p:txBody>
      </p:sp>
      <p:sp>
        <p:nvSpPr>
          <p:cNvPr id="24582" name="Slide Number Placeholder 5">
            <a:extLst>
              <a:ext uri="{FF2B5EF4-FFF2-40B4-BE49-F238E27FC236}">
                <a16:creationId xmlns:a16="http://schemas.microsoft.com/office/drawing/2014/main" id="{D9C506AE-28C5-FC44-962B-A0A174AFC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5F0F4F2-BBA9-1B42-BE28-B7D5F1CF645C}" type="slidenum">
              <a:rPr lang="it-IT" altLang="it-IT" sz="1400"/>
              <a:pPr eaLnBrk="1" hangingPunct="1"/>
              <a:t>7</a:t>
            </a:fld>
            <a:endParaRPr lang="it-IT" altLang="it-IT" sz="1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98392DB3-1AFE-7547-8003-56E74FDBA55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979712" y="2348880"/>
            <a:ext cx="5538192" cy="914400"/>
          </a:xfrm>
        </p:spPr>
        <p:txBody>
          <a:bodyPr/>
          <a:lstStyle/>
          <a:p>
            <a:pPr marL="1978025" indent="-1978025" algn="l" eaLnBrk="1" hangingPunct="1"/>
            <a:r>
              <a:rPr lang="it-IT" altLang="it-IT" sz="40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Che cosa hai trovato?</a:t>
            </a:r>
          </a:p>
        </p:txBody>
      </p:sp>
      <p:sp>
        <p:nvSpPr>
          <p:cNvPr id="25603" name="Footer Placeholder 4">
            <a:extLst>
              <a:ext uri="{FF2B5EF4-FFF2-40B4-BE49-F238E27FC236}">
                <a16:creationId xmlns:a16="http://schemas.microsoft.com/office/drawing/2014/main" id="{5399A5FE-9734-1640-B311-DA0F2C6BE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5604" name="Slide Number Placeholder 5">
            <a:extLst>
              <a:ext uri="{FF2B5EF4-FFF2-40B4-BE49-F238E27FC236}">
                <a16:creationId xmlns:a16="http://schemas.microsoft.com/office/drawing/2014/main" id="{FC7F7136-7B84-7846-B210-5EE51A746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66240BE-FDCA-1C4E-B72B-E3E33A344194}" type="slidenum">
              <a:rPr lang="it-IT" altLang="it-IT" sz="1400"/>
              <a:pPr eaLnBrk="1" hangingPunct="1"/>
              <a:t>8</a:t>
            </a:fld>
            <a:endParaRPr lang="it-IT" altLang="it-IT" sz="1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3B29B817-D0E7-4845-AD1F-71699EC6628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3400" y="87248"/>
            <a:ext cx="7071320" cy="914400"/>
          </a:xfrm>
        </p:spPr>
        <p:txBody>
          <a:bodyPr/>
          <a:lstStyle/>
          <a:p>
            <a:pPr marL="1978025" indent="-1978025" algn="l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A. Influenza di un dato anomalo</a:t>
            </a:r>
          </a:p>
        </p:txBody>
      </p:sp>
      <p:sp>
        <p:nvSpPr>
          <p:cNvPr id="26627" name="Footer Placeholder 4">
            <a:extLst>
              <a:ext uri="{FF2B5EF4-FFF2-40B4-BE49-F238E27FC236}">
                <a16:creationId xmlns:a16="http://schemas.microsoft.com/office/drawing/2014/main" id="{2C5AB0F3-AE44-954D-8FC0-67503D761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6628" name="Slide Number Placeholder 5">
            <a:extLst>
              <a:ext uri="{FF2B5EF4-FFF2-40B4-BE49-F238E27FC236}">
                <a16:creationId xmlns:a16="http://schemas.microsoft.com/office/drawing/2014/main" id="{53BA8059-D9DE-9C4E-B0C5-BE0D3F898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05600" y="6324600"/>
            <a:ext cx="2133600" cy="323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7A418BE7-9752-AC4A-94EC-776532EA97CE}" type="slidenum">
              <a:rPr lang="it-IT" altLang="it-IT" sz="1400"/>
              <a:pPr eaLnBrk="1" hangingPunct="1"/>
              <a:t>9</a:t>
            </a:fld>
            <a:endParaRPr lang="it-IT" altLang="it-IT" sz="1400"/>
          </a:p>
        </p:txBody>
      </p:sp>
      <p:pic>
        <p:nvPicPr>
          <p:cNvPr id="26629" name="Picture 4" descr="Schermata 2015-09-28 alle 18.58.56.png">
            <a:extLst>
              <a:ext uri="{FF2B5EF4-FFF2-40B4-BE49-F238E27FC236}">
                <a16:creationId xmlns:a16="http://schemas.microsoft.com/office/drawing/2014/main" id="{9F52F5F6-EEB2-A94A-96A8-A47827B329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990600"/>
            <a:ext cx="419735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4B1B98C-E20C-744C-8443-B90E72060115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7696200" y="3886200"/>
            <a:ext cx="762000" cy="762000"/>
          </a:xfrm>
          <a:prstGeom prst="straightConnector1">
            <a:avLst/>
          </a:prstGeom>
          <a:noFill/>
          <a:ln w="25400">
            <a:solidFill>
              <a:srgbClr val="FF33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31" name="TextBox 9">
            <a:extLst>
              <a:ext uri="{FF2B5EF4-FFF2-40B4-BE49-F238E27FC236}">
                <a16:creationId xmlns:a16="http://schemas.microsoft.com/office/drawing/2014/main" id="{3A319896-9668-8F43-B4BC-EB8A3CFA85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883772"/>
            <a:ext cx="21789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>
                <a:solidFill>
                  <a:srgbClr val="0000FF"/>
                </a:solidFill>
              </a:rPr>
              <a:t>Quesito 1</a:t>
            </a:r>
          </a:p>
        </p:txBody>
      </p:sp>
      <p:pic>
        <p:nvPicPr>
          <p:cNvPr id="26632" name="Picture 8" descr="Schermata 2015-10-01 alle 18.27.45.png">
            <a:extLst>
              <a:ext uri="{FF2B5EF4-FFF2-40B4-BE49-F238E27FC236}">
                <a16:creationId xmlns:a16="http://schemas.microsoft.com/office/drawing/2014/main" id="{0F0BB6CB-853B-4B45-B868-BCBD81A6E0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7" y="1393825"/>
            <a:ext cx="4441825" cy="2743200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31">
            <a:extLst>
              <a:ext uri="{FF2B5EF4-FFF2-40B4-BE49-F238E27FC236}">
                <a16:creationId xmlns:a16="http://schemas.microsoft.com/office/drawing/2014/main" id="{05C2BCC0-3FB3-F34A-BC64-FBBCB4215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267200"/>
            <a:ext cx="4343400" cy="1938338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Aft>
                <a:spcPts val="600"/>
              </a:spcAft>
            </a:pPr>
            <a:r>
              <a:rPr lang="it-IT" altLang="it-IT" sz="2000" b="1">
                <a:solidFill>
                  <a:srgbClr val="0000FF"/>
                </a:solidFill>
              </a:rPr>
              <a:t>Con il foglio di calcolo</a:t>
            </a:r>
          </a:p>
          <a:p>
            <a:pPr eaLnBrk="1" hangingPunct="1">
              <a:spcAft>
                <a:spcPts val="600"/>
              </a:spcAft>
            </a:pPr>
            <a:r>
              <a:rPr lang="it-IT" altLang="it-IT" sz="2000" b="1">
                <a:solidFill>
                  <a:srgbClr val="0000FF"/>
                </a:solidFill>
              </a:rPr>
              <a:t>Mediana:</a:t>
            </a:r>
          </a:p>
          <a:p>
            <a:pPr eaLnBrk="1" hangingPunct="1">
              <a:spcAft>
                <a:spcPts val="600"/>
              </a:spcAft>
            </a:pPr>
            <a:r>
              <a:rPr lang="it-IT" altLang="it-IT" sz="2000" b="1">
                <a:solidFill>
                  <a:srgbClr val="0000FF"/>
                </a:solidFill>
              </a:rPr>
              <a:t>Range:  </a:t>
            </a:r>
          </a:p>
          <a:p>
            <a:pPr eaLnBrk="1" hangingPunct="1">
              <a:spcAft>
                <a:spcPts val="600"/>
              </a:spcAft>
            </a:pPr>
            <a:r>
              <a:rPr lang="it-IT" altLang="it-IT" sz="2000" b="1">
                <a:solidFill>
                  <a:srgbClr val="0000FF"/>
                </a:solidFill>
              </a:rPr>
              <a:t>Differenza interquartile:</a:t>
            </a:r>
          </a:p>
          <a:p>
            <a:pPr eaLnBrk="1" hangingPunct="1">
              <a:spcAft>
                <a:spcPts val="600"/>
              </a:spcAft>
            </a:pPr>
            <a:r>
              <a:rPr lang="it-IT" altLang="it-IT" sz="2000" b="1">
                <a:solidFill>
                  <a:srgbClr val="0000FF"/>
                </a:solidFill>
              </a:rPr>
              <a:t>   </a:t>
            </a:r>
          </a:p>
        </p:txBody>
      </p:sp>
      <p:pic>
        <p:nvPicPr>
          <p:cNvPr id="26634" name="Picture 13" descr="Schermata 2015-10-02 alle 16.57.32.png">
            <a:extLst>
              <a:ext uri="{FF2B5EF4-FFF2-40B4-BE49-F238E27FC236}">
                <a16:creationId xmlns:a16="http://schemas.microsoft.com/office/drawing/2014/main" id="{842C458E-3341-7E4A-8516-223C3D1C51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724400"/>
            <a:ext cx="1704975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5" name="Picture 15" descr="Schermata 2015-10-02 alle 16.58.42.png">
            <a:extLst>
              <a:ext uri="{FF2B5EF4-FFF2-40B4-BE49-F238E27FC236}">
                <a16:creationId xmlns:a16="http://schemas.microsoft.com/office/drawing/2014/main" id="{3122E8F7-94D9-5444-8D8A-DCC94F4843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5105400"/>
            <a:ext cx="2738438" cy="26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6" name="Picture 17" descr="Schermata 2015-10-02 alle 17.00.44.png">
            <a:extLst>
              <a:ext uri="{FF2B5EF4-FFF2-40B4-BE49-F238E27FC236}">
                <a16:creationId xmlns:a16="http://schemas.microsoft.com/office/drawing/2014/main" id="{D7870511-77DE-6144-ACE2-E930D2BBF7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5867400"/>
            <a:ext cx="2528888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BDEA64E5-A5C2-5649-AC22-97719F2C064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47664" y="152400"/>
            <a:ext cx="6986736" cy="914400"/>
          </a:xfrm>
        </p:spPr>
        <p:txBody>
          <a:bodyPr/>
          <a:lstStyle/>
          <a:p>
            <a:pPr marL="1978025" indent="-1978025" algn="l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B. Tre serie di dati ‘insoliti’</a:t>
            </a:r>
          </a:p>
        </p:txBody>
      </p:sp>
      <p:sp>
        <p:nvSpPr>
          <p:cNvPr id="27651" name="Footer Placeholder 4">
            <a:extLst>
              <a:ext uri="{FF2B5EF4-FFF2-40B4-BE49-F238E27FC236}">
                <a16:creationId xmlns:a16="http://schemas.microsoft.com/office/drawing/2014/main" id="{A552A94E-5C3C-534F-976C-C8A6B38A2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7652" name="Slide Number Placeholder 5">
            <a:extLst>
              <a:ext uri="{FF2B5EF4-FFF2-40B4-BE49-F238E27FC236}">
                <a16:creationId xmlns:a16="http://schemas.microsoft.com/office/drawing/2014/main" id="{82063647-649E-1440-A92E-96CF7D093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05600" y="6324600"/>
            <a:ext cx="2133600" cy="323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8DCB8C1-D0E9-EA48-86F6-AF9354D61F1C}" type="slidenum">
              <a:rPr lang="it-IT" altLang="it-IT" sz="1400"/>
              <a:pPr eaLnBrk="1" hangingPunct="1"/>
              <a:t>10</a:t>
            </a:fld>
            <a:endParaRPr lang="it-IT" altLang="it-IT" sz="1400"/>
          </a:p>
        </p:txBody>
      </p:sp>
      <p:sp>
        <p:nvSpPr>
          <p:cNvPr id="27653" name="TextBox 9">
            <a:extLst>
              <a:ext uri="{FF2B5EF4-FFF2-40B4-BE49-F238E27FC236}">
                <a16:creationId xmlns:a16="http://schemas.microsoft.com/office/drawing/2014/main" id="{A38D427A-40EE-5F42-8BC0-9BDB97434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869" y="1000780"/>
            <a:ext cx="22580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>
                <a:solidFill>
                  <a:srgbClr val="0000FF"/>
                </a:solidFill>
              </a:rPr>
              <a:t>Quesito 2</a:t>
            </a:r>
          </a:p>
        </p:txBody>
      </p:sp>
      <p:pic>
        <p:nvPicPr>
          <p:cNvPr id="27654" name="Picture 10" descr="Schermata 2015-09-28 alle 19.13.56.png">
            <a:extLst>
              <a:ext uri="{FF2B5EF4-FFF2-40B4-BE49-F238E27FC236}">
                <a16:creationId xmlns:a16="http://schemas.microsoft.com/office/drawing/2014/main" id="{7D257FB7-E60C-544B-8FBD-E9F414D9E1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066800"/>
            <a:ext cx="55626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11" descr="Schermata 2015-09-28 alle 19.20.41.png">
            <a:extLst>
              <a:ext uri="{FF2B5EF4-FFF2-40B4-BE49-F238E27FC236}">
                <a16:creationId xmlns:a16="http://schemas.microsoft.com/office/drawing/2014/main" id="{B0FB37E8-3C4C-474A-8A6E-094000794A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0"/>
            <a:ext cx="3962400" cy="2598738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17263728-5BCB-714D-9FD4-646E779878B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152400"/>
            <a:ext cx="8763000" cy="914400"/>
          </a:xfrm>
        </p:spPr>
        <p:txBody>
          <a:bodyPr anchor="t"/>
          <a:lstStyle/>
          <a:p>
            <a:pPr marL="1978025" indent="-1978025" algn="l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C. Due gruppi di dati a confronto</a:t>
            </a:r>
          </a:p>
        </p:txBody>
      </p:sp>
      <p:sp>
        <p:nvSpPr>
          <p:cNvPr id="28675" name="Footer Placeholder 4">
            <a:extLst>
              <a:ext uri="{FF2B5EF4-FFF2-40B4-BE49-F238E27FC236}">
                <a16:creationId xmlns:a16="http://schemas.microsoft.com/office/drawing/2014/main" id="{AA31B0D3-6B0E-6A45-AEC4-D9C4559F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8676" name="Slide Number Placeholder 5">
            <a:extLst>
              <a:ext uri="{FF2B5EF4-FFF2-40B4-BE49-F238E27FC236}">
                <a16:creationId xmlns:a16="http://schemas.microsoft.com/office/drawing/2014/main" id="{C3F312A2-1146-5246-8CCD-37EFE86F9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534150"/>
            <a:ext cx="2133600" cy="323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06DBEA6-F505-A74C-85DE-86BF2DD1FA5E}" type="slidenum">
              <a:rPr lang="it-IT" altLang="it-IT" sz="1400"/>
              <a:pPr eaLnBrk="1" hangingPunct="1"/>
              <a:t>11</a:t>
            </a:fld>
            <a:endParaRPr lang="it-IT" altLang="it-IT" sz="1400"/>
          </a:p>
        </p:txBody>
      </p:sp>
      <p:sp>
        <p:nvSpPr>
          <p:cNvPr id="28677" name="TextBox 9">
            <a:extLst>
              <a:ext uri="{FF2B5EF4-FFF2-40B4-BE49-F238E27FC236}">
                <a16:creationId xmlns:a16="http://schemas.microsoft.com/office/drawing/2014/main" id="{41D97255-0AF2-D24C-A723-37B8CB9BE8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648" y="1021830"/>
            <a:ext cx="196294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>
                <a:solidFill>
                  <a:srgbClr val="0000FF"/>
                </a:solidFill>
              </a:rPr>
              <a:t>Quesito 3</a:t>
            </a:r>
          </a:p>
        </p:txBody>
      </p:sp>
      <p:pic>
        <p:nvPicPr>
          <p:cNvPr id="28678" name="Picture 7" descr="Schermata 2015-09-28 alle 19.24.29.png">
            <a:extLst>
              <a:ext uri="{FF2B5EF4-FFF2-40B4-BE49-F238E27FC236}">
                <a16:creationId xmlns:a16="http://schemas.microsoft.com/office/drawing/2014/main" id="{A033E92C-FED6-2D46-9EE1-032CF26B69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914400"/>
            <a:ext cx="35814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8" descr="Schermata 2015-09-28 alle 19.52.02.png">
            <a:extLst>
              <a:ext uri="{FF2B5EF4-FFF2-40B4-BE49-F238E27FC236}">
                <a16:creationId xmlns:a16="http://schemas.microsoft.com/office/drawing/2014/main" id="{3EAC36AD-0CD1-9B4C-BD45-B837F09EF3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00200"/>
            <a:ext cx="4679950" cy="25908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C047C614-4587-124E-BDC9-D7EE7454927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152400"/>
            <a:ext cx="8763000" cy="755650"/>
          </a:xfrm>
        </p:spPr>
        <p:txBody>
          <a:bodyPr anchor="t"/>
          <a:lstStyle/>
          <a:p>
            <a:pPr marL="1978025" indent="-1978025" algn="l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C. Determinare i quartili</a:t>
            </a:r>
          </a:p>
        </p:txBody>
      </p:sp>
      <p:sp>
        <p:nvSpPr>
          <p:cNvPr id="29699" name="Footer Placeholder 4">
            <a:extLst>
              <a:ext uri="{FF2B5EF4-FFF2-40B4-BE49-F238E27FC236}">
                <a16:creationId xmlns:a16="http://schemas.microsoft.com/office/drawing/2014/main" id="{CE244708-F411-F94C-A3BF-7BC5F0B67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9700" name="Slide Number Placeholder 5">
            <a:extLst>
              <a:ext uri="{FF2B5EF4-FFF2-40B4-BE49-F238E27FC236}">
                <a16:creationId xmlns:a16="http://schemas.microsoft.com/office/drawing/2014/main" id="{58642468-994B-5043-A3D9-585C70B26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534150"/>
            <a:ext cx="2133600" cy="323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306E64E-01A5-0644-84C0-5FE83F3B9F55}" type="slidenum">
              <a:rPr lang="it-IT" altLang="it-IT" sz="1400"/>
              <a:pPr eaLnBrk="1" hangingPunct="1"/>
              <a:t>12</a:t>
            </a:fld>
            <a:endParaRPr lang="it-IT" altLang="it-IT" sz="1400"/>
          </a:p>
        </p:txBody>
      </p:sp>
      <p:sp>
        <p:nvSpPr>
          <p:cNvPr id="29701" name="TextBox 9">
            <a:extLst>
              <a:ext uri="{FF2B5EF4-FFF2-40B4-BE49-F238E27FC236}">
                <a16:creationId xmlns:a16="http://schemas.microsoft.com/office/drawing/2014/main" id="{BEEBBE00-EBAF-B94B-9077-8F1744267C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5924" y="797580"/>
            <a:ext cx="20349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>
                <a:solidFill>
                  <a:srgbClr val="0000FF"/>
                </a:solidFill>
              </a:rPr>
              <a:t>Quesito 3c</a:t>
            </a:r>
          </a:p>
        </p:txBody>
      </p:sp>
      <p:pic>
        <p:nvPicPr>
          <p:cNvPr id="29702" name="Picture 10" descr="Quartili_Presenta2.jpg">
            <a:extLst>
              <a:ext uri="{FF2B5EF4-FFF2-40B4-BE49-F238E27FC236}">
                <a16:creationId xmlns:a16="http://schemas.microsoft.com/office/drawing/2014/main" id="{63BD476D-DDE0-7941-9440-3D2B7F0BED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47800"/>
            <a:ext cx="7623175" cy="1468438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703" name="TextBox 11">
            <a:extLst>
              <a:ext uri="{FF2B5EF4-FFF2-40B4-BE49-F238E27FC236}">
                <a16:creationId xmlns:a16="http://schemas.microsoft.com/office/drawing/2014/main" id="{C7D3D2DF-F85E-3A41-A113-91D4495C31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276600"/>
            <a:ext cx="8229600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660066"/>
                </a:solidFill>
                <a:latin typeface="Arial Narrow" panose="020B0604020202020204" pitchFamily="34" charset="0"/>
              </a:rPr>
              <a:t>                        </a:t>
            </a:r>
            <a:r>
              <a:rPr lang="it-IT" altLang="it-IT" sz="3200" b="1">
                <a:solidFill>
                  <a:srgbClr val="660066"/>
                </a:solidFill>
                <a:latin typeface="Arial Narrow" panose="020B0604020202020204" pitchFamily="34" charset="0"/>
              </a:rPr>
              <a:t>Il numero dei dati (10) è pari.</a:t>
            </a:r>
          </a:p>
          <a:p>
            <a:pPr eaLnBrk="1" hangingPunct="1"/>
            <a:endParaRPr lang="it-IT" altLang="it-IT" sz="800" b="1">
              <a:solidFill>
                <a:srgbClr val="660066"/>
              </a:solidFill>
              <a:latin typeface="Arial Narrow" panose="020B0604020202020204" pitchFamily="34" charset="0"/>
            </a:endParaRPr>
          </a:p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 </a:t>
            </a:r>
            <a:r>
              <a:rPr lang="it-IT" altLang="it-IT" sz="2800" b="1">
                <a:solidFill>
                  <a:srgbClr val="FF0000"/>
                </a:solidFill>
                <a:latin typeface="Arial Narrow" panose="020B0604020202020204" pitchFamily="34" charset="0"/>
              </a:rPr>
              <a:t>La mediana è la media dei due dati centrali</a:t>
            </a:r>
            <a:r>
              <a:rPr lang="it-IT" altLang="it-IT" sz="2800" b="1">
                <a:latin typeface="Arial Narrow" panose="020B0604020202020204" pitchFamily="34" charset="0"/>
              </a:rPr>
              <a:t>.</a:t>
            </a:r>
          </a:p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Per determinare i quartili: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it-IT" altLang="it-IT" sz="2800" b="1">
                <a:latin typeface="Arial Narrow" panose="020B0604020202020204" pitchFamily="34" charset="0"/>
              </a:rPr>
              <a:t> Q</a:t>
            </a:r>
            <a:r>
              <a:rPr lang="it-IT" altLang="it-IT" sz="2800" b="1" baseline="-25000">
                <a:latin typeface="Arial Narrow" panose="020B0604020202020204" pitchFamily="34" charset="0"/>
              </a:rPr>
              <a:t>1</a:t>
            </a:r>
            <a:r>
              <a:rPr lang="it-IT" altLang="it-IT" sz="2800" b="1">
                <a:latin typeface="Arial Narrow" panose="020B0604020202020204" pitchFamily="34" charset="0"/>
              </a:rPr>
              <a:t> è la mediana dei primi 5 dati;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it-IT" altLang="it-IT" sz="2800" b="1">
                <a:latin typeface="Arial Narrow" panose="020B0604020202020204" pitchFamily="34" charset="0"/>
              </a:rPr>
              <a:t> Q</a:t>
            </a:r>
            <a:r>
              <a:rPr lang="it-IT" altLang="it-IT" sz="2800" b="1" baseline="-25000">
                <a:latin typeface="Arial Narrow" panose="020B0604020202020204" pitchFamily="34" charset="0"/>
              </a:rPr>
              <a:t>2</a:t>
            </a:r>
            <a:r>
              <a:rPr lang="it-IT" altLang="it-IT" sz="2800" b="1">
                <a:latin typeface="Arial Narrow" panose="020B0604020202020204" pitchFamily="34" charset="0"/>
              </a:rPr>
              <a:t> è la mediana degli ultimi 5 dati. 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05D04890-8AFF-AC42-9C6A-A373F0A7300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447800" y="2286000"/>
            <a:ext cx="6705600" cy="609600"/>
          </a:xfrm>
        </p:spPr>
        <p:txBody>
          <a:bodyPr anchor="t"/>
          <a:lstStyle/>
          <a:p>
            <a:pPr marL="1978025" indent="-1978025" algn="l" eaLnBrk="1" hangingPunct="1"/>
            <a:r>
              <a:rPr lang="it-IT" altLang="it-IT" sz="40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Uno sguardo alla storia</a:t>
            </a:r>
          </a:p>
        </p:txBody>
      </p:sp>
      <p:sp>
        <p:nvSpPr>
          <p:cNvPr id="30723" name="Footer Placeholder 4">
            <a:extLst>
              <a:ext uri="{FF2B5EF4-FFF2-40B4-BE49-F238E27FC236}">
                <a16:creationId xmlns:a16="http://schemas.microsoft.com/office/drawing/2014/main" id="{C6226ED1-506B-AE42-9DF3-8787A0121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30724" name="Slide Number Placeholder 5">
            <a:extLst>
              <a:ext uri="{FF2B5EF4-FFF2-40B4-BE49-F238E27FC236}">
                <a16:creationId xmlns:a16="http://schemas.microsoft.com/office/drawing/2014/main" id="{782BE9D4-57DD-4546-B897-F75054329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534150"/>
            <a:ext cx="2133600" cy="323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7F9C9F3-3E2C-224A-ACEF-6EF108A475AC}" type="slidenum">
              <a:rPr lang="it-IT" altLang="it-IT" sz="1400"/>
              <a:pPr eaLnBrk="1" hangingPunct="1"/>
              <a:t>13</a:t>
            </a:fld>
            <a:endParaRPr lang="it-IT" altLang="it-IT" sz="1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4">
            <a:extLst>
              <a:ext uri="{FF2B5EF4-FFF2-40B4-BE49-F238E27FC236}">
                <a16:creationId xmlns:a16="http://schemas.microsoft.com/office/drawing/2014/main" id="{E19C3C5E-799D-2D43-93F2-8805B11D5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34150"/>
            <a:ext cx="2895600" cy="323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31747" name="Slide Number Placeholder 5">
            <a:extLst>
              <a:ext uri="{FF2B5EF4-FFF2-40B4-BE49-F238E27FC236}">
                <a16:creationId xmlns:a16="http://schemas.microsoft.com/office/drawing/2014/main" id="{B41E1476-6220-AA43-802A-CB3F21097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534150"/>
            <a:ext cx="2133600" cy="323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47783B8-0029-7642-B5E1-D90557D9046C}" type="slidenum">
              <a:rPr lang="it-IT" altLang="it-IT" sz="1400"/>
              <a:pPr eaLnBrk="1" hangingPunct="1"/>
              <a:t>14</a:t>
            </a:fld>
            <a:endParaRPr lang="it-IT" altLang="it-IT" sz="1400"/>
          </a:p>
        </p:txBody>
      </p:sp>
      <p:sp>
        <p:nvSpPr>
          <p:cNvPr id="31748" name="TextBox 10">
            <a:extLst>
              <a:ext uri="{FF2B5EF4-FFF2-40B4-BE49-F238E27FC236}">
                <a16:creationId xmlns:a16="http://schemas.microsoft.com/office/drawing/2014/main" id="{2462714E-425C-5648-9CBB-C8A10BFEA1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447800"/>
            <a:ext cx="77724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i="1"/>
              <a:t>I censimenti </a:t>
            </a:r>
            <a:r>
              <a:rPr lang="it-IT" altLang="it-IT" sz="2800" b="1"/>
              <a:t>per contare la popolazione, gli animali, le abitazioni, …</a:t>
            </a:r>
          </a:p>
        </p:txBody>
      </p:sp>
      <p:pic>
        <p:nvPicPr>
          <p:cNvPr id="31749" name="Picture 12" descr="Censimento.jpg">
            <a:extLst>
              <a:ext uri="{FF2B5EF4-FFF2-40B4-BE49-F238E27FC236}">
                <a16:creationId xmlns:a16="http://schemas.microsoft.com/office/drawing/2014/main" id="{AF7C8156-8A89-5843-B5C9-7B97BD1F8E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895600"/>
            <a:ext cx="397827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0" name="TextBox 16">
            <a:extLst>
              <a:ext uri="{FF2B5EF4-FFF2-40B4-BE49-F238E27FC236}">
                <a16:creationId xmlns:a16="http://schemas.microsoft.com/office/drawing/2014/main" id="{B3D3BB53-BD73-1848-82F0-7D20A56F2D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5715000"/>
            <a:ext cx="2133600" cy="646113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1800" b="1">
                <a:latin typeface="Arial Narrow" panose="020B0604020202020204" pitchFamily="34" charset="0"/>
              </a:rPr>
              <a:t>Censimento a Roma II secolo a.C</a:t>
            </a:r>
            <a:r>
              <a:rPr lang="it-IT" altLang="it-IT" sz="1800">
                <a:latin typeface="Arial Narrow" panose="020B0604020202020204" pitchFamily="34" charset="0"/>
              </a:rPr>
              <a:t>.</a:t>
            </a:r>
          </a:p>
        </p:txBody>
      </p:sp>
      <p:pic>
        <p:nvPicPr>
          <p:cNvPr id="31751" name="Picture 17" descr="Cesimento_Egitto.JPG">
            <a:extLst>
              <a:ext uri="{FF2B5EF4-FFF2-40B4-BE49-F238E27FC236}">
                <a16:creationId xmlns:a16="http://schemas.microsoft.com/office/drawing/2014/main" id="{9017C1F3-4EC3-9340-BA25-104FECC9AE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895600"/>
            <a:ext cx="4173538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2" name="TextBox 18">
            <a:extLst>
              <a:ext uri="{FF2B5EF4-FFF2-40B4-BE49-F238E27FC236}">
                <a16:creationId xmlns:a16="http://schemas.microsoft.com/office/drawing/2014/main" id="{61A6ECB9-ED2B-2D41-B991-64055DEF93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15000"/>
            <a:ext cx="3810000" cy="646113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1800" b="1">
                <a:latin typeface="Arial Narrow" panose="020B0604020202020204" pitchFamily="34" charset="0"/>
              </a:rPr>
              <a:t>Censimento di bovini nell’Antico Egitto</a:t>
            </a:r>
          </a:p>
          <a:p>
            <a:pPr algn="ctr" eaLnBrk="1" hangingPunct="1"/>
            <a:r>
              <a:rPr lang="it-IT" altLang="it-IT" sz="1800" b="1">
                <a:latin typeface="Arial Narrow" panose="020B0604020202020204" pitchFamily="34" charset="0"/>
              </a:rPr>
              <a:t>circa 1350 a.C</a:t>
            </a:r>
            <a:r>
              <a:rPr lang="it-IT" altLang="it-IT" sz="1800">
                <a:latin typeface="Arial Narrow" panose="020B0604020202020204" pitchFamily="34" charset="0"/>
              </a:rPr>
              <a:t>.</a:t>
            </a:r>
          </a:p>
        </p:txBody>
      </p:sp>
      <p:sp>
        <p:nvSpPr>
          <p:cNvPr id="31753" name="Title 20">
            <a:extLst>
              <a:ext uri="{FF2B5EF4-FFF2-40B4-BE49-F238E27FC236}">
                <a16:creationId xmlns:a16="http://schemas.microsoft.com/office/drawing/2014/main" id="{64B03431-6AEA-574B-A659-99D3DE284B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81000"/>
            <a:ext cx="7772400" cy="685800"/>
          </a:xfrm>
        </p:spPr>
        <p:txBody>
          <a:bodyPr anchor="t"/>
          <a:lstStyle/>
          <a:p>
            <a:r>
              <a:rPr lang="it-IT" altLang="it-IT" b="1">
                <a:solidFill>
                  <a:srgbClr val="0000FF"/>
                </a:solidFill>
                <a:ea typeface="ＭＳ Ｐゴシック" panose="020B0600070205080204" pitchFamily="34" charset="-128"/>
              </a:rPr>
              <a:t>Le antiche civiltà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4CABA82-4162-334F-AC5C-77CCDCD3B49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228600"/>
            <a:ext cx="7772400" cy="609600"/>
          </a:xfrm>
        </p:spPr>
        <p:txBody>
          <a:bodyPr anchor="t"/>
          <a:lstStyle/>
          <a:p>
            <a:r>
              <a:rPr lang="it-IT" altLang="it-IT" sz="3600" b="1">
                <a:solidFill>
                  <a:srgbClr val="0000FF"/>
                </a:solidFill>
                <a:ea typeface="ＭＳ Ｐゴシック" panose="020B0600070205080204" pitchFamily="34" charset="-128"/>
              </a:rPr>
              <a:t>Dal Medio Evo al Rinascimento</a:t>
            </a:r>
          </a:p>
        </p:txBody>
      </p:sp>
      <p:sp>
        <p:nvSpPr>
          <p:cNvPr id="32771" name="Footer Placeholder 4">
            <a:extLst>
              <a:ext uri="{FF2B5EF4-FFF2-40B4-BE49-F238E27FC236}">
                <a16:creationId xmlns:a16="http://schemas.microsoft.com/office/drawing/2014/main" id="{9F8D1279-651B-DE46-A6E8-CFC59884B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32772" name="Slide Number Placeholder 5">
            <a:extLst>
              <a:ext uri="{FF2B5EF4-FFF2-40B4-BE49-F238E27FC236}">
                <a16:creationId xmlns:a16="http://schemas.microsoft.com/office/drawing/2014/main" id="{43C3729D-DC2E-014A-BF20-E975510D1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534150"/>
            <a:ext cx="2133600" cy="323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ECA7761-1886-D340-9EFF-00B5D67E28D2}" type="slidenum">
              <a:rPr lang="it-IT" altLang="it-IT" sz="1400"/>
              <a:pPr eaLnBrk="1" hangingPunct="1"/>
              <a:t>15</a:t>
            </a:fld>
            <a:endParaRPr lang="it-IT" altLang="it-IT" sz="1400"/>
          </a:p>
        </p:txBody>
      </p:sp>
      <p:sp>
        <p:nvSpPr>
          <p:cNvPr id="32773" name="TextBox 10">
            <a:extLst>
              <a:ext uri="{FF2B5EF4-FFF2-40B4-BE49-F238E27FC236}">
                <a16:creationId xmlns:a16="http://schemas.microsoft.com/office/drawing/2014/main" id="{16022EEE-7B78-714B-901C-5228151282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914400"/>
            <a:ext cx="8610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/>
              <a:t>Censimenti, registri di matrimoni, battesimi e morti, … </a:t>
            </a:r>
          </a:p>
        </p:txBody>
      </p:sp>
      <p:pic>
        <p:nvPicPr>
          <p:cNvPr id="32774" name="Picture 5" descr="CarloMgno2.jpg">
            <a:extLst>
              <a:ext uri="{FF2B5EF4-FFF2-40B4-BE49-F238E27FC236}">
                <a16:creationId xmlns:a16="http://schemas.microsoft.com/office/drawing/2014/main" id="{58C31195-5F26-EE42-A2A0-7E98113CD2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447800"/>
            <a:ext cx="2528888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Picture 6" descr="Censimento_Inglese">
            <a:extLst>
              <a:ext uri="{FF2B5EF4-FFF2-40B4-BE49-F238E27FC236}">
                <a16:creationId xmlns:a16="http://schemas.microsoft.com/office/drawing/2014/main" id="{CA4E22AB-06E5-0941-8DCE-69F7BDE09F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0" t="2405" r="6136" b="50000"/>
          <a:stretch>
            <a:fillRect/>
          </a:stretch>
        </p:blipFill>
        <p:spPr bwMode="auto">
          <a:xfrm>
            <a:off x="4495800" y="1447800"/>
            <a:ext cx="2819400" cy="23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7B16445-DCD6-7740-8108-E1E4A1B66C82}"/>
              </a:ext>
            </a:extLst>
          </p:cNvPr>
          <p:cNvSpPr txBox="1"/>
          <p:nvPr/>
        </p:nvSpPr>
        <p:spPr>
          <a:xfrm>
            <a:off x="152400" y="2362200"/>
            <a:ext cx="1371600" cy="923925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1800" b="1">
                <a:latin typeface="Arial Narrow" panose="020B0604020202020204" pitchFamily="34" charset="0"/>
              </a:rPr>
              <a:t>Carlo Magno </a:t>
            </a:r>
          </a:p>
          <a:p>
            <a:pPr algn="ctr" eaLnBrk="1" hangingPunct="1"/>
            <a:r>
              <a:rPr lang="it-IT" altLang="it-IT" sz="1800" b="1">
                <a:latin typeface="Arial Narrow" panose="020B0604020202020204" pitchFamily="34" charset="0"/>
              </a:rPr>
              <a:t>Censimento</a:t>
            </a:r>
          </a:p>
          <a:p>
            <a:pPr algn="ctr" eaLnBrk="1" hangingPunct="1"/>
            <a:r>
              <a:rPr lang="it-IT" altLang="it-IT" sz="1800" b="1">
                <a:latin typeface="Arial Narrow" panose="020B0604020202020204" pitchFamily="34" charset="0"/>
              </a:rPr>
              <a:t>808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992C1C-0C3E-6149-9437-83AD365DB612}"/>
              </a:ext>
            </a:extLst>
          </p:cNvPr>
          <p:cNvSpPr txBox="1"/>
          <p:nvPr/>
        </p:nvSpPr>
        <p:spPr>
          <a:xfrm>
            <a:off x="7467600" y="2057400"/>
            <a:ext cx="1524000" cy="120015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1800" b="1">
                <a:latin typeface="Arial Narrow" panose="020B0604020202020204" pitchFamily="34" charset="0"/>
              </a:rPr>
              <a:t>Guglielmo il Conquistatore</a:t>
            </a:r>
          </a:p>
          <a:p>
            <a:pPr algn="ctr" eaLnBrk="1" hangingPunct="1"/>
            <a:r>
              <a:rPr lang="it-IT" altLang="it-IT" sz="1800" b="1">
                <a:latin typeface="Arial Narrow" panose="020B0604020202020204" pitchFamily="34" charset="0"/>
              </a:rPr>
              <a:t>Censimento</a:t>
            </a:r>
          </a:p>
          <a:p>
            <a:pPr algn="ctr" eaLnBrk="1" hangingPunct="1"/>
            <a:r>
              <a:rPr lang="it-IT" altLang="it-IT" sz="1800" b="1">
                <a:latin typeface="Arial Narrow" panose="020B0604020202020204" pitchFamily="34" charset="0"/>
              </a:rPr>
              <a:t>1086 </a:t>
            </a:r>
          </a:p>
        </p:txBody>
      </p:sp>
      <p:pic>
        <p:nvPicPr>
          <p:cNvPr id="32778" name="Picture 14" descr="Archivio_battesimi.jpg">
            <a:extLst>
              <a:ext uri="{FF2B5EF4-FFF2-40B4-BE49-F238E27FC236}">
                <a16:creationId xmlns:a16="http://schemas.microsoft.com/office/drawing/2014/main" id="{779A2E69-3845-D640-8FCF-2783B940B1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962400"/>
            <a:ext cx="43434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2C57AE6-37AE-9644-B584-C821AD129285}"/>
              </a:ext>
            </a:extLst>
          </p:cNvPr>
          <p:cNvSpPr txBox="1"/>
          <p:nvPr/>
        </p:nvSpPr>
        <p:spPr>
          <a:xfrm>
            <a:off x="5638800" y="6019800"/>
            <a:ext cx="2590800" cy="64611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1800" b="1">
                <a:latin typeface="Arial Narrow" panose="020B0604020202020204" pitchFamily="34" charset="0"/>
              </a:rPr>
              <a:t>Registro dei battesimi introdotto dal 1565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8A10C9F-F849-5D4D-B07C-53F27D5C5576}"/>
              </a:ext>
            </a:extLst>
          </p:cNvPr>
          <p:cNvSpPr txBox="1"/>
          <p:nvPr/>
        </p:nvSpPr>
        <p:spPr>
          <a:xfrm>
            <a:off x="304800" y="4572000"/>
            <a:ext cx="2971800" cy="95408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Elenchi di nascite, matrimoni, morti,…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6B804A35-CC16-8146-848F-0475D0AB711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3400" y="152400"/>
            <a:ext cx="7772400" cy="609600"/>
          </a:xfrm>
        </p:spPr>
        <p:txBody>
          <a:bodyPr anchor="t"/>
          <a:lstStyle/>
          <a:p>
            <a:r>
              <a:rPr lang="it-IT" altLang="it-IT" sz="3600" b="1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Nel secolo di Galileo</a:t>
            </a:r>
          </a:p>
        </p:txBody>
      </p:sp>
      <p:sp>
        <p:nvSpPr>
          <p:cNvPr id="33795" name="Footer Placeholder 4">
            <a:extLst>
              <a:ext uri="{FF2B5EF4-FFF2-40B4-BE49-F238E27FC236}">
                <a16:creationId xmlns:a16="http://schemas.microsoft.com/office/drawing/2014/main" id="{CDE36E55-9A43-AE40-9893-DF30CC595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33796" name="Slide Number Placeholder 5">
            <a:extLst>
              <a:ext uri="{FF2B5EF4-FFF2-40B4-BE49-F238E27FC236}">
                <a16:creationId xmlns:a16="http://schemas.microsoft.com/office/drawing/2014/main" id="{92979CA1-5E8B-2945-8E25-822E401A4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534150"/>
            <a:ext cx="2133600" cy="323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6A90099-6172-A44F-95C4-29962CE31925}" type="slidenum">
              <a:rPr lang="it-IT" altLang="it-IT" sz="1400"/>
              <a:pPr eaLnBrk="1" hangingPunct="1"/>
              <a:t>16</a:t>
            </a:fld>
            <a:endParaRPr lang="it-IT" altLang="it-IT" sz="1400"/>
          </a:p>
        </p:txBody>
      </p:sp>
      <p:sp>
        <p:nvSpPr>
          <p:cNvPr id="33797" name="TextBox 10">
            <a:extLst>
              <a:ext uri="{FF2B5EF4-FFF2-40B4-BE49-F238E27FC236}">
                <a16:creationId xmlns:a16="http://schemas.microsoft.com/office/drawing/2014/main" id="{688F4A79-FE20-614B-ABF8-5C42203916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688" y="677863"/>
            <a:ext cx="6336704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/>
              <a:t>Origini della statistica come scienza</a:t>
            </a:r>
          </a:p>
        </p:txBody>
      </p:sp>
      <p:pic>
        <p:nvPicPr>
          <p:cNvPr id="7" name="Picture 6" descr="Schermata 2015-10-01 alle 17.05.28.png">
            <a:extLst>
              <a:ext uri="{FF2B5EF4-FFF2-40B4-BE49-F238E27FC236}">
                <a16:creationId xmlns:a16="http://schemas.microsoft.com/office/drawing/2014/main" id="{0DFED683-1041-894D-B1A3-EABA960966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295400"/>
            <a:ext cx="5289550" cy="3886200"/>
          </a:xfrm>
          <a:prstGeom prst="rect">
            <a:avLst/>
          </a:prstGeom>
          <a:ln w="25400">
            <a:solidFill>
              <a:schemeClr val="bg1">
                <a:lumMod val="50000"/>
              </a:schemeClr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0CFC4CC-8811-304E-B253-55D4601E1AF6}"/>
              </a:ext>
            </a:extLst>
          </p:cNvPr>
          <p:cNvSpPr txBox="1"/>
          <p:nvPr/>
        </p:nvSpPr>
        <p:spPr>
          <a:xfrm>
            <a:off x="1295400" y="5334000"/>
            <a:ext cx="7467600" cy="95408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2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Non si limita a contare nascite e morti, ma applica metodi scientifici per scoprire regolarità nei dati.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BC0C80FE-589E-024E-9AF3-FEAE34B08C6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381000"/>
            <a:ext cx="7772400" cy="609600"/>
          </a:xfrm>
        </p:spPr>
        <p:txBody>
          <a:bodyPr anchor="t"/>
          <a:lstStyle/>
          <a:p>
            <a:r>
              <a:rPr lang="it-IT" altLang="it-IT" sz="3600" b="1">
                <a:solidFill>
                  <a:srgbClr val="0000FF"/>
                </a:solidFill>
                <a:ea typeface="ＭＳ Ｐゴシック" panose="020B0600070205080204" pitchFamily="34" charset="-128"/>
              </a:rPr>
              <a:t>Dal 1700 a oggi</a:t>
            </a:r>
          </a:p>
        </p:txBody>
      </p:sp>
      <p:sp>
        <p:nvSpPr>
          <p:cNvPr id="34819" name="Footer Placeholder 4">
            <a:extLst>
              <a:ext uri="{FF2B5EF4-FFF2-40B4-BE49-F238E27FC236}">
                <a16:creationId xmlns:a16="http://schemas.microsoft.com/office/drawing/2014/main" id="{485437A9-B622-9D4E-9C8D-AB44F7182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34820" name="Slide Number Placeholder 5">
            <a:extLst>
              <a:ext uri="{FF2B5EF4-FFF2-40B4-BE49-F238E27FC236}">
                <a16:creationId xmlns:a16="http://schemas.microsoft.com/office/drawing/2014/main" id="{D9558880-A199-BB43-866F-BD1DD7D74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534150"/>
            <a:ext cx="2133600" cy="323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25EFC8B-8E4C-D74C-9508-C737571340FF}" type="slidenum">
              <a:rPr lang="it-IT" altLang="it-IT" sz="1400"/>
              <a:pPr eaLnBrk="1" hangingPunct="1"/>
              <a:t>17</a:t>
            </a:fld>
            <a:endParaRPr lang="it-IT" altLang="it-IT" sz="1400"/>
          </a:p>
        </p:txBody>
      </p:sp>
      <p:pic>
        <p:nvPicPr>
          <p:cNvPr id="34821" name="Picture 9" descr="Fisher_5.jpeg">
            <a:extLst>
              <a:ext uri="{FF2B5EF4-FFF2-40B4-BE49-F238E27FC236}">
                <a16:creationId xmlns:a16="http://schemas.microsoft.com/office/drawing/2014/main" id="{DA01D345-2106-F84B-B5FE-CBC6E04F43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3" r="4280" b="19019"/>
          <a:stretch>
            <a:fillRect/>
          </a:stretch>
        </p:blipFill>
        <p:spPr bwMode="auto">
          <a:xfrm>
            <a:off x="5486400" y="2362200"/>
            <a:ext cx="2362200" cy="288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2A1CCD8-0D81-C944-88F3-71E1E87BA04B}"/>
              </a:ext>
            </a:extLst>
          </p:cNvPr>
          <p:cNvSpPr txBox="1"/>
          <p:nvPr/>
        </p:nvSpPr>
        <p:spPr>
          <a:xfrm>
            <a:off x="5334000" y="5334000"/>
            <a:ext cx="2895600" cy="64611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1800" b="1">
                <a:latin typeface="Arial Narrow" panose="020B0604020202020204" pitchFamily="34" charset="0"/>
              </a:rPr>
              <a:t>R. Fischer (1890 – 1962 ) </a:t>
            </a:r>
          </a:p>
          <a:p>
            <a:pPr algn="ctr" eaLnBrk="1" hangingPunct="1"/>
            <a:r>
              <a:rPr lang="it-IT" altLang="it-IT" sz="1800" b="1">
                <a:latin typeface="Arial Narrow" panose="020B0604020202020204" pitchFamily="34" charset="0"/>
              </a:rPr>
              <a:t>Introduce la varianza nel 1920</a:t>
            </a:r>
          </a:p>
        </p:txBody>
      </p:sp>
      <p:pic>
        <p:nvPicPr>
          <p:cNvPr id="34823" name="Picture 11" descr="Mw160883.jpg">
            <a:extLst>
              <a:ext uri="{FF2B5EF4-FFF2-40B4-BE49-F238E27FC236}">
                <a16:creationId xmlns:a16="http://schemas.microsoft.com/office/drawing/2014/main" id="{F0D83F42-219E-9248-A504-FB8578C8D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89" t="21671" r="37276" b="24287"/>
          <a:stretch>
            <a:fillRect/>
          </a:stretch>
        </p:blipFill>
        <p:spPr bwMode="auto">
          <a:xfrm>
            <a:off x="1066800" y="2362200"/>
            <a:ext cx="27432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B58E446-C366-E449-8820-4FDC686293AB}"/>
              </a:ext>
            </a:extLst>
          </p:cNvPr>
          <p:cNvSpPr txBox="1"/>
          <p:nvPr/>
        </p:nvSpPr>
        <p:spPr>
          <a:xfrm>
            <a:off x="381000" y="5334000"/>
            <a:ext cx="3962400" cy="64611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1800" b="1">
                <a:latin typeface="Arial Narrow" panose="020B0604020202020204" pitchFamily="34" charset="0"/>
              </a:rPr>
              <a:t>K. Pearson (1857 – 1936 ) </a:t>
            </a:r>
          </a:p>
          <a:p>
            <a:pPr algn="ctr" eaLnBrk="1" hangingPunct="1"/>
            <a:r>
              <a:rPr lang="it-IT" altLang="it-IT" sz="1800" b="1">
                <a:latin typeface="Arial Narrow" panose="020B0604020202020204" pitchFamily="34" charset="0"/>
              </a:rPr>
              <a:t>Introduce la deviazione standard nel 1893</a:t>
            </a:r>
          </a:p>
        </p:txBody>
      </p:sp>
      <p:sp>
        <p:nvSpPr>
          <p:cNvPr id="34825" name="TextBox 15">
            <a:extLst>
              <a:ext uri="{FF2B5EF4-FFF2-40B4-BE49-F238E27FC236}">
                <a16:creationId xmlns:a16="http://schemas.microsoft.com/office/drawing/2014/main" id="{DCF379B6-8A3A-214E-8929-4C534B0C9B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066800"/>
            <a:ext cx="7772400" cy="1200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it-IT" b="1"/>
              <a:t>La statistica studia </a:t>
            </a:r>
            <a:r>
              <a:rPr lang="en-US" altLang="it-IT" b="1" i="1"/>
              <a:t>con metodi matematici </a:t>
            </a:r>
            <a:r>
              <a:rPr lang="en-US" altLang="it-IT" b="1"/>
              <a:t>fenomeni dotati di variabilità in qualsiasi campo del sapere:  botanica, agricoltura, zoologia, medicina, fisica....</a:t>
            </a:r>
            <a:endParaRPr lang="it-IT" altLang="it-IT" b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19180</TotalTime>
  <Words>561</Words>
  <Application>Microsoft Macintosh PowerPoint</Application>
  <PresentationFormat>Presentazione su schermo (4:3)</PresentationFormat>
  <Paragraphs>107</Paragraphs>
  <Slides>17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3" baseType="lpstr">
      <vt:lpstr>ＭＳ Ｐゴシック</vt:lpstr>
      <vt:lpstr>Arial</vt:lpstr>
      <vt:lpstr>Arial Narrow</vt:lpstr>
      <vt:lpstr>Calibri</vt:lpstr>
      <vt:lpstr>Wingdings</vt:lpstr>
      <vt:lpstr>Struttura predefinita</vt:lpstr>
      <vt:lpstr>Altri indici di variabilità</vt:lpstr>
      <vt:lpstr>Perché cercare altri indici di variabilità?</vt:lpstr>
      <vt:lpstr>A. Come superare l’influenza di un dato anomalo?</vt:lpstr>
      <vt:lpstr>Mediana e quartili</vt:lpstr>
      <vt:lpstr>Mediana e differenza interquartile </vt:lpstr>
      <vt:lpstr>B. Come superare la lunghezza dei calcoli?</vt:lpstr>
      <vt:lpstr>Attività</vt:lpstr>
      <vt:lpstr>Che cosa hai trovato?</vt:lpstr>
      <vt:lpstr>A. Influenza di un dato anomalo</vt:lpstr>
      <vt:lpstr>B. Tre serie di dati ‘insoliti’</vt:lpstr>
      <vt:lpstr>C. Due gruppi di dati a confronto</vt:lpstr>
      <vt:lpstr>C. Determinare i quartili</vt:lpstr>
      <vt:lpstr>Uno sguardo alla storia</vt:lpstr>
      <vt:lpstr>Le antiche civiltà</vt:lpstr>
      <vt:lpstr>Dal Medio Evo al Rinascimento</vt:lpstr>
      <vt:lpstr>Nel secolo di Galileo</vt:lpstr>
      <vt:lpstr>Dal 1700 a oggi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Tabelle e grafici</dc:title>
  <dc:subject/>
  <dc:creator>Io</dc:creator>
  <cp:keywords/>
  <dc:description/>
  <cp:lastModifiedBy>Microsoft Office User</cp:lastModifiedBy>
  <cp:revision>629</cp:revision>
  <dcterms:created xsi:type="dcterms:W3CDTF">2015-10-02T14:50:43Z</dcterms:created>
  <dcterms:modified xsi:type="dcterms:W3CDTF">2020-11-12T13:19:41Z</dcterms:modified>
  <cp:category/>
</cp:coreProperties>
</file>