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69" r:id="rId2"/>
    <p:sldId id="468" r:id="rId3"/>
    <p:sldId id="470" r:id="rId4"/>
    <p:sldId id="471" r:id="rId5"/>
    <p:sldId id="477" r:id="rId6"/>
    <p:sldId id="473" r:id="rId7"/>
    <p:sldId id="472" r:id="rId8"/>
    <p:sldId id="478" r:id="rId9"/>
    <p:sldId id="474" r:id="rId10"/>
    <p:sldId id="475" r:id="rId11"/>
    <p:sldId id="476" r:id="rId12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A7B53"/>
    <a:srgbClr val="FFF9EA"/>
    <a:srgbClr val="00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37"/>
    <p:restoredTop sz="94607"/>
  </p:normalViewPr>
  <p:slideViewPr>
    <p:cSldViewPr>
      <p:cViewPr varScale="1">
        <p:scale>
          <a:sx n="119" d="100"/>
          <a:sy n="119" d="100"/>
        </p:scale>
        <p:origin x="160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34EB0-E901-654E-A450-45CAF999E8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6F0ED3-933F-7B4F-B952-793893EBF7E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2D71CB-B159-0F41-AF51-B3E50823012D}" type="datetime1">
              <a:rPr lang="it-IT" altLang="it-IT"/>
              <a:pPr/>
              <a:t>06/12/21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771C9-C58C-FD4D-B195-AC445620CA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CB41E8-4B67-6243-B140-D619563B07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F2D69D1-9298-1C4D-9FAA-6AF979E1A5E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E1D68B-4031-4A40-BD61-D68815CE37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49F63-8209-D74A-85DE-9FA0D2E0589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D20E840-6F04-8940-BDBA-72CE652283C4}" type="datetime1">
              <a:rPr lang="it-IT" altLang="it-IT"/>
              <a:pPr/>
              <a:t>06/12/21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8DBBE6B-9CED-D743-A397-A11C58AC6F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93D19DB-2174-3749-B97B-34D036474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D17799-B17C-8240-871D-FEE0AB47898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279BD8-362C-FF4A-986B-3DFC350AE4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499C75-24B5-9B4E-A012-A4A7AD11CCB5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946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990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6035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412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487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843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2514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1017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4646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1623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A1AD6DD-1417-FD46-9BE0-7017E819D2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C677FC3-511E-8E4C-92DE-E8AD806DF13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0F3C3A-05E3-294F-8543-A03B29484C5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BA29F3-7368-9B4E-9074-A42BE0B13C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B29F37-0269-7543-A031-3AF3A0772C54}" type="slidenum">
              <a:rPr lang="it-IT" altLang="it-IT" sz="1200"/>
              <a:pPr eaLnBrk="1" hangingPunct="1"/>
              <a:t>11</a:t>
            </a:fld>
            <a:endParaRPr lang="it-IT" altLang="it-IT" sz="1200"/>
          </a:p>
        </p:txBody>
      </p:sp>
      <p:sp>
        <p:nvSpPr>
          <p:cNvPr id="19462" name="Rectangle 2">
            <a:extLst>
              <a:ext uri="{FF2B5EF4-FFF2-40B4-BE49-F238E27FC236}">
                <a16:creationId xmlns:a16="http://schemas.microsoft.com/office/drawing/2014/main" id="{D0E4C3DB-9FCD-6B4F-A534-FF16578313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3" name="Rectangle 3">
            <a:extLst>
              <a:ext uri="{FF2B5EF4-FFF2-40B4-BE49-F238E27FC236}">
                <a16:creationId xmlns:a16="http://schemas.microsoft.com/office/drawing/2014/main" id="{A87B00AE-BC97-8449-AB19-15054437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614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A92D5A-4823-E64A-858B-9B5DF68D0E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7C121D-9793-5E4F-9CDE-42CBAD8CC9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236835-8023-0D44-9055-1E68461834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E567E-3A0C-7644-B224-EF09900DCDF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2470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27EB1-957D-4E46-86A5-5B41A68C24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6A6950-32D0-8A4F-AB3E-C06DA58205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DE11EC-9072-8748-9712-0A82041AE7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6B1F94-55B0-BA4F-988A-CE00DC8F52A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24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A6154A-698A-E34C-9932-29DA168A90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05CEA9-60F6-8B4A-AA4B-C83B9A806D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0F1D33-AEAB-4D4B-ABC8-79F9D494C9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F19C48-97F0-394E-9281-8C8319FD05F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36540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64BE13-F8C9-0443-B593-B6542B09BF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0CF86-5FEF-8640-9304-5D3E5D50DE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06647-7214-944C-B976-2A34CC6A2D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6A19E9-237A-C04B-A404-7E1D2B2117D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5037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F43092-A27B-4744-A4E2-AAC298E8F2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22988E-7971-1B47-820A-E26FEB0801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45B323C-BA67-D347-B080-1D763B3C0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42D008-15FA-EF4E-9227-FBD1EA83C0F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6115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FE86AEE-C4B8-8341-81A5-DD0979C33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EC65E0A-A829-174D-95B1-A389A4F6E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2DFA0EF-E949-9C47-AA07-115AA3CBED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36AAD-93DF-6143-A27B-D205BD9B886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26610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57C22F7-115B-FA4F-B439-7EB2BD07C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3F7576C-6A14-8B40-A330-D82FCB2CAD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5052B1-44D0-F44C-BB6C-6AC3CD62C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F3C3EC-6308-284A-9D43-AE2BF2CB246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091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390339-241E-F64C-B561-895CDB69DC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F0FDB-5716-BA43-B923-DEA5A353C3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D91C0-3C51-704A-835B-FB56EFDDC9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773E-DDF7-CC4A-BA7F-F96A14B060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367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5C00-2E7F-FA48-AF21-A47F5E4291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343840-ED1C-CE4B-A9E4-D577E22959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DC1AD-56DE-DE45-839C-AE03007372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E468E-3344-BF47-B2A2-B308966D393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82333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CEE049-9C83-4545-AB39-6183293154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576AFC-063A-D041-8E14-3B70210438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71E2D8-6F9A-B041-94FC-69E0DBE16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4FA4B-7127-1142-8E41-DC712E80ED7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4249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F05706-4400-E144-8662-B0C17B99C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FD7028-FF6D-474D-A8B2-ACE12A752F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D84D0E-FDD6-7143-92EC-1DA28007FB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7D5D1C-763F-FC41-BB5C-D9D86DA6F54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71472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6919CE-8D4B-3741-AFD4-9758F1A3EA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D99A30-284A-0C41-AF9C-2EE7C65FC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DF72F3-0D3B-A541-851B-2538DC5B54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7E20A-29AF-0740-9695-A7704D9A00C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66077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1AF59A0-881C-2844-9A5D-BD85635BB7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855EE75-05F0-634F-8605-4F54CC931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E47A6E7-B89F-454A-97A8-550088A341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C67A2-2C76-BE4A-A9AC-2C9B3E526A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52256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75C07AE-86E4-F249-B303-6F2D8669A0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129FB4-C599-D045-9CBC-EB193D0BEF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424A54-7027-A54D-9215-2077B7827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D8D7C0-4F5E-9542-A25A-0D4102BF1EA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2073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EAC42EC-AA28-9647-93CE-65823B4F66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A6CA05-1BDE-7C47-9E99-673FECC919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DEFE74-4B23-8F4E-9D6C-5F67BB38497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61FC29B-9A1C-B247-9312-58A72114A4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821EA82-CCF1-F94B-A935-9EA82CBEB7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1A16717-E36C-6C43-98F6-9196CA15512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2302" y="285513"/>
            <a:ext cx="8353425" cy="686971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Nelle lezioni sui numeri cosa scelgo?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31840" y="638175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59131C6-CA91-B54A-804F-D7EDDE0A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128702"/>
            <a:ext cx="7441957" cy="387146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1AF8627-3128-8A47-BF06-CD9993635569}"/>
              </a:ext>
            </a:extLst>
          </p:cNvPr>
          <p:cNvSpPr txBox="1"/>
          <p:nvPr/>
        </p:nvSpPr>
        <p:spPr>
          <a:xfrm>
            <a:off x="1461984" y="5294642"/>
            <a:ext cx="6194063" cy="95410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it-IT" sz="2800" b="1" dirty="0"/>
              <a:t>Lezione sintetica o lezione attiva?</a:t>
            </a:r>
          </a:p>
          <a:p>
            <a:r>
              <a:rPr lang="it-IT" sz="2800" b="1" dirty="0"/>
              <a:t>Approfondimenti o richiami? </a:t>
            </a:r>
          </a:p>
        </p:txBody>
      </p:sp>
    </p:spTree>
    <p:extLst>
      <p:ext uri="{BB962C8B-B14F-4D97-AF65-F5344CB8AC3E}">
        <p14:creationId xmlns:p14="http://schemas.microsoft.com/office/powerpoint/2010/main" val="370144780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3375" y="404664"/>
            <a:ext cx="8353425" cy="1567321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Dipende …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61C25D-E894-094E-9F3F-15DB2C9F3C8B}"/>
              </a:ext>
            </a:extLst>
          </p:cNvPr>
          <p:cNvSpPr txBox="1"/>
          <p:nvPr/>
        </p:nvSpPr>
        <p:spPr>
          <a:xfrm>
            <a:off x="1385646" y="1638539"/>
            <a:ext cx="637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Informazioni per scegliere al meglio</a:t>
            </a:r>
          </a:p>
        </p:txBody>
      </p:sp>
      <p:sp>
        <p:nvSpPr>
          <p:cNvPr id="3" name="Freccia destra 2">
            <a:extLst>
              <a:ext uri="{FF2B5EF4-FFF2-40B4-BE49-F238E27FC236}">
                <a16:creationId xmlns:a16="http://schemas.microsoft.com/office/drawing/2014/main" id="{BD4C6B48-92CD-9540-A5A8-359534EBA079}"/>
              </a:ext>
            </a:extLst>
          </p:cNvPr>
          <p:cNvSpPr/>
          <p:nvPr/>
        </p:nvSpPr>
        <p:spPr>
          <a:xfrm rot="20193399">
            <a:off x="5059999" y="3047133"/>
            <a:ext cx="3507794" cy="173307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Lezione sintetica</a:t>
            </a:r>
          </a:p>
        </p:txBody>
      </p:sp>
      <p:sp>
        <p:nvSpPr>
          <p:cNvPr id="6" name="Freccia sinistra 5">
            <a:extLst>
              <a:ext uri="{FF2B5EF4-FFF2-40B4-BE49-F238E27FC236}">
                <a16:creationId xmlns:a16="http://schemas.microsoft.com/office/drawing/2014/main" id="{9C38AFC6-7979-E644-A77B-A9AC19594778}"/>
              </a:ext>
            </a:extLst>
          </p:cNvPr>
          <p:cNvSpPr/>
          <p:nvPr/>
        </p:nvSpPr>
        <p:spPr>
          <a:xfrm rot="1201399">
            <a:off x="1152813" y="3106940"/>
            <a:ext cx="3301851" cy="1669225"/>
          </a:xfrm>
          <a:prstGeom prst="leftArrow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Lezione attiva</a:t>
            </a:r>
          </a:p>
        </p:txBody>
      </p:sp>
    </p:spTree>
    <p:extLst>
      <p:ext uri="{BB962C8B-B14F-4D97-AF65-F5344CB8AC3E}">
        <p14:creationId xmlns:p14="http://schemas.microsoft.com/office/powerpoint/2010/main" val="264381543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353425" cy="864096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Materiali proposti dal sito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2923456" y="1268760"/>
            <a:ext cx="3096344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sintetica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0023FA-5607-F345-A4C8-42A59BF31040}"/>
              </a:ext>
            </a:extLst>
          </p:cNvPr>
          <p:cNvSpPr txBox="1"/>
          <p:nvPr/>
        </p:nvSpPr>
        <p:spPr>
          <a:xfrm>
            <a:off x="401938" y="2248467"/>
            <a:ext cx="8642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b="1" dirty="0">
                <a:solidFill>
                  <a:srgbClr val="0000FF"/>
                </a:solidFill>
              </a:rPr>
              <a:t>Presentazione</a:t>
            </a:r>
            <a:r>
              <a:rPr lang="it-IT" b="1" dirty="0"/>
              <a:t> (</a:t>
            </a:r>
            <a:r>
              <a:rPr lang="it-IT" b="1" dirty="0" err="1"/>
              <a:t>pptx</a:t>
            </a:r>
            <a:r>
              <a:rPr lang="it-IT" b="1" dirty="0"/>
              <a:t> e pdf)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Sintetica (15 - 25 slide con video di 1-2 minuti)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Senza interruzioni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Contenuti essenziali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F31AC9D-218E-C844-8B84-56520CCA9384}"/>
              </a:ext>
            </a:extLst>
          </p:cNvPr>
          <p:cNvSpPr txBox="1"/>
          <p:nvPr/>
        </p:nvSpPr>
        <p:spPr>
          <a:xfrm>
            <a:off x="412318" y="3828047"/>
            <a:ext cx="7931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it-IT" b="1" dirty="0">
                <a:solidFill>
                  <a:srgbClr val="0000FF"/>
                </a:solidFill>
              </a:rPr>
              <a:t>Altri materiali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Quesiti (scheda di  1- 2 pagine)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Risposte ai quesiti (</a:t>
            </a:r>
            <a:r>
              <a:rPr lang="it-IT" b="1" dirty="0" err="1"/>
              <a:t>Pptx</a:t>
            </a:r>
            <a:r>
              <a:rPr lang="it-IT" b="1" dirty="0"/>
              <a:t> e pdf, circa 8-10 slide)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Verifica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Esercizi</a:t>
            </a:r>
          </a:p>
        </p:txBody>
      </p:sp>
    </p:spTree>
    <p:extLst>
      <p:ext uri="{BB962C8B-B14F-4D97-AF65-F5344CB8AC3E}">
        <p14:creationId xmlns:p14="http://schemas.microsoft.com/office/powerpoint/2010/main" val="252137824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7" y="-34550"/>
            <a:ext cx="8353425" cy="864096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Esempi di scelte didattiche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3117798" y="773055"/>
            <a:ext cx="3096344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sintetica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0023FA-5607-F345-A4C8-42A59BF31040}"/>
              </a:ext>
            </a:extLst>
          </p:cNvPr>
          <p:cNvSpPr txBox="1"/>
          <p:nvPr/>
        </p:nvSpPr>
        <p:spPr>
          <a:xfrm>
            <a:off x="4104928" y="1413727"/>
            <a:ext cx="4896544" cy="230832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2"/>
            </a:pPr>
            <a:r>
              <a:rPr lang="it-IT" b="1" dirty="0">
                <a:solidFill>
                  <a:srgbClr val="3A7B53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Lezione frontale completa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Presentazione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Quesiti per attività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Correzione dell’attività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Esercizi per casa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Verifica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F31AC9D-218E-C844-8B84-56520CCA9384}"/>
              </a:ext>
            </a:extLst>
          </p:cNvPr>
          <p:cNvSpPr txBox="1"/>
          <p:nvPr/>
        </p:nvSpPr>
        <p:spPr>
          <a:xfrm>
            <a:off x="241683" y="3910560"/>
            <a:ext cx="6562565" cy="1938992"/>
          </a:xfrm>
          <a:prstGeom prst="rect">
            <a:avLst/>
          </a:prstGeom>
          <a:solidFill>
            <a:srgbClr val="FFF9EA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3"/>
            </a:pPr>
            <a:r>
              <a:rPr lang="it-IT" b="1" dirty="0" err="1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Flipped</a:t>
            </a:r>
            <a:r>
              <a:rPr lang="it-IT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b="1" dirty="0" err="1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classroom</a:t>
            </a:r>
            <a:r>
              <a:rPr lang="it-IT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(classe capovolta)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Presentazione data per casa agli studenti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Quesiti in classe con supporto delle risposte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Esercizi per casa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Verifica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4339B2-316F-E649-BA5F-B8F13FD800C0}"/>
              </a:ext>
            </a:extLst>
          </p:cNvPr>
          <p:cNvSpPr txBox="1"/>
          <p:nvPr/>
        </p:nvSpPr>
        <p:spPr>
          <a:xfrm>
            <a:off x="107504" y="1461816"/>
            <a:ext cx="3888432" cy="1569660"/>
          </a:xfrm>
          <a:prstGeom prst="rect">
            <a:avLst/>
          </a:prstGeom>
          <a:solidFill>
            <a:srgbClr val="FFF9EA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Lezione frontale</a:t>
            </a: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breve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Presentazione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Quesiti dati per casa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Esercizi per casa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30E24A9-966A-0749-8EA9-05A22CB5F517}"/>
              </a:ext>
            </a:extLst>
          </p:cNvPr>
          <p:cNvSpPr txBox="1"/>
          <p:nvPr/>
        </p:nvSpPr>
        <p:spPr>
          <a:xfrm>
            <a:off x="7236296" y="4074617"/>
            <a:ext cx="1666528" cy="461665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Altro…</a:t>
            </a:r>
          </a:p>
        </p:txBody>
      </p:sp>
    </p:spTree>
    <p:extLst>
      <p:ext uri="{BB962C8B-B14F-4D97-AF65-F5344CB8AC3E}">
        <p14:creationId xmlns:p14="http://schemas.microsoft.com/office/powerpoint/2010/main" val="4869844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6" y="332656"/>
            <a:ext cx="8353425" cy="864096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chi e quando posso proporre i materiali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2923456" y="1457034"/>
            <a:ext cx="3096344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sintetica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6617BB-7A66-F84A-A9A3-A61474502F85}"/>
              </a:ext>
            </a:extLst>
          </p:cNvPr>
          <p:cNvSpPr txBox="1"/>
          <p:nvPr/>
        </p:nvSpPr>
        <p:spPr>
          <a:xfrm>
            <a:off x="371158" y="2348880"/>
            <a:ext cx="878497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Propongo in classe l’intera lezione quando è utile o necessario richiamare contenuti di base.</a:t>
            </a:r>
          </a:p>
          <a:p>
            <a:endParaRPr lang="it-IT" sz="1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Propongo a uno studente che ha difficoltà o lacune di base di studiare a casa la presentazione e rispondere ai quesiti.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0471991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353425" cy="864096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Materiali proposti dal sito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3243672" y="1196752"/>
            <a:ext cx="2656656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attiva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90023FA-5607-F345-A4C8-42A59BF31040}"/>
              </a:ext>
            </a:extLst>
          </p:cNvPr>
          <p:cNvSpPr txBox="1"/>
          <p:nvPr/>
        </p:nvSpPr>
        <p:spPr>
          <a:xfrm>
            <a:off x="215008" y="1950085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b="1" dirty="0">
                <a:solidFill>
                  <a:srgbClr val="0000FF"/>
                </a:solidFill>
              </a:rPr>
              <a:t>Presentazione</a:t>
            </a:r>
            <a:r>
              <a:rPr lang="it-IT" b="1" dirty="0"/>
              <a:t> (</a:t>
            </a:r>
            <a:r>
              <a:rPr lang="it-IT" b="1" dirty="0" err="1"/>
              <a:t>pptx</a:t>
            </a:r>
            <a:r>
              <a:rPr lang="it-IT" b="1" dirty="0"/>
              <a:t> e pdf)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Più ricca (anche 30 - 35 slide, con video di 5 – 7 minuti)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Generalmente interrotta da attività degli studenti che costruiscono un segmento di conoscenza, lavorando da soli o in gruppo, guidati dall’insegnante. Gli esiti dell’attività sono commentati nella seconda parte della presentazione.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F31AC9D-218E-C844-8B84-56520CCA9384}"/>
              </a:ext>
            </a:extLst>
          </p:cNvPr>
          <p:cNvSpPr txBox="1"/>
          <p:nvPr/>
        </p:nvSpPr>
        <p:spPr>
          <a:xfrm>
            <a:off x="390803" y="4580108"/>
            <a:ext cx="7128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it-IT" b="1" dirty="0">
                <a:solidFill>
                  <a:srgbClr val="0000FF"/>
                </a:solidFill>
              </a:rPr>
              <a:t>Altri materiali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Attività (scheda, generalmente di 1 pagina)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Verifica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/>
              <a:t>Esercizi</a:t>
            </a:r>
          </a:p>
        </p:txBody>
      </p:sp>
    </p:spTree>
    <p:extLst>
      <p:ext uri="{BB962C8B-B14F-4D97-AF65-F5344CB8AC3E}">
        <p14:creationId xmlns:p14="http://schemas.microsoft.com/office/powerpoint/2010/main" val="127324049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7" y="37429"/>
            <a:ext cx="8353425" cy="864096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Esempi di scelte didattiche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3341462" y="824498"/>
            <a:ext cx="2678338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attiva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F31AC9D-218E-C844-8B84-56520CCA9384}"/>
              </a:ext>
            </a:extLst>
          </p:cNvPr>
          <p:cNvSpPr txBox="1"/>
          <p:nvPr/>
        </p:nvSpPr>
        <p:spPr>
          <a:xfrm>
            <a:off x="241683" y="3910560"/>
            <a:ext cx="6562565" cy="2677656"/>
          </a:xfrm>
          <a:prstGeom prst="rect">
            <a:avLst/>
          </a:prstGeom>
          <a:solidFill>
            <a:srgbClr val="FFF9EA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 startAt="2"/>
            </a:pPr>
            <a:r>
              <a:rPr lang="it-IT" b="1" dirty="0" err="1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Flipped</a:t>
            </a:r>
            <a:r>
              <a:rPr lang="it-IT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b="1" dirty="0" err="1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classroom</a:t>
            </a:r>
            <a:r>
              <a:rPr lang="it-IT" b="1" dirty="0">
                <a:solidFill>
                  <a:srgbClr val="7030A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(classe capovolta)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Prima parte della presentazione per casa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Attività degli studenti in classe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Seconda parte della presentazione dialogata in classe sulla base degli esiti dell’attività 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Esercizi per casa</a:t>
            </a:r>
          </a:p>
          <a:p>
            <a:pPr marL="704850" indent="-342900">
              <a:buFont typeface="Arial" panose="020B0604020202020204" pitchFamily="34" charset="0"/>
              <a:buChar char="•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Verifica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4339B2-316F-E649-BA5F-B8F13FD800C0}"/>
              </a:ext>
            </a:extLst>
          </p:cNvPr>
          <p:cNvSpPr txBox="1"/>
          <p:nvPr/>
        </p:nvSpPr>
        <p:spPr>
          <a:xfrm>
            <a:off x="107504" y="1484784"/>
            <a:ext cx="6445696" cy="2308324"/>
          </a:xfrm>
          <a:prstGeom prst="rect">
            <a:avLst/>
          </a:prstGeom>
          <a:solidFill>
            <a:srgbClr val="FFF9EA"/>
          </a:solidFill>
          <a:ln w="28575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it-IT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Lezione dialogata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Prima parte della presentazione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Attività degli studenti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Seconda parte della presentazione in classe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Esercizi per casa</a:t>
            </a:r>
          </a:p>
          <a:p>
            <a:pPr marL="819150" indent="-457200">
              <a:buFont typeface="+mj-lt"/>
              <a:buAutoNum type="arabicPeriod"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Verifica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30E24A9-966A-0749-8EA9-05A22CB5F517}"/>
              </a:ext>
            </a:extLst>
          </p:cNvPr>
          <p:cNvSpPr txBox="1"/>
          <p:nvPr/>
        </p:nvSpPr>
        <p:spPr>
          <a:xfrm>
            <a:off x="7020272" y="4077072"/>
            <a:ext cx="16665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Altro…</a:t>
            </a:r>
          </a:p>
        </p:txBody>
      </p:sp>
    </p:spTree>
    <p:extLst>
      <p:ext uri="{BB962C8B-B14F-4D97-AF65-F5344CB8AC3E}">
        <p14:creationId xmlns:p14="http://schemas.microsoft.com/office/powerpoint/2010/main" val="8156747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6" y="332656"/>
            <a:ext cx="8353425" cy="864096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chi e quando posso proporre i materiali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76617BB-7A66-F84A-A9A3-A61474502F85}"/>
              </a:ext>
            </a:extLst>
          </p:cNvPr>
          <p:cNvSpPr txBox="1"/>
          <p:nvPr/>
        </p:nvSpPr>
        <p:spPr>
          <a:xfrm>
            <a:off x="371158" y="2348880"/>
            <a:ext cx="878497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Propongo in classe l’intera lezione quando desidero presentare un argomento importante in modo che ogni studente assimili con i suoi ritmi il tema e ne scopra vari aspetti.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Propongo agli studenti di rivedere la presentazione a casa e di svolgere alcuni esercizi mirati per consolidare gli esiti del lavoro in classe.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/>
              <a:t>…   </a:t>
            </a:r>
          </a:p>
          <a:p>
            <a:endParaRPr lang="it-IT" sz="1000" b="1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850767C-BDFD-E243-BEAD-61073F59D833}"/>
              </a:ext>
            </a:extLst>
          </p:cNvPr>
          <p:cNvSpPr txBox="1"/>
          <p:nvPr/>
        </p:nvSpPr>
        <p:spPr>
          <a:xfrm>
            <a:off x="3232829" y="1391801"/>
            <a:ext cx="2678338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Lezione attiva</a:t>
            </a:r>
          </a:p>
        </p:txBody>
      </p:sp>
    </p:spTree>
    <p:extLst>
      <p:ext uri="{BB962C8B-B14F-4D97-AF65-F5344CB8AC3E}">
        <p14:creationId xmlns:p14="http://schemas.microsoft.com/office/powerpoint/2010/main" val="246855880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61C25D-E894-094E-9F3F-15DB2C9F3C8B}"/>
              </a:ext>
            </a:extLst>
          </p:cNvPr>
          <p:cNvSpPr txBox="1"/>
          <p:nvPr/>
        </p:nvSpPr>
        <p:spPr>
          <a:xfrm>
            <a:off x="966832" y="1114660"/>
            <a:ext cx="7565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Informazioni per scegliere al meglio</a:t>
            </a:r>
          </a:p>
        </p:txBody>
      </p:sp>
      <p:sp>
        <p:nvSpPr>
          <p:cNvPr id="3" name="Freccia destra 2">
            <a:extLst>
              <a:ext uri="{FF2B5EF4-FFF2-40B4-BE49-F238E27FC236}">
                <a16:creationId xmlns:a16="http://schemas.microsoft.com/office/drawing/2014/main" id="{BD4C6B48-92CD-9540-A5A8-359534EBA079}"/>
              </a:ext>
            </a:extLst>
          </p:cNvPr>
          <p:cNvSpPr/>
          <p:nvPr/>
        </p:nvSpPr>
        <p:spPr>
          <a:xfrm rot="20193399">
            <a:off x="5059999" y="3047133"/>
            <a:ext cx="3507794" cy="1733071"/>
          </a:xfrm>
          <a:prstGeom prst="rightArrow">
            <a:avLst/>
          </a:prstGeom>
          <a:solidFill>
            <a:srgbClr val="3A7B53"/>
          </a:solidFill>
          <a:ln>
            <a:solidFill>
              <a:srgbClr val="3A7B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Richiami</a:t>
            </a:r>
          </a:p>
        </p:txBody>
      </p:sp>
      <p:sp>
        <p:nvSpPr>
          <p:cNvPr id="6" name="Freccia sinistra 5">
            <a:extLst>
              <a:ext uri="{FF2B5EF4-FFF2-40B4-BE49-F238E27FC236}">
                <a16:creationId xmlns:a16="http://schemas.microsoft.com/office/drawing/2014/main" id="{9C38AFC6-7979-E644-A77B-A9AC19594778}"/>
              </a:ext>
            </a:extLst>
          </p:cNvPr>
          <p:cNvSpPr/>
          <p:nvPr/>
        </p:nvSpPr>
        <p:spPr>
          <a:xfrm rot="1201399">
            <a:off x="1152813" y="3106940"/>
            <a:ext cx="3301851" cy="1669225"/>
          </a:xfrm>
          <a:prstGeom prst="lef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bg1"/>
                </a:solidFill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326337966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019" y="0"/>
            <a:ext cx="8353425" cy="748897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Materiali proposti dal sito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3490" y="6570108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9218" y="6564412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10</a:t>
            </a:fld>
            <a:endParaRPr lang="it-IT" altLang="it-IT" sz="1400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73A90161-0E3F-A149-997B-ED97395128B8}"/>
              </a:ext>
            </a:extLst>
          </p:cNvPr>
          <p:cNvGrpSpPr/>
          <p:nvPr/>
        </p:nvGrpSpPr>
        <p:grpSpPr>
          <a:xfrm>
            <a:off x="246847" y="693777"/>
            <a:ext cx="8641604" cy="5996071"/>
            <a:chOff x="246847" y="693777"/>
            <a:chExt cx="8641604" cy="5996071"/>
          </a:xfrm>
        </p:grpSpPr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F54F22CC-27C2-3841-AB89-38D69676F42D}"/>
                </a:ext>
              </a:extLst>
            </p:cNvPr>
            <p:cNvSpPr txBox="1"/>
            <p:nvPr/>
          </p:nvSpPr>
          <p:spPr>
            <a:xfrm>
              <a:off x="2919739" y="693777"/>
              <a:ext cx="3096344" cy="523220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r>
                <a:rPr lang="it-IT" sz="2800" b="1" dirty="0">
                  <a:solidFill>
                    <a:srgbClr val="FFF9EA"/>
                  </a:solidFill>
                </a:rPr>
                <a:t>Approfondimenti</a:t>
              </a:r>
            </a:p>
          </p:txBody>
        </p: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3A587864-EE08-004D-8F70-02EA8CBD7FA8}"/>
                </a:ext>
              </a:extLst>
            </p:cNvPr>
            <p:cNvSpPr txBox="1"/>
            <p:nvPr/>
          </p:nvSpPr>
          <p:spPr>
            <a:xfrm>
              <a:off x="335306" y="1246590"/>
              <a:ext cx="8553145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200" b="1" dirty="0"/>
                <a:t>Pensati per attività di potenziamento o per studenti con particolari interessi scientifici, sono di vario tipo; ad esempio: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2200" b="1" dirty="0"/>
                <a:t>letture che approfondiscono la storia della matematica già presente nelle lezioni;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2200" b="1" dirty="0"/>
                <a:t>studio di temi collegati anche ad altre discipline e in particolare alla fisica;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2200" b="1" dirty="0"/>
                <a:t>dimostrazioni più generali di quelle date nelle lezioni;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2200" b="1" dirty="0"/>
                <a:t>‘curiosità matematiche’ non trattate in classe;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it-IT" sz="2200" b="1" dirty="0"/>
                <a:t>indicazioni per usare la calcolatrice o particolari software.</a:t>
              </a: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F23356FD-C76C-9F44-B16D-7E160A47D848}"/>
                </a:ext>
              </a:extLst>
            </p:cNvPr>
            <p:cNvGrpSpPr/>
            <p:nvPr/>
          </p:nvGrpSpPr>
          <p:grpSpPr>
            <a:xfrm>
              <a:off x="246847" y="4518772"/>
              <a:ext cx="8370219" cy="2171076"/>
              <a:chOff x="246847" y="4518772"/>
              <a:chExt cx="8370219" cy="2171076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9CFB722F-1F2E-3044-8E9E-81CCC4EEE9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6847" y="4611645"/>
                <a:ext cx="2188947" cy="1978750"/>
              </a:xfrm>
              <a:prstGeom prst="rect">
                <a:avLst/>
              </a:prstGeom>
            </p:spPr>
          </p:pic>
          <p:pic>
            <p:nvPicPr>
              <p:cNvPr id="12" name="Immagine 11">
                <a:extLst>
                  <a:ext uri="{FF2B5EF4-FFF2-40B4-BE49-F238E27FC236}">
                    <a16:creationId xmlns:a16="http://schemas.microsoft.com/office/drawing/2014/main" id="{ACAA0C1B-FD9C-224C-BF88-0E19984D4B4D}"/>
                  </a:ext>
                </a:extLst>
              </p:cNvPr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58053">
                <a:off x="2496558" y="4819974"/>
                <a:ext cx="2606723" cy="572917"/>
              </a:xfrm>
              <a:prstGeom prst="rect">
                <a:avLst/>
              </a:prstGeom>
            </p:spPr>
          </p:pic>
          <p:pic>
            <p:nvPicPr>
              <p:cNvPr id="9" name="Immagine 8">
                <a:extLst>
                  <a:ext uri="{FF2B5EF4-FFF2-40B4-BE49-F238E27FC236}">
                    <a16:creationId xmlns:a16="http://schemas.microsoft.com/office/drawing/2014/main" id="{EC89E61B-FAE8-5C4A-AB14-61BBFA2ED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0866154">
                <a:off x="2469180" y="5497324"/>
                <a:ext cx="3906435" cy="787674"/>
              </a:xfrm>
              <a:prstGeom prst="rect">
                <a:avLst/>
              </a:prstGeom>
            </p:spPr>
          </p:pic>
          <p:pic>
            <p:nvPicPr>
              <p:cNvPr id="14" name="Immagine 13">
                <a:extLst>
                  <a:ext uri="{FF2B5EF4-FFF2-40B4-BE49-F238E27FC236}">
                    <a16:creationId xmlns:a16="http://schemas.microsoft.com/office/drawing/2014/main" id="{C8C4D2B9-9CF8-E749-A02B-FB37B4E09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3288" y="4518772"/>
                <a:ext cx="3468855" cy="434383"/>
              </a:xfrm>
              <a:prstGeom prst="rect">
                <a:avLst/>
              </a:prstGeom>
            </p:spPr>
          </p:pic>
          <p:pic>
            <p:nvPicPr>
              <p:cNvPr id="16" name="Immagine 15">
                <a:extLst>
                  <a:ext uri="{FF2B5EF4-FFF2-40B4-BE49-F238E27FC236}">
                    <a16:creationId xmlns:a16="http://schemas.microsoft.com/office/drawing/2014/main" id="{B06E681C-CF79-6C46-840C-691B410222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824" t="3078" b="8830"/>
              <a:stretch/>
            </p:blipFill>
            <p:spPr>
              <a:xfrm>
                <a:off x="6450590" y="5012246"/>
                <a:ext cx="2166476" cy="167760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5239429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3">
            <a:extLst>
              <a:ext uri="{FF2B5EF4-FFF2-40B4-BE49-F238E27FC236}">
                <a16:creationId xmlns:a16="http://schemas.microsoft.com/office/drawing/2014/main" id="{54745096-5B85-5348-94F7-0CDC3F8E2E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4019" y="0"/>
            <a:ext cx="8353425" cy="864096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Materiali proposti dal sito</a:t>
            </a: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611B1C64-4679-AA4D-A203-BE191CB51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468560" y="6466579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dirty="0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BAB158-72A3-7442-9AB3-5E54F767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1097" y="6350751"/>
            <a:ext cx="2133600" cy="47625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F54D3E-EAC7-034C-B5BF-AA7F4FC83711}" type="slidenum">
              <a:rPr lang="it-IT" altLang="it-IT" sz="1400"/>
              <a:pPr eaLnBrk="1" hangingPunct="1"/>
              <a:t>11</a:t>
            </a:fld>
            <a:endParaRPr lang="it-IT" altLang="it-IT" sz="14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54F22CC-27C2-3841-AB89-38D69676F42D}"/>
              </a:ext>
            </a:extLst>
          </p:cNvPr>
          <p:cNvSpPr txBox="1"/>
          <p:nvPr/>
        </p:nvSpPr>
        <p:spPr>
          <a:xfrm>
            <a:off x="3637581" y="908819"/>
            <a:ext cx="1720552" cy="523220"/>
          </a:xfrm>
          <a:prstGeom prst="rect">
            <a:avLst/>
          </a:prstGeom>
          <a:solidFill>
            <a:srgbClr val="3A7B53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F9EA"/>
                </a:solidFill>
              </a:rPr>
              <a:t>Richiami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A587864-EE08-004D-8F70-02EA8CBD7FA8}"/>
              </a:ext>
            </a:extLst>
          </p:cNvPr>
          <p:cNvSpPr txBox="1"/>
          <p:nvPr/>
        </p:nvSpPr>
        <p:spPr>
          <a:xfrm>
            <a:off x="611311" y="1432039"/>
            <a:ext cx="83531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/>
              <a:t>Sono pensati per le attività di recupero o consolidamento per un singolo studente o per l’intera classe; comprendono, ad esempio: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200" b="1" dirty="0"/>
              <a:t>brevi presentazioni </a:t>
            </a:r>
            <a:r>
              <a:rPr lang="it-IT" sz="2200" b="1" dirty="0" err="1"/>
              <a:t>Power</a:t>
            </a:r>
            <a:r>
              <a:rPr lang="it-IT" sz="2200" b="1" dirty="0"/>
              <a:t> Point e pdf;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200" b="1" dirty="0"/>
              <a:t>attività da proporre agli studenti con il supporto di adeguati software didattici;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200" b="1" dirty="0"/>
              <a:t>verifiche degli esiti del recupero;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2200" b="1" dirty="0"/>
              <a:t>…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8E88852-647E-E64E-9C59-D4F066089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2" b="1992"/>
          <a:stretch/>
        </p:blipFill>
        <p:spPr>
          <a:xfrm>
            <a:off x="2174976" y="4176815"/>
            <a:ext cx="5225845" cy="211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80170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31338</TotalTime>
  <Words>701</Words>
  <Application>Microsoft Macintosh PowerPoint</Application>
  <PresentationFormat>Presentazione su schermo (4:3)</PresentationFormat>
  <Paragraphs>155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ＭＳ Ｐゴシック</vt:lpstr>
      <vt:lpstr>Arial</vt:lpstr>
      <vt:lpstr>Arial Narrow</vt:lpstr>
      <vt:lpstr>Calibri</vt:lpstr>
      <vt:lpstr>Struttura predefinita</vt:lpstr>
      <vt:lpstr>Nelle lezioni sui numeri cosa scelgo?</vt:lpstr>
      <vt:lpstr>Dipende …</vt:lpstr>
      <vt:lpstr>Materiali proposti dal sito</vt:lpstr>
      <vt:lpstr>Esempi di scelte didattiche</vt:lpstr>
      <vt:lpstr>A chi e quando posso proporre i materiali</vt:lpstr>
      <vt:lpstr>Materiali proposti dal sito</vt:lpstr>
      <vt:lpstr>Esempi di scelte didattiche</vt:lpstr>
      <vt:lpstr>A chi e quando posso proporre i materiali</vt:lpstr>
      <vt:lpstr>Presentazione standard di PowerPoint</vt:lpstr>
      <vt:lpstr>Materiali proposti dal sito</vt:lpstr>
      <vt:lpstr>Materiali proposti dal sito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CIDI</dc:title>
  <dc:subject/>
  <dc:creator>Io</dc:creator>
  <cp:keywords/>
  <dc:description/>
  <cp:lastModifiedBy>Microsoft Office User</cp:lastModifiedBy>
  <cp:revision>1211</cp:revision>
  <cp:lastPrinted>2014-05-14T09:41:08Z</cp:lastPrinted>
  <dcterms:created xsi:type="dcterms:W3CDTF">2014-11-20T09:40:15Z</dcterms:created>
  <dcterms:modified xsi:type="dcterms:W3CDTF">2021-12-06T10:35:27Z</dcterms:modified>
  <cp:category/>
</cp:coreProperties>
</file>