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98" r:id="rId2"/>
    <p:sldId id="499" r:id="rId3"/>
    <p:sldId id="529" r:id="rId4"/>
    <p:sldId id="576" r:id="rId5"/>
    <p:sldId id="602" r:id="rId6"/>
    <p:sldId id="603" r:id="rId7"/>
    <p:sldId id="536" r:id="rId8"/>
    <p:sldId id="564" r:id="rId9"/>
    <p:sldId id="629" r:id="rId10"/>
    <p:sldId id="630" r:id="rId11"/>
    <p:sldId id="335" r:id="rId12"/>
    <p:sldId id="362" r:id="rId13"/>
    <p:sldId id="596" r:id="rId14"/>
    <p:sldId id="597" r:id="rId15"/>
    <p:sldId id="631" r:id="rId16"/>
    <p:sldId id="354" r:id="rId17"/>
    <p:sldId id="355" r:id="rId18"/>
    <p:sldId id="633" r:id="rId19"/>
    <p:sldId id="360" r:id="rId20"/>
    <p:sldId id="634" r:id="rId21"/>
    <p:sldId id="632" r:id="rId22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41"/>
    <a:srgbClr val="F2FFDD"/>
    <a:srgbClr val="0000FF"/>
    <a:srgbClr val="FFF9EA"/>
    <a:srgbClr val="F6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58"/>
    <p:restoredTop sz="87567"/>
  </p:normalViewPr>
  <p:slideViewPr>
    <p:cSldViewPr>
      <p:cViewPr varScale="1">
        <p:scale>
          <a:sx n="131" d="100"/>
          <a:sy n="131" d="100"/>
        </p:scale>
        <p:origin x="7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B55500-9189-DD42-8291-DDDBB695D4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B8C33-7D9F-EC4B-9831-070882E61B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D47828-4F2E-0245-A324-211E0E0E5080}" type="datetime1">
              <a:rPr lang="it-IT" altLang="it-IT"/>
              <a:pPr/>
              <a:t>30/09/23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53488-6AE3-E640-91D0-B8B0F87703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F4DD2-C77C-724C-8FDE-FBF6D4FF8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290A39-A8C1-7946-BACF-7E61FFB10BD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CF59CD-899C-DD4B-B56C-CB99BD2031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576089-AD7D-804F-ADE2-1C52D8D3BB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278954-E421-B243-8B40-9BCB072789D2}" type="datetime1">
              <a:rPr lang="it-IT" altLang="it-IT"/>
              <a:pPr/>
              <a:t>30/09/23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331F45-77B0-1247-A6EB-3C6CE6E23D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D94EFF9-8281-E840-A336-1B4D8B32E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22E6-0E47-0642-9F68-615DE76EAB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2D06F-7D1E-3F40-82A6-17BD8E797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51C4DB-93AD-E54A-A7BC-8DD56D23859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EE52770-F1C6-5E4B-A49A-2581BF2D49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FD2657CD-FD95-D245-9ADC-7D9A07FD51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id="{50391291-6F53-EB44-9F49-B8A4CB42C7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A5C87051-7DBB-5D44-A764-D148491BEA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65E199-1363-1749-B851-0FBD31137812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5F617AA2-0213-C544-9E4A-4C9EF3D98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6" name="Rectangle 3">
            <a:extLst>
              <a:ext uri="{FF2B5EF4-FFF2-40B4-BE49-F238E27FC236}">
                <a16:creationId xmlns:a16="http://schemas.microsoft.com/office/drawing/2014/main" id="{32C31DA5-6372-2144-8824-73667BED5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40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403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963035FA-2D30-DE41-B1DA-B784F9AC87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5E5ADFC4-84E0-C94D-8E72-D20CF654363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7651" name="Rectangle 6">
            <a:extLst>
              <a:ext uri="{FF2B5EF4-FFF2-40B4-BE49-F238E27FC236}">
                <a16:creationId xmlns:a16="http://schemas.microsoft.com/office/drawing/2014/main" id="{83014A6B-D6F5-DB44-AAE0-782657E3B9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7652" name="Rectangle 7">
            <a:extLst>
              <a:ext uri="{FF2B5EF4-FFF2-40B4-BE49-F238E27FC236}">
                <a16:creationId xmlns:a16="http://schemas.microsoft.com/office/drawing/2014/main" id="{9F5AAB10-2305-834B-8819-D784FE1F56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282324-AFFD-2549-9587-367444CC2D9B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34FB18B2-83D7-E64A-A67F-F28363335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3B503FF7-897B-3C49-AE94-65402AD86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08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2AD6C2F5-A60A-034A-8A23-650E9C202E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7F17B8F5-2835-8B42-929A-19077A35E1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E2FCBF61-2D62-504C-A624-E436B78343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9700" name="Rectangle 7">
            <a:extLst>
              <a:ext uri="{FF2B5EF4-FFF2-40B4-BE49-F238E27FC236}">
                <a16:creationId xmlns:a16="http://schemas.microsoft.com/office/drawing/2014/main" id="{6B6F78F3-70D4-B74F-8D0D-8548B9C0A2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34867D-81A7-6742-B341-02A4BAB71BA2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C73CA9D9-F230-FB4E-B195-F8E381E2F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2" name="Rectangle 3">
            <a:extLst>
              <a:ext uri="{FF2B5EF4-FFF2-40B4-BE49-F238E27FC236}">
                <a16:creationId xmlns:a16="http://schemas.microsoft.com/office/drawing/2014/main" id="{D9E7BBD0-498A-BE41-8196-48260A004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7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28A3BC51-B79D-8C42-94E3-114A42FDFA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32C1CD64-96AB-7B49-811F-6D88DDB1B31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9155" name="Rectangle 6">
            <a:extLst>
              <a:ext uri="{FF2B5EF4-FFF2-40B4-BE49-F238E27FC236}">
                <a16:creationId xmlns:a16="http://schemas.microsoft.com/office/drawing/2014/main" id="{EECCC8A1-B53E-8040-87E7-188293A77B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9156" name="Rectangle 7">
            <a:extLst>
              <a:ext uri="{FF2B5EF4-FFF2-40B4-BE49-F238E27FC236}">
                <a16:creationId xmlns:a16="http://schemas.microsoft.com/office/drawing/2014/main" id="{A1A3342F-9BE3-8642-A319-DD404F574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3FFB95-E4B2-FC40-BFAA-11229C54D86E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49157" name="Rectangle 2">
            <a:extLst>
              <a:ext uri="{FF2B5EF4-FFF2-40B4-BE49-F238E27FC236}">
                <a16:creationId xmlns:a16="http://schemas.microsoft.com/office/drawing/2014/main" id="{E0F70098-3DDB-454F-9C68-99305DDBB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8" name="Rectangle 3">
            <a:extLst>
              <a:ext uri="{FF2B5EF4-FFF2-40B4-BE49-F238E27FC236}">
                <a16:creationId xmlns:a16="http://schemas.microsoft.com/office/drawing/2014/main" id="{BF3EE9A7-0A6E-8C42-8BBD-4D7E42F95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92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E61DFE86-DE35-2249-B8B3-9CF40FD5D6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BFE0D5F8-80EE-FC4D-B2B1-71DBEBBFD1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51203" name="Rectangle 6">
            <a:extLst>
              <a:ext uri="{FF2B5EF4-FFF2-40B4-BE49-F238E27FC236}">
                <a16:creationId xmlns:a16="http://schemas.microsoft.com/office/drawing/2014/main" id="{014E86EA-87D0-3E4F-A8E3-928B678F51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51204" name="Rectangle 7">
            <a:extLst>
              <a:ext uri="{FF2B5EF4-FFF2-40B4-BE49-F238E27FC236}">
                <a16:creationId xmlns:a16="http://schemas.microsoft.com/office/drawing/2014/main" id="{DE767ABB-F7F1-E64A-99D9-BDD27E4F6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24F904-9149-DC49-A075-3845CA71A467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51205" name="Rectangle 2">
            <a:extLst>
              <a:ext uri="{FF2B5EF4-FFF2-40B4-BE49-F238E27FC236}">
                <a16:creationId xmlns:a16="http://schemas.microsoft.com/office/drawing/2014/main" id="{F6ADB491-CD82-F840-81AB-653CE9FC6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6" name="Rectangle 3">
            <a:extLst>
              <a:ext uri="{FF2B5EF4-FFF2-40B4-BE49-F238E27FC236}">
                <a16:creationId xmlns:a16="http://schemas.microsoft.com/office/drawing/2014/main" id="{65D917DB-1147-4343-BA1C-D8CBE8138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98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B1926FC-13F3-3142-963D-9B75B19629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0F839F4-7DDB-5C4F-978F-DC8D83C3C8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14D07821-359D-544F-BA71-119A129AB6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BFD3A424-6978-B147-95A0-0DD0521A6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6C9CC7-F4BE-D043-A82F-DDD358340A88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C4065E48-6B27-FF4E-B8FE-2C44784CA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0E398B6C-B649-154E-A393-F28288249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02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4C06FC5-5634-7140-8AEF-FBD9942C02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ECE3528-D477-244C-823E-BAA16E3BE5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26589D4D-90B2-FF46-AAF9-BBA799D14F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9EC31216-8A62-B048-993B-1ACBB04E3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443A0F-C013-DD4B-B736-C29FFAC6195B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9DE379FA-988C-324F-B536-6F0177D34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17B849BE-E74B-E946-A432-120F3D374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92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60167-C061-A24B-B3AB-7D249C6E0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66B69D-8C51-E540-A121-ED7824247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ECAAB-8949-4640-BC11-64D158391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1F7FF-6FD1-B046-90FF-E15BD8E473D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95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70EF7F-8A6B-0D4A-A8E8-22AC02A29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E2F649-5B41-C14B-A224-40A1BF09B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401196-2A66-CE42-B069-8EE81839D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CC5A-D555-9D47-B59C-0D588C6A76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18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2D5D28-5C2A-4D4F-AE28-090EB965F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490BC5-33A2-AE4E-AC75-0D019EC6D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36D5B7-63BD-2E4F-BE84-F47F4D831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ABAC9-0025-4D47-A131-B5BB08B15A4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517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986A52-306A-364E-9A02-DCF5EBAE1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01EEC2-61E9-A449-9CD2-60A6FA1C1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4D5F66-2E0B-DE46-A847-17D3E723C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20FC7-EC55-EE40-8AD4-2F7437A270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479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817105-338E-6B45-89F1-1BE22781E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99DD6F-854F-894A-881A-F089F8AC5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0EEE9E6-44F2-9F4D-9C7B-9E0614C23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CB4FA-E148-1647-BE19-7EE53354D1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7247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4AADC7-A29B-4549-9D0E-A53F3143B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3FE21E-4525-E24B-B5EA-DD4E3FA068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BC2745-3D97-2048-A16A-4BD23E48F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6694A-D803-4B41-9494-08D54AAA8B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808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26F17B-0118-6B40-9CD2-F8028A613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E2BD3-DF8C-5041-9B41-8C3FFBB7E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A0E9D1-8DE4-FE4F-85DA-0DF09EFC50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19128-370C-424B-A559-9564A90451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570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CFCACD-163B-E149-A2AD-CC889143E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5D1D9F-79F3-BB42-9CAB-21622E2A3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9C0DDD-5437-894F-83BD-9E9161B48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6B3BA-ABEB-1E40-949D-49566E7D8E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221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C458F6-24DA-6F45-9390-DA7EDD10B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406FB-971D-C243-B6A9-04695FF380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71425-33FC-224B-8397-5C65C09182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6EBF6-13A0-4343-884F-A10B993788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484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2336DE-5D8E-C24D-A1C7-4A0B36B35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CDCB32-797F-F34D-8108-96ABE1DD6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77BEC6-8D65-8140-B080-888D9C887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E0EBE-0101-F242-BDC7-49681477C3D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247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071812-6AEF-4743-B6F1-3F6CAB7F9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64E537-8AEE-D547-95AA-1294F8338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2A12EA-4FE5-C043-A76A-8DC36A35D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20753-D3FA-0749-AF10-4484F04B7B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401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2969E2-C18C-AE48-8A90-1029644E0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84CA5A-AD09-0943-A251-D620A0C4F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220199-FBC5-1548-9FC9-4A355DC16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A1993-0CD8-5445-8D92-FA096ED404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886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373BAF-1C2B-D743-B2E8-275D77CCF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25728-3B67-5240-826E-36FD0995D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C4B49-AFD7-274E-8926-8E21D773D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7AE42-6A9C-6D4E-BE50-731EF1E4AA7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835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DBF8B-0B56-314F-87D7-F48C9A760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E141D-AE6D-B040-AA9D-13D4A5BEF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063AE-C8FF-2E4F-B352-FFB34C7D3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1675B-F61A-A849-A700-5A498B060BD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918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2D0275-8C4F-DD4B-8C57-58D2E94ED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63A102-2A5E-234E-A980-6B56681CE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B3F7F4-4003-2942-81BC-F15D58F036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6BE5F1-3511-A943-8D52-7972FBFA36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923A96-4FE0-0C48-97D9-A750373C41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903442-5526-B547-B058-C470E8331A1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4F8A787-BD7F-314D-9CBB-709A798E7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1529" y="658813"/>
            <a:ext cx="7719392" cy="1143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 un problema dato all’Esame di Stato 2006</a:t>
            </a:r>
          </a:p>
        </p:txBody>
      </p:sp>
      <p:sp>
        <p:nvSpPr>
          <p:cNvPr id="24578" name="Text Box 4">
            <a:extLst>
              <a:ext uri="{FF2B5EF4-FFF2-40B4-BE49-F238E27FC236}">
                <a16:creationId xmlns:a16="http://schemas.microsoft.com/office/drawing/2014/main" id="{C0318FF0-9B68-FA4B-8A7A-76FDB5677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38400"/>
            <a:ext cx="8375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latin typeface="Arial Narrow" panose="020B0604020202020204" pitchFamily="34" charset="0"/>
              </a:rPr>
              <a:t>Un filo metallico di lunghezza </a:t>
            </a:r>
            <a:r>
              <a:rPr lang="it-IT" altLang="it-IT" sz="4000" b="1" i="1" dirty="0">
                <a:latin typeface="Arial Narrow" panose="020B0604020202020204" pitchFamily="34" charset="0"/>
              </a:rPr>
              <a:t>L</a:t>
            </a:r>
            <a:r>
              <a:rPr lang="it-IT" altLang="it-IT" sz="4000" b="1" dirty="0">
                <a:latin typeface="Arial Narrow" panose="020B0604020202020204" pitchFamily="34" charset="0"/>
              </a:rPr>
              <a:t> viene utilizzato per delimitare il perimetro di un’aiuola rettangolare.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latin typeface="Arial Narrow" panose="020B0604020202020204" pitchFamily="34" charset="0"/>
              </a:rPr>
              <a:t> Qual è l’aiuola di area massima che è possibile delimitare?</a:t>
            </a:r>
            <a:r>
              <a:rPr lang="it-IT" altLang="it-IT" sz="4000" dirty="0">
                <a:latin typeface="Arial Narrow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dirty="0">
              <a:latin typeface="Arial Narrow" panose="020B060402020202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36454C84-37BC-7049-A685-4A2676AB20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01E0B9-3902-9A47-A7B3-1BBBFC20A816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AD6862AF-C5B9-474F-896A-CA82D2E0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733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</p:spTree>
    <p:extLst>
      <p:ext uri="{BB962C8B-B14F-4D97-AF65-F5344CB8AC3E}">
        <p14:creationId xmlns:p14="http://schemas.microsoft.com/office/powerpoint/2010/main" val="3057918781"/>
      </p:ext>
    </p:extLst>
  </p:cSld>
  <p:clrMapOvr>
    <a:masterClrMapping/>
  </p:clrMapOvr>
  <p:transition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16">
            <a:extLst>
              <a:ext uri="{FF2B5EF4-FFF2-40B4-BE49-F238E27FC236}">
                <a16:creationId xmlns:a16="http://schemas.microsoft.com/office/drawing/2014/main" id="{6CE3C92C-ADD8-1148-B8F2-9965A665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53250" name="Slide Number Placeholder 17">
            <a:extLst>
              <a:ext uri="{FF2B5EF4-FFF2-40B4-BE49-F238E27FC236}">
                <a16:creationId xmlns:a16="http://schemas.microsoft.com/office/drawing/2014/main" id="{0D76D308-D835-3B47-9430-EF76FCE2B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52266-1206-BC45-B039-E73277100802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53251" name="CasellaDiTesto 1">
            <a:extLst>
              <a:ext uri="{FF2B5EF4-FFF2-40B4-BE49-F238E27FC236}">
                <a16:creationId xmlns:a16="http://schemas.microsoft.com/office/drawing/2014/main" id="{53017704-70C1-8641-9C95-20ADA8F42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702050"/>
            <a:ext cx="770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chemeClr val="accent2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0B49D29-1FBA-9C44-BF1B-45324736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66" y="328067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Scheda 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9C033A-D3D9-8447-B9D8-A63B3D44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05" y="1585254"/>
            <a:ext cx="9144000" cy="8818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979BED-B4C2-C445-8324-49298EF97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7"/>
          <a:stretch/>
        </p:blipFill>
        <p:spPr>
          <a:xfrm>
            <a:off x="0" y="2879618"/>
            <a:ext cx="9144000" cy="27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8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E2A3ED7-217E-F445-9903-966404E25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30188"/>
            <a:ext cx="8583613" cy="677862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perimetro deve essere 40?</a:t>
            </a:r>
            <a:r>
              <a:rPr lang="it-IT" altLang="it-IT" sz="40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A4464161-31CA-2C49-B132-DD89F6352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778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5844" name="TextBox 6">
            <a:extLst>
              <a:ext uri="{FF2B5EF4-FFF2-40B4-BE49-F238E27FC236}">
                <a16:creationId xmlns:a16="http://schemas.microsoft.com/office/drawing/2014/main" id="{4336B485-38AE-E04F-8FE7-425EE2EF1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942975"/>
            <a:ext cx="82359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Nel procedimento i rettangoli avevano il perimetro lungo 40cm.</a:t>
            </a:r>
            <a:br>
              <a:rPr lang="it-IT" altLang="it-IT" sz="3200" b="1" dirty="0"/>
            </a:br>
            <a:r>
              <a:rPr lang="it-IT" altLang="it-IT" sz="3200" b="1" dirty="0"/>
              <a:t>Se il perimetro è lungo 16 o 30 o 80, … cambia la dimostrazione? NO! </a:t>
            </a:r>
          </a:p>
        </p:txBody>
      </p:sp>
      <p:sp>
        <p:nvSpPr>
          <p:cNvPr id="35845" name="TextBox 7">
            <a:extLst>
              <a:ext uri="{FF2B5EF4-FFF2-40B4-BE49-F238E27FC236}">
                <a16:creationId xmlns:a16="http://schemas.microsoft.com/office/drawing/2014/main" id="{D1F7ECDB-9714-3744-AC49-4E9FF66E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3098800"/>
            <a:ext cx="67822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Infatti, nel problema d’Esame trovo: </a:t>
            </a:r>
            <a:br>
              <a:rPr lang="it-IT" altLang="it-IT" sz="3200" b="1" dirty="0"/>
            </a:br>
            <a:r>
              <a:rPr lang="it-IT" altLang="it-IT" sz="3200" b="1" dirty="0"/>
              <a:t>‘</a:t>
            </a:r>
            <a:r>
              <a:rPr lang="it-IT" altLang="it-IT" sz="3200" b="1" i="1" dirty="0"/>
              <a:t>Un filo metallico di lunghezza </a:t>
            </a:r>
            <a:r>
              <a:rPr lang="it-IT" altLang="it-IT" sz="3200" b="1" i="1" dirty="0">
                <a:solidFill>
                  <a:srgbClr val="FF0000"/>
                </a:solidFill>
              </a:rPr>
              <a:t>L</a:t>
            </a:r>
            <a:r>
              <a:rPr lang="it-IT" altLang="it-IT" sz="3200" b="1" i="1" dirty="0"/>
              <a:t> …’</a:t>
            </a:r>
            <a:endParaRPr lang="it-IT" altLang="it-IT" sz="3200" dirty="0"/>
          </a:p>
        </p:txBody>
      </p:sp>
      <p:sp>
        <p:nvSpPr>
          <p:cNvPr id="35846" name="TextBox 8">
            <a:extLst>
              <a:ext uri="{FF2B5EF4-FFF2-40B4-BE49-F238E27FC236}">
                <a16:creationId xmlns:a16="http://schemas.microsoft.com/office/drawing/2014/main" id="{62328FEC-72CC-C546-9F28-36D1F2643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" y="4392926"/>
            <a:ext cx="8331200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</a:rPr>
              <a:t>Il perimetro è indicato con una lettera (</a:t>
            </a:r>
            <a:r>
              <a:rPr lang="it-IT" altLang="it-IT" sz="3200" b="1" i="1" dirty="0">
                <a:solidFill>
                  <a:srgbClr val="FF0000"/>
                </a:solidFill>
              </a:rPr>
              <a:t>L</a:t>
            </a:r>
            <a:r>
              <a:rPr lang="it-IT" altLang="it-IT" sz="3200" b="1" i="1" dirty="0">
                <a:solidFill>
                  <a:srgbClr val="0000FF"/>
                </a:solidFill>
              </a:rPr>
              <a:t>)</a:t>
            </a:r>
            <a:r>
              <a:rPr lang="it-IT" altLang="it-IT" sz="3200" b="1" dirty="0">
                <a:solidFill>
                  <a:srgbClr val="0000FF"/>
                </a:solidFill>
              </a:rPr>
              <a:t> per ricordare che può essere scelto a piacere, senza però cambiarlo mentre risolvo il problema.</a:t>
            </a:r>
            <a:r>
              <a:rPr lang="it-IT" altLang="it-IT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8580E1F-92D9-6D4B-989A-AB08A983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Daniela Valenti, 2020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6C683DF-12D6-2D41-BD1D-6EF47584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0FC7-EC55-EE40-8AD4-2F7437A27003}" type="slidenum">
              <a:rPr lang="it-IT" altLang="it-IT" smtClean="0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36186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2B88D00-CBFE-F149-9C69-F8CC9E4BA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30188"/>
            <a:ext cx="8583613" cy="677862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conclusione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7F67FFB8-C771-D849-B25A-31AF0E62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778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7892" name="TextBox 6">
            <a:extLst>
              <a:ext uri="{FF2B5EF4-FFF2-40B4-BE49-F238E27FC236}">
                <a16:creationId xmlns:a16="http://schemas.microsoft.com/office/drawing/2014/main" id="{973FBDDD-E174-FE46-AA31-9C47D3A72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57" y="1024123"/>
            <a:ext cx="3767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Ho dimostrato che: </a:t>
            </a:r>
          </a:p>
        </p:txBody>
      </p:sp>
      <p:sp>
        <p:nvSpPr>
          <p:cNvPr id="37893" name="TextBox 9">
            <a:extLst>
              <a:ext uri="{FF2B5EF4-FFF2-40B4-BE49-F238E27FC236}">
                <a16:creationId xmlns:a16="http://schemas.microsoft.com/office/drawing/2014/main" id="{241382DC-D013-994C-967F-B0D975A1F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72" y="1637824"/>
            <a:ext cx="858580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 dirty="0">
                <a:solidFill>
                  <a:srgbClr val="0000FF"/>
                </a:solidFill>
              </a:rPr>
              <a:t>L’aiuola quadrata ha area massima fra tutte le aiuole rettangolari delimitate da un filo lungo L.</a:t>
            </a:r>
            <a:endParaRPr lang="it-IT" altLang="it-IT" sz="3200" dirty="0">
              <a:solidFill>
                <a:srgbClr val="0000FF"/>
              </a:solidFill>
            </a:endParaRPr>
          </a:p>
        </p:txBody>
      </p:sp>
      <p:sp>
        <p:nvSpPr>
          <p:cNvPr id="37894" name="TextBox 10">
            <a:extLst>
              <a:ext uri="{FF2B5EF4-FFF2-40B4-BE49-F238E27FC236}">
                <a16:creationId xmlns:a16="http://schemas.microsoft.com/office/drawing/2014/main" id="{AA902793-BB1D-A743-A069-20B11D9D5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95" y="2668876"/>
            <a:ext cx="8752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La conclusione con il linguaggio della geometria. </a:t>
            </a:r>
          </a:p>
        </p:txBody>
      </p:sp>
      <p:sp>
        <p:nvSpPr>
          <p:cNvPr id="37895" name="Rectangle 11">
            <a:extLst>
              <a:ext uri="{FF2B5EF4-FFF2-40B4-BE49-F238E27FC236}">
                <a16:creationId xmlns:a16="http://schemas.microsoft.com/office/drawing/2014/main" id="{9FA38BE9-CF76-AD47-A97F-4E8E9F899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" y="3239641"/>
            <a:ext cx="869235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 dirty="0">
                <a:solidFill>
                  <a:srgbClr val="FF3300"/>
                </a:solidFill>
              </a:rPr>
              <a:t>Il quadrato ha area massima fra tutti i rettangoli che hanno un dato perimetro.</a:t>
            </a:r>
            <a:endParaRPr lang="it-IT" altLang="it-IT" sz="3200" dirty="0">
              <a:solidFill>
                <a:srgbClr val="FF3300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A5F1C71-7B7D-CA43-985F-2F90DA31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Daniela Valenti, 2020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1466DA2-E1DC-824F-B962-7C773BDD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0FC7-EC55-EE40-8AD4-2F7437A27003}" type="slidenum">
              <a:rPr lang="it-IT" altLang="it-IT" smtClean="0"/>
              <a:pPr/>
              <a:t>12</a:t>
            </a:fld>
            <a:endParaRPr lang="it-IT" altLang="it-IT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3EB8562-6A04-9A48-873A-86B65A08F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" y="4354425"/>
            <a:ext cx="8752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La conclusione con il linguaggio dell’aritmetica. 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F19522A-9DCA-984D-84FF-2C2BF3EB4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57" y="5036044"/>
            <a:ext cx="8355435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 dirty="0">
                <a:solidFill>
                  <a:srgbClr val="008F41"/>
                </a:solidFill>
              </a:rPr>
              <a:t>Il prodotto di due numeri con somma costante è massimo quando due numeri sono uguali.</a:t>
            </a:r>
            <a:endParaRPr lang="it-IT" altLang="it-IT" sz="3200" dirty="0">
              <a:solidFill>
                <a:srgbClr val="008F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526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2">
            <a:extLst>
              <a:ext uri="{FF2B5EF4-FFF2-40B4-BE49-F238E27FC236}">
                <a16:creationId xmlns:a16="http://schemas.microsoft.com/office/drawing/2014/main" id="{04891569-C62A-9A4D-B9D9-1042A292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81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2EC3C9-9287-B648-B806-409049347AF7}" type="slidenum">
              <a:rPr lang="it-IT" altLang="it-IT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>
              <a:latin typeface="Calibri" panose="020F0502020204030204" pitchFamily="34" charset="0"/>
            </a:endParaRPr>
          </a:p>
        </p:txBody>
      </p:sp>
      <p:sp>
        <p:nvSpPr>
          <p:cNvPr id="59394" name="Footer Placeholder 3">
            <a:extLst>
              <a:ext uri="{FF2B5EF4-FFF2-40B4-BE49-F238E27FC236}">
                <a16:creationId xmlns:a16="http://schemas.microsoft.com/office/drawing/2014/main" id="{8A8F9CCD-63F8-7B4E-B8E9-F60F4D97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771800" cy="242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Calibri" panose="020F0502020204030204" pitchFamily="34" charset="0"/>
              </a:rPr>
              <a:t>Daniela Valenti, 2020</a:t>
            </a:r>
            <a:endParaRPr lang="it-IT" altLang="it-IT" sz="1400" dirty="0">
              <a:latin typeface="Calibri" panose="020F0502020204030204" pitchFamily="34" charset="0"/>
            </a:endParaRPr>
          </a:p>
        </p:txBody>
      </p:sp>
      <p:sp>
        <p:nvSpPr>
          <p:cNvPr id="59395" name="Title 4">
            <a:extLst>
              <a:ext uri="{FF2B5EF4-FFF2-40B4-BE49-F238E27FC236}">
                <a16:creationId xmlns:a16="http://schemas.microsoft.com/office/drawing/2014/main" id="{626EF734-3A21-CF42-A1CF-3EB75E7100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9138" y="585788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Problemi di ottimizzazione</a:t>
            </a:r>
          </a:p>
        </p:txBody>
      </p:sp>
      <p:sp>
        <p:nvSpPr>
          <p:cNvPr id="59396" name="TextBox 9">
            <a:extLst>
              <a:ext uri="{FF2B5EF4-FFF2-40B4-BE49-F238E27FC236}">
                <a16:creationId xmlns:a16="http://schemas.microsoft.com/office/drawing/2014/main" id="{F8269B74-C8C6-4948-A209-EBDEBB97E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345" y="1609725"/>
            <a:ext cx="650738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alibri" panose="020F0502020204030204" pitchFamily="34" charset="0"/>
              </a:rPr>
              <a:t>Questo è un esempio di </a:t>
            </a:r>
            <a:r>
              <a:rPr lang="it-IT" altLang="it-IT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problema di ottimizzazione</a:t>
            </a:r>
            <a:r>
              <a:rPr lang="it-IT" altLang="it-IT" sz="2800" b="1" dirty="0">
                <a:latin typeface="Calibri" panose="020F0502020204030204" pitchFamily="34" charset="0"/>
              </a:rPr>
              <a:t> che posso sintetizzare così:</a:t>
            </a:r>
          </a:p>
        </p:txBody>
      </p:sp>
      <p:sp>
        <p:nvSpPr>
          <p:cNvPr id="59397" name="Rettangolo 1">
            <a:extLst>
              <a:ext uri="{FF2B5EF4-FFF2-40B4-BE49-F238E27FC236}">
                <a16:creationId xmlns:a16="http://schemas.microsoft.com/office/drawing/2014/main" id="{2E5E7003-28FD-6549-B7B8-570F36971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825750"/>
            <a:ext cx="7947025" cy="2492990"/>
          </a:xfrm>
          <a:prstGeom prst="rect">
            <a:avLst/>
          </a:prstGeom>
          <a:solidFill>
            <a:srgbClr val="F8F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 dirty="0">
                <a:latin typeface="Arial Narrow" panose="020B0604020202020204" pitchFamily="34" charset="0"/>
              </a:rPr>
              <a:t>Determinare la zona di area massima fra tutte le zone rettangolari che posso recintare con una rete lunga 40m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alibri" panose="020F0502020204030204" pitchFamily="34" charset="0"/>
              </a:rPr>
              <a:t>Oppure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 dirty="0">
                <a:latin typeface="Arial Narrow" panose="020B0604020202020204" pitchFamily="34" charset="0"/>
              </a:rPr>
              <a:t>Determinare il rettangolo di area massima fra tutti i rettangoli con perimetro lungo 40cm.  </a:t>
            </a:r>
          </a:p>
        </p:txBody>
      </p:sp>
    </p:spTree>
    <p:extLst>
      <p:ext uri="{BB962C8B-B14F-4D97-AF65-F5344CB8AC3E}">
        <p14:creationId xmlns:p14="http://schemas.microsoft.com/office/powerpoint/2010/main" val="35143206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2">
            <a:extLst>
              <a:ext uri="{FF2B5EF4-FFF2-40B4-BE49-F238E27FC236}">
                <a16:creationId xmlns:a16="http://schemas.microsoft.com/office/drawing/2014/main" id="{D6A807B6-F3C5-7145-9885-EB9D7AAB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81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CB3706-816E-874F-82F9-816F34C0CB9A}" type="slidenum">
              <a:rPr lang="it-IT" altLang="it-IT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>
              <a:latin typeface="Calibri" panose="020F0502020204030204" pitchFamily="34" charset="0"/>
            </a:endParaRPr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C4F507C2-C960-7041-95CD-961848CE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771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Calibri" panose="020F0502020204030204" pitchFamily="34" charset="0"/>
              </a:rPr>
              <a:t>Daniela Valenti, 2020</a:t>
            </a:r>
            <a:endParaRPr lang="it-IT" altLang="it-IT" sz="1400" dirty="0">
              <a:latin typeface="Calibri" panose="020F0502020204030204" pitchFamily="34" charset="0"/>
            </a:endParaRPr>
          </a:p>
        </p:txBody>
      </p:sp>
      <p:sp>
        <p:nvSpPr>
          <p:cNvPr id="60419" name="Title 4">
            <a:extLst>
              <a:ext uri="{FF2B5EF4-FFF2-40B4-BE49-F238E27FC236}">
                <a16:creationId xmlns:a16="http://schemas.microsoft.com/office/drawing/2014/main" id="{584A770D-DB3C-7C4E-B0CA-711D59C88A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875"/>
            <a:ext cx="7543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Ottimizzazione oggi</a:t>
            </a:r>
          </a:p>
        </p:txBody>
      </p:sp>
      <p:sp>
        <p:nvSpPr>
          <p:cNvPr id="53253" name="TextBox 9">
            <a:extLst>
              <a:ext uri="{FF2B5EF4-FFF2-40B4-BE49-F238E27FC236}">
                <a16:creationId xmlns:a16="http://schemas.microsoft.com/office/drawing/2014/main" id="{B1A35C80-890E-0E40-AAD8-528EC652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it-IT" sz="2800" b="1" dirty="0">
                <a:latin typeface="Calibri" charset="0"/>
              </a:rPr>
              <a:t>Problemi di ottimizzazione sono oggi studiati nei più vari settori. Ecco qualche esempio:</a:t>
            </a:r>
          </a:p>
          <a:p>
            <a:pPr marL="180975" indent="-166688" eaLnBrk="1" hangingPunct="1">
              <a:buFontTx/>
              <a:buChar char="-"/>
              <a:defRPr/>
            </a:pPr>
            <a:r>
              <a:rPr lang="it-IT" altLang="it-IT" sz="2800" b="1" dirty="0">
                <a:latin typeface="Calibri" charset="0"/>
              </a:rPr>
              <a:t>massimizzare i guadagni e minimizzare i costi in economia, sia aziendale che nazionale e internazionale;</a:t>
            </a:r>
          </a:p>
          <a:p>
            <a:pPr marL="180975" indent="-136525" eaLnBrk="1" hangingPunct="1">
              <a:buFontTx/>
              <a:buChar char="-"/>
              <a:defRPr/>
            </a:pPr>
            <a:r>
              <a:rPr lang="it-IT" altLang="it-IT" sz="2800" b="1" dirty="0">
                <a:latin typeface="Calibri" charset="0"/>
              </a:rPr>
              <a:t>ottimizzare la distribuzione di ripetitori, antenne, centrali elettriche, pozzi petroliferi, ... in ingegneria;...</a:t>
            </a:r>
          </a:p>
        </p:txBody>
      </p:sp>
      <p:sp>
        <p:nvSpPr>
          <p:cNvPr id="60421" name="TextBox 12">
            <a:extLst>
              <a:ext uri="{FF2B5EF4-FFF2-40B4-BE49-F238E27FC236}">
                <a16:creationId xmlns:a16="http://schemas.microsoft.com/office/drawing/2014/main" id="{4941E2C6-01CE-AE4A-8709-4F2ED643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05200"/>
            <a:ext cx="2362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 Narrow" panose="020B0604020202020204" pitchFamily="34" charset="0"/>
              </a:rPr>
              <a:t>Medaglia Fields per la matematica 2018</a:t>
            </a:r>
          </a:p>
        </p:txBody>
      </p:sp>
      <p:sp>
        <p:nvSpPr>
          <p:cNvPr id="60422" name="Rectangle 16">
            <a:extLst>
              <a:ext uri="{FF2B5EF4-FFF2-40B4-BE49-F238E27FC236}">
                <a16:creationId xmlns:a16="http://schemas.microsoft.com/office/drawing/2014/main" id="{68BAF17D-1812-DC43-97BC-B3114C260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5632450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Alessio Figalli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Roma 1984</a:t>
            </a:r>
          </a:p>
        </p:txBody>
      </p:sp>
      <p:sp>
        <p:nvSpPr>
          <p:cNvPr id="60423" name="TextBox 17">
            <a:extLst>
              <a:ext uri="{FF2B5EF4-FFF2-40B4-BE49-F238E27FC236}">
                <a16:creationId xmlns:a16="http://schemas.microsoft.com/office/drawing/2014/main" id="{31CEB88C-AFD7-A243-AC90-FC7A802D8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24400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Studi per ottimizzare i trasporti</a:t>
            </a:r>
          </a:p>
        </p:txBody>
      </p:sp>
      <p:pic>
        <p:nvPicPr>
          <p:cNvPr id="60424" name="Picture 2" descr=":::::::Figalli.jpg">
            <a:extLst>
              <a:ext uri="{FF2B5EF4-FFF2-40B4-BE49-F238E27FC236}">
                <a16:creationId xmlns:a16="http://schemas.microsoft.com/office/drawing/2014/main" id="{35462897-AC12-D94A-A854-195D3743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1524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Rectangle 12">
            <a:extLst>
              <a:ext uri="{FF2B5EF4-FFF2-40B4-BE49-F238E27FC236}">
                <a16:creationId xmlns:a16="http://schemas.microsoft.com/office/drawing/2014/main" id="{D95DDCE7-F01B-3746-8739-F28343D90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599113"/>
            <a:ext cx="1903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Karen Uhlenbeck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USA 1942</a:t>
            </a:r>
          </a:p>
        </p:txBody>
      </p:sp>
      <p:sp>
        <p:nvSpPr>
          <p:cNvPr id="60426" name="Rectangle 13">
            <a:extLst>
              <a:ext uri="{FF2B5EF4-FFF2-40B4-BE49-F238E27FC236}">
                <a16:creationId xmlns:a16="http://schemas.microsoft.com/office/drawing/2014/main" id="{46F4124B-3467-004B-A6A1-78E47D578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657600"/>
            <a:ext cx="2286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latin typeface="Arial Narrow" panose="020B0604020202020204" pitchFamily="34" charset="0"/>
              </a:rPr>
              <a:t>Premio  Abel 2019</a:t>
            </a:r>
          </a:p>
        </p:txBody>
      </p:sp>
      <p:sp>
        <p:nvSpPr>
          <p:cNvPr id="60427" name="TextBox 17">
            <a:extLst>
              <a:ext uri="{FF2B5EF4-FFF2-40B4-BE49-F238E27FC236}">
                <a16:creationId xmlns:a16="http://schemas.microsoft.com/office/drawing/2014/main" id="{79917FB4-529C-1F49-950E-3D6562D01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495800"/>
            <a:ext cx="228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Studi su calcolo delle variazioni e superfici minime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175EBA-3F61-A047-90D6-1164EEE93DD3}"/>
              </a:ext>
            </a:extLst>
          </p:cNvPr>
          <p:cNvCxnSpPr/>
          <p:nvPr/>
        </p:nvCxnSpPr>
        <p:spPr>
          <a:xfrm rot="16200000" flipH="1">
            <a:off x="2667000" y="5029200"/>
            <a:ext cx="3581400" cy="76200"/>
          </a:xfrm>
          <a:prstGeom prst="line">
            <a:avLst/>
          </a:prstGeom>
          <a:ln w="4762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429" name="Immagine 2">
            <a:extLst>
              <a:ext uri="{FF2B5EF4-FFF2-40B4-BE49-F238E27FC236}">
                <a16:creationId xmlns:a16="http://schemas.microsoft.com/office/drawing/2014/main" id="{82951A3C-85A9-354B-9C57-2A413DB9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392488"/>
            <a:ext cx="190023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678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16">
            <a:extLst>
              <a:ext uri="{FF2B5EF4-FFF2-40B4-BE49-F238E27FC236}">
                <a16:creationId xmlns:a16="http://schemas.microsoft.com/office/drawing/2014/main" id="{6CE3C92C-ADD8-1148-B8F2-9965A665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53250" name="Slide Number Placeholder 17">
            <a:extLst>
              <a:ext uri="{FF2B5EF4-FFF2-40B4-BE49-F238E27FC236}">
                <a16:creationId xmlns:a16="http://schemas.microsoft.com/office/drawing/2014/main" id="{0D76D308-D835-3B47-9430-EF76FCE2B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52266-1206-BC45-B039-E73277100802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0B49D29-1FBA-9C44-BF1B-45324736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2120900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Riflessioni sul procedimento</a:t>
            </a:r>
          </a:p>
        </p:txBody>
      </p:sp>
    </p:spTree>
    <p:extLst>
      <p:ext uri="{BB962C8B-B14F-4D97-AF65-F5344CB8AC3E}">
        <p14:creationId xmlns:p14="http://schemas.microsoft.com/office/powerpoint/2010/main" val="249693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674BD60-5A27-4441-AB5B-4195B5B03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913" y="246063"/>
            <a:ext cx="8483600" cy="985837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Riprendo il procedimento 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079B93A-7B30-C34D-A5A3-DE343CFCC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2112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15CD255F-EF26-8C47-B380-E99BAEA88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858838"/>
            <a:ext cx="397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77965410-8577-2247-98CD-FEBAF50D3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982663"/>
            <a:ext cx="8518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800" b="1">
              <a:latin typeface="Arial Narrow" panose="020B0604020202020204" pitchFamily="34" charset="0"/>
            </a:endParaRP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6CCD801B-C365-E946-BF54-300D45740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224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A0319185-0313-8844-8B0C-F8A7A007A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903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1C3E62B3-0DC5-644C-9D56-ED983B39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-319088"/>
            <a:ext cx="18415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71248490-09C7-584F-92E1-757201F2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2000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D2646B7F-A0A6-3B4C-9911-116D2C9A4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352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pic>
        <p:nvPicPr>
          <p:cNvPr id="19467" name="Picture 11">
            <a:extLst>
              <a:ext uri="{FF2B5EF4-FFF2-40B4-BE49-F238E27FC236}">
                <a16:creationId xmlns:a16="http://schemas.microsoft.com/office/drawing/2014/main" id="{068C6E5C-C3F3-314A-9FE4-9D32B308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101725"/>
            <a:ext cx="2943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Rectangle 15">
            <a:extLst>
              <a:ext uri="{FF2B5EF4-FFF2-40B4-BE49-F238E27FC236}">
                <a16:creationId xmlns:a16="http://schemas.microsoft.com/office/drawing/2014/main" id="{2F62B987-19D1-394C-91C1-4587D4581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3287713"/>
            <a:ext cx="840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1. Abbiamo scritto la funzione ‘area </a:t>
            </a:r>
            <a:r>
              <a:rPr lang="it-IT" altLang="it-IT" sz="3200" b="1" i="1" dirty="0" err="1"/>
              <a:t>S</a:t>
            </a:r>
            <a:r>
              <a:rPr lang="it-IT" altLang="it-IT" sz="3200" b="1" dirty="0"/>
              <a:t> variabile al variare di </a:t>
            </a:r>
            <a:r>
              <a:rPr lang="it-IT" altLang="it-IT" sz="3200" b="1" i="1" dirty="0"/>
              <a:t>x</a:t>
            </a:r>
            <a:r>
              <a:rPr lang="it-IT" altLang="it-IT" sz="3200" b="1" dirty="0"/>
              <a:t>’.</a:t>
            </a:r>
          </a:p>
        </p:txBody>
      </p:sp>
      <p:sp>
        <p:nvSpPr>
          <p:cNvPr id="19469" name="Rectangle 16">
            <a:extLst>
              <a:ext uri="{FF2B5EF4-FFF2-40B4-BE49-F238E27FC236}">
                <a16:creationId xmlns:a16="http://schemas.microsoft.com/office/drawing/2014/main" id="{71E9A876-11AD-C846-8F39-B48377EE5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656" y="4364931"/>
            <a:ext cx="6945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 err="1"/>
              <a:t>S</a:t>
            </a:r>
            <a:r>
              <a:rPr lang="it-IT" altLang="it-IT" b="1" dirty="0"/>
              <a:t> = – </a:t>
            </a:r>
            <a:r>
              <a:rPr lang="it-IT" altLang="it-IT" b="1" i="1" dirty="0"/>
              <a:t>x</a:t>
            </a:r>
            <a:r>
              <a:rPr lang="it-IT" altLang="it-IT" b="1" i="1" baseline="30000" dirty="0"/>
              <a:t>2</a:t>
            </a:r>
            <a:r>
              <a:rPr lang="it-IT" altLang="it-IT" b="1" dirty="0"/>
              <a:t> + 20</a:t>
            </a:r>
            <a:r>
              <a:rPr lang="it-IT" altLang="it-IT" b="1" i="1" dirty="0"/>
              <a:t>x   </a:t>
            </a:r>
            <a:r>
              <a:rPr lang="it-IT" altLang="it-IT" b="1" dirty="0"/>
              <a:t>con</a:t>
            </a:r>
            <a:r>
              <a:rPr lang="it-IT" altLang="it-IT" b="1" i="1" dirty="0"/>
              <a:t>    </a:t>
            </a:r>
            <a:r>
              <a:rPr lang="it-IT" altLang="it-IT" b="1" dirty="0">
                <a:solidFill>
                  <a:srgbClr val="FF0000"/>
                </a:solidFill>
              </a:rPr>
              <a:t>0 ≤ </a:t>
            </a:r>
            <a:r>
              <a:rPr lang="it-IT" altLang="it-IT" b="1" i="1" dirty="0">
                <a:solidFill>
                  <a:srgbClr val="FF0000"/>
                </a:solidFill>
              </a:rPr>
              <a:t>x</a:t>
            </a:r>
            <a:r>
              <a:rPr lang="it-IT" altLang="it-IT" b="1" dirty="0">
                <a:solidFill>
                  <a:srgbClr val="FF0000"/>
                </a:solidFill>
              </a:rPr>
              <a:t> ≤ 20</a:t>
            </a:r>
            <a:r>
              <a:rPr lang="it-IT" altLang="it-IT" b="1" i="1" dirty="0"/>
              <a:t> </a:t>
            </a:r>
            <a:r>
              <a:rPr lang="it-IT" altLang="it-IT" b="1" dirty="0"/>
              <a:t> </a:t>
            </a:r>
          </a:p>
        </p:txBody>
      </p:sp>
      <p:sp>
        <p:nvSpPr>
          <p:cNvPr id="19470" name="TextBox 17">
            <a:extLst>
              <a:ext uri="{FF2B5EF4-FFF2-40B4-BE49-F238E27FC236}">
                <a16:creationId xmlns:a16="http://schemas.microsoft.com/office/drawing/2014/main" id="{278BFD4C-F7CE-594D-B216-BB90B21DF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78" y="5124492"/>
            <a:ext cx="86629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163" indent="-53816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2. Di questa funzione abbiamo scelto il grafico e trovato il massimo. </a:t>
            </a:r>
          </a:p>
        </p:txBody>
      </p:sp>
      <p:sp>
        <p:nvSpPr>
          <p:cNvPr id="19471" name="TextBox 18">
            <a:extLst>
              <a:ext uri="{FF2B5EF4-FFF2-40B4-BE49-F238E27FC236}">
                <a16:creationId xmlns:a16="http://schemas.microsoft.com/office/drawing/2014/main" id="{E5A189EE-97CC-CF4D-957C-32DD1A0AB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732088"/>
            <a:ext cx="7599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</a:rPr>
              <a:t>Due passi importanti</a:t>
            </a:r>
          </a:p>
        </p:txBody>
      </p:sp>
      <p:sp>
        <p:nvSpPr>
          <p:cNvPr id="19472" name="Rectangle 19">
            <a:extLst>
              <a:ext uri="{FF2B5EF4-FFF2-40B4-BE49-F238E27FC236}">
                <a16:creationId xmlns:a16="http://schemas.microsoft.com/office/drawing/2014/main" id="{1DAF8356-A6B0-774C-A1DB-8F7299FFF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585913"/>
            <a:ext cx="2076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0000"/>
                </a:solidFill>
              </a:rPr>
              <a:t>0 ≤ </a:t>
            </a:r>
            <a:r>
              <a:rPr lang="it-IT" altLang="it-IT" b="1" i="1">
                <a:solidFill>
                  <a:srgbClr val="FF0000"/>
                </a:solidFill>
              </a:rPr>
              <a:t>x</a:t>
            </a:r>
            <a:r>
              <a:rPr lang="it-IT" altLang="it-IT" b="1">
                <a:solidFill>
                  <a:srgbClr val="FF0000"/>
                </a:solidFill>
              </a:rPr>
              <a:t> ≤ 20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87F400C-308E-7344-8F41-B5A5FF9B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65118"/>
            <a:ext cx="2895600" cy="476250"/>
          </a:xfrm>
        </p:spPr>
        <p:txBody>
          <a:bodyPr/>
          <a:lstStyle/>
          <a:p>
            <a:r>
              <a:rPr lang="it-IT" altLang="it-IT"/>
              <a:t>Daniela Valenti, 2020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74903A7-9F18-C242-BBC1-1FF64566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753-D3FA-0749-AF10-4484F04B7B62}" type="slidenum">
              <a:rPr lang="it-IT" altLang="it-IT" smtClean="0"/>
              <a:pPr/>
              <a:t>16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7343972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05B4689-F428-5D43-AC31-A44405585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" y="531813"/>
            <a:ext cx="8667750" cy="57785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Grafico e massimo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5F22D12B-1127-084D-8F90-A5DF2B3A9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59FCE28D-7016-004B-8434-C6C88C11B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5271E52E-E02A-7D4E-A84F-D0BB4F7E7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321300"/>
            <a:ext cx="8905874" cy="584775"/>
          </a:xfrm>
          <a:prstGeom prst="rect">
            <a:avLst/>
          </a:prstGeom>
          <a:solidFill>
            <a:srgbClr val="F2FFDD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333333"/>
                </a:solidFill>
              </a:rPr>
              <a:t>Il massimo dell’area </a:t>
            </a:r>
            <a:r>
              <a:rPr lang="it-IT" altLang="it-IT" sz="3200" b="1" dirty="0" err="1">
                <a:solidFill>
                  <a:srgbClr val="333333"/>
                </a:solidFill>
              </a:rPr>
              <a:t>S</a:t>
            </a:r>
            <a:r>
              <a:rPr lang="it-IT" altLang="it-IT" sz="3200" b="1" dirty="0">
                <a:solidFill>
                  <a:srgbClr val="333333"/>
                </a:solidFill>
              </a:rPr>
              <a:t> è 100, raggiunto per </a:t>
            </a:r>
            <a:r>
              <a:rPr lang="it-IT" altLang="it-IT" sz="3200" b="1" i="1" dirty="0">
                <a:solidFill>
                  <a:srgbClr val="333333"/>
                </a:solidFill>
              </a:rPr>
              <a:t>x</a:t>
            </a:r>
            <a:r>
              <a:rPr lang="it-IT" altLang="it-IT" sz="3200" b="1" dirty="0">
                <a:solidFill>
                  <a:srgbClr val="333333"/>
                </a:solidFill>
              </a:rPr>
              <a:t> = 10.</a:t>
            </a:r>
            <a:endParaRPr lang="it-IT" altLang="it-IT" dirty="0"/>
          </a:p>
        </p:txBody>
      </p:sp>
      <p:sp>
        <p:nvSpPr>
          <p:cNvPr id="21510" name="Rectangle 8">
            <a:extLst>
              <a:ext uri="{FF2B5EF4-FFF2-40B4-BE49-F238E27FC236}">
                <a16:creationId xmlns:a16="http://schemas.microsoft.com/office/drawing/2014/main" id="{068B36EF-C4C8-A24D-90D3-6CE72E289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CB30DA-A1AF-C543-A6B0-83987BC3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88" y="1118281"/>
            <a:ext cx="5118100" cy="401320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52C19BC-7622-3A4F-832E-D067F873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Daniela Valenti, 2020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8937FC0-25D9-6941-BF87-6B86A85B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753-D3FA-0749-AF10-4484F04B7B62}" type="slidenum">
              <a:rPr lang="it-IT" altLang="it-IT" smtClean="0"/>
              <a:pPr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80268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28FEABF-2847-5E4C-8880-C3F82BB0E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1" y="1233827"/>
            <a:ext cx="8220075" cy="577850"/>
          </a:xfrm>
        </p:spPr>
        <p:txBody>
          <a:bodyPr/>
          <a:lstStyle/>
          <a:p>
            <a:pPr algn="ctr" eaLnBrk="1" hangingPunct="1"/>
            <a:r>
              <a:rPr lang="it-IT" altLang="it-IT" sz="3600" b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</a:t>
            </a:r>
            <a:endParaRPr lang="it-IT" altLang="it-IT" sz="3600" b="1" dirty="0">
              <a:solidFill>
                <a:srgbClr val="FF33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0BFA701D-C2D3-4D45-AC3F-AA0375F6E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5E4604B3-2F12-5B4E-BED6-BE7CADACF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D6A31357-06BC-6444-AD2B-20131544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559" name="TextBox 9">
            <a:extLst>
              <a:ext uri="{FF2B5EF4-FFF2-40B4-BE49-F238E27FC236}">
                <a16:creationId xmlns:a16="http://schemas.microsoft.com/office/drawing/2014/main" id="{23CA6A64-C558-0146-B587-7EEA8B10E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" y="2243364"/>
            <a:ext cx="79073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Il grafico è stato tracciato con il computer. Come?</a:t>
            </a:r>
            <a:br>
              <a:rPr lang="it-IT" altLang="it-IT" b="1" dirty="0"/>
            </a:br>
            <a:r>
              <a:rPr lang="it-IT" altLang="it-IT" b="1" dirty="0"/>
              <a:t>Completa la scheda 2 di lavoro per rispondere alla domanda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1A9DB75-FA41-4545-820B-72794E8D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Daniela Valenti, 2020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F14B2FE-F467-D043-B155-A7EDDFCD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753-D3FA-0749-AF10-4484F04B7B62}" type="slidenum">
              <a:rPr lang="it-IT" altLang="it-IT" smtClean="0"/>
              <a:pPr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90531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98DE136-271C-7641-A747-F439776E3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2" y="2239963"/>
            <a:ext cx="8220075" cy="57785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scoperto?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973E2CF7-B3F2-2E43-A17F-263F96F29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2BAB81CE-B3EA-6844-8AFB-49D505CC8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5" name="Rectangle 8">
            <a:extLst>
              <a:ext uri="{FF2B5EF4-FFF2-40B4-BE49-F238E27FC236}">
                <a16:creationId xmlns:a16="http://schemas.microsoft.com/office/drawing/2014/main" id="{B55A68EE-8BE3-7540-8F3A-CA9B917B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A9709F9-C1FD-8C49-838C-B4BD197A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Daniela Valenti, 2020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5C5E19C-C4A6-7644-A0C3-4344CB9B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753-D3FA-0749-AF10-4484F04B7B62}" type="slidenum">
              <a:rPr lang="it-IT" altLang="it-IT" smtClean="0"/>
              <a:pPr/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15779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03B11B2B-2C4F-FA4B-9995-A60953D14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825" y="620713"/>
            <a:ext cx="7378700" cy="5715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Reazioni nelle scuole</a:t>
            </a:r>
          </a:p>
        </p:txBody>
      </p:sp>
      <p:sp>
        <p:nvSpPr>
          <p:cNvPr id="26626" name="Text Box 3">
            <a:extLst>
              <a:ext uri="{FF2B5EF4-FFF2-40B4-BE49-F238E27FC236}">
                <a16:creationId xmlns:a16="http://schemas.microsoft.com/office/drawing/2014/main" id="{7D0445D7-D20A-CB42-95FC-25F2F8B1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7985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EF75CD19-CF86-C040-BAAA-F92372ED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55546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4B2C34A2-95BE-B74E-8486-2316E3A0C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7638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Commento di alcuni studenti:</a:t>
            </a: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AF3DD4CA-EBB0-914E-8300-71680018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43125"/>
            <a:ext cx="5616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b="1" i="1"/>
              <a:t>“Non provo neanche a risolvere questo problema: è proprio molto difficile!”</a:t>
            </a:r>
          </a:p>
        </p:txBody>
      </p:sp>
      <p:sp>
        <p:nvSpPr>
          <p:cNvPr id="26630" name="Text Box 7">
            <a:extLst>
              <a:ext uri="{FF2B5EF4-FFF2-40B4-BE49-F238E27FC236}">
                <a16:creationId xmlns:a16="http://schemas.microsoft.com/office/drawing/2014/main" id="{C5A271C1-BC19-BB4E-9FE7-678A88844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83025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Commento di altri studenti:</a:t>
            </a:r>
          </a:p>
        </p:txBody>
      </p:sp>
      <p:sp>
        <p:nvSpPr>
          <p:cNvPr id="26631" name="Text Box 8">
            <a:extLst>
              <a:ext uri="{FF2B5EF4-FFF2-40B4-BE49-F238E27FC236}">
                <a16:creationId xmlns:a16="http://schemas.microsoft.com/office/drawing/2014/main" id="{36E228B1-1487-734F-964D-A36598611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40238"/>
            <a:ext cx="6099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/>
              <a:t>Che fortuna! </a:t>
            </a:r>
            <a:r>
              <a:rPr lang="en-US" altLang="it-IT" b="1" i="1"/>
              <a:t>È facilissimo!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b="1" i="1"/>
              <a:t>È</a:t>
            </a:r>
            <a:r>
              <a:rPr lang="en-US" altLang="it-IT"/>
              <a:t> </a:t>
            </a:r>
            <a:r>
              <a:rPr lang="en-US" altLang="it-IT" b="1" i="1"/>
              <a:t>il problema dello spago! </a:t>
            </a:r>
          </a:p>
        </p:txBody>
      </p:sp>
      <p:sp>
        <p:nvSpPr>
          <p:cNvPr id="26632" name="Slide Number Placeholder 8">
            <a:extLst>
              <a:ext uri="{FF2B5EF4-FFF2-40B4-BE49-F238E27FC236}">
                <a16:creationId xmlns:a16="http://schemas.microsoft.com/office/drawing/2014/main" id="{AA6AA5C2-28DA-244D-8A5E-E4B48582E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B6BCDE-D3DC-074A-8645-79442E66FA1E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26633" name="Footer Placeholder 9">
            <a:extLst>
              <a:ext uri="{FF2B5EF4-FFF2-40B4-BE49-F238E27FC236}">
                <a16:creationId xmlns:a16="http://schemas.microsoft.com/office/drawing/2014/main" id="{73C2F464-DCFD-6643-AB93-D3F1136B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1800" y="6381750"/>
            <a:ext cx="403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pic>
        <p:nvPicPr>
          <p:cNvPr id="26634" name="Immagine 2">
            <a:extLst>
              <a:ext uri="{FF2B5EF4-FFF2-40B4-BE49-F238E27FC236}">
                <a16:creationId xmlns:a16="http://schemas.microsoft.com/office/drawing/2014/main" id="{41D24848-9200-8A42-BA31-B102E10B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38375"/>
            <a:ext cx="3211513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1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98DE136-271C-7641-A747-F439776E3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536575"/>
            <a:ext cx="8220075" cy="57785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scoperto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973E2CF7-B3F2-2E43-A17F-263F96F29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2BAB81CE-B3EA-6844-8AFB-49D505CC8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5" name="Rectangle 8">
            <a:extLst>
              <a:ext uri="{FF2B5EF4-FFF2-40B4-BE49-F238E27FC236}">
                <a16:creationId xmlns:a16="http://schemas.microsoft.com/office/drawing/2014/main" id="{B55A68EE-8BE3-7540-8F3A-CA9B917B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5606" name="TextBox 9">
            <a:extLst>
              <a:ext uri="{FF2B5EF4-FFF2-40B4-BE49-F238E27FC236}">
                <a16:creationId xmlns:a16="http://schemas.microsoft.com/office/drawing/2014/main" id="{5F87CD64-63D2-884C-9691-1312A62DC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289050"/>
            <a:ext cx="7907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indent="-3175" eaLnBrk="1" hangingPunct="1"/>
            <a:r>
              <a:rPr lang="it-IT" altLang="it-IT" b="1" dirty="0"/>
              <a:t>Come utilizzare un software che ci sostituisce nel disegnare il grafico di una funzione e trovarne il massimo.</a:t>
            </a:r>
            <a:br>
              <a:rPr lang="it-IT" altLang="it-IT" b="1" dirty="0"/>
            </a:br>
            <a:r>
              <a:rPr lang="it-IT" altLang="it-IT" b="1" dirty="0">
                <a:solidFill>
                  <a:srgbClr val="0000FF"/>
                </a:solidFill>
              </a:rPr>
              <a:t>Ma resta il lavoro di ‘traduzione’ del problema dal linguaggio naturale al linguaggio matematico! 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1C006C2-CD53-2A49-A955-3CAA9FEB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Daniela Valenti, 2020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1841032-C158-2744-B5FA-50DED872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753-D3FA-0749-AF10-4484F04B7B62}" type="slidenum">
              <a:rPr lang="it-IT" altLang="it-IT" smtClean="0"/>
              <a:pPr/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8565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B8FAA5B-042F-AD4F-B801-7AFF370C7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55600"/>
            <a:ext cx="8496300" cy="677863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 concludere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32F4A480-1090-A344-8D03-8DCD51FEE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778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1748" name="TextBox 6">
            <a:extLst>
              <a:ext uri="{FF2B5EF4-FFF2-40B4-BE49-F238E27FC236}">
                <a16:creationId xmlns:a16="http://schemas.microsoft.com/office/drawing/2014/main" id="{C2ED504B-4014-F743-9994-3FBDF2D62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1423988"/>
            <a:ext cx="82343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Competenze scientifiche oggi importanti:</a:t>
            </a:r>
          </a:p>
          <a:p>
            <a:pPr eaLnBrk="1" hangingPunct="1">
              <a:buFontTx/>
              <a:buChar char="-"/>
            </a:pPr>
            <a:r>
              <a:rPr lang="it-IT" altLang="it-IT" b="1"/>
              <a:t>saper tradurre un problema in linguaggio matematico;</a:t>
            </a:r>
          </a:p>
          <a:p>
            <a:pPr eaLnBrk="1" hangingPunct="1">
              <a:buFontTx/>
              <a:buChar char="-"/>
            </a:pPr>
            <a:r>
              <a:rPr lang="it-IT" altLang="it-IT" b="1"/>
              <a:t>saper trovare varie strategie risolutive;</a:t>
            </a:r>
          </a:p>
          <a:p>
            <a:pPr eaLnBrk="1" hangingPunct="1">
              <a:buFontTx/>
              <a:buChar char="-"/>
            </a:pPr>
            <a:r>
              <a:rPr lang="it-IT" altLang="it-IT" b="1"/>
              <a:t>saper scegliere la strategia più opportuna;</a:t>
            </a:r>
          </a:p>
          <a:p>
            <a:pPr eaLnBrk="1" hangingPunct="1">
              <a:buFontTx/>
              <a:buChar char="-"/>
            </a:pPr>
            <a:r>
              <a:rPr lang="it-IT" altLang="it-IT" b="1"/>
              <a:t>saper usare il computer per eseguire calcoli, tracciare grafici, …</a:t>
            </a:r>
            <a:r>
              <a:rPr lang="it-IT" altLang="it-IT"/>
              <a:t>     </a:t>
            </a:r>
            <a:br>
              <a:rPr lang="it-IT" altLang="it-IT"/>
            </a:b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8150815-201C-4346-9150-9C5C0EFD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Daniela Valenti, 2020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ABEA0D2-1260-2D4E-805F-ED161CA1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0FC7-EC55-EE40-8AD4-2F7437A27003}" type="slidenum">
              <a:rPr lang="it-IT" altLang="it-IT" smtClean="0"/>
              <a:pPr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0381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E2B4D40D-12C6-864E-A21F-1BA7CCB14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15351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A5572F4-A763-7A4F-9D11-58D1A6125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26450" cy="8001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Perché il problema dello spago? </a:t>
            </a:r>
            <a:endParaRPr lang="it-IT" altLang="it-IT" sz="3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DAA1107E-9B9E-614C-A9B2-1701A864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1493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8676" name="TextBox 8">
            <a:extLst>
              <a:ext uri="{FF2B5EF4-FFF2-40B4-BE49-F238E27FC236}">
                <a16:creationId xmlns:a16="http://schemas.microsoft.com/office/drawing/2014/main" id="{BF91E6BD-D004-794B-BAA4-0EE4279EA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/>
              <a:t>Lo spago è un semplice esperimento per ‘vedere’ il filo metallico che delimita tante aiuole rettangolari  </a:t>
            </a:r>
          </a:p>
        </p:txBody>
      </p:sp>
      <p:pic>
        <p:nvPicPr>
          <p:cNvPr id="28677" name="Picture 13" descr="problema dello spago.jpg">
            <a:extLst>
              <a:ext uri="{FF2B5EF4-FFF2-40B4-BE49-F238E27FC236}">
                <a16:creationId xmlns:a16="http://schemas.microsoft.com/office/drawing/2014/main" id="{549C70D8-47E2-3244-886F-CB2CCDFD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862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Slide Number Placeholder 6">
            <a:extLst>
              <a:ext uri="{FF2B5EF4-FFF2-40B4-BE49-F238E27FC236}">
                <a16:creationId xmlns:a16="http://schemas.microsoft.com/office/drawing/2014/main" id="{1847A832-4DB0-2140-BDFD-99DE25F25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7BB01-6B6E-454D-A59C-634C5EA90B12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28679" name="Footer Placeholder 7">
            <a:extLst>
              <a:ext uri="{FF2B5EF4-FFF2-40B4-BE49-F238E27FC236}">
                <a16:creationId xmlns:a16="http://schemas.microsoft.com/office/drawing/2014/main" id="{34A0D48B-9267-6946-9268-ACCCB8FA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4419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</p:spTree>
    <p:extLst>
      <p:ext uri="{BB962C8B-B14F-4D97-AF65-F5344CB8AC3E}">
        <p14:creationId xmlns:p14="http://schemas.microsoft.com/office/powerpoint/2010/main" val="266325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A0A1F50F-7DAB-B343-AD17-1AECD81C0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960" y="0"/>
            <a:ext cx="7978080" cy="76200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Video: lo spago in movimento</a:t>
            </a:r>
          </a:p>
        </p:txBody>
      </p:sp>
      <p:sp>
        <p:nvSpPr>
          <p:cNvPr id="26628" name="Footer Placeholder 7">
            <a:extLst>
              <a:ext uri="{FF2B5EF4-FFF2-40B4-BE49-F238E27FC236}">
                <a16:creationId xmlns:a16="http://schemas.microsoft.com/office/drawing/2014/main" id="{9B2A3790-613D-494D-8A36-B3E51495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352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26629" name="Slide Number Placeholder 8">
            <a:extLst>
              <a:ext uri="{FF2B5EF4-FFF2-40B4-BE49-F238E27FC236}">
                <a16:creationId xmlns:a16="http://schemas.microsoft.com/office/drawing/2014/main" id="{90DAFCAD-9A61-E04F-8E09-424F1C139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A87410-C9DE-D64C-B420-2CAE43590F59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pic>
        <p:nvPicPr>
          <p:cNvPr id="3" name="OttA1Video.mp4">
            <a:hlinkClick r:id="" action="ppaction://media"/>
            <a:extLst>
              <a:ext uri="{FF2B5EF4-FFF2-40B4-BE49-F238E27FC236}">
                <a16:creationId xmlns:a16="http://schemas.microsoft.com/office/drawing/2014/main" id="{90564171-8326-C646-B853-D22F5E99B0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0048" y="741828"/>
            <a:ext cx="7232352" cy="54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212AA61F-265A-0049-BF03-B8DEC182E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775" y="783262"/>
            <a:ext cx="7378700" cy="5715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33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L’area dei rettangoli varia</a:t>
            </a:r>
          </a:p>
        </p:txBody>
      </p:sp>
      <p:sp>
        <p:nvSpPr>
          <p:cNvPr id="48130" name="Text Box 3">
            <a:extLst>
              <a:ext uri="{FF2B5EF4-FFF2-40B4-BE49-F238E27FC236}">
                <a16:creationId xmlns:a16="http://schemas.microsoft.com/office/drawing/2014/main" id="{70D269CB-A312-EB44-B95F-0BE5F8B66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7985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8131" name="Text Box 4">
            <a:extLst>
              <a:ext uri="{FF2B5EF4-FFF2-40B4-BE49-F238E27FC236}">
                <a16:creationId xmlns:a16="http://schemas.microsoft.com/office/drawing/2014/main" id="{17B837C1-4D10-E549-9D7F-BA6FD562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55546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8132" name="Footer Placeholder 8">
            <a:extLst>
              <a:ext uri="{FF2B5EF4-FFF2-40B4-BE49-F238E27FC236}">
                <a16:creationId xmlns:a16="http://schemas.microsoft.com/office/drawing/2014/main" id="{1CC25AE4-6FEF-B943-A107-8535CDC8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48133" name="Slide Number Placeholder 9">
            <a:extLst>
              <a:ext uri="{FF2B5EF4-FFF2-40B4-BE49-F238E27FC236}">
                <a16:creationId xmlns:a16="http://schemas.microsoft.com/office/drawing/2014/main" id="{2ACC9871-FF9C-664F-B76F-C5DB00677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5EF6C9-7AB5-5946-9EC6-1B70EBC420A6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809D6D7A-38BF-614C-8B98-AA0577756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62" y="5191578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3B92"/>
                </a:solidFill>
              </a:rPr>
              <a:t>Si intuisce che l’area è massima nel caso del quadrato</a:t>
            </a:r>
            <a:r>
              <a:rPr lang="it-IT" altLang="it-IT" sz="2400" dirty="0"/>
              <a:t>.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D243423-DEEE-894D-BE7A-CE5668ACA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12" y="5734050"/>
            <a:ext cx="8020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Come posso dimostrare questa congettura?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2AE58A-D5CB-994B-80F5-8B2DE6AB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57" y="3966822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</a:rPr>
              <a:t>L’area parte da 0, quando l’altezza è 0, poi  aumenta, ma arrivati a un certo punto comincia a diminuire, per tornare a 0, quando la base è 0.</a:t>
            </a:r>
          </a:p>
        </p:txBody>
      </p:sp>
      <p:pic>
        <p:nvPicPr>
          <p:cNvPr id="15" name="Picture 14" descr="Spago1.jpg">
            <a:extLst>
              <a:ext uri="{FF2B5EF4-FFF2-40B4-BE49-F238E27FC236}">
                <a16:creationId xmlns:a16="http://schemas.microsoft.com/office/drawing/2014/main" id="{9115697A-14E8-0949-BB7A-1BC0BA11B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5" y="1893888"/>
            <a:ext cx="2166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pago4.jpg">
            <a:extLst>
              <a:ext uri="{FF2B5EF4-FFF2-40B4-BE49-F238E27FC236}">
                <a16:creationId xmlns:a16="http://schemas.microsoft.com/office/drawing/2014/main" id="{723CF091-8252-1C49-8AF0-297993FCF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93760"/>
            <a:ext cx="1828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Max4.JPG">
            <a:extLst>
              <a:ext uri="{FF2B5EF4-FFF2-40B4-BE49-F238E27FC236}">
                <a16:creationId xmlns:a16="http://schemas.microsoft.com/office/drawing/2014/main" id="{64475072-CDD6-7946-B83B-C09B455A0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56" y="1599519"/>
            <a:ext cx="838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96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983B7AC9-3F5D-2344-BA93-909F84C88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439150" cy="752475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3300"/>
                </a:solidFill>
                <a:ea typeface="ＭＳ Ｐゴシック" panose="020B0600070205080204" pitchFamily="34" charset="-128"/>
              </a:rPr>
              <a:t>Come </a:t>
            </a:r>
            <a:r>
              <a:rPr lang="it-IT" altLang="it-IT" sz="4000" b="1" i="1">
                <a:solidFill>
                  <a:srgbClr val="FF3300"/>
                </a:solidFill>
                <a:ea typeface="ＭＳ Ｐゴシック" panose="020B0600070205080204" pitchFamily="34" charset="-128"/>
              </a:rPr>
              <a:t>dimostrare</a:t>
            </a:r>
            <a:r>
              <a:rPr lang="it-IT" altLang="it-IT" sz="4000" b="1">
                <a:solidFill>
                  <a:srgbClr val="FF3300"/>
                </a:solidFill>
                <a:ea typeface="ＭＳ Ｐゴシック" panose="020B0600070205080204" pitchFamily="34" charset="-128"/>
              </a:rPr>
              <a:t> che l’area massima è quella del quadrato?</a:t>
            </a:r>
            <a:r>
              <a:rPr lang="it-IT" altLang="it-IT" sz="4000" b="1">
                <a:solidFill>
                  <a:srgbClr val="FF33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it-IT" altLang="it-IT" sz="4000"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178" name="TextBox 7">
            <a:extLst>
              <a:ext uri="{FF2B5EF4-FFF2-40B4-BE49-F238E27FC236}">
                <a16:creationId xmlns:a16="http://schemas.microsoft.com/office/drawing/2014/main" id="{843126C0-69AB-4E4C-91AE-6F446C8B7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62200"/>
            <a:ext cx="754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/>
              <a:t>Dimostrare, ...</a:t>
            </a:r>
            <a:r>
              <a:rPr lang="it-IT" altLang="it-IT" sz="2800" b="1"/>
              <a:t> Essere sicuri che l’area massima sia proprio quella del quadrato e non quella di un rettangolo con base e altezza ‘quasi uguali’ ... </a:t>
            </a:r>
            <a:endParaRPr lang="it-IT" altLang="it-IT" sz="2800" b="1" i="1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D4B6CC24-8BA9-A44A-A364-2F655ACCD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9B193E-DB8C-3749-AC6D-800762DCB3DF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50180" name="Footer Placeholder 4">
            <a:extLst>
              <a:ext uri="{FF2B5EF4-FFF2-40B4-BE49-F238E27FC236}">
                <a16:creationId xmlns:a16="http://schemas.microsoft.com/office/drawing/2014/main" id="{22F6087D-FA71-2B46-A182-0B03D610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886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</p:spTree>
    <p:extLst>
      <p:ext uri="{BB962C8B-B14F-4D97-AF65-F5344CB8AC3E}">
        <p14:creationId xmlns:p14="http://schemas.microsoft.com/office/powerpoint/2010/main" val="3070953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oter Placeholder 16">
            <a:extLst>
              <a:ext uri="{FF2B5EF4-FFF2-40B4-BE49-F238E27FC236}">
                <a16:creationId xmlns:a16="http://schemas.microsoft.com/office/drawing/2014/main" id="{C33D4356-19C9-E442-94C6-8781C188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50178" name="Slide Number Placeholder 17">
            <a:extLst>
              <a:ext uri="{FF2B5EF4-FFF2-40B4-BE49-F238E27FC236}">
                <a16:creationId xmlns:a16="http://schemas.microsoft.com/office/drawing/2014/main" id="{1EDBAA02-982B-5649-A542-4625A63C2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97822D-E068-3744-B5B4-2F0AD1AA46D4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50179" name="Title 7">
            <a:extLst>
              <a:ext uri="{FF2B5EF4-FFF2-40B4-BE49-F238E27FC236}">
                <a16:creationId xmlns:a16="http://schemas.microsoft.com/office/drawing/2014/main" id="{8383A62D-A9EB-F24C-8B24-4772466AF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91440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Attività </a:t>
            </a:r>
          </a:p>
        </p:txBody>
      </p:sp>
      <p:sp>
        <p:nvSpPr>
          <p:cNvPr id="50180" name="TextBox 4">
            <a:extLst>
              <a:ext uri="{FF2B5EF4-FFF2-40B4-BE49-F238E27FC236}">
                <a16:creationId xmlns:a16="http://schemas.microsoft.com/office/drawing/2014/main" id="{A9495CF4-0EBE-B843-83F9-B1D14088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916832"/>
            <a:ext cx="70671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Arial Narrow" panose="020B0604020202020204" pitchFamily="34" charset="0"/>
              </a:rPr>
              <a:t>Completa la scheda 1 di lavoro per determinare  il rettangolo di area massima</a:t>
            </a:r>
          </a:p>
        </p:txBody>
      </p:sp>
    </p:spTree>
    <p:extLst>
      <p:ext uri="{BB962C8B-B14F-4D97-AF65-F5344CB8AC3E}">
        <p14:creationId xmlns:p14="http://schemas.microsoft.com/office/powerpoint/2010/main" val="247392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16">
            <a:extLst>
              <a:ext uri="{FF2B5EF4-FFF2-40B4-BE49-F238E27FC236}">
                <a16:creationId xmlns:a16="http://schemas.microsoft.com/office/drawing/2014/main" id="{6CE3C92C-ADD8-1148-B8F2-9965A665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53250" name="Slide Number Placeholder 17">
            <a:extLst>
              <a:ext uri="{FF2B5EF4-FFF2-40B4-BE49-F238E27FC236}">
                <a16:creationId xmlns:a16="http://schemas.microsoft.com/office/drawing/2014/main" id="{0D76D308-D835-3B47-9430-EF76FCE2B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52266-1206-BC45-B039-E73277100802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53251" name="CasellaDiTesto 1">
            <a:extLst>
              <a:ext uri="{FF2B5EF4-FFF2-40B4-BE49-F238E27FC236}">
                <a16:creationId xmlns:a16="http://schemas.microsoft.com/office/drawing/2014/main" id="{53017704-70C1-8641-9C95-20ADA8F42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702050"/>
            <a:ext cx="770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chemeClr val="accent2"/>
              </a:solidFill>
            </a:endParaRPr>
          </a:p>
        </p:txBody>
      </p:sp>
      <p:sp>
        <p:nvSpPr>
          <p:cNvPr id="53252" name="Titolo 1">
            <a:extLst>
              <a:ext uri="{FF2B5EF4-FFF2-40B4-BE49-F238E27FC236}">
                <a16:creationId xmlns:a16="http://schemas.microsoft.com/office/drawing/2014/main" id="{64F11430-E97E-9F4E-8200-A40B8FA8B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" y="1601107"/>
            <a:ext cx="8229600" cy="74930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Che cosa hai ottenuto</a:t>
            </a:r>
          </a:p>
        </p:txBody>
      </p:sp>
    </p:spTree>
    <p:extLst>
      <p:ext uri="{BB962C8B-B14F-4D97-AF65-F5344CB8AC3E}">
        <p14:creationId xmlns:p14="http://schemas.microsoft.com/office/powerpoint/2010/main" val="392817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16">
            <a:extLst>
              <a:ext uri="{FF2B5EF4-FFF2-40B4-BE49-F238E27FC236}">
                <a16:creationId xmlns:a16="http://schemas.microsoft.com/office/drawing/2014/main" id="{6CE3C92C-ADD8-1148-B8F2-9965A665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53250" name="Slide Number Placeholder 17">
            <a:extLst>
              <a:ext uri="{FF2B5EF4-FFF2-40B4-BE49-F238E27FC236}">
                <a16:creationId xmlns:a16="http://schemas.microsoft.com/office/drawing/2014/main" id="{0D76D308-D835-3B47-9430-EF76FCE2B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52266-1206-BC45-B039-E73277100802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53251" name="CasellaDiTesto 1">
            <a:extLst>
              <a:ext uri="{FF2B5EF4-FFF2-40B4-BE49-F238E27FC236}">
                <a16:creationId xmlns:a16="http://schemas.microsoft.com/office/drawing/2014/main" id="{53017704-70C1-8641-9C95-20ADA8F42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702050"/>
            <a:ext cx="770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chemeClr val="accent2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0B49D29-1FBA-9C44-BF1B-45324736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709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Scheda 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150AB9-C7A0-8947-A6BA-A0C6CCEA0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72709"/>
            <a:ext cx="8701446" cy="394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70547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9556</TotalTime>
  <Words>798</Words>
  <Application>Microsoft Macintosh PowerPoint</Application>
  <PresentationFormat>Presentazione su schermo (4:3)</PresentationFormat>
  <Paragraphs>143</Paragraphs>
  <Slides>21</Slides>
  <Notes>13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Arial Black</vt:lpstr>
      <vt:lpstr>Arial Narrow</vt:lpstr>
      <vt:lpstr>Calibri</vt:lpstr>
      <vt:lpstr>Times New Roman</vt:lpstr>
      <vt:lpstr>Struttura predefinita</vt:lpstr>
      <vt:lpstr>Da un problema dato all’Esame di Stato 2006</vt:lpstr>
      <vt:lpstr>Reazioni nelle scuole</vt:lpstr>
      <vt:lpstr>Perché il problema dello spago? </vt:lpstr>
      <vt:lpstr>Video: lo spago in movimento</vt:lpstr>
      <vt:lpstr>L’area dei rettangoli varia</vt:lpstr>
      <vt:lpstr>Come dimostrare che l’area massima è quella del quadrato? </vt:lpstr>
      <vt:lpstr>Attività </vt:lpstr>
      <vt:lpstr>Che cosa hai ottenuto</vt:lpstr>
      <vt:lpstr>Scheda 1</vt:lpstr>
      <vt:lpstr>Scheda 1</vt:lpstr>
      <vt:lpstr>Il perimetro deve essere 40? </vt:lpstr>
      <vt:lpstr>In conclusione</vt:lpstr>
      <vt:lpstr>Problemi di ottimizzazione</vt:lpstr>
      <vt:lpstr>Ottimizzazione oggi</vt:lpstr>
      <vt:lpstr>Riflessioni sul procedimento</vt:lpstr>
      <vt:lpstr>Riprendo il procedimento </vt:lpstr>
      <vt:lpstr>Grafico e massimo</vt:lpstr>
      <vt:lpstr>Attività</vt:lpstr>
      <vt:lpstr>Che cosa hai scoperto?</vt:lpstr>
      <vt:lpstr>Che cosa hai scoperto</vt:lpstr>
      <vt:lpstr>Per concludere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subject/>
  <dc:creator>Io</dc:creator>
  <cp:keywords/>
  <dc:description/>
  <cp:lastModifiedBy>Microsoft Office User</cp:lastModifiedBy>
  <cp:revision>665</cp:revision>
  <dcterms:created xsi:type="dcterms:W3CDTF">2016-03-28T09:38:57Z</dcterms:created>
  <dcterms:modified xsi:type="dcterms:W3CDTF">2023-09-30T12:23:23Z</dcterms:modified>
  <cp:category/>
</cp:coreProperties>
</file>