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97" r:id="rId5"/>
    <p:sldId id="298" r:id="rId6"/>
    <p:sldId id="272" r:id="rId7"/>
    <p:sldId id="288" r:id="rId8"/>
    <p:sldId id="273" r:id="rId9"/>
    <p:sldId id="289" r:id="rId10"/>
    <p:sldId id="299" r:id="rId11"/>
    <p:sldId id="300" r:id="rId12"/>
    <p:sldId id="274" r:id="rId13"/>
    <p:sldId id="301" r:id="rId14"/>
    <p:sldId id="292" r:id="rId15"/>
    <p:sldId id="293" r:id="rId16"/>
    <p:sldId id="302" r:id="rId17"/>
    <p:sldId id="305" r:id="rId18"/>
    <p:sldId id="296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0E"/>
    <a:srgbClr val="1642C9"/>
    <a:srgbClr val="A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/>
    <p:restoredTop sz="93238"/>
  </p:normalViewPr>
  <p:slideViewPr>
    <p:cSldViewPr>
      <p:cViewPr varScale="1">
        <p:scale>
          <a:sx n="131" d="100"/>
          <a:sy n="131" d="100"/>
        </p:scale>
        <p:origin x="4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B7FCFC2-C2EB-9D41-9419-55668904D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AC35CB-2452-AF4D-9A26-1B88516A7C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35FA7-8DE9-A04D-BC37-3F2340A10786}" type="datetime1">
              <a:rPr lang="it-IT" altLang="it-IT"/>
              <a:pPr>
                <a:defRPr/>
              </a:pPr>
              <a:t>09/11/23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8DBDB33-A877-4547-BF6F-90D2BD4A3C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0D58095-5859-2548-A977-6CB2CF04D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7633C5-8D8E-DD40-AF12-66D9056DDF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0A27E1-AE8E-DD4D-B39C-6E16DA617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CDA3F-B6ED-B740-8E2E-09D1FD44A5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CDA3F-B6ED-B740-8E2E-09D1FD44A58A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91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CDA3F-B6ED-B740-8E2E-09D1FD44A58A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372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9741CB8E-D864-7940-9DC6-B1B272603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3CE64CD-6E5B-C945-89EF-49512638C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9EC15D1-C821-2A45-9CA1-EBB6447B1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8D3F90-A004-AD49-BF0E-3908FE6E60B4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C56757-9D7F-9A4C-8705-C6975653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193F-DD74-714C-B920-5B9391B6791D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E71E1-7B6B-C641-A836-2473D399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175983-50FE-FE4C-A078-4644188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393D-06D9-DF4B-80B5-503723569E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050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0A993-C2AB-BF43-952A-AFF40955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CF7A-3D86-424A-A2DA-5103BD743FBC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D0B370-DA51-0743-9462-D4E242F5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6BC3B-5856-524F-B48B-9E9BA17E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D7ED-9324-C944-9098-E3EED38185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4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979651-54F7-2B4C-A0D8-1A51F860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BB3A-41A3-1345-BA08-3255D2C7677B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9F842-B059-BA4F-BE7B-8F9BE31D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A8D00-E08B-F94D-A769-2D8CF403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5CF-3070-EE4B-A3CB-7863C592CA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9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C4BC98-FA15-A74F-AEFF-6AE4C625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59AE-C4F6-7F48-8A4C-1B3AC59E4AA1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A5A89-9847-004A-A9F3-1D9980FF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F924C4-A3D0-3D4D-BA31-4E7534C0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FF24-50E1-8B4F-9F6C-E913F97F11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3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777C0-5E6F-5D47-8675-1CE3EE89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C7AD-6F91-9541-8C3C-C55C564B7D15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D6448C-D70B-D647-8B12-DE848FB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4BA94A-4693-D441-9FBF-AE2211D8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0DA-ED91-CD47-A681-6A60BFA815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75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CC109FC-251C-F344-816E-76297EE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03B3-F479-604A-B65E-290909D8C421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69E8FD7-29F1-1242-9562-12F9E51B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7BB36B2-C921-BE4D-B0B2-2FF31774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8E02-009B-FF4C-92A4-722E4C524E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958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E812608-6D6B-AB4D-B29D-E56FA559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756E-588E-984D-806F-22511F33DFD8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2F97BD8-6BF4-964B-84AE-B4D205B7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273458C-94AD-0C40-B786-F4D868D8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8905-1C7F-1C40-B245-39D4CA39DE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08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E937FAA-85F2-F646-A51C-CE35D09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E4BF-C1E9-9A48-A301-C4A2E6CC0115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2ACC13B-CC5C-1741-9FD9-0BC73DEA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D3AF73A-2452-0147-B500-06E5DE17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0382-6E16-9F48-ACF9-D8B098D6C9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808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19EB79F-887E-844E-B71F-DDDD5A43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0879-1DC1-E546-8227-D6430A8507A7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5A69DEE-7409-2642-8AD7-B0C52E23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A4A1782-2EE6-C74D-AA43-8E383441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8021-D269-7F40-84A4-2A7F779C2D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12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903DE1A-BB7F-C040-8E6D-B508CC03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4864-BC81-874B-BF71-880E9F70EC4C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61DEC5-8E70-074C-9BFC-C9EAF030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15D770F-27AD-E24B-82C7-9CD9EC34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9BDF-ADC7-4142-9F00-C1974E2439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4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F682681-909D-2C4F-A222-9F46D7EE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63FD-1759-3143-908F-80ECD269EE31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D98994A-5962-414E-B62A-DCD045E2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431C97A-92DC-E542-B486-A6887E3C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221-02EE-4B42-8BA7-84AA90784D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3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6785ED1-9C90-6540-AA53-2643599856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9791A1F8-470A-8743-AA28-E053524E3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AC3A1A-523A-8644-A195-85750B704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816BCC-9515-6E49-807C-F89CD472CD36}" type="datetime1">
              <a:rPr lang="it-IT" altLang="it-IT" smtClean="0"/>
              <a:t>09/11/23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FA3A3A-058D-C344-A8C2-9AE6E02E4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B9059-225C-074C-825B-5E938ABB4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D2B904-D01E-FF45-B888-E989230F4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699E1C28-4935-F647-BD0B-A86C0968B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6209"/>
            <a:ext cx="7772400" cy="101054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Algebra delle derivate 2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180EB07D-5BC9-AB42-90E9-A1BABC45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3E914C72-ACF6-3A4B-BC7F-4BA422945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06C63-81AD-244E-936F-45353F339BE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5" name="Picture 12" descr="Schermata 2014-12-07 alle 10.45.55.png">
            <a:extLst>
              <a:ext uri="{FF2B5EF4-FFF2-40B4-BE49-F238E27FC236}">
                <a16:creationId xmlns:a16="http://schemas.microsoft.com/office/drawing/2014/main" id="{FB909409-B28A-1543-BCDB-04A7B345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3" y="1340768"/>
            <a:ext cx="5454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713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la regola trovata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EF8388-8522-6B4B-824D-AB72E24E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" y="1300309"/>
            <a:ext cx="8386988" cy="44329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F50989-C7EC-054A-9C9C-809C86CA637F}"/>
              </a:ext>
            </a:extLst>
          </p:cNvPr>
          <p:cNvSpPr txBox="1"/>
          <p:nvPr/>
        </p:nvSpPr>
        <p:spPr>
          <a:xfrm>
            <a:off x="5004048" y="5924004"/>
            <a:ext cx="2880320" cy="769441"/>
          </a:xfrm>
          <a:prstGeom prst="rect">
            <a:avLst/>
          </a:prstGeom>
          <a:solidFill>
            <a:srgbClr val="AAEEF0"/>
          </a:solidFill>
          <a:ln w="28575">
            <a:solidFill>
              <a:srgbClr val="1642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+mn-lt"/>
              </a:rPr>
              <a:t>Numeri interi</a:t>
            </a:r>
          </a:p>
          <a:p>
            <a:pPr algn="ctr"/>
            <a:r>
              <a:rPr lang="it-IT" sz="2200" b="1" dirty="0">
                <a:latin typeface="+mn-lt"/>
              </a:rPr>
              <a:t>…-3, -2, -1, 0, 1, 2, 3, …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F286F6F9-4583-4944-8A55-E41A858D883B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5556933"/>
            <a:ext cx="936104" cy="367071"/>
          </a:xfrm>
          <a:prstGeom prst="line">
            <a:avLst/>
          </a:prstGeom>
          <a:ln w="31750">
            <a:solidFill>
              <a:srgbClr val="1642C9"/>
            </a:solidFill>
            <a:headEnd type="triangl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3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5829" y="635634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" y="980728"/>
            <a:ext cx="9036496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derivata del quoziente di due funzioni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5A4C45-DB7E-9847-A168-224ACB858933}"/>
              </a:ext>
            </a:extLst>
          </p:cNvPr>
          <p:cNvSpPr txBox="1"/>
          <p:nvPr/>
        </p:nvSpPr>
        <p:spPr>
          <a:xfrm>
            <a:off x="323528" y="191683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Come procedo per derivare un quoziente di due funzioni?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8667D-5F00-DF4A-896B-0D4ABB6F3371}"/>
              </a:ext>
            </a:extLst>
          </p:cNvPr>
          <p:cNvSpPr txBox="1"/>
          <p:nvPr/>
        </p:nvSpPr>
        <p:spPr>
          <a:xfrm>
            <a:off x="323528" y="282947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642C9"/>
                </a:solidFill>
              </a:rPr>
              <a:t>Ricordo le operazioni con i numeri: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A160D8-219C-1746-867F-3EAB018E4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5" t="10984" b="11452"/>
          <a:stretch/>
        </p:blipFill>
        <p:spPr>
          <a:xfrm>
            <a:off x="6553200" y="2524690"/>
            <a:ext cx="1792905" cy="113277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990F06F-97AC-154F-BB22-D5DE9EF00998}"/>
              </a:ext>
            </a:extLst>
          </p:cNvPr>
          <p:cNvSpPr/>
          <p:nvPr/>
        </p:nvSpPr>
        <p:spPr>
          <a:xfrm>
            <a:off x="332554" y="3587939"/>
            <a:ext cx="6114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1642C9"/>
                </a:solidFill>
              </a:rPr>
              <a:t>E così con le funzioni, per derivare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866C5C4-0A61-B04D-A34E-D07C4020C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9" b="14089"/>
          <a:stretch/>
        </p:blipFill>
        <p:spPr>
          <a:xfrm>
            <a:off x="3491880" y="4049554"/>
            <a:ext cx="2107451" cy="777671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AE7B6269-CB68-F34E-BDA4-11B3A011981E}"/>
              </a:ext>
            </a:extLst>
          </p:cNvPr>
          <p:cNvSpPr/>
          <p:nvPr/>
        </p:nvSpPr>
        <p:spPr>
          <a:xfrm>
            <a:off x="323528" y="4817679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1642C9"/>
                </a:solidFill>
              </a:rPr>
              <a:t>Scrivo la funzione nella forma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5917028-833F-2947-A732-70C04DB57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91" y="5340899"/>
            <a:ext cx="2675628" cy="10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5B5635E3-AD1A-5844-A38D-9A92483C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60198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Come procede il calcolo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78504EBB-8E8A-6C40-92E7-CCA6B38F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4056" y="642914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546BE85E-9D01-5247-9EA9-2D2DCF672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EFB41-FA3F-E34D-877D-0ED262AB2C3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647D07-5A21-0F4F-A4A0-D8698382E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7" y="765883"/>
            <a:ext cx="6502400" cy="5651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5B5635E3-AD1A-5844-A38D-9A92483C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136930"/>
            <a:ext cx="7211144" cy="6858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il quoziente di due funzioni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78504EBB-8E8A-6C40-92E7-CCA6B38F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4056" y="642914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546BE85E-9D01-5247-9EA9-2D2DCF672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EFB41-FA3F-E34D-877D-0ED262AB2C3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E3A321-9F95-7E4B-AA4B-6E518E578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9" y="2492896"/>
            <a:ext cx="7883486" cy="30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1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630A3A12-28F5-6042-8935-0398F0E3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60198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00A2064D-2603-1D45-80F6-4826F792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32CC9DEA-9822-0C4F-8059-D3354AA16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8920F6-C896-2C46-B816-C36E5557105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D5AED960-D55B-7B41-8AFE-D33D42B6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Procedimenti e regole per calcolare derivate si aggiungono a quelli incontrati nello studio di algebra, trigonometria, logaritmi, funzioni…</a:t>
            </a:r>
          </a:p>
        </p:txBody>
      </p:sp>
      <p:pic>
        <p:nvPicPr>
          <p:cNvPr id="7" name="Picture 6" descr="Matematica_paperino.jpg">
            <a:extLst>
              <a:ext uri="{FF2B5EF4-FFF2-40B4-BE49-F238E27FC236}">
                <a16:creationId xmlns:a16="http://schemas.microsoft.com/office/drawing/2014/main" id="{56779F0D-57D8-844B-AF30-C2D83132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81200"/>
            <a:ext cx="2822575" cy="3657600"/>
          </a:xfrm>
          <a:prstGeom prst="rect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582" name="TextBox 8">
            <a:extLst>
              <a:ext uri="{FF2B5EF4-FFF2-40B4-BE49-F238E27FC236}">
                <a16:creationId xmlns:a16="http://schemas.microsoft.com/office/drawing/2014/main" id="{188BDC37-C4D7-C145-AF7F-3532C8EF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Ecco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qualche suggerimento per ‘dominare’ i calcoli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31A9D9F6-AA7F-C04E-B3C3-611A30C3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60198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25602" name="Segnaposto piè di pagina 3">
            <a:extLst>
              <a:ext uri="{FF2B5EF4-FFF2-40B4-BE49-F238E27FC236}">
                <a16:creationId xmlns:a16="http://schemas.microsoft.com/office/drawing/2014/main" id="{0FB20CA3-1A69-BA4B-B550-232A8CF9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4370" y="6445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5603" name="Segnaposto numero diapositiva 4">
            <a:extLst>
              <a:ext uri="{FF2B5EF4-FFF2-40B4-BE49-F238E27FC236}">
                <a16:creationId xmlns:a16="http://schemas.microsoft.com/office/drawing/2014/main" id="{CC577859-DBE2-BF4C-86EB-2F627B7F1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F830CB-4B4A-EC43-83E3-5931C969D0F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4" name="TextBox 7">
            <a:extLst>
              <a:ext uri="{FF2B5EF4-FFF2-40B4-BE49-F238E27FC236}">
                <a16:creationId xmlns:a16="http://schemas.microsoft.com/office/drawing/2014/main" id="{0518174B-F388-4149-BB5F-37AFC3731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12068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1. Tieni presenti le regole in sintesi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2627BA2-E5D9-7145-82D0-94602A0108EE}"/>
              </a:ext>
            </a:extLst>
          </p:cNvPr>
          <p:cNvGrpSpPr/>
          <p:nvPr/>
        </p:nvGrpSpPr>
        <p:grpSpPr>
          <a:xfrm>
            <a:off x="381000" y="2160127"/>
            <a:ext cx="8532812" cy="3789153"/>
            <a:chOff x="381000" y="2160127"/>
            <a:chExt cx="8532812" cy="3789153"/>
          </a:xfrm>
        </p:grpSpPr>
        <p:sp>
          <p:nvSpPr>
            <p:cNvPr id="25606" name="TextBox 10">
              <a:extLst>
                <a:ext uri="{FF2B5EF4-FFF2-40B4-BE49-F238E27FC236}">
                  <a16:creationId xmlns:a16="http://schemas.microsoft.com/office/drawing/2014/main" id="{DB7135C2-9C72-4D4F-A61E-3A16507C6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4812" y="2160127"/>
              <a:ext cx="3429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8000"/>
                  </a:solidFill>
                  <a:latin typeface="Arial Narrow" panose="020B0604020202020204" pitchFamily="34" charset="0"/>
                </a:rPr>
                <a:t>Derivate di funzioni elementari</a:t>
              </a:r>
            </a:p>
          </p:txBody>
        </p:sp>
        <p:sp>
          <p:nvSpPr>
            <p:cNvPr id="25607" name="TextBox 11">
              <a:extLst>
                <a:ext uri="{FF2B5EF4-FFF2-40B4-BE49-F238E27FC236}">
                  <a16:creationId xmlns:a16="http://schemas.microsoft.com/office/drawing/2014/main" id="{E501BE56-A64D-4842-868A-587E05AB6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656" y="2160127"/>
              <a:ext cx="2438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8000"/>
                  </a:solidFill>
                  <a:latin typeface="Arial Narrow" panose="020B0604020202020204" pitchFamily="34" charset="0"/>
                </a:rPr>
                <a:t>Algebra delle derivate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24A4985-8AFD-7F43-BCB6-349D8F4EE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60177"/>
              <a:ext cx="4824536" cy="3332202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CEAEFED-515A-6D4C-A5CF-341537DAD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543228"/>
              <a:ext cx="3449599" cy="3406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itolo 1">
            <a:extLst>
              <a:ext uri="{FF2B5EF4-FFF2-40B4-BE49-F238E27FC236}">
                <a16:creationId xmlns:a16="http://schemas.microsoft.com/office/drawing/2014/main" id="{B085FA27-6A94-6C4D-BF6B-B622EF5A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044" y="247456"/>
            <a:ext cx="4800600" cy="4572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40966" name="Segnaposto piè di pagina 3">
            <a:extLst>
              <a:ext uri="{FF2B5EF4-FFF2-40B4-BE49-F238E27FC236}">
                <a16:creationId xmlns:a16="http://schemas.microsoft.com/office/drawing/2014/main" id="{FA14FA17-5136-2C43-8F88-654B9FD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286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44C2B5-4F9B-CE46-A907-E2988F2E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D73B9D-43E1-0842-A003-19B2AEE949A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A10F9CAD-6CC3-7D4B-81F7-915716FE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781050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Microsoft Equation" r:id="rId3" imgW="17018000" imgH="5715000" progId="Equation.DSMT4">
                  <p:embed/>
                </p:oleObj>
              </mc:Choice>
              <mc:Fallback>
                <p:oleObj name="Microsoft Equation" r:id="rId3" imgW="17018000" imgH="5715000" progId="Equation.DSMT4">
                  <p:embed/>
                  <p:pic>
                    <p:nvPicPr>
                      <p:cNvPr id="40962" name="Object 2">
                        <a:extLst>
                          <a:ext uri="{FF2B5EF4-FFF2-40B4-BE49-F238E27FC236}">
                            <a16:creationId xmlns:a16="http://schemas.microsoft.com/office/drawing/2014/main" id="{A10F9CAD-6CC3-7D4B-81F7-915716FE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81050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8623BB05-5DD8-F641-8353-55AA94B6BA2D}"/>
              </a:ext>
            </a:extLst>
          </p:cNvPr>
          <p:cNvGrpSpPr/>
          <p:nvPr/>
        </p:nvGrpSpPr>
        <p:grpSpPr>
          <a:xfrm>
            <a:off x="107504" y="940464"/>
            <a:ext cx="8907830" cy="5442287"/>
            <a:chOff x="107504" y="940464"/>
            <a:chExt cx="8907830" cy="5442287"/>
          </a:xfrm>
        </p:grpSpPr>
        <p:sp>
          <p:nvSpPr>
            <p:cNvPr id="40968" name="TextBox 7">
              <a:extLst>
                <a:ext uri="{FF2B5EF4-FFF2-40B4-BE49-F238E27FC236}">
                  <a16:creationId xmlns:a16="http://schemas.microsoft.com/office/drawing/2014/main" id="{AE84E22C-0F6F-BA46-8B0B-E572D9C88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951" y="940464"/>
              <a:ext cx="5559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</a:rPr>
                <a:t>2. Applica altre proprietà utili </a:t>
              </a:r>
            </a:p>
          </p:txBody>
        </p:sp>
        <p:sp>
          <p:nvSpPr>
            <p:cNvPr id="40969" name="TextBox 13">
              <a:extLst>
                <a:ext uri="{FF2B5EF4-FFF2-40B4-BE49-F238E27FC236}">
                  <a16:creationId xmlns:a16="http://schemas.microsoft.com/office/drawing/2014/main" id="{5EE8873C-BA60-4A42-A398-8AA645F02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1644818"/>
              <a:ext cx="1585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ESEMPIO</a:t>
              </a:r>
            </a:p>
          </p:txBody>
        </p:sp>
        <p:sp>
          <p:nvSpPr>
            <p:cNvPr id="40970" name="TextBox 14">
              <a:extLst>
                <a:ext uri="{FF2B5EF4-FFF2-40B4-BE49-F238E27FC236}">
                  <a16:creationId xmlns:a16="http://schemas.microsoft.com/office/drawing/2014/main" id="{BFFDF19B-E3E3-7D43-9C61-68891D07A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9344" y="2010635"/>
              <a:ext cx="457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Calcolo la derivata di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tan(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40980" name="Picture 35" descr="Schermata 2014-12-08 alle 09.41.28.png">
              <a:extLst>
                <a:ext uri="{FF2B5EF4-FFF2-40B4-BE49-F238E27FC236}">
                  <a16:creationId xmlns:a16="http://schemas.microsoft.com/office/drawing/2014/main" id="{7CC58649-1FFC-9A49-96F1-6D8C20EE5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88841"/>
              <a:ext cx="5443219" cy="316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6ACF129-6894-C244-98CF-265FC703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084" y="2749284"/>
              <a:ext cx="2692400" cy="125004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6419867-E116-D941-A6DC-FB5F68F1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234" y="4109451"/>
              <a:ext cx="3340100" cy="2273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7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itolo 1">
            <a:extLst>
              <a:ext uri="{FF2B5EF4-FFF2-40B4-BE49-F238E27FC236}">
                <a16:creationId xmlns:a16="http://schemas.microsoft.com/office/drawing/2014/main" id="{B085FA27-6A94-6C4D-BF6B-B622EF5A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5999"/>
            <a:ext cx="4800600" cy="4572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40966" name="Segnaposto piè di pagina 3">
            <a:extLst>
              <a:ext uri="{FF2B5EF4-FFF2-40B4-BE49-F238E27FC236}">
                <a16:creationId xmlns:a16="http://schemas.microsoft.com/office/drawing/2014/main" id="{FA14FA17-5136-2C43-8F88-654B9FD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286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44C2B5-4F9B-CE46-A907-E2988F2E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D73B9D-43E1-0842-A003-19B2AEE949A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8" name="TextBox 7">
            <a:extLst>
              <a:ext uri="{FF2B5EF4-FFF2-40B4-BE49-F238E27FC236}">
                <a16:creationId xmlns:a16="http://schemas.microsoft.com/office/drawing/2014/main" id="{AE84E22C-0F6F-BA46-8B0B-E572D9C8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132" y="644035"/>
            <a:ext cx="555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2. Applica altre proprietà utili </a:t>
            </a: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A10F9CAD-6CC3-7D4B-81F7-915716FE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781050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Microsoft Equation" r:id="rId3" imgW="17018000" imgH="5715000" progId="Equation.DSMT4">
                  <p:embed/>
                </p:oleObj>
              </mc:Choice>
              <mc:Fallback>
                <p:oleObj name="Microsoft Equation" r:id="rId3" imgW="17018000" imgH="5715000" progId="Equation.DSMT4">
                  <p:embed/>
                  <p:pic>
                    <p:nvPicPr>
                      <p:cNvPr id="40962" name="Object 2">
                        <a:extLst>
                          <a:ext uri="{FF2B5EF4-FFF2-40B4-BE49-F238E27FC236}">
                            <a16:creationId xmlns:a16="http://schemas.microsoft.com/office/drawing/2014/main" id="{A10F9CAD-6CC3-7D4B-81F7-915716FE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81050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90A37235-D0EE-B24E-85E0-6564AB2E2CAE}"/>
              </a:ext>
            </a:extLst>
          </p:cNvPr>
          <p:cNvGrpSpPr/>
          <p:nvPr/>
        </p:nvGrpSpPr>
        <p:grpSpPr>
          <a:xfrm>
            <a:off x="31139" y="1099873"/>
            <a:ext cx="8904664" cy="5701883"/>
            <a:chOff x="31139" y="1099873"/>
            <a:chExt cx="8904664" cy="5701883"/>
          </a:xfrm>
        </p:grpSpPr>
        <p:sp>
          <p:nvSpPr>
            <p:cNvPr id="40970" name="TextBox 14">
              <a:extLst>
                <a:ext uri="{FF2B5EF4-FFF2-40B4-BE49-F238E27FC236}">
                  <a16:creationId xmlns:a16="http://schemas.microsoft.com/office/drawing/2014/main" id="{BFFDF19B-E3E3-7D43-9C61-68891D07A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294" y="1251811"/>
              <a:ext cx="457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Calcolo la derivata di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tan(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6ACF129-6894-C244-98CF-265FC703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403" y="1099873"/>
              <a:ext cx="2692400" cy="1250043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EC55736-5440-EE45-AD49-F77A88114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00" y="2381430"/>
              <a:ext cx="2273300" cy="1564542"/>
            </a:xfrm>
            <a:prstGeom prst="rect">
              <a:avLst/>
            </a:prstGeom>
          </p:spPr>
        </p:pic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01BEE9ED-8A1E-1145-89EB-88AC9DDA30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80101" y="2763890"/>
              <a:ext cx="1722339" cy="14074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1265E59E-61DF-6144-A1A3-E8D975B70235}"/>
                    </a:ext>
                  </a:extLst>
                </p:cNvPr>
                <p:cNvSpPr txBox="1"/>
                <p:nvPr/>
              </p:nvSpPr>
              <p:spPr>
                <a:xfrm>
                  <a:off x="884074" y="1772306"/>
                  <a:ext cx="3960440" cy="1017843"/>
                </a:xfrm>
                <a:prstGeom prst="rect">
                  <a:avLst/>
                </a:prstGeom>
                <a:solidFill>
                  <a:srgbClr val="FFFBEF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it-IT" sz="2800" dirty="0"/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1265E59E-61DF-6144-A1A3-E8D975B70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74" y="1772306"/>
                  <a:ext cx="3960440" cy="10178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1381D264-B20B-AF4B-A363-6CA80D6B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" y="4171363"/>
              <a:ext cx="3022600" cy="115570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26C1A877-92CC-DB40-87D7-12C6E5389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060" y="4096656"/>
              <a:ext cx="4305300" cy="2705100"/>
            </a:xfrm>
            <a:prstGeom prst="rect">
              <a:avLst/>
            </a:prstGeom>
          </p:spPr>
        </p:pic>
        <p:cxnSp>
          <p:nvCxnSpPr>
            <p:cNvPr id="20" name="Straight Connector 25">
              <a:extLst>
                <a:ext uri="{FF2B5EF4-FFF2-40B4-BE49-F238E27FC236}">
                  <a16:creationId xmlns:a16="http://schemas.microsoft.com/office/drawing/2014/main" id="{894404C8-859F-E64B-BD0A-E01057E0DC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64294" y="2790748"/>
              <a:ext cx="2429940" cy="13494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6902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51C85C7-562B-9247-AFE1-DAF045D9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72333"/>
            <a:ext cx="3810000" cy="4572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DF6B82FC-1B69-864A-8AEF-69548D0C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5286" y="63644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07B556A3-5CD8-4C42-821D-D33F6C5D8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03D586-B736-0D4C-90BA-1C99CCD8F2A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700" name="TextBox 22">
            <a:extLst>
              <a:ext uri="{FF2B5EF4-FFF2-40B4-BE49-F238E27FC236}">
                <a16:creationId xmlns:a16="http://schemas.microsoft.com/office/drawing/2014/main" id="{3C3B995E-64AE-9A47-A58E-9C422560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83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3. Ragiona con calma mentre svolgi i calcoli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 calcoli diventano utili per sviluppare la tua competenza matematica se: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 Narrow" panose="020B0604020202020204" pitchFamily="34" charset="0"/>
              </a:rPr>
              <a:t> cerchi il modo più semplice per ottenere il risultato;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 Narrow" panose="020B0604020202020204" pitchFamily="34" charset="0"/>
              </a:rPr>
              <a:t> controlli i procedimenti seguiti e i risultati ottenuti.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 Altrimenti … per eseguire i calcoli automaticamente non c’è bisogno di una persona;  basta un computer.</a:t>
            </a:r>
          </a:p>
        </p:txBody>
      </p:sp>
      <p:pic>
        <p:nvPicPr>
          <p:cNvPr id="29701" name="Picture 23" descr="Schermata 2014-12-08 alle 16.18.26.png">
            <a:extLst>
              <a:ext uri="{FF2B5EF4-FFF2-40B4-BE49-F238E27FC236}">
                <a16:creationId xmlns:a16="http://schemas.microsoft.com/office/drawing/2014/main" id="{F851DFEB-6974-3247-87CD-9044FDB6C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20" y="3202791"/>
            <a:ext cx="6589713" cy="2590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59941D13-B8F6-9D4D-8285-A8D7536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BC33B16A-33EF-B04F-B52C-5FCDA561F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64E66-1342-0C4C-8FCD-26ADCE75CA4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A1931E7A-58EC-7644-9698-478E9D20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C211BD15-5217-F24D-80DC-F2F1D9C3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  <a:latin typeface="Arial" panose="020B0604020202020204" pitchFamily="34" charset="0"/>
              </a:rPr>
              <a:t>Il calcolo differenziale studia le derivate.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4020202020204" pitchFamily="34" charset="0"/>
              </a:rPr>
              <a:t>Ecco il percorso molto più rapido che continui a seguire: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studiato le derivate di poche </a:t>
            </a:r>
            <a:r>
              <a:rPr lang="it-IT" alt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funzioni elementari.</a:t>
            </a:r>
            <a:endParaRPr lang="it-IT" alt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Studi le regole dell’</a:t>
            </a:r>
            <a:r>
              <a:rPr lang="it-IT" alt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 delle derivate</a:t>
            </a: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calcolare le derivate di tutte le funzioni che si possono ottenere da quelle elementari con vari procedimenti</a:t>
            </a: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725CE696-8D12-7348-B05C-49C151AFE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B55D4BA-6816-F047-BE9D-EB97079DF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94" y="3212976"/>
            <a:ext cx="4145812" cy="2184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A8406E08-B421-A74C-9024-A32F3430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23" y="548680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L’algebra delle derivate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1CC5771C-FA31-0D4E-A809-24A86C01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FAD256B-A0D3-DA47-9C38-17C313E2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9359F-95F7-754D-A955-A16A59E79A4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06EE068-563F-B641-99BD-E8CE8027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37" y="1320981"/>
            <a:ext cx="84436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Hai studiato le regole per derivare funzioni che sono somma o prodotto di funzioni elementari.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Ecco altri due procedimenti che vedrai in questa lezione.</a:t>
            </a:r>
            <a:endParaRPr lang="it-IT" altLang="it-IT" sz="2800" b="1" i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386ECD-038C-304C-9992-B6C6AA10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89942"/>
            <a:ext cx="6763756" cy="2699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A8406E08-B421-A74C-9024-A32F3430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23" y="980728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1CC5771C-FA31-0D4E-A809-24A86C01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FAD256B-A0D3-DA47-9C38-17C313E2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9359F-95F7-754D-A955-A16A59E79A4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06EE068-563F-B641-99BD-E8CE8027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108" y="1988840"/>
            <a:ext cx="5112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Completa la scheda di lavoro per esplorare l’algebra delle funzioni</a:t>
            </a:r>
            <a:endParaRPr lang="it-IT" altLang="it-IT" sz="2800" b="1" i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A8406E08-B421-A74C-9024-A32F3430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71" y="2060848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sui risultati ottenuti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1CC5771C-FA31-0D4E-A809-24A86C01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FAD256B-A0D3-DA47-9C38-17C313E2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9359F-95F7-754D-A955-A16A59E79A4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3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D8024FDB-A0B7-094E-B887-FF07FF00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la reciproca di una funzione</a:t>
            </a:r>
          </a:p>
        </p:txBody>
      </p:sp>
      <p:sp>
        <p:nvSpPr>
          <p:cNvPr id="17410" name="Segnaposto piè di pagina 3">
            <a:extLst>
              <a:ext uri="{FF2B5EF4-FFF2-40B4-BE49-F238E27FC236}">
                <a16:creationId xmlns:a16="http://schemas.microsoft.com/office/drawing/2014/main" id="{265689FD-1C05-4E43-A582-1A6E2E8E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7411" name="Segnaposto numero diapositiva 4">
            <a:extLst>
              <a:ext uri="{FF2B5EF4-FFF2-40B4-BE49-F238E27FC236}">
                <a16:creationId xmlns:a16="http://schemas.microsoft.com/office/drawing/2014/main" id="{9E8B2A60-6F72-294F-AD4C-B5A367D7E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CCA1F5-7110-2F40-B8BB-374C3448CA8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AA2DD3-582D-BE47-AC64-17002B2E251E}"/>
              </a:ext>
            </a:extLst>
          </p:cNvPr>
          <p:cNvGrpSpPr/>
          <p:nvPr/>
        </p:nvGrpSpPr>
        <p:grpSpPr>
          <a:xfrm>
            <a:off x="611560" y="986850"/>
            <a:ext cx="8414024" cy="5322470"/>
            <a:chOff x="611560" y="951755"/>
            <a:chExt cx="8414024" cy="532247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A7CAD8B-ACA4-5A41-B08E-31AC86AE6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951755"/>
              <a:ext cx="7472748" cy="532247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4A80EB1-5B91-C643-8F82-F2A39591F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9" b="8309"/>
            <a:stretch/>
          </p:blipFill>
          <p:spPr>
            <a:xfrm>
              <a:off x="7799583" y="3192054"/>
              <a:ext cx="1017582" cy="534223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17EA555-4BEC-F441-9E21-ED2F63A2A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" t="10628" b="7389"/>
            <a:stretch/>
          </p:blipFill>
          <p:spPr>
            <a:xfrm>
              <a:off x="7143032" y="4365104"/>
              <a:ext cx="1882552" cy="5040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E903051A-C409-6943-B2C0-1C732A09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15962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Funzione e derivata: grafici a confronto</a:t>
            </a:r>
          </a:p>
        </p:txBody>
      </p:sp>
      <p:sp>
        <p:nvSpPr>
          <p:cNvPr id="18434" name="Segnaposto piè di pagina 3">
            <a:extLst>
              <a:ext uri="{FF2B5EF4-FFF2-40B4-BE49-F238E27FC236}">
                <a16:creationId xmlns:a16="http://schemas.microsoft.com/office/drawing/2014/main" id="{4270ACBB-C2DB-474D-8E6C-06B4E311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8435" name="Segnaposto numero diapositiva 4">
            <a:extLst>
              <a:ext uri="{FF2B5EF4-FFF2-40B4-BE49-F238E27FC236}">
                <a16:creationId xmlns:a16="http://schemas.microsoft.com/office/drawing/2014/main" id="{16C65E2F-BEC5-EF46-935B-B9A002F2E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5C2C08-2AE3-C64A-9A75-5243A1C71AC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18436" name="Picture 7" descr="Schermata 2014-12-07 alle 10.02.07.png">
            <a:extLst>
              <a:ext uri="{FF2B5EF4-FFF2-40B4-BE49-F238E27FC236}">
                <a16:creationId xmlns:a16="http://schemas.microsoft.com/office/drawing/2014/main" id="{95C78059-D757-C942-83C8-B040B53C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0198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Schermata 2014-12-07 alle 10.09.27.png">
            <a:extLst>
              <a:ext uri="{FF2B5EF4-FFF2-40B4-BE49-F238E27FC236}">
                <a16:creationId xmlns:a16="http://schemas.microsoft.com/office/drawing/2014/main" id="{1C90DE73-D2C1-9F4A-8782-C30CA0005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617788" cy="175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8" name="Object 2">
            <a:extLst>
              <a:ext uri="{FF2B5EF4-FFF2-40B4-BE49-F238E27FC236}">
                <a16:creationId xmlns:a16="http://schemas.microsoft.com/office/drawing/2014/main" id="{999383C5-4074-E44F-8FF5-DF0F04868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5334000"/>
          <a:ext cx="51816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5" imgW="8534400" imgH="1143000" progId="Equation.3">
                  <p:embed/>
                </p:oleObj>
              </mc:Choice>
              <mc:Fallback>
                <p:oleObj name="Equation" r:id="rId5" imgW="8534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51816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48EDD7-AFB9-1843-B218-6E814CAF91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29400" y="4343400"/>
            <a:ext cx="13716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TextBox 12">
            <a:extLst>
              <a:ext uri="{FF2B5EF4-FFF2-40B4-BE49-F238E27FC236}">
                <a16:creationId xmlns:a16="http://schemas.microsoft.com/office/drawing/2014/main" id="{8C20059B-F320-654B-9E33-0AE5F95F4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18442" name="TextBox 16">
            <a:extLst>
              <a:ext uri="{FF2B5EF4-FFF2-40B4-BE49-F238E27FC236}">
                <a16:creationId xmlns:a16="http://schemas.microsoft.com/office/drawing/2014/main" id="{CFFC23ED-83E1-1B49-9ED7-2DEB3E697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18443" name="TextBox 17">
            <a:extLst>
              <a:ext uri="{FF2B5EF4-FFF2-40B4-BE49-F238E27FC236}">
                <a16:creationId xmlns:a16="http://schemas.microsoft.com/office/drawing/2014/main" id="{52FA7580-3247-1B4F-B0A6-C040E07E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18444" name="TextBox 18">
            <a:extLst>
              <a:ext uri="{FF2B5EF4-FFF2-40B4-BE49-F238E27FC236}">
                <a16:creationId xmlns:a16="http://schemas.microsoft.com/office/drawing/2014/main" id="{3C2B7D39-E584-C047-BBE0-894AE764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18445" name="TextBox 19">
            <a:extLst>
              <a:ext uri="{FF2B5EF4-FFF2-40B4-BE49-F238E27FC236}">
                <a16:creationId xmlns:a16="http://schemas.microsoft.com/office/drawing/2014/main" id="{9934BAD9-D8FC-2949-9770-DB3A7B26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18446" name="TextBox 20">
            <a:extLst>
              <a:ext uri="{FF2B5EF4-FFF2-40B4-BE49-F238E27FC236}">
                <a16:creationId xmlns:a16="http://schemas.microsoft.com/office/drawing/2014/main" id="{65467239-EAEA-7849-95A7-9B6A1E925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18447" name="TextBox 22">
            <a:extLst>
              <a:ext uri="{FF2B5EF4-FFF2-40B4-BE49-F238E27FC236}">
                <a16:creationId xmlns:a16="http://schemas.microsoft.com/office/drawing/2014/main" id="{5DAE8E04-8E51-E94B-9D01-35F11C13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Wingdings" pitchFamily="2" charset="2"/>
              </a:rPr>
              <a:t>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8448" name="TextBox 23">
            <a:extLst>
              <a:ext uri="{FF2B5EF4-FFF2-40B4-BE49-F238E27FC236}">
                <a16:creationId xmlns:a16="http://schemas.microsoft.com/office/drawing/2014/main" id="{4E3C09B0-7426-2247-BD84-967111F4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905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Wingdings" pitchFamily="2" charset="2"/>
              </a:rPr>
              <a:t>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8449" name="TextBox 24">
            <a:extLst>
              <a:ext uri="{FF2B5EF4-FFF2-40B4-BE49-F238E27FC236}">
                <a16:creationId xmlns:a16="http://schemas.microsoft.com/office/drawing/2014/main" id="{B11C1977-29E4-EA4F-ADB7-5D08E109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Wingdings" pitchFamily="2" charset="2"/>
              </a:rPr>
              <a:t>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D233C9-A030-5A48-86F0-204853DC2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109520"/>
            <a:ext cx="5421956" cy="9537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713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la regola trovata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12CE14-2ECF-0743-84A8-537E0C89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556792"/>
            <a:ext cx="8728847" cy="38884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9E6ED126-5872-CE49-AE6E-90DEDB12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715963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Funzione e derivata: grafici a confronto</a:t>
            </a:r>
          </a:p>
        </p:txBody>
      </p:sp>
      <p:sp>
        <p:nvSpPr>
          <p:cNvPr id="20482" name="Segnaposto piè di pagina 3">
            <a:extLst>
              <a:ext uri="{FF2B5EF4-FFF2-40B4-BE49-F238E27FC236}">
                <a16:creationId xmlns:a16="http://schemas.microsoft.com/office/drawing/2014/main" id="{37896AF1-EDF0-5C49-B91C-14F07DBE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0483" name="Segnaposto numero diapositiva 4">
            <a:extLst>
              <a:ext uri="{FF2B5EF4-FFF2-40B4-BE49-F238E27FC236}">
                <a16:creationId xmlns:a16="http://schemas.microsoft.com/office/drawing/2014/main" id="{B95566F4-8730-4F4C-9AD5-F379CD86E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6B92E-6A0B-B646-A3CE-B353EA9BF19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5CE391-B4A4-EA4B-9CDE-0F02E309FD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34300" y="3797300"/>
            <a:ext cx="654124" cy="162821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 descr="Schermata 2014-12-07 alle 10.26.31.png">
            <a:extLst>
              <a:ext uri="{FF2B5EF4-FFF2-40B4-BE49-F238E27FC236}">
                <a16:creationId xmlns:a16="http://schemas.microsoft.com/office/drawing/2014/main" id="{C8AE364E-A229-4140-AA6B-60DC2EFC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71600"/>
            <a:ext cx="2362200" cy="2425700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488" name="Picture 12" descr="Schermata 2014-12-07 alle 10.45.55.png">
            <a:extLst>
              <a:ext uri="{FF2B5EF4-FFF2-40B4-BE49-F238E27FC236}">
                <a16:creationId xmlns:a16="http://schemas.microsoft.com/office/drawing/2014/main" id="{2C28325F-1A98-1B4F-B7BB-CBD395EAF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5454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0">
            <a:extLst>
              <a:ext uri="{FF2B5EF4-FFF2-40B4-BE49-F238E27FC236}">
                <a16:creationId xmlns:a16="http://schemas.microsoft.com/office/drawing/2014/main" id="{7999A8F0-1789-414F-A37B-F2FA9AAA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Wingdings" pitchFamily="2" charset="2"/>
              </a:rPr>
              <a:t>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0490" name="TextBox 12">
            <a:extLst>
              <a:ext uri="{FF2B5EF4-FFF2-40B4-BE49-F238E27FC236}">
                <a16:creationId xmlns:a16="http://schemas.microsoft.com/office/drawing/2014/main" id="{E35C8BC9-9B71-3242-906B-81E8CCED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sp>
        <p:nvSpPr>
          <p:cNvPr id="20491" name="TextBox 14">
            <a:extLst>
              <a:ext uri="{FF2B5EF4-FFF2-40B4-BE49-F238E27FC236}">
                <a16:creationId xmlns:a16="http://schemas.microsoft.com/office/drawing/2014/main" id="{5EFA93FD-1B5A-A441-BC57-7C50E340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0CA777-6BC7-8B48-B4B6-75F9ECE51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03482"/>
            <a:ext cx="5654675" cy="1205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457</Words>
  <Application>Microsoft Macintosh PowerPoint</Application>
  <PresentationFormat>Presentazione su schermo (4:3)</PresentationFormat>
  <Paragraphs>98</Paragraphs>
  <Slides>18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Arial Narrow</vt:lpstr>
      <vt:lpstr>Arial Narrow Bold</vt:lpstr>
      <vt:lpstr>Calibri</vt:lpstr>
      <vt:lpstr>Cambria Math</vt:lpstr>
      <vt:lpstr>Times New Roman</vt:lpstr>
      <vt:lpstr>Wingdings</vt:lpstr>
      <vt:lpstr>Tema di Office</vt:lpstr>
      <vt:lpstr>Equation</vt:lpstr>
      <vt:lpstr>Microsoft Equation</vt:lpstr>
      <vt:lpstr>Algebra delle derivate 2</vt:lpstr>
      <vt:lpstr>Come è organizzato il calcolo differenziale</vt:lpstr>
      <vt:lpstr>L’algebra delle derivate </vt:lpstr>
      <vt:lpstr>Attività</vt:lpstr>
      <vt:lpstr>Riflessioni sui risultati ottenuti</vt:lpstr>
      <vt:lpstr>Derivare la reciproca di una funzione</vt:lpstr>
      <vt:lpstr>Funzione e derivata: grafici a confronto</vt:lpstr>
      <vt:lpstr>Applicare la regola trovata</vt:lpstr>
      <vt:lpstr>Funzione e derivata: grafici a confronto</vt:lpstr>
      <vt:lpstr>Applicare la regola trovata</vt:lpstr>
      <vt:lpstr>La derivata del quoziente di due funzioni</vt:lpstr>
      <vt:lpstr>Come procede il calcolo</vt:lpstr>
      <vt:lpstr>Derivare il quoziente di due funzioni</vt:lpstr>
      <vt:lpstr>Riflessioni</vt:lpstr>
      <vt:lpstr>Suggerimenti</vt:lpstr>
      <vt:lpstr>Suggerimenti</vt:lpstr>
      <vt:lpstr>Suggerimenti</vt:lpstr>
      <vt:lpstr>Suggerimenti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delle derivate</dc:title>
  <dc:subject/>
  <dc:creator>Enrico Pietropoli</dc:creator>
  <cp:keywords/>
  <dc:description/>
  <cp:lastModifiedBy>Microsoft Office User</cp:lastModifiedBy>
  <cp:revision>306</cp:revision>
  <cp:lastPrinted>2014-12-06T15:36:09Z</cp:lastPrinted>
  <dcterms:created xsi:type="dcterms:W3CDTF">2014-12-13T14:33:00Z</dcterms:created>
  <dcterms:modified xsi:type="dcterms:W3CDTF">2023-11-09T09:53:50Z</dcterms:modified>
  <cp:category/>
</cp:coreProperties>
</file>