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7" r:id="rId3"/>
    <p:sldId id="338" r:id="rId4"/>
    <p:sldId id="296" r:id="rId5"/>
    <p:sldId id="298" r:id="rId6"/>
    <p:sldId id="333" r:id="rId7"/>
    <p:sldId id="334" r:id="rId8"/>
    <p:sldId id="339" r:id="rId9"/>
    <p:sldId id="340" r:id="rId10"/>
    <p:sldId id="341" r:id="rId11"/>
    <p:sldId id="343" r:id="rId12"/>
    <p:sldId id="348" r:id="rId13"/>
    <p:sldId id="331" r:id="rId14"/>
    <p:sldId id="342" r:id="rId15"/>
    <p:sldId id="344" r:id="rId16"/>
    <p:sldId id="345" r:id="rId17"/>
    <p:sldId id="346" r:id="rId18"/>
    <p:sldId id="347" r:id="rId19"/>
    <p:sldId id="349" r:id="rId20"/>
  </p:sldIdLst>
  <p:sldSz cx="9144000" cy="6858000" type="screen4x3"/>
  <p:notesSz cx="6650038" cy="97837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3"/>
  </p:normalViewPr>
  <p:slideViewPr>
    <p:cSldViewPr>
      <p:cViewPr>
        <p:scale>
          <a:sx n="111" d="100"/>
          <a:sy n="111" d="100"/>
        </p:scale>
        <p:origin x="1048" y="-512"/>
      </p:cViewPr>
      <p:guideLst>
        <p:guide orient="horz" pos="2208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442EF9-8AF3-DC4C-A6DC-1F2BA75A2F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FC38D6-361C-E049-A0F2-4AF7155CFD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62EE7A-7ED9-CF45-B219-41B3E4F57CE1}" type="datetime1">
              <a:rPr lang="it-IT" altLang="it-IT"/>
              <a:pPr>
                <a:defRPr/>
              </a:pPr>
              <a:t>24/09/20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4B164-E96C-1545-A87A-BD0B19FE48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E5D0D-C6E5-1542-9CBE-8224A687F0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F92F0E-AD0C-8C45-8269-76D3C65629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14D778-F202-F74B-A842-9D1F5D4661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38EB6-A588-AE4F-86D0-D7ECF4EF9B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5FCFFF-2116-2640-9ABE-A94437476ED3}" type="datetime1">
              <a:rPr lang="it-IT" altLang="it-IT"/>
              <a:pPr>
                <a:defRPr/>
              </a:pPr>
              <a:t>24/09/20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FD06B21-3E38-C744-9319-AEC81E7EC6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6F9FD51-D554-E741-A48E-514C4E6B0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EDB3A-743B-3548-9180-D8AD243A07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09287-E3D4-5046-96D5-175406DEB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1EC770-34F3-A346-BF9E-92CA1D142C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1EC770-34F3-A346-BF9E-92CA1D142CCA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375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EB9B90-284A-1A43-9E86-49B62CCB18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13FE2F-5D26-8D4C-BEF1-EB5C28622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D4D320-27B8-1547-9972-FCF77BE80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946D0-1A90-FC4E-AC03-87FB949A06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515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0312AE-D5AE-F148-BAE2-0ED1E952DD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0AAB41-BC22-EC48-A209-6ECC1A8420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BBA0EB-AA6C-B04F-8F4B-F763E2775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10770-3688-9C4C-AAC5-F0BB0E2D3F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705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F24368-4168-9E45-AB84-BA2C73F89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C70687-9FEA-DE4C-BBC3-5559D3B0F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7311CD-7AE6-154B-A828-B244543DB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E86C0-BA19-B244-B69E-2F2925EA04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82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1DD296-5914-A04A-BAFA-407E9ACF7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4EBBDE-3E5D-D041-A074-1D86211B93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9DEE9E-821A-8646-BB1C-E4B0F9154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63CCA-1123-5D4C-ADC8-D0628673492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664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91A7E42-B150-4B42-9964-86DA72A66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BAFF36D-AA16-4442-A208-F5D85FA5C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925CD9D-3EE7-6C4D-8BE2-E7626C197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B9BA3-6937-8C40-8A1D-ECAB9177CC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7067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487DEEA-0E4A-B947-9D49-9C893D0492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9EDD00-50D8-404D-9F31-92A8B025F1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013C498-F1E3-504C-89E1-F94D54DE42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3397-5F0F-2043-903A-00F9137577C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172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6B0737-A365-FD4A-B760-E4F54081A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94D865-07B0-5E42-A982-6CFFF7BFA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952775-5F59-EC4B-B749-ABD2F1A796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65F43-3C65-7C44-B70C-866709654B6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366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494F9D-D6D0-7D41-BA40-4DE407140C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23D942-1F74-1144-B142-C084A1F792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01D3D3-6868-3D43-B268-605099C40F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E9878-EE63-3D42-BEBA-74A8BB1D6F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542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690F04-C6EE-504C-A523-8D340B23D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B56828-4A3B-2F47-AA10-959FA2B22A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7B815C-6570-0644-965F-18EA83CBF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E7476-45D9-5941-AB8D-917368AF185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75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CE3AD56-ECEA-194D-841F-E111BC15B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D5BD56-5C8D-BA47-9F63-06645707A1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7CE56B-24BD-C244-A235-9858A3E08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E2D7D-4E6C-C24D-B76F-FC14A07446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5060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AA17F7-2BBF-494F-B0F6-F0984551AC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8FB815-5F43-0049-8584-098CD3BCB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F71AFF-FD56-AD48-8C08-70582FD9A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2F6FC-D786-D54F-B8ED-B70D91C201C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494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78AA33-8B94-8948-8898-B8447A364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A12EFC-E091-B84C-9DCA-24C02A6386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221A9C-5A2B-AD45-B805-8B7A563DD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48200-9145-B54E-B6D0-A7DC44E32D7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446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9E3BF3-1C72-D444-A9EC-C81A512686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41B63-7C71-034B-87AE-12A10A38A9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451749-0079-6C42-9B00-847A6D39D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280D9-890D-B341-BEBF-985E8603B5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260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94CD6-207D-794B-B45E-AA66C680BA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8DF74D-A81E-6F4E-929D-9A7171FF7B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D2984C-FD7F-4C4E-A028-FD1F1D1111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23D3F-5E84-924E-817B-AFF4AEE1E8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193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3833902-D2CE-AB42-900B-00B2D71F3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4A704A3-D764-9647-929C-D97500EA4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6B44A86-FC4B-1345-AF67-986D7C2F0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22AD3FC-1343-2545-867A-FA80106675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8414F2-FF6C-CD4D-A087-3644C57233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1A43389-84D0-0340-89F0-5A7BD0476BA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56C15EFC-3277-D34C-B872-78617586A5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600200"/>
            <a:ext cx="8077200" cy="2160588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Esponenziale e logaritmo quesiti a scelta multipla</a:t>
            </a:r>
          </a:p>
        </p:txBody>
      </p:sp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F5E07F58-985F-744B-99E7-70A9FE4C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76E8E6CC-018A-1F43-BCE9-4C60F0F8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A46CC6-551F-FE47-AF86-5DCC082B5573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9C694D03-F37E-274B-AB0F-68D917F31E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8153400" cy="9144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200" b="1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Quesito 7 sulle proprietà dei logaritmi</a:t>
            </a:r>
          </a:p>
        </p:txBody>
      </p:sp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27EF78A8-861B-AF43-8C40-73AE401FC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1C15F670-0777-7147-A0FB-76955515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FB7062-B4CF-8A44-B761-E4FC552F3C1F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/>
          </a:p>
        </p:txBody>
      </p:sp>
      <p:pic>
        <p:nvPicPr>
          <p:cNvPr id="27652" name="Picture 6" descr="Espo_Esami_sch2_7.jpg">
            <a:extLst>
              <a:ext uri="{FF2B5EF4-FFF2-40B4-BE49-F238E27FC236}">
                <a16:creationId xmlns:a16="http://schemas.microsoft.com/office/drawing/2014/main" id="{E386B845-54CC-ED45-97F8-67C462E00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219200"/>
            <a:ext cx="842645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BDD6C7FF-2360-BC44-984A-CD7DB2F360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8153400" cy="9144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200" b="1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Quesito 8 sulle proprietà dei logaritmi</a:t>
            </a:r>
          </a:p>
        </p:txBody>
      </p:sp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9431EA26-AE41-0842-B401-F8FE6F03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F95FE06F-1594-BE4F-9C65-1691D446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629DB9-51DC-0B43-9820-0FA62DBA7708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/>
          </a:p>
        </p:txBody>
      </p:sp>
      <p:pic>
        <p:nvPicPr>
          <p:cNvPr id="28676" name="Picture 8" descr="Expo_Esami_Sch2_8.jpg">
            <a:extLst>
              <a:ext uri="{FF2B5EF4-FFF2-40B4-BE49-F238E27FC236}">
                <a16:creationId xmlns:a16="http://schemas.microsoft.com/office/drawing/2014/main" id="{2AC26C0E-D42A-9E43-8621-9201E485D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9248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41">
            <a:extLst>
              <a:ext uri="{FF2B5EF4-FFF2-40B4-BE49-F238E27FC236}">
                <a16:creationId xmlns:a16="http://schemas.microsoft.com/office/drawing/2014/main" id="{F596BD36-8A6C-3C49-A1A4-1EB9C37AC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29698" name="Slide Number Placeholder 42">
            <a:extLst>
              <a:ext uri="{FF2B5EF4-FFF2-40B4-BE49-F238E27FC236}">
                <a16:creationId xmlns:a16="http://schemas.microsoft.com/office/drawing/2014/main" id="{EE8E25F4-1CCD-C942-8D15-0520A168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442BA0-6B35-0F45-A392-1B67554D2C04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/>
          </a:p>
        </p:txBody>
      </p:sp>
      <p:sp>
        <p:nvSpPr>
          <p:cNvPr id="29699" name="TextBox 21">
            <a:extLst>
              <a:ext uri="{FF2B5EF4-FFF2-40B4-BE49-F238E27FC236}">
                <a16:creationId xmlns:a16="http://schemas.microsoft.com/office/drawing/2014/main" id="{398939A8-4A87-3D4E-870C-6C43169B5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382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  <a:cs typeface="Arial" panose="020B0604020202020204" pitchFamily="34" charset="0"/>
              </a:rPr>
              <a:t>Commento sulla soluzione dei quesiti</a:t>
            </a:r>
          </a:p>
        </p:txBody>
      </p:sp>
      <p:sp>
        <p:nvSpPr>
          <p:cNvPr id="29700" name="TextBox 8">
            <a:extLst>
              <a:ext uri="{FF2B5EF4-FFF2-40B4-BE49-F238E27FC236}">
                <a16:creationId xmlns:a16="http://schemas.microsoft.com/office/drawing/2014/main" id="{23C4525A-BF28-4242-A9F2-80440DAC5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I quesiti sulle proprietà dei logaritmi suggeriscono di tenere presenti queste proprietà in modo ‘intelligente’ per saperle scegliere e applicare rapidamente. </a:t>
            </a:r>
          </a:p>
        </p:txBody>
      </p:sp>
      <p:sp>
        <p:nvSpPr>
          <p:cNvPr id="29701" name="TextBox 13">
            <a:extLst>
              <a:ext uri="{FF2B5EF4-FFF2-40B4-BE49-F238E27FC236}">
                <a16:creationId xmlns:a16="http://schemas.microsoft.com/office/drawing/2014/main" id="{49645D2F-5C0C-324E-B984-C988C9452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3435350"/>
            <a:ext cx="4511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Rivediamo perciò le proprietà</a:t>
            </a:r>
            <a:r>
              <a:rPr lang="it-IT" altLang="it-IT" sz="180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41">
            <a:extLst>
              <a:ext uri="{FF2B5EF4-FFF2-40B4-BE49-F238E27FC236}">
                <a16:creationId xmlns:a16="http://schemas.microsoft.com/office/drawing/2014/main" id="{FDB42F65-66C3-AD45-9A75-BACD41F0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30722" name="Slide Number Placeholder 42">
            <a:extLst>
              <a:ext uri="{FF2B5EF4-FFF2-40B4-BE49-F238E27FC236}">
                <a16:creationId xmlns:a16="http://schemas.microsoft.com/office/drawing/2014/main" id="{050A19E2-E287-334D-AFD4-E9E6B1D8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17DD89-49EB-A14A-9624-A13586E1EA96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/>
          </a:p>
        </p:txBody>
      </p:sp>
      <p:sp>
        <p:nvSpPr>
          <p:cNvPr id="30723" name="TextBox 21">
            <a:extLst>
              <a:ext uri="{FF2B5EF4-FFF2-40B4-BE49-F238E27FC236}">
                <a16:creationId xmlns:a16="http://schemas.microsoft.com/office/drawing/2014/main" id="{0F112B3C-8D31-B442-9C2A-12538F88C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4538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  <a:cs typeface="Arial" panose="020B0604020202020204" pitchFamily="34" charset="0"/>
              </a:rPr>
              <a:t>Proprietà dei logaritmi</a:t>
            </a:r>
          </a:p>
        </p:txBody>
      </p:sp>
      <p:sp>
        <p:nvSpPr>
          <p:cNvPr id="30724" name="TextBox 3">
            <a:extLst>
              <a:ext uri="{FF2B5EF4-FFF2-40B4-BE49-F238E27FC236}">
                <a16:creationId xmlns:a16="http://schemas.microsoft.com/office/drawing/2014/main" id="{000D6418-7C95-B140-B089-B0782D615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74913"/>
            <a:ext cx="480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cs typeface="Arial" panose="020B0604020202020204" pitchFamily="34" charset="0"/>
              </a:rPr>
              <a:t>2. Logaritmo di un prodotto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Arial Black" panose="020B0604020202020204" pitchFamily="34" charset="0"/>
              </a:rPr>
              <a:t>    </a:t>
            </a:r>
            <a:r>
              <a:rPr lang="it-IT" alt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it-IT" altLang="it-IT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it-IT" alt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it-IT" altLang="it-IT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it-IT" altLang="it-IT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it-IT" altLang="it-IT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5" name="TextBox 6">
            <a:extLst>
              <a:ext uri="{FF2B5EF4-FFF2-40B4-BE49-F238E27FC236}">
                <a16:creationId xmlns:a16="http://schemas.microsoft.com/office/drawing/2014/main" id="{E178D2C2-BD1B-274F-8DAA-C72F7BB34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495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cs typeface="Arial" panose="020B0604020202020204" pitchFamily="34" charset="0"/>
              </a:rPr>
              <a:t>3. Logaritmo di un quoziente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Arial Black" panose="020B0604020202020204" pitchFamily="34" charset="0"/>
              </a:rPr>
              <a:t>    </a:t>
            </a:r>
            <a:r>
              <a:rPr lang="it-IT" alt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it-IT" altLang="it-IT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: y) = </a:t>
            </a:r>
            <a:r>
              <a:rPr lang="it-IT" alt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it-IT" altLang="it-IT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−</a:t>
            </a:r>
            <a:r>
              <a:rPr lang="it-IT" altLang="it-IT" sz="28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it-IT" altLang="it-IT" sz="28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log</a:t>
            </a:r>
            <a:r>
              <a:rPr lang="it-IT" altLang="it-IT" sz="2800" i="1" baseline="-250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it-IT" altLang="it-IT" sz="2800" i="1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y</a:t>
            </a:r>
            <a:endParaRPr lang="it-IT" altLang="it-IT" sz="2800" i="1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726" name="TextBox 7">
            <a:extLst>
              <a:ext uri="{FF2B5EF4-FFF2-40B4-BE49-F238E27FC236}">
                <a16:creationId xmlns:a16="http://schemas.microsoft.com/office/drawing/2014/main" id="{564989B4-2F91-CB4B-9DAD-C517B9BB4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71600"/>
            <a:ext cx="4953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cs typeface="Arial" panose="020B0604020202020204" pitchFamily="34" charset="0"/>
              </a:rPr>
              <a:t>1. Logaritmo di una potenza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Arial Black" panose="020B0604020202020204" pitchFamily="34" charset="0"/>
              </a:rPr>
              <a:t>     </a:t>
            </a:r>
            <a:r>
              <a:rPr lang="it-IT" alt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it-IT" altLang="it-IT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alt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it-IT" altLang="it-IT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altLang="it-IT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7" name="TextBox 6">
            <a:extLst>
              <a:ext uri="{FF2B5EF4-FFF2-40B4-BE49-F238E27FC236}">
                <a16:creationId xmlns:a16="http://schemas.microsoft.com/office/drawing/2014/main" id="{2A642054-EB39-9843-AB16-F90C3E477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648200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cs typeface="Arial" panose="020B0604020202020204" pitchFamily="34" charset="0"/>
              </a:rPr>
              <a:t>4. Cambiamento di base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A8003F75-53D5-3140-B866-11C4365B6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762000"/>
            <a:ext cx="3200400" cy="1143000"/>
          </a:xfrm>
          <a:prstGeom prst="wedgeEllipseCallout">
            <a:avLst>
              <a:gd name="adj1" fmla="val -64995"/>
              <a:gd name="adj2" fmla="val 56014"/>
            </a:avLst>
          </a:prstGeom>
          <a:solidFill>
            <a:srgbClr val="FFFFC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1800"/>
              <a:t>Al posto di potenze e radici trovo moltiplicazioni</a:t>
            </a:r>
            <a:r>
              <a:rPr lang="it-IT" altLang="it-IT" sz="1800">
                <a:solidFill>
                  <a:srgbClr val="FFFFFF"/>
                </a:solidFill>
              </a:rPr>
              <a:t>T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02486865-8E69-4C45-A9B9-C8FE929C3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57400"/>
            <a:ext cx="2667000" cy="1143000"/>
          </a:xfrm>
          <a:prstGeom prst="wedgeEllipseCallout">
            <a:avLst>
              <a:gd name="adj1" fmla="val -66602"/>
              <a:gd name="adj2" fmla="val 37273"/>
            </a:avLst>
          </a:prstGeom>
          <a:solidFill>
            <a:srgbClr val="FDFFC6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1800" dirty="0"/>
              <a:t>Al posto di moltiplicazion</a:t>
            </a:r>
            <a:r>
              <a:rPr lang="it-IT" altLang="it-IT" sz="1800" dirty="0">
                <a:solidFill>
                  <a:srgbClr val="000000"/>
                </a:solidFill>
              </a:rPr>
              <a:t>i trovo addizioni</a:t>
            </a:r>
            <a:endParaRPr lang="it-IT" altLang="it-IT" sz="1800" dirty="0">
              <a:solidFill>
                <a:srgbClr val="FFFFFF"/>
              </a:solidFill>
            </a:endParaRP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415EE027-952B-E744-A5EC-D4CFBE684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429000"/>
            <a:ext cx="2667000" cy="1143000"/>
          </a:xfrm>
          <a:prstGeom prst="wedgeEllipseCallout">
            <a:avLst>
              <a:gd name="adj1" fmla="val -66602"/>
              <a:gd name="adj2" fmla="val 37273"/>
            </a:avLst>
          </a:prstGeom>
          <a:solidFill>
            <a:srgbClr val="FDFFC6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1800" dirty="0"/>
              <a:t>Al posto di division</a:t>
            </a:r>
            <a:r>
              <a:rPr lang="it-IT" altLang="it-IT" sz="1800" dirty="0">
                <a:solidFill>
                  <a:srgbClr val="000000"/>
                </a:solidFill>
              </a:rPr>
              <a:t>i trovo sottrazioni</a:t>
            </a:r>
            <a:endParaRPr lang="it-IT" altLang="it-IT" sz="1800" dirty="0">
              <a:solidFill>
                <a:srgbClr val="FFFFFF"/>
              </a:solidFill>
            </a:endParaRP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386B979C-E3D0-5E4F-897C-CE0BF09CA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876800"/>
            <a:ext cx="3124200" cy="1143000"/>
          </a:xfrm>
          <a:prstGeom prst="wedgeEllipseCallout">
            <a:avLst>
              <a:gd name="adj1" fmla="val -70032"/>
              <a:gd name="adj2" fmla="val -1546"/>
            </a:avLst>
          </a:prstGeom>
          <a:solidFill>
            <a:srgbClr val="FFFFC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1800"/>
              <a:t>Passo dai logaritmi in base </a:t>
            </a:r>
            <a:r>
              <a:rPr lang="it-IT" altLang="it-IT" sz="1800" b="1" i="1"/>
              <a:t>b</a:t>
            </a:r>
            <a:r>
              <a:rPr lang="it-IT" altLang="it-IT" sz="1800"/>
              <a:t> ai logaritmi in base </a:t>
            </a:r>
            <a:r>
              <a:rPr lang="it-IT" altLang="it-IT" sz="1800" b="1" i="1"/>
              <a:t>c</a:t>
            </a:r>
            <a:r>
              <a:rPr lang="it-IT" altLang="it-IT" sz="1800"/>
              <a:t>.</a:t>
            </a:r>
            <a:endParaRPr lang="it-IT" altLang="it-IT" sz="1800">
              <a:solidFill>
                <a:srgbClr val="FFFFFF"/>
              </a:solidFill>
            </a:endParaRPr>
          </a:p>
        </p:txBody>
      </p:sp>
      <p:pic>
        <p:nvPicPr>
          <p:cNvPr id="30732" name="Immagine 2">
            <a:extLst>
              <a:ext uri="{FF2B5EF4-FFF2-40B4-BE49-F238E27FC236}">
                <a16:creationId xmlns:a16="http://schemas.microsoft.com/office/drawing/2014/main" id="{AC48CBAC-49F1-ED43-B689-CA0800398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27625"/>
            <a:ext cx="23701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E9FAC8A-519D-8A44-80DB-9F3FB011F1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8153400" cy="9144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200" b="1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Quesito 9 sulle equazioni esponenziali</a:t>
            </a:r>
          </a:p>
        </p:txBody>
      </p:sp>
      <p:sp>
        <p:nvSpPr>
          <p:cNvPr id="31746" name="Footer Placeholder 4">
            <a:extLst>
              <a:ext uri="{FF2B5EF4-FFF2-40B4-BE49-F238E27FC236}">
                <a16:creationId xmlns:a16="http://schemas.microsoft.com/office/drawing/2014/main" id="{6EA214C2-EAEC-124B-9863-EAF78040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6146D1B6-3B26-FF48-857F-A8887004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77A87E-07EB-A34E-952E-DF389C661184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/>
          </a:p>
        </p:txBody>
      </p:sp>
      <p:pic>
        <p:nvPicPr>
          <p:cNvPr id="31748" name="Picture 6" descr="Expo_Esami_Sch_2_9c.jpg">
            <a:extLst>
              <a:ext uri="{FF2B5EF4-FFF2-40B4-BE49-F238E27FC236}">
                <a16:creationId xmlns:a16="http://schemas.microsoft.com/office/drawing/2014/main" id="{0F64F343-BDCD-A640-990A-A73202C2A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121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CA7154F5-34C5-3941-B27B-7DA64D3282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10600" cy="9144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200" b="1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Quesito 10 sulle disequazioni esponenziali</a:t>
            </a:r>
          </a:p>
        </p:txBody>
      </p:sp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E92B7F65-FCE8-5A41-ADC2-2259AE56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10A1F0F9-107C-5146-A26F-6FC33C35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866785-B8BA-0645-BA41-CDE0B370043C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/>
          </a:p>
        </p:txBody>
      </p:sp>
      <p:pic>
        <p:nvPicPr>
          <p:cNvPr id="32772" name="Picture 7" descr="Expo_Esami_Sch2_10.jpg">
            <a:extLst>
              <a:ext uri="{FF2B5EF4-FFF2-40B4-BE49-F238E27FC236}">
                <a16:creationId xmlns:a16="http://schemas.microsoft.com/office/drawing/2014/main" id="{85866372-E425-3046-B141-3596A3700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447800"/>
            <a:ext cx="8404225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DBC9E8C1-00C3-8746-94B4-F91763524B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10600" cy="9144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200" b="1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Quesito 11 sulle equazioni logaritmiche</a:t>
            </a:r>
          </a:p>
        </p:txBody>
      </p:sp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DF2BBC7D-CCD1-3347-9B7A-BCF47DF2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CAB6BBA2-5A4A-7641-9372-A752E680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E5740F-56F1-7F41-B893-C6AC52DAE084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/>
          </a:p>
        </p:txBody>
      </p:sp>
      <p:pic>
        <p:nvPicPr>
          <p:cNvPr id="33796" name="Picture 6" descr="Expo_Esami_Sch2_11.png">
            <a:extLst>
              <a:ext uri="{FF2B5EF4-FFF2-40B4-BE49-F238E27FC236}">
                <a16:creationId xmlns:a16="http://schemas.microsoft.com/office/drawing/2014/main" id="{39E72443-2D10-0444-AC91-2DADFB301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39750"/>
            <a:ext cx="848677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D72F0930-9168-A14B-B1D8-FD46EBFCFA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10600" cy="9144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200" b="1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Quesito 12 sulle disequazioni logaritmiche</a:t>
            </a:r>
          </a:p>
        </p:txBody>
      </p:sp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830F50A4-3077-7047-98D4-D5355F73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F26FC5CB-81C5-B24B-BB3E-D2926E00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6503A6-F63F-3F44-8EE1-D0F2142E5D21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/>
          </a:p>
        </p:txBody>
      </p:sp>
      <p:pic>
        <p:nvPicPr>
          <p:cNvPr id="34820" name="Picture 7" descr="Expo_Esami_Sch_12a.jpg">
            <a:extLst>
              <a:ext uri="{FF2B5EF4-FFF2-40B4-BE49-F238E27FC236}">
                <a16:creationId xmlns:a16="http://schemas.microsoft.com/office/drawing/2014/main" id="{94733455-01D7-DF43-AA2C-5D8A0BE08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524000"/>
            <a:ext cx="838835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41">
            <a:extLst>
              <a:ext uri="{FF2B5EF4-FFF2-40B4-BE49-F238E27FC236}">
                <a16:creationId xmlns:a16="http://schemas.microsoft.com/office/drawing/2014/main" id="{20BEB226-616B-3C46-BAD6-00B95367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35842" name="Slide Number Placeholder 42">
            <a:extLst>
              <a:ext uri="{FF2B5EF4-FFF2-40B4-BE49-F238E27FC236}">
                <a16:creationId xmlns:a16="http://schemas.microsoft.com/office/drawing/2014/main" id="{7A06984D-3292-5C40-89F3-7A371B74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B050F8-4C0C-DB4E-9D5E-9BD63691E4D5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/>
          </a:p>
        </p:txBody>
      </p:sp>
      <p:sp>
        <p:nvSpPr>
          <p:cNvPr id="35843" name="TextBox 21">
            <a:extLst>
              <a:ext uri="{FF2B5EF4-FFF2-40B4-BE49-F238E27FC236}">
                <a16:creationId xmlns:a16="http://schemas.microsoft.com/office/drawing/2014/main" id="{D147DE9B-3F56-CC4D-ABDF-3331B41FD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858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  <a:cs typeface="Arial" panose="020B0604020202020204" pitchFamily="34" charset="0"/>
              </a:rPr>
              <a:t>Commento sulla soluzione dei quesit</a:t>
            </a:r>
            <a:r>
              <a:rPr lang="it-IT" altLang="it-IT" sz="2800">
                <a:solidFill>
                  <a:srgbClr val="FF0000"/>
                </a:solidFill>
                <a:latin typeface="Arial Black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5844" name="TextBox 8">
            <a:extLst>
              <a:ext uri="{FF2B5EF4-FFF2-40B4-BE49-F238E27FC236}">
                <a16:creationId xmlns:a16="http://schemas.microsoft.com/office/drawing/2014/main" id="{EF697BD2-6579-4E48-9B78-8928AC4AD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I quesiti sulle equazioni esponenziali o </a:t>
            </a:r>
            <a:r>
              <a:rPr lang="it-IT" altLang="it-IT" sz="2400" b="1" dirty="0" err="1"/>
              <a:t>logarimiche</a:t>
            </a:r>
            <a:r>
              <a:rPr lang="it-IT" altLang="it-IT" sz="2400" b="1" dirty="0"/>
              <a:t> suggeriscono prime sintetiche indicazioni </a:t>
            </a:r>
          </a:p>
        </p:txBody>
      </p:sp>
      <p:sp>
        <p:nvSpPr>
          <p:cNvPr id="35845" name="TextBox 9">
            <a:extLst>
              <a:ext uri="{FF2B5EF4-FFF2-40B4-BE49-F238E27FC236}">
                <a16:creationId xmlns:a16="http://schemas.microsoft.com/office/drawing/2014/main" id="{D599002F-4C50-484F-9FF4-46D6BDE2F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38400"/>
            <a:ext cx="3810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FF0000"/>
                </a:solidFill>
              </a:rPr>
              <a:t>Equazione esponenziale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 dirty="0">
                <a:solidFill>
                  <a:srgbClr val="0000FF"/>
                </a:solidFill>
              </a:rPr>
              <a:t>L’incognita è esponente di una dato numero.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1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1" dirty="0">
              <a:solidFill>
                <a:srgbClr val="0000FF"/>
              </a:solidFill>
            </a:endParaRPr>
          </a:p>
          <a:p>
            <a:pPr marL="279400" indent="-2794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it-IT" altLang="it-IT" sz="2000" b="1" dirty="0">
                <a:solidFill>
                  <a:srgbClr val="0000FF"/>
                </a:solidFill>
              </a:rPr>
              <a:t>Due potenze sono uguali se hanno uguale base e uguale esponente.</a:t>
            </a:r>
          </a:p>
          <a:p>
            <a:pPr marL="279400" indent="-2794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it-IT" altLang="it-IT" sz="2000" b="1" dirty="0">
                <a:solidFill>
                  <a:srgbClr val="0000FF"/>
                </a:solidFill>
              </a:rPr>
              <a:t>Definizione di logaritmo</a:t>
            </a:r>
          </a:p>
        </p:txBody>
      </p:sp>
      <p:sp>
        <p:nvSpPr>
          <p:cNvPr id="35846" name="TextBox 10">
            <a:extLst>
              <a:ext uri="{FF2B5EF4-FFF2-40B4-BE49-F238E27FC236}">
                <a16:creationId xmlns:a16="http://schemas.microsoft.com/office/drawing/2014/main" id="{9C49B196-3683-E84C-91AC-AB409776F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438400"/>
            <a:ext cx="3962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FF0000"/>
                </a:solidFill>
              </a:rPr>
              <a:t>Equazione logaritmica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 dirty="0">
                <a:solidFill>
                  <a:srgbClr val="0000FF"/>
                </a:solidFill>
              </a:rPr>
              <a:t>L’incognita è argomento di un logaritmo.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1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1" dirty="0">
              <a:solidFill>
                <a:srgbClr val="0000FF"/>
              </a:solidFill>
            </a:endParaRPr>
          </a:p>
          <a:p>
            <a:pPr marL="279400" indent="-265113" eaLnBrk="1" hangingPunct="1">
              <a:spcBef>
                <a:spcPct val="0"/>
              </a:spcBef>
              <a:buFont typeface="+mj-lt"/>
              <a:buAutoNum type="arabicPeriod"/>
            </a:pPr>
            <a:r>
              <a:rPr lang="it-IT" altLang="it-IT" sz="2000" b="1" dirty="0">
                <a:solidFill>
                  <a:srgbClr val="0000FF"/>
                </a:solidFill>
              </a:rPr>
              <a:t>Due logaritmi sono uguali se hanno uguale base e uguale argomento</a:t>
            </a:r>
          </a:p>
          <a:p>
            <a:pPr marL="279400" indent="-265113" eaLnBrk="1" hangingPunct="1">
              <a:spcBef>
                <a:spcPct val="0"/>
              </a:spcBef>
              <a:buFont typeface="+mj-lt"/>
              <a:buAutoNum type="arabicPeriod"/>
            </a:pPr>
            <a:r>
              <a:rPr lang="it-IT" altLang="it-IT" sz="2000" b="1" dirty="0">
                <a:solidFill>
                  <a:srgbClr val="0000FF"/>
                </a:solidFill>
              </a:rPr>
              <a:t>Definizione di logaritmo</a:t>
            </a:r>
          </a:p>
        </p:txBody>
      </p:sp>
      <p:sp>
        <p:nvSpPr>
          <p:cNvPr id="35847" name="TextBox 10">
            <a:extLst>
              <a:ext uri="{FF2B5EF4-FFF2-40B4-BE49-F238E27FC236}">
                <a16:creationId xmlns:a16="http://schemas.microsoft.com/office/drawing/2014/main" id="{9B14B9BE-D7D3-7B48-89F6-9BC38AF7B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58140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00"/>
                </a:solidFill>
              </a:rPr>
              <a:t>Nozioni richiamate</a:t>
            </a:r>
          </a:p>
        </p:txBody>
      </p:sp>
      <p:pic>
        <p:nvPicPr>
          <p:cNvPr id="35848" name="Immagine 6">
            <a:extLst>
              <a:ext uri="{FF2B5EF4-FFF2-40B4-BE49-F238E27FC236}">
                <a16:creationId xmlns:a16="http://schemas.microsoft.com/office/drawing/2014/main" id="{6251AD3A-5243-B649-BE0B-CAED7011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229225"/>
            <a:ext cx="24415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Immagine 8">
            <a:extLst>
              <a:ext uri="{FF2B5EF4-FFF2-40B4-BE49-F238E27FC236}">
                <a16:creationId xmlns:a16="http://schemas.microsoft.com/office/drawing/2014/main" id="{AAAA1ECE-334A-F74A-A054-D57A1EE3D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5278438"/>
            <a:ext cx="25781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oter Placeholder 41">
            <a:extLst>
              <a:ext uri="{FF2B5EF4-FFF2-40B4-BE49-F238E27FC236}">
                <a16:creationId xmlns:a16="http://schemas.microsoft.com/office/drawing/2014/main" id="{CD8AA973-200A-8044-8707-324D936C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36866" name="Slide Number Placeholder 42">
            <a:extLst>
              <a:ext uri="{FF2B5EF4-FFF2-40B4-BE49-F238E27FC236}">
                <a16:creationId xmlns:a16="http://schemas.microsoft.com/office/drawing/2014/main" id="{9D43CED4-EAB4-9B44-B44F-D9A6412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DD49C4-060A-F145-A4A6-221B10C26E01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/>
          </a:p>
        </p:txBody>
      </p:sp>
      <p:sp>
        <p:nvSpPr>
          <p:cNvPr id="36867" name="TextBox 21">
            <a:extLst>
              <a:ext uri="{FF2B5EF4-FFF2-40B4-BE49-F238E27FC236}">
                <a16:creationId xmlns:a16="http://schemas.microsoft.com/office/drawing/2014/main" id="{25F8D840-6093-A94D-90B9-CDE080C2B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858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  <a:cs typeface="Arial" panose="020B0604020202020204" pitchFamily="34" charset="0"/>
              </a:rPr>
              <a:t>Commento sulla soluzione dei quesiti</a:t>
            </a:r>
          </a:p>
        </p:txBody>
      </p:sp>
      <p:sp>
        <p:nvSpPr>
          <p:cNvPr id="36868" name="TextBox 8">
            <a:extLst>
              <a:ext uri="{FF2B5EF4-FFF2-40B4-BE49-F238E27FC236}">
                <a16:creationId xmlns:a16="http://schemas.microsoft.com/office/drawing/2014/main" id="{21D74D29-DDEC-0D41-AEA0-33E170EFB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I quesiti sulle disequazioni esponenziali o </a:t>
            </a:r>
            <a:r>
              <a:rPr lang="it-IT" altLang="it-IT" sz="2400" b="1" dirty="0" err="1"/>
              <a:t>logarimiche</a:t>
            </a:r>
            <a:r>
              <a:rPr lang="it-IT" altLang="it-IT" sz="2400" b="1" dirty="0"/>
              <a:t> suggeriscono altre sintetiche indicazioni </a:t>
            </a:r>
          </a:p>
        </p:txBody>
      </p:sp>
      <p:sp>
        <p:nvSpPr>
          <p:cNvPr id="36869" name="TextBox 9">
            <a:extLst>
              <a:ext uri="{FF2B5EF4-FFF2-40B4-BE49-F238E27FC236}">
                <a16:creationId xmlns:a16="http://schemas.microsoft.com/office/drawing/2014/main" id="{1C3B2BB6-3237-F44E-A2F3-5DC3B931C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2427288"/>
            <a:ext cx="39655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00"/>
                </a:solidFill>
              </a:rPr>
              <a:t>Disequazione esponenziale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>
                <a:solidFill>
                  <a:srgbClr val="0000FF"/>
                </a:solidFill>
              </a:rPr>
              <a:t>L’incognita è esponente di un dato numero.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1" i="1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 b="1" i="1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I. Si riduce la disequazione alla forma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 b="1">
              <a:solidFill>
                <a:srgbClr val="0000FF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FF"/>
                </a:solidFill>
              </a:rPr>
              <a:t>   b</a:t>
            </a:r>
            <a:r>
              <a:rPr lang="it-IT" altLang="it-IT" sz="2400" b="1" baseline="30000">
                <a:solidFill>
                  <a:srgbClr val="0000FF"/>
                </a:solidFill>
              </a:rPr>
              <a:t>x</a:t>
            </a:r>
            <a:r>
              <a:rPr lang="it-IT" altLang="it-IT" sz="2000" b="1">
                <a:solidFill>
                  <a:srgbClr val="0000FF"/>
                </a:solidFill>
              </a:rPr>
              <a:t> &gt; k   oppure  b</a:t>
            </a:r>
            <a:r>
              <a:rPr lang="it-IT" altLang="it-IT" sz="2400" b="1" baseline="30000">
                <a:solidFill>
                  <a:srgbClr val="0000FF"/>
                </a:solidFill>
              </a:rPr>
              <a:t>x</a:t>
            </a:r>
            <a:r>
              <a:rPr lang="it-IT" altLang="it-IT" sz="2000" b="1">
                <a:solidFill>
                  <a:srgbClr val="0000FF"/>
                </a:solidFill>
              </a:rPr>
              <a:t> &lt; k  </a:t>
            </a:r>
          </a:p>
        </p:txBody>
      </p:sp>
      <p:sp>
        <p:nvSpPr>
          <p:cNvPr id="36870" name="TextBox 10">
            <a:extLst>
              <a:ext uri="{FF2B5EF4-FFF2-40B4-BE49-F238E27FC236}">
                <a16:creationId xmlns:a16="http://schemas.microsoft.com/office/drawing/2014/main" id="{90FDE74B-2E6F-8E48-8335-54F8AC5E8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2389188"/>
            <a:ext cx="39735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00"/>
                </a:solidFill>
              </a:rPr>
              <a:t>Disequazione logaritmica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>
                <a:solidFill>
                  <a:srgbClr val="0000FF"/>
                </a:solidFill>
              </a:rPr>
              <a:t>L’incognita è argomento di un logaritmo.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1" i="1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400" b="1" i="1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I. Si riduce la disequazione alla forma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 b="1">
              <a:solidFill>
                <a:srgbClr val="0000FF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FF"/>
                </a:solidFill>
              </a:rPr>
              <a:t>    log</a:t>
            </a:r>
            <a:r>
              <a:rPr lang="it-IT" altLang="it-IT" sz="2400" b="1" baseline="-25000">
                <a:solidFill>
                  <a:srgbClr val="0000FF"/>
                </a:solidFill>
              </a:rPr>
              <a:t>b</a:t>
            </a:r>
            <a:r>
              <a:rPr lang="it-IT" altLang="it-IT" sz="2000" b="1">
                <a:solidFill>
                  <a:srgbClr val="0000FF"/>
                </a:solidFill>
              </a:rPr>
              <a:t>x &gt; k  oppure log</a:t>
            </a:r>
            <a:r>
              <a:rPr lang="it-IT" altLang="it-IT" sz="2400" b="1" baseline="-25000">
                <a:solidFill>
                  <a:srgbClr val="0000FF"/>
                </a:solidFill>
              </a:rPr>
              <a:t>b</a:t>
            </a:r>
            <a:r>
              <a:rPr lang="it-IT" altLang="it-IT" sz="2000" b="1">
                <a:solidFill>
                  <a:srgbClr val="0000FF"/>
                </a:solidFill>
              </a:rPr>
              <a:t>x &gt; k  </a:t>
            </a:r>
          </a:p>
        </p:txBody>
      </p:sp>
      <p:sp>
        <p:nvSpPr>
          <p:cNvPr id="36871" name="TextBox 12">
            <a:extLst>
              <a:ext uri="{FF2B5EF4-FFF2-40B4-BE49-F238E27FC236}">
                <a16:creationId xmlns:a16="http://schemas.microsoft.com/office/drawing/2014/main" id="{3B3204F0-D9BE-D648-AF43-0B11CE34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romanUcPeriod" startAt="2"/>
            </a:pPr>
            <a:r>
              <a:rPr lang="it-IT" altLang="it-IT" sz="2400" b="1">
                <a:solidFill>
                  <a:srgbClr val="0000FF"/>
                </a:solidFill>
              </a:rPr>
              <a:t>Si scrivono le soluzioni basandosi sul grafico delle funzioni esponenziali o logaritmiche.</a:t>
            </a:r>
          </a:p>
        </p:txBody>
      </p:sp>
      <p:sp>
        <p:nvSpPr>
          <p:cNvPr id="36872" name="TextBox 9">
            <a:extLst>
              <a:ext uri="{FF2B5EF4-FFF2-40B4-BE49-F238E27FC236}">
                <a16:creationId xmlns:a16="http://schemas.microsoft.com/office/drawing/2014/main" id="{9852DF90-D7A0-9D49-AE79-1E7C883F2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8" y="3343275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00"/>
                </a:solidFill>
              </a:rPr>
              <a:t>Procedimento seguito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21E430EB-08FD-F74F-A3BE-24627582D7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914400"/>
            <a:ext cx="8305800" cy="1524000"/>
          </a:xfrm>
        </p:spPr>
        <p:txBody>
          <a:bodyPr/>
          <a:lstStyle/>
          <a:p>
            <a:pPr marL="1947863" indent="-1947863" algn="l" eaLnBrk="1" hangingPunct="1"/>
            <a:r>
              <a:rPr lang="it-IT" altLang="it-IT" sz="3200" b="1" dirty="0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Attività 2. Quesiti a scelta multipla su esponenziale e logaritmo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9D8E046A-1F06-DB4F-AF82-A22D9C79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F173F86D-A13B-904A-A571-74EB4DFD0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908300"/>
            <a:ext cx="6559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cs typeface="Arial" panose="020B0604020202020204" pitchFamily="34" charset="0"/>
              </a:rPr>
              <a:t>Rispondi ai quesiti a scelta multipla presentati nella scheda di lavoro</a:t>
            </a:r>
            <a:r>
              <a:rPr lang="it-IT" altLang="it-IT" sz="2800" dirty="0">
                <a:solidFill>
                  <a:srgbClr val="0000FF"/>
                </a:solidFill>
                <a:latin typeface="Arial Black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AD612CB9-A790-F042-976F-8DED36DF1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A5639E-A789-DE47-9F30-FF3A44C9BD5E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4">
            <a:extLst>
              <a:ext uri="{FF2B5EF4-FFF2-40B4-BE49-F238E27FC236}">
                <a16:creationId xmlns:a16="http://schemas.microsoft.com/office/drawing/2014/main" id="{AFF8A204-48DB-DE48-ACE7-4CEBBB68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20482" name="Slide Number Placeholder 4">
            <a:extLst>
              <a:ext uri="{FF2B5EF4-FFF2-40B4-BE49-F238E27FC236}">
                <a16:creationId xmlns:a16="http://schemas.microsoft.com/office/drawing/2014/main" id="{38F57756-A38A-0141-96D9-6D3D5888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20E4C3-8BF2-1644-9C2A-4D9C89F59403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p:sp>
        <p:nvSpPr>
          <p:cNvPr id="20483" name="TextBox 7">
            <a:extLst>
              <a:ext uri="{FF2B5EF4-FFF2-40B4-BE49-F238E27FC236}">
                <a16:creationId xmlns:a16="http://schemas.microsoft.com/office/drawing/2014/main" id="{82A5474D-F7E3-2042-A8D9-198BE6BE6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2060575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Riflessioni sulla soluzione dei quesiti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4">
            <a:extLst>
              <a:ext uri="{FF2B5EF4-FFF2-40B4-BE49-F238E27FC236}">
                <a16:creationId xmlns:a16="http://schemas.microsoft.com/office/drawing/2014/main" id="{CE63A485-5C0E-C94E-9184-B1467B03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E4624816-F71A-AF4C-8ECA-C29349C5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7BA3FA-7BD4-374D-BB6C-13716D698E53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21507" name="TextBox 7">
            <a:extLst>
              <a:ext uri="{FF2B5EF4-FFF2-40B4-BE49-F238E27FC236}">
                <a16:creationId xmlns:a16="http://schemas.microsoft.com/office/drawing/2014/main" id="{EF81E4F4-1897-464C-9D0E-2DBB9AEA0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9144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Tipologia di quesito</a:t>
            </a:r>
          </a:p>
        </p:txBody>
      </p:sp>
      <p:sp>
        <p:nvSpPr>
          <p:cNvPr id="21508" name="TextBox 6">
            <a:extLst>
              <a:ext uri="{FF2B5EF4-FFF2-40B4-BE49-F238E27FC236}">
                <a16:creationId xmlns:a16="http://schemas.microsoft.com/office/drawing/2014/main" id="{F034D05E-1EC7-8B43-93AE-F841DFEA2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989138"/>
            <a:ext cx="8305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I quesiti si possono raggruppare nei temi seguenti: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400" b="1"/>
              <a:t> grafico di funzioni esponenziali e logaritmiche;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400" b="1"/>
              <a:t> definizione di logaritmo;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400" b="1"/>
              <a:t> proprietà dei logaritmi;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400" b="1"/>
              <a:t> equazioni e disequazioni esponenziali;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400" b="1"/>
              <a:t> equazioni e disequazioni logaritmiche.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4">
            <a:extLst>
              <a:ext uri="{FF2B5EF4-FFF2-40B4-BE49-F238E27FC236}">
                <a16:creationId xmlns:a16="http://schemas.microsoft.com/office/drawing/2014/main" id="{BDA8EA74-55E7-A547-BE2B-2D929043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D2DC646E-188D-974D-B382-C958E0D1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6D3C79-EF51-DF42-A4EC-E44849D89FC4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22531" name="Title 7">
            <a:extLst>
              <a:ext uri="{FF2B5EF4-FFF2-40B4-BE49-F238E27FC236}">
                <a16:creationId xmlns:a16="http://schemas.microsoft.com/office/drawing/2014/main" id="{AB805EEB-1F6F-2248-89A4-1D3B1107A3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350838"/>
            <a:ext cx="7543800" cy="381000"/>
          </a:xfrm>
        </p:spPr>
        <p:txBody>
          <a:bodyPr/>
          <a:lstStyle/>
          <a:p>
            <a:r>
              <a:rPr lang="it-IT" altLang="it-IT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Quesito 1 sul grafico di funzioni esponenziali</a:t>
            </a:r>
          </a:p>
        </p:txBody>
      </p:sp>
      <p:pic>
        <p:nvPicPr>
          <p:cNvPr id="22532" name="Picture 8" descr="Expo_esami4.png">
            <a:extLst>
              <a:ext uri="{FF2B5EF4-FFF2-40B4-BE49-F238E27FC236}">
                <a16:creationId xmlns:a16="http://schemas.microsoft.com/office/drawing/2014/main" id="{C3730A0B-AD5F-E440-9A00-7C48D307E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884238"/>
            <a:ext cx="7494587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975795D-80CE-AF40-9417-692BBC290E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404813"/>
            <a:ext cx="8153400" cy="457200"/>
          </a:xfrm>
        </p:spPr>
        <p:txBody>
          <a:bodyPr/>
          <a:lstStyle/>
          <a:p>
            <a:pPr marL="1978025" indent="-1978025" eaLnBrk="1" hangingPunct="1"/>
            <a:r>
              <a:rPr lang="it-IT" altLang="it-IT" sz="2800" b="1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Quesiti 2 e 3 sui grafici di funzioni logaritmiche</a:t>
            </a:r>
          </a:p>
        </p:txBody>
      </p:sp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A82C6655-E972-4B46-9323-23C24770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D8FAE55F-F1E1-4D44-969E-C48D7328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F94F42-3846-E646-B9D1-BD44260BE0B6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pic>
        <p:nvPicPr>
          <p:cNvPr id="23556" name="Picture 8" descr="Expo_Esami5.jpg">
            <a:extLst>
              <a:ext uri="{FF2B5EF4-FFF2-40B4-BE49-F238E27FC236}">
                <a16:creationId xmlns:a16="http://schemas.microsoft.com/office/drawing/2014/main" id="{BC7639F1-4524-D74F-B8C3-B71C2B8A0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416675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71987B2B-BE34-E648-BF77-E2EC09CED1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8153400" cy="9144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200" b="1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Quesito 4 sulla definizione di logaritmo</a:t>
            </a:r>
          </a:p>
        </p:txBody>
      </p:sp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27BFC7D8-914F-CD4B-AB33-827B8F20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B7056804-01CF-004A-BB31-6DC3ADB9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18E1AD-0AEF-C944-B9FA-955C0897D2CB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pic>
        <p:nvPicPr>
          <p:cNvPr id="24580" name="Picture 5" descr="Expo_Esami_Sch2_2.jpg">
            <a:extLst>
              <a:ext uri="{FF2B5EF4-FFF2-40B4-BE49-F238E27FC236}">
                <a16:creationId xmlns:a16="http://schemas.microsoft.com/office/drawing/2014/main" id="{406F6D93-8643-834F-82F4-08FA61BE4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295400"/>
            <a:ext cx="83216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16C962A3-C6C3-C240-AF5F-8438D74FE3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8153400" cy="9144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200" b="1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Quesito 5 sulle proprietà dei logaritmi</a:t>
            </a:r>
          </a:p>
        </p:txBody>
      </p:sp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339615CA-610E-FA42-A5D1-BFE98C38E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ED6ECAD2-6EDB-F346-B318-F8029E57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7BA005-5504-0247-9E08-FCCFB5563665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  <p:pic>
        <p:nvPicPr>
          <p:cNvPr id="25604" name="Picture 6" descr="Expo_Esami_Sch2_5.jpg">
            <a:extLst>
              <a:ext uri="{FF2B5EF4-FFF2-40B4-BE49-F238E27FC236}">
                <a16:creationId xmlns:a16="http://schemas.microsoft.com/office/drawing/2014/main" id="{B7BC66B1-9B5D-C54C-871F-C73E8FE4D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219200"/>
            <a:ext cx="73342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5975CB59-494A-9D46-9339-2691101BFE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8153400" cy="9144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200" b="1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Quesito 6 sulle proprietà dei logaritmi</a:t>
            </a:r>
          </a:p>
        </p:txBody>
      </p:sp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11830BDB-827D-CD4B-8C83-E5AABF17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F329341A-A5A6-0E4B-ACE5-977F810D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B10C90-6D25-F345-A512-5E56FD7C9F9C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p:pic>
        <p:nvPicPr>
          <p:cNvPr id="26628" name="Picture 6" descr="Expo_Esami_Presenta2_6.jpg">
            <a:extLst>
              <a:ext uri="{FF2B5EF4-FFF2-40B4-BE49-F238E27FC236}">
                <a16:creationId xmlns:a16="http://schemas.microsoft.com/office/drawing/2014/main" id="{85B493C9-372C-B14B-AA62-ECA527A8C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368425"/>
            <a:ext cx="86137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15420</TotalTime>
  <Words>502</Words>
  <Application>Microsoft Macintosh PowerPoint</Application>
  <PresentationFormat>Presentazione su schermo (4:3)</PresentationFormat>
  <Paragraphs>109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ＭＳ ゴシック</vt:lpstr>
      <vt:lpstr>ＭＳ Ｐゴシック</vt:lpstr>
      <vt:lpstr>Arial</vt:lpstr>
      <vt:lpstr>Arial Black</vt:lpstr>
      <vt:lpstr>Arial Narrow</vt:lpstr>
      <vt:lpstr>Calibri</vt:lpstr>
      <vt:lpstr>Times New Roman</vt:lpstr>
      <vt:lpstr>Struttura predefinita</vt:lpstr>
      <vt:lpstr>Esponenziale e logaritmo quesiti a scelta multipla</vt:lpstr>
      <vt:lpstr>Attività 2. Quesiti a scelta multipla su esponenziale e logaritmo</vt:lpstr>
      <vt:lpstr>Presentazione standard di PowerPoint</vt:lpstr>
      <vt:lpstr>Presentazione standard di PowerPoint</vt:lpstr>
      <vt:lpstr>Quesito 1 sul grafico di funzioni esponenziali</vt:lpstr>
      <vt:lpstr>Quesiti 2 e 3 sui grafici di funzioni logaritmiche</vt:lpstr>
      <vt:lpstr>Quesito 4 sulla definizione di logaritmo</vt:lpstr>
      <vt:lpstr>Quesito 5 sulle proprietà dei logaritmi</vt:lpstr>
      <vt:lpstr>Quesito 6 sulle proprietà dei logaritmi</vt:lpstr>
      <vt:lpstr>Quesito 7 sulle proprietà dei logaritmi</vt:lpstr>
      <vt:lpstr>Quesito 8 sulle proprietà dei logaritmi</vt:lpstr>
      <vt:lpstr>Presentazione standard di PowerPoint</vt:lpstr>
      <vt:lpstr>Presentazione standard di PowerPoint</vt:lpstr>
      <vt:lpstr>Quesito 9 sulle equazioni esponenziali</vt:lpstr>
      <vt:lpstr>Quesito 10 sulle disequazioni esponenziali</vt:lpstr>
      <vt:lpstr>Quesito 11 sulle equazioni logaritmiche</vt:lpstr>
      <vt:lpstr>Quesito 12 sulle disequazioni logaritmiche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creator>Io</dc:creator>
  <cp:lastModifiedBy>Microsoft Office User</cp:lastModifiedBy>
  <cp:revision>647</cp:revision>
  <cp:lastPrinted>2020-03-29T09:45:26Z</cp:lastPrinted>
  <dcterms:created xsi:type="dcterms:W3CDTF">2012-07-09T07:40:34Z</dcterms:created>
  <dcterms:modified xsi:type="dcterms:W3CDTF">2020-09-24T09:10:46Z</dcterms:modified>
</cp:coreProperties>
</file>