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4.jpg" ContentType="image/jpe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6" r:id="rId2"/>
    <p:sldId id="637" r:id="rId3"/>
    <p:sldId id="638" r:id="rId4"/>
    <p:sldId id="314" r:id="rId5"/>
    <p:sldId id="634" r:id="rId6"/>
    <p:sldId id="632" r:id="rId7"/>
    <p:sldId id="635" r:id="rId8"/>
    <p:sldId id="267" r:id="rId9"/>
    <p:sldId id="295" r:id="rId10"/>
    <p:sldId id="322" r:id="rId11"/>
    <p:sldId id="323" r:id="rId12"/>
    <p:sldId id="321" r:id="rId13"/>
    <p:sldId id="275" r:id="rId14"/>
    <p:sldId id="629" r:id="rId15"/>
    <p:sldId id="630" r:id="rId16"/>
    <p:sldId id="636" r:id="rId17"/>
    <p:sldId id="388" r:id="rId18"/>
    <p:sldId id="639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631" r:id="rId28"/>
    <p:sldId id="640" r:id="rId29"/>
    <p:sldId id="291" r:id="rId30"/>
    <p:sldId id="292" r:id="rId31"/>
    <p:sldId id="355" r:id="rId32"/>
    <p:sldId id="364" r:id="rId33"/>
    <p:sldId id="365" r:id="rId34"/>
    <p:sldId id="366" r:id="rId35"/>
    <p:sldId id="357" r:id="rId36"/>
    <p:sldId id="356" r:id="rId37"/>
    <p:sldId id="359" r:id="rId38"/>
    <p:sldId id="358" r:id="rId39"/>
    <p:sldId id="360" r:id="rId40"/>
    <p:sldId id="363" r:id="rId41"/>
    <p:sldId id="362" r:id="rId4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045"/>
    <a:srgbClr val="0000FF"/>
    <a:srgbClr val="ECFEF6"/>
    <a:srgbClr val="FFFEE8"/>
    <a:srgbClr val="EAFFEF"/>
    <a:srgbClr val="E9FFE2"/>
    <a:srgbClr val="E5FEE1"/>
    <a:srgbClr val="E2FFFD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/>
    <p:restoredTop sz="94628"/>
  </p:normalViewPr>
  <p:slideViewPr>
    <p:cSldViewPr>
      <p:cViewPr varScale="1">
        <p:scale>
          <a:sx n="119" d="100"/>
          <a:sy n="119" d="100"/>
        </p:scale>
        <p:origin x="12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B2663-E404-3642-8A2F-BDC01D02F2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0B78F-030C-A04E-A0CA-63654E6E3B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50D983-A84A-7641-9DB5-AE23B9178B62}" type="datetime1">
              <a:rPr lang="it-IT" altLang="it-IT"/>
              <a:pPr>
                <a:defRPr/>
              </a:pPr>
              <a:t>13/10/22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72444-F036-E143-9BB3-A658941A8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440E7-483F-AB4F-A156-939FEF74FA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C5684A3-85D4-E74D-A84F-B050973B00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F41499-146D-A74B-AB58-D3F34D360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6578A-017E-8C47-A867-C482239172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A2486D8-99C2-0546-A8A2-313116427B4F}" type="datetime1">
              <a:rPr lang="it-IT" altLang="it-IT"/>
              <a:pPr>
                <a:defRPr/>
              </a:pPr>
              <a:t>13/10/22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7BAAEF-FAEA-BC4D-B787-A1B02B61BE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C32F1E-F26B-1F4D-89E2-160C6814E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38326-5153-0B49-8B4C-9F41F015CD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ACF84-CB1F-0C40-AF15-0F88FFE78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C530F-DB75-CD44-ADE7-4BFC45AC97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C530F-DB75-CD44-ADE7-4BFC45AC9705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228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57779-C9FA-A24A-A266-12F48B173292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509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57779-C9FA-A24A-A266-12F48B173292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062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57779-C9FA-A24A-A266-12F48B173292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850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57779-C9FA-A24A-A266-12F48B173292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665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21EF42-6AA1-C54D-9560-DB560C46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945D-A765-8D48-A17E-F3DF60EFEED5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03DF16-C455-0E47-9E9E-3DF5812E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D8711-DA52-044C-8F26-2B9A69C3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C9BB-305A-FF4E-8CD4-A7B0DDFF58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456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F0F5D1-53E5-3343-B6B8-0A5A84EE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E43E-5A48-0748-AF7A-AE5ED4E2C4D7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B506D7-68A8-1D47-8033-C5819DC9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F12928-479E-2C42-9F46-303231A5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CCC9-9F7F-0347-BCE0-F1EA12618F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860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DD817-A92E-5C4D-9ABD-5B7A35B0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8D80-10EF-EF4C-B016-75DACC27FA3B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1D0739-CBE6-024E-A2E6-33499CD0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B3DC31-4E25-7E40-B03C-F9A75D2E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B95A-504C-444A-938A-40555630C8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48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CEDED4-40AB-D548-A0F9-80AD967D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1A61-E628-D542-88B4-8937E8B92120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DA617B-F325-C244-9D50-EEC40424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5CCCD8-3774-8D46-8C82-8D0933C5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0B7B-15CA-C045-8738-06C847A5C9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64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B875B1-4254-4C46-BF52-A1D359B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EEB7-FD6D-3D4E-A3A6-4FEBA178E426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00E71-7142-C74A-9342-1D12C78E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45D0C2-9678-5045-AA9A-6822441C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4545-72E5-1A4C-A203-0E499B0F5B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982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840119B-543A-E24D-80E0-65065149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4B5D-354F-AA42-A5EF-4D9AFB99D5CD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52937B1-DF89-3A4A-ABF7-63B5A325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770E679-9E36-C448-BF6B-11B61D8D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389B-0C6E-604B-8172-149922A7EA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590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3D31FA8D-994F-1643-B442-13DA820C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93CB-E167-B043-B703-BD4517DDEEE4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5391500-EF05-184A-981E-980198A5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96A6734-3591-CE40-9F3E-F9071BE0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2EF9-3527-F34D-8603-4269F63FDD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000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511488B6-8503-EA49-8C1C-B61CB3F1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621D-963E-7B4D-91AF-C77DC1972AB5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662EA92-FC53-A348-8623-4C5BF70A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26C82F1-6EB1-E34C-8969-155B3753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8924-B0BE-E342-AF5B-6EC56F6B00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19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B929150-2744-E845-96E7-34BB62F3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1B99-47A3-0F48-A3CD-409B04ED4698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1CBC4CF9-1BE3-5545-B5A0-D783A067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7E72D774-CCAE-BF48-ABE2-B8666DFC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E3BC-7ADB-8648-B11D-68688D5CDA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076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9227F42-A424-DA42-A306-F6A35F50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3667-3870-554E-B944-34F8F4DB8532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B8FFBDE-A724-7F4C-A9A0-AB8D8CFD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19421D6-2DA3-F949-8EC5-25EED241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AE91-E6BF-124E-BAD3-503239DE59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306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A01812C-2E6A-3047-83E3-42460ABA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9BFB-B232-364A-B23F-57344B037600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75C8D14-9D76-9346-9A0B-EE3D67F2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E65ABA1-04E6-0F49-BB17-FE8C51DF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63A3-3D46-8243-977F-A02E713269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510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E5C94426-28EC-5D48-BB6C-F30CC617D5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0BE376FD-DED6-D642-8D51-F8256F3B53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EB906B-2EDA-354C-8DC3-867B4DDAA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1D459AD-1F8D-CE43-A408-26F5E7A7C3A2}" type="datetime1">
              <a:rPr lang="it-IT" altLang="it-IT" smtClean="0"/>
              <a:t>13/10/22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2086FF-6803-234C-882A-7F297A116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0C3D2D-100C-C545-B5F0-8E9B28678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ABE4C4-06BC-7B43-815B-3E5BF19871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A0FCEAE8-F34D-D34F-8FC4-3463592D2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Derivate e grafici di funzioni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1FD095BA-1A7D-CC42-B92F-9BA9CD5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2D2DE-E284-074F-8DC8-A14F53F5AFE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780122B7-1E46-F84C-B90D-9AB5340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2">
            <a:extLst>
              <a:ext uri="{FF2B5EF4-FFF2-40B4-BE49-F238E27FC236}">
                <a16:creationId xmlns:a16="http://schemas.microsoft.com/office/drawing/2014/main" id="{21C43A69-DEE5-FB42-9BCE-B70035D5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BE99B1-CFE2-8742-99D3-44053A1741F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55969C08-513B-9140-9F55-C923ECF3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55577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52D1201A-50CF-F949-829A-0B60C07F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16" y="332656"/>
            <a:ext cx="88569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0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Il segno di </a:t>
            </a:r>
            <a:r>
              <a:rPr lang="it-IT" altLang="it-IT" sz="3000" b="1" dirty="0" err="1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altLang="it-IT" sz="30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’(x) indica archi crescenti o decrescenti di </a:t>
            </a:r>
            <a:r>
              <a:rPr lang="it-IT" altLang="it-IT" sz="3000" b="1" dirty="0" err="1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altLang="it-IT" sz="30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(x)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DF103B-AFAB-C949-8A8E-6D66EE9906CC}"/>
              </a:ext>
            </a:extLst>
          </p:cNvPr>
          <p:cNvSpPr txBox="1"/>
          <p:nvPr/>
        </p:nvSpPr>
        <p:spPr>
          <a:xfrm>
            <a:off x="4211960" y="63178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Video 1</a:t>
            </a:r>
          </a:p>
        </p:txBody>
      </p:sp>
      <p:pic>
        <p:nvPicPr>
          <p:cNvPr id="4" name="Elementi multimediali online 3" descr="DerS10video1.mp4">
            <a:hlinkClick r:id="" action="ppaction://media"/>
            <a:extLst>
              <a:ext uri="{FF2B5EF4-FFF2-40B4-BE49-F238E27FC236}">
                <a16:creationId xmlns:a16="http://schemas.microsoft.com/office/drawing/2014/main" id="{C2273C3E-5D59-E740-B540-772C94EF04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14413"/>
            <a:ext cx="9144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0">
            <a:extLst>
              <a:ext uri="{FF2B5EF4-FFF2-40B4-BE49-F238E27FC236}">
                <a16:creationId xmlns:a16="http://schemas.microsoft.com/office/drawing/2014/main" id="{51584DE4-B84E-C64B-B296-B334961F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0" y="6492875"/>
            <a:ext cx="381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EA7A50-B1B2-D945-BB09-8CE0404CCD3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0" name="Footer Placeholder 11">
            <a:extLst>
              <a:ext uri="{FF2B5EF4-FFF2-40B4-BE49-F238E27FC236}">
                <a16:creationId xmlns:a16="http://schemas.microsoft.com/office/drawing/2014/main" id="{F6359AC7-C14C-0147-8BDB-60533FC1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62778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7651" name="TextBox 18">
            <a:extLst>
              <a:ext uri="{FF2B5EF4-FFF2-40B4-BE49-F238E27FC236}">
                <a16:creationId xmlns:a16="http://schemas.microsoft.com/office/drawing/2014/main" id="{3885A9A8-5713-4E47-8471-0EF094AB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358001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Segno positivo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’(x) e crescita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</a:t>
            </a: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22111DB7-38ED-554D-9B12-93DCFEBF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01267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Conclusioni suggerite dal video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A5B3F40-8055-F841-AAE6-191AD0DECEA0}"/>
              </a:ext>
            </a:extLst>
          </p:cNvPr>
          <p:cNvGrpSpPr/>
          <p:nvPr/>
        </p:nvGrpSpPr>
        <p:grpSpPr>
          <a:xfrm>
            <a:off x="239142" y="1583764"/>
            <a:ext cx="8776429" cy="4392488"/>
            <a:chOff x="239142" y="1583764"/>
            <a:chExt cx="8776429" cy="439248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468C856-6744-C94E-A7ED-B2C0101FF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42" y="2132856"/>
              <a:ext cx="3828878" cy="353972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140B080-C861-C44D-9A38-CD2AC5C1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608" y="1583764"/>
              <a:ext cx="3824963" cy="4392488"/>
            </a:xfrm>
            <a:prstGeom prst="rect">
              <a:avLst/>
            </a:prstGeom>
          </p:spPr>
        </p:pic>
        <p:sp>
          <p:nvSpPr>
            <p:cNvPr id="30" name="Right Arrow 13">
              <a:extLst>
                <a:ext uri="{FF2B5EF4-FFF2-40B4-BE49-F238E27FC236}">
                  <a16:creationId xmlns:a16="http://schemas.microsoft.com/office/drawing/2014/main" id="{CD37BE49-8023-144B-AB27-6A7032640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277" y="2542579"/>
              <a:ext cx="1440159" cy="58963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5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0">
            <a:extLst>
              <a:ext uri="{FF2B5EF4-FFF2-40B4-BE49-F238E27FC236}">
                <a16:creationId xmlns:a16="http://schemas.microsoft.com/office/drawing/2014/main" id="{51584DE4-B84E-C64B-B296-B334961F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0" y="6492875"/>
            <a:ext cx="381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EA7A50-B1B2-D945-BB09-8CE0404CCD3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0" name="Footer Placeholder 11">
            <a:extLst>
              <a:ext uri="{FF2B5EF4-FFF2-40B4-BE49-F238E27FC236}">
                <a16:creationId xmlns:a16="http://schemas.microsoft.com/office/drawing/2014/main" id="{F6359AC7-C14C-0147-8BDB-60533FC1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62778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7651" name="TextBox 18">
            <a:extLst>
              <a:ext uri="{FF2B5EF4-FFF2-40B4-BE49-F238E27FC236}">
                <a16:creationId xmlns:a16="http://schemas.microsoft.com/office/drawing/2014/main" id="{3885A9A8-5713-4E47-8471-0EF094AB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82029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Segno negativo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’(x) e decrescita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</a:t>
            </a: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22111DB7-38ED-554D-9B12-93DCFEBF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042254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Conclusioni suggerite dal video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9404EDA-93F9-9D42-816B-4B88FDF16082}"/>
              </a:ext>
            </a:extLst>
          </p:cNvPr>
          <p:cNvGrpSpPr/>
          <p:nvPr/>
        </p:nvGrpSpPr>
        <p:grpSpPr>
          <a:xfrm>
            <a:off x="395536" y="1801669"/>
            <a:ext cx="8563959" cy="4615674"/>
            <a:chOff x="395536" y="1801669"/>
            <a:chExt cx="8563959" cy="461567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349C193-14E0-634E-BE5C-431D7E860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264" y="1801669"/>
              <a:ext cx="3373231" cy="4579659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ABAFF16-E392-C643-AA69-B186D2EF0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808572"/>
              <a:ext cx="4088807" cy="4608771"/>
            </a:xfrm>
            <a:prstGeom prst="rect">
              <a:avLst/>
            </a:prstGeom>
          </p:spPr>
        </p:pic>
        <p:sp>
          <p:nvSpPr>
            <p:cNvPr id="37" name="Right Arrow 16">
              <a:extLst>
                <a:ext uri="{FF2B5EF4-FFF2-40B4-BE49-F238E27FC236}">
                  <a16:creationId xmlns:a16="http://schemas.microsoft.com/office/drawing/2014/main" id="{0727829A-F145-8446-B70B-4EC3AF429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3009610"/>
              <a:ext cx="1584176" cy="325919"/>
            </a:xfrm>
            <a:prstGeom prst="rightArrow">
              <a:avLst>
                <a:gd name="adj1" fmla="val 65587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37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1">
            <a:extLst>
              <a:ext uri="{FF2B5EF4-FFF2-40B4-BE49-F238E27FC236}">
                <a16:creationId xmlns:a16="http://schemas.microsoft.com/office/drawing/2014/main" id="{7382C308-82B0-5341-9DE6-798F2CD5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331" y="306297"/>
            <a:ext cx="71287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Due punti notevoli sul grafico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B657D880-DA55-5743-B754-5137032C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41AF9-89B3-E94B-A569-8E4D4AA8957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FDF560A7-22CE-B043-8DF1-5EA4C86C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graphicFrame>
        <p:nvGraphicFramePr>
          <p:cNvPr id="28678" name="Object 2">
            <a:extLst>
              <a:ext uri="{FF2B5EF4-FFF2-40B4-BE49-F238E27FC236}">
                <a16:creationId xmlns:a16="http://schemas.microsoft.com/office/drawing/2014/main" id="{35C76BFA-A16B-3241-9D08-9E14DEF4A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263900"/>
          <a:ext cx="152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2" name="Equation" r:id="rId3" imgW="8229600" imgH="17830800" progId="Equation.3">
                  <p:embed/>
                </p:oleObj>
              </mc:Choice>
              <mc:Fallback>
                <p:oleObj name="Equation" r:id="rId3" imgW="8229600" imgH="17830800" progId="Equation.3">
                  <p:embed/>
                  <p:pic>
                    <p:nvPicPr>
                      <p:cNvPr id="28678" name="Object 2">
                        <a:extLst>
                          <a:ext uri="{FF2B5EF4-FFF2-40B4-BE49-F238E27FC236}">
                            <a16:creationId xmlns:a16="http://schemas.microsoft.com/office/drawing/2014/main" id="{35C76BFA-A16B-3241-9D08-9E14DEF4A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63900"/>
                        <a:ext cx="152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D2DE995B-059B-4440-8AAB-F229D5E62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52628"/>
            <a:ext cx="4248472" cy="44713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55527C-84EA-BA4A-B61F-F276F3427F09}"/>
              </a:ext>
            </a:extLst>
          </p:cNvPr>
          <p:cNvSpPr txBox="1"/>
          <p:nvPr/>
        </p:nvSpPr>
        <p:spPr>
          <a:xfrm>
            <a:off x="3071977" y="5643762"/>
            <a:ext cx="315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Esamino i due punti</a:t>
            </a:r>
          </a:p>
        </p:txBody>
      </p:sp>
    </p:spTree>
    <p:extLst>
      <p:ext uri="{BB962C8B-B14F-4D97-AF65-F5344CB8AC3E}">
        <p14:creationId xmlns:p14="http://schemas.microsoft.com/office/powerpoint/2010/main" val="174615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1">
            <a:extLst>
              <a:ext uri="{FF2B5EF4-FFF2-40B4-BE49-F238E27FC236}">
                <a16:creationId xmlns:a16="http://schemas.microsoft.com/office/drawing/2014/main" id="{7382C308-82B0-5341-9DE6-798F2CD5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857" y="118557"/>
            <a:ext cx="6318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Punto </a:t>
            </a:r>
            <a:r>
              <a:rPr lang="it-IT" altLang="it-IT" sz="3600" b="1" dirty="0" err="1">
                <a:solidFill>
                  <a:srgbClr val="FF0000"/>
                </a:solidFill>
              </a:rPr>
              <a:t>N</a:t>
            </a:r>
            <a:r>
              <a:rPr lang="it-IT" altLang="it-IT" sz="3600" b="1" dirty="0">
                <a:solidFill>
                  <a:srgbClr val="FF0000"/>
                </a:solidFill>
              </a:rPr>
              <a:t> di minimo relativo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B657D880-DA55-5743-B754-5137032C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41AF9-89B3-E94B-A569-8E4D4AA8957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FDF560A7-22CE-B043-8DF1-5EA4C86C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060304" y="651048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graphicFrame>
        <p:nvGraphicFramePr>
          <p:cNvPr id="28678" name="Object 2">
            <a:extLst>
              <a:ext uri="{FF2B5EF4-FFF2-40B4-BE49-F238E27FC236}">
                <a16:creationId xmlns:a16="http://schemas.microsoft.com/office/drawing/2014/main" id="{35C76BFA-A16B-3241-9D08-9E14DEF4A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263900"/>
          <a:ext cx="152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2" name="Equation" r:id="rId3" imgW="8229600" imgH="17830800" progId="Equation.3">
                  <p:embed/>
                </p:oleObj>
              </mc:Choice>
              <mc:Fallback>
                <p:oleObj name="Equation" r:id="rId3" imgW="8229600" imgH="17830800" progId="Equation.3">
                  <p:embed/>
                  <p:pic>
                    <p:nvPicPr>
                      <p:cNvPr id="28678" name="Object 2">
                        <a:extLst>
                          <a:ext uri="{FF2B5EF4-FFF2-40B4-BE49-F238E27FC236}">
                            <a16:creationId xmlns:a16="http://schemas.microsoft.com/office/drawing/2014/main" id="{35C76BFA-A16B-3241-9D08-9E14DEF4A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63900"/>
                        <a:ext cx="152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1003409D-D83E-2444-A870-DBF8626AB9D0}"/>
              </a:ext>
            </a:extLst>
          </p:cNvPr>
          <p:cNvGrpSpPr/>
          <p:nvPr/>
        </p:nvGrpSpPr>
        <p:grpSpPr>
          <a:xfrm>
            <a:off x="411948" y="908720"/>
            <a:ext cx="8709549" cy="5753042"/>
            <a:chOff x="411948" y="908720"/>
            <a:chExt cx="8709549" cy="575304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DD3A8EC-5A7B-B242-BB07-C998AC62C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908720"/>
              <a:ext cx="2707652" cy="2965173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7E655D97-7427-B048-9CDA-81D0D219E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15" y="4958944"/>
              <a:ext cx="2480483" cy="1702818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7752408-C710-6043-A1C2-87239A3CA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48" y="3263900"/>
              <a:ext cx="2835256" cy="1533252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26985489-FFE6-D84F-8780-F47E4B5B270D}"/>
                </a:ext>
              </a:extLst>
            </p:cNvPr>
            <p:cNvSpPr txBox="1"/>
            <p:nvPr/>
          </p:nvSpPr>
          <p:spPr>
            <a:xfrm>
              <a:off x="4211960" y="5201505"/>
              <a:ext cx="4909537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err="1">
                  <a:solidFill>
                    <a:srgbClr val="FF0000"/>
                  </a:solidFill>
                </a:rPr>
                <a:t>N</a:t>
              </a:r>
              <a:r>
                <a:rPr lang="it-IT" sz="2400" b="1" dirty="0"/>
                <a:t> è ‘il più basso dei punti vicini’</a:t>
              </a:r>
            </a:p>
            <a:p>
              <a:r>
                <a:rPr lang="it-IT" sz="2400" b="1" dirty="0"/>
                <a:t>La tangente </a:t>
              </a:r>
              <a:r>
                <a:rPr lang="it-IT" sz="2400" b="1" dirty="0">
                  <a:solidFill>
                    <a:srgbClr val="FF0000"/>
                  </a:solidFill>
                </a:rPr>
                <a:t>t</a:t>
              </a:r>
              <a:r>
                <a:rPr lang="it-IT" sz="2400" b="1" dirty="0"/>
                <a:t> in </a:t>
              </a:r>
              <a:r>
                <a:rPr lang="it-IT" sz="2400" b="1" dirty="0" err="1">
                  <a:solidFill>
                    <a:srgbClr val="FF0000"/>
                  </a:solidFill>
                </a:rPr>
                <a:t>N</a:t>
              </a:r>
              <a:r>
                <a:rPr lang="it-IT" sz="2400" b="1" dirty="0"/>
                <a:t> ha pendenza </a:t>
              </a:r>
              <a:r>
                <a:rPr lang="it-IT" sz="2400" b="1" dirty="0">
                  <a:solidFill>
                    <a:srgbClr val="FF0000"/>
                  </a:solidFill>
                </a:rPr>
                <a:t>m</a:t>
              </a:r>
              <a:r>
                <a:rPr lang="it-IT" sz="2400" b="1" baseline="-25000" dirty="0">
                  <a:solidFill>
                    <a:srgbClr val="FF0000"/>
                  </a:solidFill>
                </a:rPr>
                <a:t>t </a:t>
              </a:r>
              <a:r>
                <a:rPr lang="it-IT" sz="2400" b="1" dirty="0">
                  <a:solidFill>
                    <a:srgbClr val="FF0000"/>
                  </a:solidFill>
                </a:rPr>
                <a:t>= 0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67644BE-11C5-1743-8CD2-8A6F90558D43}"/>
                </a:ext>
              </a:extLst>
            </p:cNvPr>
            <p:cNvGrpSpPr/>
            <p:nvPr/>
          </p:nvGrpSpPr>
          <p:grpSpPr>
            <a:xfrm>
              <a:off x="5508104" y="925804"/>
              <a:ext cx="2796669" cy="4077072"/>
              <a:chOff x="5508104" y="925804"/>
              <a:chExt cx="2796669" cy="4077072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6A1A09B7-F05E-9A4E-9BA8-BDCBF0079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104" y="925804"/>
                <a:ext cx="2796669" cy="4077072"/>
              </a:xfrm>
              <a:prstGeom prst="rect">
                <a:avLst/>
              </a:prstGeom>
            </p:spPr>
          </p:pic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338ADAA-FA4B-334E-B96F-CC3C3D20F8DF}"/>
                  </a:ext>
                </a:extLst>
              </p:cNvPr>
              <p:cNvSpPr txBox="1"/>
              <p:nvPr/>
            </p:nvSpPr>
            <p:spPr>
              <a:xfrm>
                <a:off x="5940152" y="4427820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03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1">
            <a:extLst>
              <a:ext uri="{FF2B5EF4-FFF2-40B4-BE49-F238E27FC236}">
                <a16:creationId xmlns:a16="http://schemas.microsoft.com/office/drawing/2014/main" id="{7382C308-82B0-5341-9DE6-798F2CD5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857" y="118557"/>
            <a:ext cx="57242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Punto M di massimo relativo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B657D880-DA55-5743-B754-5137032C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41AF9-89B3-E94B-A569-8E4D4AA8957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3">
            <a:extLst>
              <a:ext uri="{FF2B5EF4-FFF2-40B4-BE49-F238E27FC236}">
                <a16:creationId xmlns:a16="http://schemas.microsoft.com/office/drawing/2014/main" id="{FDF560A7-22CE-B043-8DF1-5EA4C86C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00400" y="6448107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graphicFrame>
        <p:nvGraphicFramePr>
          <p:cNvPr id="28678" name="Object 2">
            <a:extLst>
              <a:ext uri="{FF2B5EF4-FFF2-40B4-BE49-F238E27FC236}">
                <a16:creationId xmlns:a16="http://schemas.microsoft.com/office/drawing/2014/main" id="{35C76BFA-A16B-3241-9D08-9E14DEF4A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263900"/>
          <a:ext cx="152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3" imgW="8229600" imgH="17830800" progId="Equation.3">
                  <p:embed/>
                </p:oleObj>
              </mc:Choice>
              <mc:Fallback>
                <p:oleObj name="Equation" r:id="rId3" imgW="8229600" imgH="17830800" progId="Equation.3">
                  <p:embed/>
                  <p:pic>
                    <p:nvPicPr>
                      <p:cNvPr id="28678" name="Object 2">
                        <a:extLst>
                          <a:ext uri="{FF2B5EF4-FFF2-40B4-BE49-F238E27FC236}">
                            <a16:creationId xmlns:a16="http://schemas.microsoft.com/office/drawing/2014/main" id="{35C76BFA-A16B-3241-9D08-9E14DEF4A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63900"/>
                        <a:ext cx="152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35568467-562A-0B4F-9766-6B4303E0FA9A}"/>
              </a:ext>
            </a:extLst>
          </p:cNvPr>
          <p:cNvGrpSpPr/>
          <p:nvPr/>
        </p:nvGrpSpPr>
        <p:grpSpPr>
          <a:xfrm>
            <a:off x="139400" y="779430"/>
            <a:ext cx="8990053" cy="5942045"/>
            <a:chOff x="139400" y="779430"/>
            <a:chExt cx="8990053" cy="594204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AF101A0-909F-A541-9324-A01E83E4C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34" y="779430"/>
              <a:ext cx="2362138" cy="2827067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97ADEE1-C378-3C4B-95A7-76F0BA967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00" y="3229126"/>
              <a:ext cx="2977068" cy="1599746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D808339-ED3D-F842-A343-F2B7E197C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1" y="5025003"/>
              <a:ext cx="2890699" cy="1696472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71CC86E-80A7-E94D-AD80-1DE1EB32E77B}"/>
                </a:ext>
              </a:extLst>
            </p:cNvPr>
            <p:cNvSpPr txBox="1"/>
            <p:nvPr/>
          </p:nvSpPr>
          <p:spPr>
            <a:xfrm>
              <a:off x="3995936" y="5554486"/>
              <a:ext cx="5133517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M</a:t>
              </a:r>
              <a:r>
                <a:rPr lang="it-IT" sz="2400" b="1" dirty="0"/>
                <a:t> è ‘il più alto dei punti vicini’</a:t>
              </a:r>
            </a:p>
            <a:p>
              <a:r>
                <a:rPr lang="it-IT" sz="2400" b="1" dirty="0"/>
                <a:t>La tangente </a:t>
              </a:r>
              <a:r>
                <a:rPr lang="it-IT" sz="2400" b="1" dirty="0">
                  <a:solidFill>
                    <a:srgbClr val="FF0000"/>
                  </a:solidFill>
                </a:rPr>
                <a:t>t</a:t>
              </a:r>
              <a:r>
                <a:rPr lang="it-IT" sz="2400" b="1" dirty="0"/>
                <a:t> in </a:t>
              </a:r>
              <a:r>
                <a:rPr lang="it-IT" sz="2400" b="1" dirty="0">
                  <a:solidFill>
                    <a:srgbClr val="FF0000"/>
                  </a:solidFill>
                </a:rPr>
                <a:t>M</a:t>
              </a:r>
              <a:r>
                <a:rPr lang="it-IT" sz="2400" b="1" dirty="0"/>
                <a:t> ha pendenza </a:t>
              </a:r>
              <a:r>
                <a:rPr lang="it-IT" sz="2400" b="1" dirty="0">
                  <a:solidFill>
                    <a:srgbClr val="FF0000"/>
                  </a:solidFill>
                </a:rPr>
                <a:t>m</a:t>
              </a:r>
              <a:r>
                <a:rPr lang="it-IT" sz="2400" b="1" baseline="-25000" dirty="0">
                  <a:solidFill>
                    <a:srgbClr val="FF0000"/>
                  </a:solidFill>
                </a:rPr>
                <a:t>t </a:t>
              </a:r>
              <a:r>
                <a:rPr lang="it-IT" sz="2400" b="1" dirty="0">
                  <a:solidFill>
                    <a:srgbClr val="FF0000"/>
                  </a:solidFill>
                </a:rPr>
                <a:t>= 0</a:t>
              </a:r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6B03E8F5-BEC7-A24F-9051-ED647ADDB1A0}"/>
                </a:ext>
              </a:extLst>
            </p:cNvPr>
            <p:cNvGrpSpPr/>
            <p:nvPr/>
          </p:nvGrpSpPr>
          <p:grpSpPr>
            <a:xfrm>
              <a:off x="4932040" y="779430"/>
              <a:ext cx="3364698" cy="4676662"/>
              <a:chOff x="4932040" y="779430"/>
              <a:chExt cx="3364698" cy="4676662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41B7ACB2-6C62-CE43-94D4-9B920AAA8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2040" y="779430"/>
                <a:ext cx="3364698" cy="4676662"/>
              </a:xfrm>
              <a:prstGeom prst="rect">
                <a:avLst/>
              </a:prstGeom>
            </p:spPr>
          </p:pic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82E67C94-7F22-2447-90EC-1C66D6489F1A}"/>
                  </a:ext>
                </a:extLst>
              </p:cNvPr>
              <p:cNvSpPr/>
              <p:nvPr/>
            </p:nvSpPr>
            <p:spPr>
              <a:xfrm>
                <a:off x="5971607" y="1340768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171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>
            <a:extLst>
              <a:ext uri="{FF2B5EF4-FFF2-40B4-BE49-F238E27FC236}">
                <a16:creationId xmlns:a16="http://schemas.microsoft.com/office/drawing/2014/main" id="{2555A224-AFBB-2946-B1CB-17DEC07B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4080C-BBE9-214E-8F79-DF66E8EEA81F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182D9DCD-2014-084C-8F5A-B6CF3F5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00980" y="650313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D514214-2E05-2546-BE21-988ED301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79340"/>
            <a:ext cx="72789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Riconoscere archi crescenti o decrescenti nel grafico di una funzione y = </a:t>
            </a:r>
            <a:r>
              <a:rPr lang="it-IT" altLang="it-IT" b="1" dirty="0" err="1">
                <a:solidFill>
                  <a:srgbClr val="FF0000"/>
                </a:solidFill>
              </a:rPr>
              <a:t>f</a:t>
            </a:r>
            <a:r>
              <a:rPr lang="it-IT" altLang="it-IT" b="1" dirty="0">
                <a:solidFill>
                  <a:srgbClr val="FF0000"/>
                </a:solidFill>
              </a:rPr>
              <a:t>(x)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FBE7D10-D7C9-A74B-961B-4D8841D9F785}"/>
              </a:ext>
            </a:extLst>
          </p:cNvPr>
          <p:cNvGrpSpPr/>
          <p:nvPr/>
        </p:nvGrpSpPr>
        <p:grpSpPr>
          <a:xfrm>
            <a:off x="272852" y="1340768"/>
            <a:ext cx="8532440" cy="3991212"/>
            <a:chOff x="395536" y="1988840"/>
            <a:chExt cx="8532440" cy="399121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7B52451-D7D5-7E44-9160-A436AE41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88840"/>
              <a:ext cx="8532440" cy="2288394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5F6F938-AE63-0541-910B-EFFE59FD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925" y="4277234"/>
              <a:ext cx="2480483" cy="1702818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4FDB3CDC-B3C1-E74E-B53A-1A3DDA3F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842" y="4221088"/>
              <a:ext cx="2890699" cy="1696472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759718-359F-3D48-9825-5830941B3B8C}"/>
              </a:ext>
            </a:extLst>
          </p:cNvPr>
          <p:cNvSpPr txBox="1"/>
          <p:nvPr/>
        </p:nvSpPr>
        <p:spPr>
          <a:xfrm>
            <a:off x="1331640" y="5486532"/>
            <a:ext cx="6192688" cy="954107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grafico non è necessario: basta esaminare il segno di </a:t>
            </a:r>
            <a:r>
              <a:rPr lang="it-IT" sz="2800" b="1" dirty="0" err="1"/>
              <a:t>f</a:t>
            </a:r>
            <a:r>
              <a:rPr lang="it-IT" sz="2800" b="1" dirty="0"/>
              <a:t>’(x)</a:t>
            </a:r>
          </a:p>
        </p:txBody>
      </p:sp>
    </p:spTree>
    <p:extLst>
      <p:ext uri="{BB962C8B-B14F-4D97-AF65-F5344CB8AC3E}">
        <p14:creationId xmlns:p14="http://schemas.microsoft.com/office/powerpoint/2010/main" val="353290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>
            <a:extLst>
              <a:ext uri="{FF2B5EF4-FFF2-40B4-BE49-F238E27FC236}">
                <a16:creationId xmlns:a16="http://schemas.microsoft.com/office/drawing/2014/main" id="{2555A224-AFBB-2946-B1CB-17DEC07B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4080C-BBE9-214E-8F79-DF66E8EEA81F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182D9DCD-2014-084C-8F5A-B6CF3F5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00980" y="650313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D514214-2E05-2546-BE21-988ED301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93" y="309482"/>
            <a:ext cx="72789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0000"/>
                </a:solidFill>
              </a:rPr>
              <a:t>Vari ‘modelli di crescita’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FA25CFD-F804-A240-85F6-B6BD20978060}"/>
              </a:ext>
            </a:extLst>
          </p:cNvPr>
          <p:cNvGrpSpPr/>
          <p:nvPr/>
        </p:nvGrpSpPr>
        <p:grpSpPr>
          <a:xfrm>
            <a:off x="293599" y="1556792"/>
            <a:ext cx="8119537" cy="4422478"/>
            <a:chOff x="293599" y="1556792"/>
            <a:chExt cx="8119537" cy="4422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9180082-3CAB-C448-BC45-0B889F6C0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99" y="1556792"/>
              <a:ext cx="3695369" cy="3221159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10D1EEF-AD28-E246-9D09-12E57CE1F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573" y="1556792"/>
              <a:ext cx="3760843" cy="3249368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F77BF3F-B293-6043-ACF1-67FF7282E532}"/>
                </a:ext>
              </a:extLst>
            </p:cNvPr>
            <p:cNvSpPr txBox="1"/>
            <p:nvPr/>
          </p:nvSpPr>
          <p:spPr>
            <a:xfrm>
              <a:off x="467544" y="5148273"/>
              <a:ext cx="3096344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La crescita è sempre più veloce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7714D1D-1F3E-D84F-826A-682E969EE01A}"/>
                </a:ext>
              </a:extLst>
            </p:cNvPr>
            <p:cNvSpPr txBox="1"/>
            <p:nvPr/>
          </p:nvSpPr>
          <p:spPr>
            <a:xfrm>
              <a:off x="4983428" y="5148272"/>
              <a:ext cx="3429708" cy="830997"/>
            </a:xfrm>
            <a:prstGeom prst="rect">
              <a:avLst/>
            </a:prstGeom>
            <a:solidFill>
              <a:srgbClr val="ECFE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La crescita si ferma e poi diventa decrescita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B38BEE6-C173-FB40-82CA-77DDAFF41E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3848" y="1916832"/>
              <a:ext cx="360040" cy="5817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0A26C25B-C099-DA4F-AF2D-3BEE7C33F0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7244" y="2207712"/>
              <a:ext cx="360040" cy="5817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6D34076D-F50C-9D41-8CDE-06BADC8F887E}"/>
                </a:ext>
              </a:extLst>
            </p:cNvPr>
            <p:cNvCxnSpPr>
              <a:cxnSpLocks/>
            </p:cNvCxnSpPr>
            <p:nvPr/>
          </p:nvCxnSpPr>
          <p:spPr>
            <a:xfrm>
              <a:off x="6837284" y="1988840"/>
              <a:ext cx="65457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0327956A-2FBD-3B47-B56F-AD6E6BF1128F}"/>
                </a:ext>
              </a:extLst>
            </p:cNvPr>
            <p:cNvCxnSpPr>
              <a:cxnSpLocks/>
            </p:cNvCxnSpPr>
            <p:nvPr/>
          </p:nvCxnSpPr>
          <p:spPr>
            <a:xfrm>
              <a:off x="7491861" y="2219579"/>
              <a:ext cx="320499" cy="489341"/>
            </a:xfrm>
            <a:prstGeom prst="straightConnector1">
              <a:avLst/>
            </a:prstGeom>
            <a:ln w="38100">
              <a:solidFill>
                <a:srgbClr val="0890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119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>
            <a:extLst>
              <a:ext uri="{FF2B5EF4-FFF2-40B4-BE49-F238E27FC236}">
                <a16:creationId xmlns:a16="http://schemas.microsoft.com/office/drawing/2014/main" id="{2555A224-AFBB-2946-B1CB-17DEC07B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4080C-BBE9-214E-8F79-DF66E8EEA81F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182D9DCD-2014-084C-8F5A-B6CF3F5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00980" y="650313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D514214-2E05-2546-BE21-988ED301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84" y="455957"/>
            <a:ext cx="898091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rgbClr val="FF0000"/>
                </a:solidFill>
              </a:rPr>
              <a:t>Attenzione alla concavità della curva!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3AF3A33-493D-0B4B-BDEC-5C626F8F2F7A}"/>
              </a:ext>
            </a:extLst>
          </p:cNvPr>
          <p:cNvGrpSpPr/>
          <p:nvPr/>
        </p:nvGrpSpPr>
        <p:grpSpPr>
          <a:xfrm>
            <a:off x="293599" y="1556792"/>
            <a:ext cx="8119537" cy="4422478"/>
            <a:chOff x="293599" y="1556792"/>
            <a:chExt cx="8119537" cy="4422478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F77BF3F-B293-6043-ACF1-67FF7282E532}"/>
                </a:ext>
              </a:extLst>
            </p:cNvPr>
            <p:cNvSpPr txBox="1"/>
            <p:nvPr/>
          </p:nvSpPr>
          <p:spPr>
            <a:xfrm>
              <a:off x="467544" y="5148273"/>
              <a:ext cx="3096344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La crescita è sempre più veloce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7714D1D-1F3E-D84F-826A-682E969EE01A}"/>
                </a:ext>
              </a:extLst>
            </p:cNvPr>
            <p:cNvSpPr txBox="1"/>
            <p:nvPr/>
          </p:nvSpPr>
          <p:spPr>
            <a:xfrm>
              <a:off x="4983428" y="5148272"/>
              <a:ext cx="3429708" cy="830997"/>
            </a:xfrm>
            <a:prstGeom prst="rect">
              <a:avLst/>
            </a:prstGeom>
            <a:solidFill>
              <a:srgbClr val="ECFE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La crescita si ferma e poi diventa decrescita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EE85312B-5E35-F14D-8C6C-A04FF6F47D73}"/>
                </a:ext>
              </a:extLst>
            </p:cNvPr>
            <p:cNvGrpSpPr/>
            <p:nvPr/>
          </p:nvGrpSpPr>
          <p:grpSpPr>
            <a:xfrm>
              <a:off x="293599" y="1556792"/>
              <a:ext cx="8022817" cy="3249368"/>
              <a:chOff x="293599" y="1556792"/>
              <a:chExt cx="8022817" cy="3249368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E9180082-3CAB-C448-BC45-0B889F6C0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599" y="1556792"/>
                <a:ext cx="3695369" cy="3221159"/>
              </a:xfrm>
              <a:prstGeom prst="rect">
                <a:avLst/>
              </a:prstGeom>
            </p:spPr>
          </p:pic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510D1EEF-AD28-E246-9D09-12E57CE1F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5573" y="1556792"/>
                <a:ext cx="3760843" cy="3249368"/>
              </a:xfrm>
              <a:prstGeom prst="rect">
                <a:avLst/>
              </a:prstGeom>
            </p:spPr>
          </p:pic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8B38BEE6-C173-FB40-82CA-77DDAFF41E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3848" y="1916832"/>
                <a:ext cx="360040" cy="58176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0A26C25B-C099-DA4F-AF2D-3BEE7C33F0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7244" y="2207712"/>
                <a:ext cx="360040" cy="58176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>
                <a:extLst>
                  <a:ext uri="{FF2B5EF4-FFF2-40B4-BE49-F238E27FC236}">
                    <a16:creationId xmlns:a16="http://schemas.microsoft.com/office/drawing/2014/main" id="{6D34076D-F50C-9D41-8CDE-06BADC8F88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7284" y="1988840"/>
                <a:ext cx="654577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>
                <a:extLst>
                  <a:ext uri="{FF2B5EF4-FFF2-40B4-BE49-F238E27FC236}">
                    <a16:creationId xmlns:a16="http://schemas.microsoft.com/office/drawing/2014/main" id="{0327956A-2FBD-3B47-B56F-AD6E6BF112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1861" y="2219579"/>
                <a:ext cx="320499" cy="489341"/>
              </a:xfrm>
              <a:prstGeom prst="straightConnector1">
                <a:avLst/>
              </a:prstGeom>
              <a:ln w="38100">
                <a:solidFill>
                  <a:srgbClr val="08904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B4D90D8D-FF5C-5D43-875C-0A40D35A5D09}"/>
                </a:ext>
              </a:extLst>
            </p:cNvPr>
            <p:cNvSpPr txBox="1"/>
            <p:nvPr/>
          </p:nvSpPr>
          <p:spPr>
            <a:xfrm>
              <a:off x="827584" y="3134764"/>
              <a:ext cx="15696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Concavità verso l’alto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031C5AF-5C90-0B4A-A7BD-A73CEBD4131C}"/>
                </a:ext>
              </a:extLst>
            </p:cNvPr>
            <p:cNvSpPr txBox="1"/>
            <p:nvPr/>
          </p:nvSpPr>
          <p:spPr>
            <a:xfrm>
              <a:off x="6267950" y="2939658"/>
              <a:ext cx="17932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Concavità verso il basso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76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0">
            <a:extLst>
              <a:ext uri="{FF2B5EF4-FFF2-40B4-BE49-F238E27FC236}">
                <a16:creationId xmlns:a16="http://schemas.microsoft.com/office/drawing/2014/main" id="{D90F26A8-9ADF-F347-8B20-D7E6AC03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511C02-8BDC-8A46-BC4D-F2E107533E5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0722" name="Footer Placeholder 11">
            <a:extLst>
              <a:ext uri="{FF2B5EF4-FFF2-40B4-BE49-F238E27FC236}">
                <a16:creationId xmlns:a16="http://schemas.microsoft.com/office/drawing/2014/main" id="{C15542EB-3B9A-B04B-9285-BF6BA658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9718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0725" name="TextBox 18">
            <a:extLst>
              <a:ext uri="{FF2B5EF4-FFF2-40B4-BE49-F238E27FC236}">
                <a16:creationId xmlns:a16="http://schemas.microsoft.com/office/drawing/2014/main" id="{C470F2B3-8750-F043-8BE2-17B7F076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Concavità di una curva</a:t>
            </a:r>
          </a:p>
        </p:txBody>
      </p:sp>
      <p:sp>
        <p:nvSpPr>
          <p:cNvPr id="30726" name="TextBox 9">
            <a:extLst>
              <a:ext uri="{FF2B5EF4-FFF2-40B4-BE49-F238E27FC236}">
                <a16:creationId xmlns:a16="http://schemas.microsoft.com/office/drawing/2014/main" id="{DF6EDD93-9658-CB4C-AF34-0F4A14A39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00922"/>
            <a:ext cx="3600332" cy="892552"/>
          </a:xfrm>
          <a:prstGeom prst="rect">
            <a:avLst/>
          </a:prstGeom>
          <a:solidFill>
            <a:srgbClr val="FDFFE9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La curva è sopra la tangente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400" b="1" dirty="0">
                <a:latin typeface="Arial Narrow" panose="020B0604020202020204" pitchFamily="34" charset="0"/>
              </a:rPr>
              <a:t>: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la concavità è verso l’alto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</a:p>
        </p:txBody>
      </p:sp>
      <p:sp>
        <p:nvSpPr>
          <p:cNvPr id="30727" name="TextBox 9">
            <a:extLst>
              <a:ext uri="{FF2B5EF4-FFF2-40B4-BE49-F238E27FC236}">
                <a16:creationId xmlns:a16="http://schemas.microsoft.com/office/drawing/2014/main" id="{882C4DFB-EA78-1546-A40E-F6197C656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1351663"/>
            <a:ext cx="3821898" cy="892552"/>
          </a:xfrm>
          <a:prstGeom prst="rect">
            <a:avLst/>
          </a:prstGeom>
          <a:solidFill>
            <a:srgbClr val="FDFFE9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  <a:latin typeface="Arial Narrow" panose="020B0604020202020204" pitchFamily="34" charset="0"/>
              </a:rPr>
              <a:t>La curva è sotto la tangente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400" b="1" dirty="0">
                <a:solidFill>
                  <a:srgbClr val="000000"/>
                </a:solidFill>
                <a:latin typeface="Arial Narrow" panose="020B0604020202020204" pitchFamily="34" charset="0"/>
              </a:rPr>
              <a:t>: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la concavità è verso il basso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C94FA84-BC65-3741-9E85-C10BEE683030}"/>
              </a:ext>
            </a:extLst>
          </p:cNvPr>
          <p:cNvGrpSpPr/>
          <p:nvPr/>
        </p:nvGrpSpPr>
        <p:grpSpPr>
          <a:xfrm>
            <a:off x="5322102" y="2797366"/>
            <a:ext cx="3364698" cy="3130198"/>
            <a:chOff x="5322102" y="2797366"/>
            <a:chExt cx="3364698" cy="3130198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4542129-179A-B748-98D4-9D8D8D72A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27"/>
            <a:stretch/>
          </p:blipFill>
          <p:spPr>
            <a:xfrm>
              <a:off x="5322102" y="2797366"/>
              <a:ext cx="3364698" cy="3130198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D0DBFCFE-8B1F-9049-82C6-12E4BE9FA6B8}"/>
                </a:ext>
              </a:extLst>
            </p:cNvPr>
            <p:cNvSpPr/>
            <p:nvPr/>
          </p:nvSpPr>
          <p:spPr>
            <a:xfrm>
              <a:off x="6306016" y="3461028"/>
              <a:ext cx="2471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t</a:t>
              </a:r>
              <a:endParaRPr lang="it-IT" dirty="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052E1921-1B8E-A645-BA4A-3C0C8BE8F395}"/>
              </a:ext>
            </a:extLst>
          </p:cNvPr>
          <p:cNvGrpSpPr/>
          <p:nvPr/>
        </p:nvGrpSpPr>
        <p:grpSpPr>
          <a:xfrm>
            <a:off x="470111" y="2776283"/>
            <a:ext cx="2943263" cy="3443526"/>
            <a:chOff x="989054" y="1803942"/>
            <a:chExt cx="2563813" cy="311886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5520B6A1-5219-8243-862B-8C4F6EB1B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54" y="1803942"/>
              <a:ext cx="2563813" cy="3118865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FC0C5BA-1409-9D45-979C-6F939B33C715}"/>
                </a:ext>
              </a:extLst>
            </p:cNvPr>
            <p:cNvSpPr/>
            <p:nvPr/>
          </p:nvSpPr>
          <p:spPr>
            <a:xfrm>
              <a:off x="1112267" y="4416908"/>
              <a:ext cx="215317" cy="334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t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6651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A0FCEAE8-F34D-D34F-8FC4-3463592D2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191"/>
            <a:ext cx="8856984" cy="1470025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Grafici di funzioni per ‘vedere’ la crescita di popolazioni, di contagiati, 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1FD095BA-1A7D-CC42-B92F-9BA9CD5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2D2DE-E284-074F-8DC8-A14F53F5AFE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780122B7-1E46-F84C-B90D-9AB5340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8D9B230-10D6-BF4D-974B-233FA648BB78}"/>
              </a:ext>
            </a:extLst>
          </p:cNvPr>
          <p:cNvGrpSpPr/>
          <p:nvPr/>
        </p:nvGrpSpPr>
        <p:grpSpPr>
          <a:xfrm>
            <a:off x="135360" y="1371253"/>
            <a:ext cx="8829128" cy="4851392"/>
            <a:chOff x="135360" y="1371253"/>
            <a:chExt cx="8829128" cy="4851392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D241A77-3EC7-764B-B392-E81E0F4C9357}"/>
                </a:ext>
              </a:extLst>
            </p:cNvPr>
            <p:cNvSpPr txBox="1"/>
            <p:nvPr/>
          </p:nvSpPr>
          <p:spPr>
            <a:xfrm>
              <a:off x="6553200" y="2401039"/>
              <a:ext cx="2411288" cy="707886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rgbClr val="08904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Curva esponenziale</a:t>
              </a:r>
            </a:p>
            <a:p>
              <a:pPr algn="ctr"/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Crescita esponenziale</a:t>
              </a:r>
            </a:p>
          </p:txBody>
        </p: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44FC49AE-B0E9-2349-AB06-74945080EFD3}"/>
                </a:ext>
              </a:extLst>
            </p:cNvPr>
            <p:cNvGrpSpPr/>
            <p:nvPr/>
          </p:nvGrpSpPr>
          <p:grpSpPr>
            <a:xfrm>
              <a:off x="135360" y="1371253"/>
              <a:ext cx="8737184" cy="4851392"/>
              <a:chOff x="135360" y="1371253"/>
              <a:chExt cx="8737184" cy="4851392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D81E92A6-734A-2D44-8255-42BD4F41B7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46"/>
              <a:stretch/>
            </p:blipFill>
            <p:spPr>
              <a:xfrm>
                <a:off x="2675406" y="1371253"/>
                <a:ext cx="3793188" cy="2209270"/>
              </a:xfrm>
              <a:prstGeom prst="rect">
                <a:avLst/>
              </a:prstGeom>
            </p:spPr>
          </p:pic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D4A7840B-3588-3548-8323-DFFD223FE9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6"/>
              <a:stretch/>
            </p:blipFill>
            <p:spPr>
              <a:xfrm>
                <a:off x="135360" y="3806195"/>
                <a:ext cx="2988840" cy="2416450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D9F639AB-59B7-3F4A-B285-E73015ACF8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9" b="1689"/>
              <a:stretch/>
            </p:blipFill>
            <p:spPr>
              <a:xfrm>
                <a:off x="5930216" y="3738753"/>
                <a:ext cx="2942328" cy="2459367"/>
              </a:xfrm>
              <a:prstGeom prst="rect">
                <a:avLst/>
              </a:prstGeom>
            </p:spPr>
          </p:pic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B78FFCD-8BF6-D844-A802-D23266C7C521}"/>
                  </a:ext>
                </a:extLst>
              </p:cNvPr>
              <p:cNvSpPr txBox="1"/>
              <p:nvPr/>
            </p:nvSpPr>
            <p:spPr>
              <a:xfrm>
                <a:off x="6660232" y="1466736"/>
                <a:ext cx="1790200" cy="707886"/>
              </a:xfrm>
              <a:prstGeom prst="rect">
                <a:avLst/>
              </a:prstGeom>
              <a:solidFill>
                <a:srgbClr val="FFFEE8"/>
              </a:solidFill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Retta</a:t>
                </a:r>
              </a:p>
              <a:p>
                <a:pPr algn="ctr"/>
                <a:r>
                  <a: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Crescita lineare</a:t>
                </a: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E7D4C6A-56A7-6041-82A2-670D41174AF5}"/>
                  </a:ext>
                </a:extLst>
              </p:cNvPr>
              <p:cNvSpPr txBox="1"/>
              <p:nvPr/>
            </p:nvSpPr>
            <p:spPr>
              <a:xfrm>
                <a:off x="288032" y="1572978"/>
                <a:ext cx="2195736" cy="1323439"/>
              </a:xfrm>
              <a:prstGeom prst="rect">
                <a:avLst/>
              </a:prstGeom>
              <a:solidFill>
                <a:srgbClr val="E2FFF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Crescita di una popolazione e delle risorse per vivere secondo Malthus </a:t>
                </a:r>
              </a:p>
            </p:txBody>
          </p:sp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id="{7ED19047-B7E3-A94F-9F16-E98F430990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02660" y="1639783"/>
                <a:ext cx="678786" cy="15054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2 16">
                <a:extLst>
                  <a:ext uri="{FF2B5EF4-FFF2-40B4-BE49-F238E27FC236}">
                    <a16:creationId xmlns:a16="http://schemas.microsoft.com/office/drawing/2014/main" id="{4D57FB71-4C49-2F41-B9B4-1CA099710A69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>
              <a:xfrm flipH="1" flipV="1">
                <a:off x="5652120" y="2311420"/>
                <a:ext cx="901080" cy="443562"/>
              </a:xfrm>
              <a:prstGeom prst="straightConnector1">
                <a:avLst/>
              </a:prstGeom>
              <a:ln w="28575">
                <a:solidFill>
                  <a:srgbClr val="08904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FA00001-8DDA-EB4D-BBCF-D3EF9968E7DE}"/>
                  </a:ext>
                </a:extLst>
              </p:cNvPr>
              <p:cNvSpPr txBox="1"/>
              <p:nvPr/>
            </p:nvSpPr>
            <p:spPr>
              <a:xfrm>
                <a:off x="3281020" y="4470113"/>
                <a:ext cx="2492376" cy="707886"/>
              </a:xfrm>
              <a:prstGeom prst="rect">
                <a:avLst/>
              </a:prstGeom>
              <a:solidFill>
                <a:srgbClr val="EAFFE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Crescita dei contagiati durante un’epidemia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756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0">
            <a:extLst>
              <a:ext uri="{FF2B5EF4-FFF2-40B4-BE49-F238E27FC236}">
                <a16:creationId xmlns:a16="http://schemas.microsoft.com/office/drawing/2014/main" id="{EBC2C3B3-C63A-EE4D-A53D-33A68793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A1DBF9-E926-E445-AA0C-09A8AB8BD946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1746" name="Footer Placeholder 11">
            <a:extLst>
              <a:ext uri="{FF2B5EF4-FFF2-40B4-BE49-F238E27FC236}">
                <a16:creationId xmlns:a16="http://schemas.microsoft.com/office/drawing/2014/main" id="{A31CD47F-E6DB-0F4A-A7C4-B1BF9DCC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9718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1747" name="TextBox 18">
            <a:extLst>
              <a:ext uri="{FF2B5EF4-FFF2-40B4-BE49-F238E27FC236}">
                <a16:creationId xmlns:a16="http://schemas.microsoft.com/office/drawing/2014/main" id="{DDB5B519-13CE-7243-B5DB-F3FFC5C0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391" y="190381"/>
            <a:ext cx="7056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Concavità di una curva e derivate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EB60B6E-E9E7-FA43-ABFC-80B9ADBAB5EA}"/>
              </a:ext>
            </a:extLst>
          </p:cNvPr>
          <p:cNvGrpSpPr/>
          <p:nvPr/>
        </p:nvGrpSpPr>
        <p:grpSpPr>
          <a:xfrm>
            <a:off x="1217378" y="780233"/>
            <a:ext cx="7469422" cy="5423554"/>
            <a:chOff x="1217378" y="780233"/>
            <a:chExt cx="7469422" cy="5423554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CC24D9D-C6C2-3A42-B029-DDF5C32F283E}"/>
                </a:ext>
              </a:extLst>
            </p:cNvPr>
            <p:cNvGrpSpPr/>
            <p:nvPr/>
          </p:nvGrpSpPr>
          <p:grpSpPr>
            <a:xfrm>
              <a:off x="1217378" y="780233"/>
              <a:ext cx="7243053" cy="2246016"/>
              <a:chOff x="1217378" y="780233"/>
              <a:chExt cx="7243053" cy="2246016"/>
            </a:xfrm>
          </p:grpSpPr>
          <p:sp>
            <p:nvSpPr>
              <p:cNvPr id="31748" name="TextBox 12">
                <a:extLst>
                  <a:ext uri="{FF2B5EF4-FFF2-40B4-BE49-F238E27FC236}">
                    <a16:creationId xmlns:a16="http://schemas.microsoft.com/office/drawing/2014/main" id="{3C6F72A5-E0FC-3F48-A0D1-F9D0D660D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0212" y="780233"/>
                <a:ext cx="6400800" cy="954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800" b="1" dirty="0"/>
                  <a:t>Anche il verso della concavità del grafico è collegato alla derivata di </a:t>
                </a:r>
                <a:r>
                  <a:rPr lang="it-IT" altLang="it-IT" sz="2800" b="1" dirty="0" err="1"/>
                  <a:t>f</a:t>
                </a:r>
                <a:r>
                  <a:rPr lang="it-IT" altLang="it-IT" sz="2800" b="1" dirty="0"/>
                  <a:t>(x)?</a:t>
                </a:r>
              </a:p>
            </p:txBody>
          </p:sp>
          <p:sp>
            <p:nvSpPr>
              <p:cNvPr id="31749" name="TextBox 15">
                <a:extLst>
                  <a:ext uri="{FF2B5EF4-FFF2-40B4-BE49-F238E27FC236}">
                    <a16:creationId xmlns:a16="http://schemas.microsoft.com/office/drawing/2014/main" id="{91D72C53-05D3-BB47-94D3-6E2CE829B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7378" y="1641254"/>
                <a:ext cx="7243053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it-IT" altLang="it-IT" sz="2800" b="1" dirty="0">
                    <a:solidFill>
                      <a:srgbClr val="0000FF"/>
                    </a:solidFill>
                  </a:rPr>
                  <a:t>Confrontiamo i grafici di </a:t>
                </a:r>
                <a:r>
                  <a:rPr lang="it-IT" altLang="it-IT" sz="2800" b="1" dirty="0" err="1">
                    <a:solidFill>
                      <a:srgbClr val="0000FF"/>
                    </a:solidFill>
                  </a:rPr>
                  <a:t>f</a:t>
                </a:r>
                <a:r>
                  <a:rPr lang="it-IT" altLang="it-IT" sz="2800" b="1" dirty="0">
                    <a:solidFill>
                      <a:srgbClr val="0000FF"/>
                    </a:solidFill>
                  </a:rPr>
                  <a:t>(x) ed </a:t>
                </a:r>
                <a:r>
                  <a:rPr lang="it-IT" altLang="it-IT" sz="2800" b="1" dirty="0" err="1">
                    <a:solidFill>
                      <a:srgbClr val="0000FF"/>
                    </a:solidFill>
                  </a:rPr>
                  <a:t>f</a:t>
                </a:r>
                <a:r>
                  <a:rPr lang="it-IT" altLang="it-IT" sz="2800" b="1" dirty="0">
                    <a:solidFill>
                      <a:srgbClr val="0000FF"/>
                    </a:solidFill>
                  </a:rPr>
                  <a:t>’(x) a partire dalla funzione </a:t>
                </a:r>
                <a:r>
                  <a:rPr lang="it-IT" altLang="it-IT" sz="28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altLang="it-IT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altLang="it-IT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altLang="it-IT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−</a:t>
                </a:r>
                <a:r>
                  <a:rPr lang="it-IT" altLang="it-IT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altLang="it-IT" sz="28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it-IT" altLang="it-IT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+ 12</a:t>
                </a:r>
                <a:r>
                  <a:rPr lang="it-IT" altLang="it-IT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it-IT" sz="2800" b="1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800" b="1" dirty="0">
                  <a:solidFill>
                    <a:srgbClr val="0000FF"/>
                  </a:solidFill>
                </a:endParaRPr>
              </a:p>
            </p:txBody>
          </p:sp>
        </p:grp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23726B6-638D-4349-AA30-130D769D6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345699"/>
              <a:ext cx="3668836" cy="2858088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A4C5719-F41C-6D40-ADAB-6701C8CB5D34}"/>
                </a:ext>
              </a:extLst>
            </p:cNvPr>
            <p:cNvSpPr/>
            <p:nvPr/>
          </p:nvSpPr>
          <p:spPr>
            <a:xfrm>
              <a:off x="1702863" y="2708920"/>
              <a:ext cx="2537874" cy="523220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>
              <a:spAutoFit/>
            </a:bodyPr>
            <a:lstStyle/>
            <a:p>
              <a:r>
                <a:rPr lang="it-IT" altLang="it-IT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−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+ 12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it-IT" sz="2800" b="1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14DD627-85C8-224F-9378-87A701C03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37"/>
            <a:stretch/>
          </p:blipFill>
          <p:spPr>
            <a:xfrm>
              <a:off x="5224555" y="3345699"/>
              <a:ext cx="3462245" cy="2832419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FDFE746-87BD-2A4E-A88D-7791F63A7729}"/>
                </a:ext>
              </a:extLst>
            </p:cNvPr>
            <p:cNvSpPr/>
            <p:nvPr/>
          </p:nvSpPr>
          <p:spPr>
            <a:xfrm>
              <a:off x="5508104" y="2679450"/>
              <a:ext cx="2677913" cy="523220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>
              <a:spAutoFit/>
            </a:bodyPr>
            <a:lstStyle/>
            <a:p>
              <a:r>
                <a:rPr lang="it-IT" altLang="it-IT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−3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+ 12</a:t>
              </a:r>
              <a:endParaRPr lang="it-IT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29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0">
            <a:extLst>
              <a:ext uri="{FF2B5EF4-FFF2-40B4-BE49-F238E27FC236}">
                <a16:creationId xmlns:a16="http://schemas.microsoft.com/office/drawing/2014/main" id="{3E1888B8-FC70-0441-ADAB-F2ACF6EF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A8FABA-1480-A543-A4B2-11EA229EBD0D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2770" name="Footer Placeholder 11">
            <a:extLst>
              <a:ext uri="{FF2B5EF4-FFF2-40B4-BE49-F238E27FC236}">
                <a16:creationId xmlns:a16="http://schemas.microsoft.com/office/drawing/2014/main" id="{86C7AAFE-4A07-CC41-98A2-54A2BAC9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621156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2771" name="TextBox 18">
            <a:extLst>
              <a:ext uri="{FF2B5EF4-FFF2-40B4-BE49-F238E27FC236}">
                <a16:creationId xmlns:a16="http://schemas.microsoft.com/office/drawing/2014/main" id="{8C9E4EE0-6690-9449-9EBB-3762D8499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857" y="158639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err="1">
                <a:solidFill>
                  <a:srgbClr val="FF0000"/>
                </a:solidFill>
              </a:rPr>
              <a:t>f</a:t>
            </a:r>
            <a:r>
              <a:rPr lang="it-IT" altLang="it-IT" sz="4000" b="1" dirty="0">
                <a:solidFill>
                  <a:srgbClr val="FF0000"/>
                </a:solidFill>
              </a:rPr>
              <a:t>’(x) cresce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196E497-26D6-3D42-9AA8-866D4F30827C}"/>
              </a:ext>
            </a:extLst>
          </p:cNvPr>
          <p:cNvGrpSpPr/>
          <p:nvPr/>
        </p:nvGrpSpPr>
        <p:grpSpPr>
          <a:xfrm>
            <a:off x="1115616" y="818059"/>
            <a:ext cx="7680397" cy="5725500"/>
            <a:chOff x="1115616" y="925550"/>
            <a:chExt cx="7680397" cy="5725500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4DB00E5C-D884-2842-8805-D08AB86FD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897" y="2720290"/>
              <a:ext cx="17272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32774" name="Picture 9" descr="Schermata 2016-02-01 alle 21.50.48.png">
              <a:extLst>
                <a:ext uri="{FF2B5EF4-FFF2-40B4-BE49-F238E27FC236}">
                  <a16:creationId xmlns:a16="http://schemas.microsoft.com/office/drawing/2014/main" id="{C328A8F3-86EC-464F-8CA0-48BA14917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007991"/>
              <a:ext cx="2411287" cy="359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13" descr="Schermata 2016-02-01 alle 21.50.32.png">
              <a:extLst>
                <a:ext uri="{FF2B5EF4-FFF2-40B4-BE49-F238E27FC236}">
                  <a16:creationId xmlns:a16="http://schemas.microsoft.com/office/drawing/2014/main" id="{649E99AB-64D8-0340-8984-654B7A97D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5"/>
            <a:stretch>
              <a:fillRect/>
            </a:stretch>
          </p:blipFill>
          <p:spPr bwMode="auto">
            <a:xfrm>
              <a:off x="5491785" y="925550"/>
              <a:ext cx="2923219" cy="3800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C1B8E401-BC48-EA4E-9D86-0CF4AB120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322" y="5696943"/>
              <a:ext cx="4171156" cy="9541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La crescita di </a:t>
              </a:r>
              <a:r>
                <a:rPr lang="it-IT" altLang="it-IT" sz="28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8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’(x) è legata al segno della sua derivata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EB28ED6-67E8-5340-9741-7AC820FAAA11}"/>
                </a:ext>
              </a:extLst>
            </p:cNvPr>
            <p:cNvSpPr txBox="1"/>
            <p:nvPr/>
          </p:nvSpPr>
          <p:spPr>
            <a:xfrm>
              <a:off x="1455053" y="4717363"/>
              <a:ext cx="1638782" cy="461665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cresce</a:t>
              </a:r>
              <a:endParaRPr lang="it-IT" sz="24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8902C77-AE19-A24B-8C04-8E48955FDF46}"/>
                </a:ext>
              </a:extLst>
            </p:cNvPr>
            <p:cNvSpPr txBox="1"/>
            <p:nvPr/>
          </p:nvSpPr>
          <p:spPr>
            <a:xfrm>
              <a:off x="5317037" y="4706912"/>
              <a:ext cx="3478976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grafico di </a:t>
              </a:r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rivolge la concavità verso l’alto</a:t>
              </a:r>
              <a:endParaRPr lang="it-IT" sz="2400" dirty="0"/>
            </a:p>
          </p:txBody>
        </p:sp>
        <p:sp>
          <p:nvSpPr>
            <p:cNvPr id="13" name="Right Arrow 8">
              <a:extLst>
                <a:ext uri="{FF2B5EF4-FFF2-40B4-BE49-F238E27FC236}">
                  <a16:creationId xmlns:a16="http://schemas.microsoft.com/office/drawing/2014/main" id="{FD35298B-24B3-ED4E-9ED9-CFF6D0AF5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856" y="4726394"/>
              <a:ext cx="2113989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55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0">
            <a:extLst>
              <a:ext uri="{FF2B5EF4-FFF2-40B4-BE49-F238E27FC236}">
                <a16:creationId xmlns:a16="http://schemas.microsoft.com/office/drawing/2014/main" id="{775239F5-AF40-C640-947C-1AC48FC1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1EF8F-0D64-0A47-88D0-B84DD099278B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3797" name="TextBox 9">
            <a:extLst>
              <a:ext uri="{FF2B5EF4-FFF2-40B4-BE49-F238E27FC236}">
                <a16:creationId xmlns:a16="http://schemas.microsoft.com/office/drawing/2014/main" id="{EC362614-216B-6341-A7A4-5035665D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2" y="149691"/>
            <a:ext cx="3510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4000" b="1" dirty="0" err="1">
                <a:solidFill>
                  <a:srgbClr val="FF0000"/>
                </a:solidFill>
              </a:rPr>
              <a:t>f</a:t>
            </a:r>
            <a:r>
              <a:rPr lang="it-IT" altLang="it-IT" sz="4000" b="1" dirty="0">
                <a:solidFill>
                  <a:srgbClr val="FF0000"/>
                </a:solidFill>
              </a:rPr>
              <a:t>’(x) decresce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85FCE9A-BBCB-1D44-B5E3-9D6CB47BAE42}"/>
              </a:ext>
            </a:extLst>
          </p:cNvPr>
          <p:cNvGrpSpPr/>
          <p:nvPr/>
        </p:nvGrpSpPr>
        <p:grpSpPr>
          <a:xfrm>
            <a:off x="829565" y="929014"/>
            <a:ext cx="7700762" cy="5468922"/>
            <a:chOff x="829565" y="929014"/>
            <a:chExt cx="7700762" cy="5468922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1A294DDF-1C74-B84C-87A1-E26E3DF0B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864" y="2852936"/>
              <a:ext cx="2304256" cy="3414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33798" name="Picture 10" descr="Schermata 2016-02-01 alle 22.03.50.png">
              <a:extLst>
                <a:ext uri="{FF2B5EF4-FFF2-40B4-BE49-F238E27FC236}">
                  <a16:creationId xmlns:a16="http://schemas.microsoft.com/office/drawing/2014/main" id="{0DE1273A-60F8-8C49-B7B7-DA60CE120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67"/>
            <a:stretch/>
          </p:blipFill>
          <p:spPr bwMode="auto">
            <a:xfrm>
              <a:off x="829565" y="952480"/>
              <a:ext cx="2262541" cy="373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50CF709-89CD-6240-A8E8-E4771ADFC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37"/>
            <a:stretch/>
          </p:blipFill>
          <p:spPr>
            <a:xfrm>
              <a:off x="5724128" y="929014"/>
              <a:ext cx="2649759" cy="3759164"/>
            </a:xfrm>
            <a:prstGeom prst="rect">
              <a:avLst/>
            </a:prstGeom>
          </p:spPr>
        </p:pic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A313C629-5C92-864C-A642-7A8ADA830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5567673"/>
              <a:ext cx="3733800" cy="8302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La decrescita di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’(x) è legata al segno della sua derivata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E44FC13-29F5-734E-AECD-3E3B7E872C91}"/>
                </a:ext>
              </a:extLst>
            </p:cNvPr>
            <p:cNvSpPr txBox="1"/>
            <p:nvPr/>
          </p:nvSpPr>
          <p:spPr>
            <a:xfrm>
              <a:off x="1228472" y="4769699"/>
              <a:ext cx="1651349" cy="400110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decresce</a:t>
              </a:r>
              <a:endParaRPr lang="it-IT" sz="20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A460F7C-907C-0F44-9FF8-DED0A147B0A9}"/>
                </a:ext>
              </a:extLst>
            </p:cNvPr>
            <p:cNvSpPr txBox="1"/>
            <p:nvPr/>
          </p:nvSpPr>
          <p:spPr>
            <a:xfrm>
              <a:off x="5547166" y="4768968"/>
              <a:ext cx="2983161" cy="707886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grafico di </a:t>
              </a:r>
              <a:r>
                <a:rPr lang="it-IT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rivolge la concavità verso il basso</a:t>
              </a:r>
              <a:endParaRPr lang="it-IT" sz="2000" dirty="0"/>
            </a:p>
          </p:txBody>
        </p:sp>
        <p:sp>
          <p:nvSpPr>
            <p:cNvPr id="13" name="Right Arrow 8">
              <a:extLst>
                <a:ext uri="{FF2B5EF4-FFF2-40B4-BE49-F238E27FC236}">
                  <a16:creationId xmlns:a16="http://schemas.microsoft.com/office/drawing/2014/main" id="{6FEA86B5-A8A4-804C-9016-D2FFACDAA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402" y="4875710"/>
              <a:ext cx="2391408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15" name="Footer Placeholder 11">
            <a:extLst>
              <a:ext uri="{FF2B5EF4-FFF2-40B4-BE49-F238E27FC236}">
                <a16:creationId xmlns:a16="http://schemas.microsoft.com/office/drawing/2014/main" id="{B7C36BC9-1271-304F-99C7-1CEA3853E0A4}"/>
              </a:ext>
            </a:extLst>
          </p:cNvPr>
          <p:cNvSpPr txBox="1">
            <a:spLocks/>
          </p:cNvSpPr>
          <p:nvPr/>
        </p:nvSpPr>
        <p:spPr bwMode="auto">
          <a:xfrm>
            <a:off x="-219328" y="649287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7FEA505-E473-5447-8F39-85E18E90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Daniela Valenti, 2022</a:t>
            </a:r>
          </a:p>
        </p:txBody>
      </p:sp>
    </p:spTree>
    <p:extLst>
      <p:ext uri="{BB962C8B-B14F-4D97-AF65-F5344CB8AC3E}">
        <p14:creationId xmlns:p14="http://schemas.microsoft.com/office/powerpoint/2010/main" val="135678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10">
            <a:extLst>
              <a:ext uri="{FF2B5EF4-FFF2-40B4-BE49-F238E27FC236}">
                <a16:creationId xmlns:a16="http://schemas.microsoft.com/office/drawing/2014/main" id="{25E415F3-B715-2147-A73A-3A29B6FF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1E232-929B-284D-B21B-E34B73747A6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4818" name="Footer Placeholder 11">
            <a:extLst>
              <a:ext uri="{FF2B5EF4-FFF2-40B4-BE49-F238E27FC236}">
                <a16:creationId xmlns:a16="http://schemas.microsoft.com/office/drawing/2014/main" id="{DA7B48F9-4181-5845-AECC-E8E3925B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9718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4819" name="TextBox 18">
            <a:extLst>
              <a:ext uri="{FF2B5EF4-FFF2-40B4-BE49-F238E27FC236}">
                <a16:creationId xmlns:a16="http://schemas.microsoft.com/office/drawing/2014/main" id="{98B6B9AC-EB70-894E-A4EC-57245FF9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03781"/>
            <a:ext cx="5699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La derivata della derivata</a:t>
            </a:r>
          </a:p>
        </p:txBody>
      </p:sp>
      <p:sp>
        <p:nvSpPr>
          <p:cNvPr id="34820" name="TextBox 12">
            <a:extLst>
              <a:ext uri="{FF2B5EF4-FFF2-40B4-BE49-F238E27FC236}">
                <a16:creationId xmlns:a16="http://schemas.microsoft.com/office/drawing/2014/main" id="{719BD8C9-3A73-B742-9010-6017DD03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65047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/>
              <a:t>Ripeto il procedimento di derivazione e calcolo la derivata della derivata di </a:t>
            </a:r>
            <a:r>
              <a:rPr lang="it-IT" altLang="it-IT" b="1" dirty="0" err="1"/>
              <a:t>f</a:t>
            </a:r>
            <a:r>
              <a:rPr lang="it-IT" altLang="it-IT" b="1" dirty="0"/>
              <a:t>(x), indicata con il simbolo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 err="1"/>
              <a:t>f</a:t>
            </a:r>
            <a:r>
              <a:rPr lang="it-IT" altLang="it-IT" b="1" dirty="0"/>
              <a:t>”(x) che si legge ‘derivata seconda di x’. </a:t>
            </a:r>
          </a:p>
        </p:txBody>
      </p:sp>
      <p:sp>
        <p:nvSpPr>
          <p:cNvPr id="34821" name="Rectangle 20">
            <a:extLst>
              <a:ext uri="{FF2B5EF4-FFF2-40B4-BE49-F238E27FC236}">
                <a16:creationId xmlns:a16="http://schemas.microsoft.com/office/drawing/2014/main" id="{07BD9D96-14C5-D641-866E-8404E656C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60" y="3619429"/>
            <a:ext cx="6858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Funzione:               </a:t>
            </a:r>
            <a:r>
              <a:rPr lang="it-IT" altLang="it-IT" b="1" i="1" dirty="0" err="1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b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−</a:t>
            </a:r>
            <a:r>
              <a:rPr lang="it-IT" altLang="it-IT" b="1" i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b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</a:t>
            </a:r>
            <a:r>
              <a:rPr lang="it-IT" altLang="it-IT" b="1" i="1" dirty="0">
                <a:solidFill>
                  <a:srgbClr val="089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Derivata: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it-IT" altLang="it-IT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−3</a:t>
            </a:r>
            <a:r>
              <a:rPr lang="it-IT" altLang="it-IT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</a:t>
            </a:r>
            <a:endParaRPr lang="it-IT" altLang="it-IT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Derivata seconda:  </a:t>
            </a:r>
            <a:r>
              <a:rPr lang="it-IT" alt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−6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81774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0">
            <a:extLst>
              <a:ext uri="{FF2B5EF4-FFF2-40B4-BE49-F238E27FC236}">
                <a16:creationId xmlns:a16="http://schemas.microsoft.com/office/drawing/2014/main" id="{A601B87F-084A-3D42-A43E-4578A751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53C2B-787B-F045-8367-1779EC6EBB98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5842" name="Footer Placeholder 11">
            <a:extLst>
              <a:ext uri="{FF2B5EF4-FFF2-40B4-BE49-F238E27FC236}">
                <a16:creationId xmlns:a16="http://schemas.microsoft.com/office/drawing/2014/main" id="{8E5E40D1-17B3-2445-9A5B-6AB6AA9C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3436" y="6548265"/>
            <a:ext cx="226774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35843" name="TextBox 18">
            <a:extLst>
              <a:ext uri="{FF2B5EF4-FFF2-40B4-BE49-F238E27FC236}">
                <a16:creationId xmlns:a16="http://schemas.microsoft.com/office/drawing/2014/main" id="{ED607B22-9A56-6D4A-918B-794FC44EE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90599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Concavità del grafico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 e segno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"(x)</a:t>
            </a:r>
          </a:p>
        </p:txBody>
      </p:sp>
      <p:sp>
        <p:nvSpPr>
          <p:cNvPr id="35844" name="TextBox 4">
            <a:extLst>
              <a:ext uri="{FF2B5EF4-FFF2-40B4-BE49-F238E27FC236}">
                <a16:creationId xmlns:a16="http://schemas.microsoft.com/office/drawing/2014/main" id="{5F9C8335-E5F5-D946-B440-E61F4C31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692696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Un video per collegare la concavità del grafico di una funzione con il segno della derivata seconda.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23D3B8-49B3-1843-A3EF-0E47768339C6}"/>
              </a:ext>
            </a:extLst>
          </p:cNvPr>
          <p:cNvSpPr txBox="1"/>
          <p:nvPr/>
        </p:nvSpPr>
        <p:spPr>
          <a:xfrm>
            <a:off x="4211960" y="628665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Video 2</a:t>
            </a:r>
          </a:p>
        </p:txBody>
      </p:sp>
      <p:pic>
        <p:nvPicPr>
          <p:cNvPr id="4" name="Elementi multimediali online 3" descr="DerS10video2.mp4">
            <a:hlinkClick r:id="" action="ppaction://media"/>
            <a:extLst>
              <a:ext uri="{FF2B5EF4-FFF2-40B4-BE49-F238E27FC236}">
                <a16:creationId xmlns:a16="http://schemas.microsoft.com/office/drawing/2014/main" id="{C5AAFF2A-9FB4-C841-87CB-8538FF8394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76747"/>
            <a:ext cx="91440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0">
            <a:extLst>
              <a:ext uri="{FF2B5EF4-FFF2-40B4-BE49-F238E27FC236}">
                <a16:creationId xmlns:a16="http://schemas.microsoft.com/office/drawing/2014/main" id="{64E37CE7-97F8-C648-AFD6-3992D1F5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8B3C5-2677-E74F-9E09-52465826510A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6866" name="Footer Placeholder 11">
            <a:extLst>
              <a:ext uri="{FF2B5EF4-FFF2-40B4-BE49-F238E27FC236}">
                <a16:creationId xmlns:a16="http://schemas.microsoft.com/office/drawing/2014/main" id="{50C621B0-AB50-FF47-A877-1BC42EF9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209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6867" name="TextBox 18">
            <a:extLst>
              <a:ext uri="{FF2B5EF4-FFF2-40B4-BE49-F238E27FC236}">
                <a16:creationId xmlns:a16="http://schemas.microsoft.com/office/drawing/2014/main" id="{82C43CD8-16E4-CF4E-9463-EE70F6A2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5893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Concavità del grafico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 e segno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"(x)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7F9D562-DE8E-474D-97A3-7D3AF97E973D}"/>
              </a:ext>
            </a:extLst>
          </p:cNvPr>
          <p:cNvGrpSpPr/>
          <p:nvPr/>
        </p:nvGrpSpPr>
        <p:grpSpPr>
          <a:xfrm>
            <a:off x="522275" y="918594"/>
            <a:ext cx="8335653" cy="5216165"/>
            <a:chOff x="522275" y="815374"/>
            <a:chExt cx="8335653" cy="5216165"/>
          </a:xfrm>
        </p:grpSpPr>
        <p:sp>
          <p:nvSpPr>
            <p:cNvPr id="36868" name="TextBox 4">
              <a:extLst>
                <a:ext uri="{FF2B5EF4-FFF2-40B4-BE49-F238E27FC236}">
                  <a16:creationId xmlns:a16="http://schemas.microsoft.com/office/drawing/2014/main" id="{F35EE569-363D-864E-8477-3887B87AC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5" y="815374"/>
              <a:ext cx="81369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/>
                <a:t>Conclusioni suggerite dal video: concavità verso l’alto </a:t>
              </a:r>
            </a:p>
          </p:txBody>
        </p:sp>
        <p:pic>
          <p:nvPicPr>
            <p:cNvPr id="36869" name="Picture 9" descr="Schermata 2016-01-27 alle 16.46.54.png">
              <a:extLst>
                <a:ext uri="{FF2B5EF4-FFF2-40B4-BE49-F238E27FC236}">
                  <a16:creationId xmlns:a16="http://schemas.microsoft.com/office/drawing/2014/main" id="{73601BE5-C4A9-8E43-ABEE-ECE76AC2C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499" y="1628800"/>
              <a:ext cx="3016361" cy="328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12" descr="Schermata 2016-01-27 alle 16.46.09.png">
              <a:extLst>
                <a:ext uri="{FF2B5EF4-FFF2-40B4-BE49-F238E27FC236}">
                  <a16:creationId xmlns:a16="http://schemas.microsoft.com/office/drawing/2014/main" id="{0F0DFB49-F4B4-3749-9DAC-AE2866E04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16" y="1628800"/>
              <a:ext cx="3005367" cy="328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6781D38D-703B-E14B-8A8C-E771AAFFD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220" y="3322640"/>
              <a:ext cx="1685015" cy="30480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D33ED58-C2CD-D241-8B8E-7C21CDD4753C}"/>
                </a:ext>
              </a:extLst>
            </p:cNvPr>
            <p:cNvSpPr txBox="1"/>
            <p:nvPr/>
          </p:nvSpPr>
          <p:spPr>
            <a:xfrm>
              <a:off x="1098771" y="5315465"/>
              <a:ext cx="1328184" cy="461665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’’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&gt; 0</a:t>
              </a:r>
              <a:endParaRPr lang="it-IT" sz="2400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F8C22E1-51C6-1144-94E0-ACFACE829944}"/>
                </a:ext>
              </a:extLst>
            </p:cNvPr>
            <p:cNvSpPr txBox="1"/>
            <p:nvPr/>
          </p:nvSpPr>
          <p:spPr>
            <a:xfrm>
              <a:off x="5535194" y="5200542"/>
              <a:ext cx="3322734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grafico di </a:t>
              </a:r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rivolge la concavità verso l’alto</a:t>
              </a:r>
              <a:endParaRPr lang="it-IT" sz="2400" dirty="0"/>
            </a:p>
          </p:txBody>
        </p:sp>
        <p:sp>
          <p:nvSpPr>
            <p:cNvPr id="15" name="Right Arrow 8">
              <a:extLst>
                <a:ext uri="{FF2B5EF4-FFF2-40B4-BE49-F238E27FC236}">
                  <a16:creationId xmlns:a16="http://schemas.microsoft.com/office/drawing/2014/main" id="{D99DEFAF-7929-1646-A300-D4C571493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5363985"/>
              <a:ext cx="2886171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04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0">
            <a:extLst>
              <a:ext uri="{FF2B5EF4-FFF2-40B4-BE49-F238E27FC236}">
                <a16:creationId xmlns:a16="http://schemas.microsoft.com/office/drawing/2014/main" id="{64E37CE7-97F8-C648-AFD6-3992D1F5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8B3C5-2677-E74F-9E09-52465826510A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6866" name="Footer Placeholder 11">
            <a:extLst>
              <a:ext uri="{FF2B5EF4-FFF2-40B4-BE49-F238E27FC236}">
                <a16:creationId xmlns:a16="http://schemas.microsoft.com/office/drawing/2014/main" id="{50C621B0-AB50-FF47-A877-1BC42EF9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209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6867" name="TextBox 18">
            <a:extLst>
              <a:ext uri="{FF2B5EF4-FFF2-40B4-BE49-F238E27FC236}">
                <a16:creationId xmlns:a16="http://schemas.microsoft.com/office/drawing/2014/main" id="{82C43CD8-16E4-CF4E-9463-EE70F6A2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5893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Concavità del grafico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(x) e segno di </a:t>
            </a:r>
            <a:r>
              <a:rPr lang="it-IT" altLang="it-IT" sz="3600" b="1" dirty="0" err="1">
                <a:solidFill>
                  <a:srgbClr val="FF0000"/>
                </a:solidFill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</a:rPr>
              <a:t>"(x)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4983B74-D69B-9A49-B265-1C2C0B94C6F8}"/>
              </a:ext>
            </a:extLst>
          </p:cNvPr>
          <p:cNvGrpSpPr/>
          <p:nvPr/>
        </p:nvGrpSpPr>
        <p:grpSpPr>
          <a:xfrm>
            <a:off x="287016" y="963229"/>
            <a:ext cx="8856984" cy="5235008"/>
            <a:chOff x="287016" y="746849"/>
            <a:chExt cx="8856984" cy="5235008"/>
          </a:xfrm>
        </p:grpSpPr>
        <p:sp>
          <p:nvSpPr>
            <p:cNvPr id="36868" name="TextBox 4">
              <a:extLst>
                <a:ext uri="{FF2B5EF4-FFF2-40B4-BE49-F238E27FC236}">
                  <a16:creationId xmlns:a16="http://schemas.microsoft.com/office/drawing/2014/main" id="{F35EE569-363D-864E-8477-3887B87AC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16" y="746849"/>
              <a:ext cx="88569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/>
                <a:t>Conclusioni suggerite dal video : concavità verso il basso </a:t>
              </a:r>
            </a:p>
          </p:txBody>
        </p:sp>
        <p:pic>
          <p:nvPicPr>
            <p:cNvPr id="36872" name="Picture 14" descr="Schermata 2016-01-27 alle 17.02.32.png">
              <a:extLst>
                <a:ext uri="{FF2B5EF4-FFF2-40B4-BE49-F238E27FC236}">
                  <a16:creationId xmlns:a16="http://schemas.microsoft.com/office/drawing/2014/main" id="{E349301B-DF98-7742-86A5-50001AB6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74" y="1486319"/>
              <a:ext cx="3011734" cy="331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15" descr="Schermata 2016-01-27 alle 17.02.21.png">
              <a:extLst>
                <a:ext uri="{FF2B5EF4-FFF2-40B4-BE49-F238E27FC236}">
                  <a16:creationId xmlns:a16="http://schemas.microsoft.com/office/drawing/2014/main" id="{1F5FAA16-8AF3-BF4E-BB96-CEEAAF62C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476399"/>
              <a:ext cx="2494111" cy="349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54323A5B-D758-5A45-A8D7-E45A91F7B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175" y="2695600"/>
              <a:ext cx="12192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9991ABD-DB37-B64C-A598-E73316AAE2E7}"/>
                </a:ext>
              </a:extLst>
            </p:cNvPr>
            <p:cNvSpPr txBox="1"/>
            <p:nvPr/>
          </p:nvSpPr>
          <p:spPr>
            <a:xfrm>
              <a:off x="1545708" y="5283320"/>
              <a:ext cx="1328184" cy="461665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’’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&lt; 0</a:t>
              </a:r>
              <a:endParaRPr lang="it-IT" sz="2400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441A815-9B5A-114D-B87A-6407F410C6D6}"/>
                </a:ext>
              </a:extLst>
            </p:cNvPr>
            <p:cNvSpPr txBox="1"/>
            <p:nvPr/>
          </p:nvSpPr>
          <p:spPr>
            <a:xfrm>
              <a:off x="5322591" y="5150860"/>
              <a:ext cx="3666557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grafico di </a:t>
              </a:r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rivolge la concavità verso il basso</a:t>
              </a:r>
              <a:endParaRPr lang="it-IT" sz="2400" dirty="0"/>
            </a:p>
          </p:txBody>
        </p:sp>
        <p:sp>
          <p:nvSpPr>
            <p:cNvPr id="19" name="Right Arrow 8">
              <a:extLst>
                <a:ext uri="{FF2B5EF4-FFF2-40B4-BE49-F238E27FC236}">
                  <a16:creationId xmlns:a16="http://schemas.microsoft.com/office/drawing/2014/main" id="{97B4A2F3-0AD0-E241-94B0-8E381199E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183" y="5363985"/>
              <a:ext cx="2391408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470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0">
            <a:extLst>
              <a:ext uri="{FF2B5EF4-FFF2-40B4-BE49-F238E27FC236}">
                <a16:creationId xmlns:a16="http://schemas.microsoft.com/office/drawing/2014/main" id="{64E37CE7-97F8-C648-AFD6-3992D1F5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8B3C5-2677-E74F-9E09-52465826510A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6866" name="Footer Placeholder 11">
            <a:extLst>
              <a:ext uri="{FF2B5EF4-FFF2-40B4-BE49-F238E27FC236}">
                <a16:creationId xmlns:a16="http://schemas.microsoft.com/office/drawing/2014/main" id="{50C621B0-AB50-FF47-A877-1BC42EF9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771800" y="6538912"/>
            <a:ext cx="2209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36867" name="TextBox 18">
            <a:extLst>
              <a:ext uri="{FF2B5EF4-FFF2-40B4-BE49-F238E27FC236}">
                <a16:creationId xmlns:a16="http://schemas.microsoft.com/office/drawing/2014/main" id="{82C43CD8-16E4-CF4E-9463-EE70F6A2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724" y="-17471"/>
            <a:ext cx="54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Osservo un punto notevole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F157E5-566B-054E-8939-77C1219308EA}"/>
              </a:ext>
            </a:extLst>
          </p:cNvPr>
          <p:cNvSpPr txBox="1"/>
          <p:nvPr/>
        </p:nvSpPr>
        <p:spPr>
          <a:xfrm>
            <a:off x="4860032" y="5771575"/>
            <a:ext cx="3096344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F</a:t>
            </a:r>
            <a:r>
              <a:rPr lang="it-IT" sz="3200" b="1" dirty="0">
                <a:solidFill>
                  <a:srgbClr val="FF0000"/>
                </a:solidFill>
              </a:rPr>
              <a:t> punto di flesso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A4C73D4-86FF-2B42-B45F-BDCD71647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4" y="711855"/>
            <a:ext cx="2636902" cy="250112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1BBED91-D78F-9A4E-AE26-4713E00AFD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83"/>
          <a:stretch/>
        </p:blipFill>
        <p:spPr>
          <a:xfrm>
            <a:off x="175857" y="2945430"/>
            <a:ext cx="3113127" cy="166369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D0255A8-5F69-A140-8A0A-EDE7AEC65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6" y="4689361"/>
            <a:ext cx="2087488" cy="207682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F8B30DD-9A33-7743-8AA5-E58C9975E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99" y="719923"/>
            <a:ext cx="5100979" cy="48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5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>
            <a:extLst>
              <a:ext uri="{FF2B5EF4-FFF2-40B4-BE49-F238E27FC236}">
                <a16:creationId xmlns:a16="http://schemas.microsoft.com/office/drawing/2014/main" id="{2555A224-AFBB-2946-B1CB-17DEC07B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4080C-BBE9-214E-8F79-DF66E8EEA81F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182D9DCD-2014-084C-8F5A-B6CF3F5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00980" y="650313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D514214-2E05-2546-BE21-988ED301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5406"/>
            <a:ext cx="84817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Riconoscere archi con concavità verso l’alto o verso il basso nel grafico di una funzione y = </a:t>
            </a:r>
            <a:r>
              <a:rPr lang="it-IT" altLang="it-IT" b="1" dirty="0" err="1">
                <a:solidFill>
                  <a:srgbClr val="FF0000"/>
                </a:solidFill>
              </a:rPr>
              <a:t>f</a:t>
            </a:r>
            <a:r>
              <a:rPr lang="it-IT" altLang="it-IT" b="1" dirty="0">
                <a:solidFill>
                  <a:srgbClr val="FF0000"/>
                </a:solidFill>
              </a:rPr>
              <a:t>(x)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759718-359F-3D48-9825-5830941B3B8C}"/>
              </a:ext>
            </a:extLst>
          </p:cNvPr>
          <p:cNvSpPr txBox="1"/>
          <p:nvPr/>
        </p:nvSpPr>
        <p:spPr>
          <a:xfrm>
            <a:off x="4704886" y="4221088"/>
            <a:ext cx="4104456" cy="1384995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grafico non è necessario: basta esaminare il segno di </a:t>
            </a:r>
            <a:r>
              <a:rPr lang="it-IT" sz="2800" b="1" dirty="0" err="1"/>
              <a:t>f</a:t>
            </a:r>
            <a:r>
              <a:rPr lang="it-IT" sz="2800" b="1" dirty="0"/>
              <a:t>"(x)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9A7183A-3415-3D43-8D44-1DDAC0E82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83"/>
          <a:stretch/>
        </p:blipFill>
        <p:spPr>
          <a:xfrm>
            <a:off x="683568" y="1475253"/>
            <a:ext cx="5256584" cy="240762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3CAA3CF-20D0-9842-AAAA-9DA4611F7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8" y="4005064"/>
            <a:ext cx="2448272" cy="201622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98584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FC50CC-4FF4-E74B-AC78-0DE53330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ECB547-76C9-564E-88AE-3880977822A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5" name="Footer Placeholder 3">
            <a:extLst>
              <a:ext uri="{FF2B5EF4-FFF2-40B4-BE49-F238E27FC236}">
                <a16:creationId xmlns:a16="http://schemas.microsoft.com/office/drawing/2014/main" id="{D3C42DDF-BE49-1F44-BFEB-5BFE20D3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55577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6" name="Title 4">
            <a:extLst>
              <a:ext uri="{FF2B5EF4-FFF2-40B4-BE49-F238E27FC236}">
                <a16:creationId xmlns:a16="http://schemas.microsoft.com/office/drawing/2014/main" id="{B4626365-9EC0-7941-8475-F6E07BDDE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86106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B1CCD5B8-88FC-8143-A304-5747E80AE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09048"/>
            <a:ext cx="73456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Calibri" panose="020F0502020204030204" pitchFamily="34" charset="0"/>
              </a:rPr>
              <a:t>Completa la scheda di lavoro per collegare il grafico di una funzione </a:t>
            </a:r>
            <a:r>
              <a:rPr lang="it-IT" altLang="it-IT" sz="3200" b="1" dirty="0" err="1">
                <a:latin typeface="Calibri" panose="020F0502020204030204" pitchFamily="34" charset="0"/>
              </a:rPr>
              <a:t>f</a:t>
            </a:r>
            <a:r>
              <a:rPr lang="it-IT" altLang="it-IT" sz="3200" b="1" dirty="0">
                <a:latin typeface="Calibri" panose="020F0502020204030204" pitchFamily="34" charset="0"/>
              </a:rPr>
              <a:t>(x) con il segno di </a:t>
            </a:r>
            <a:r>
              <a:rPr lang="it-IT" altLang="it-IT" sz="3200" b="1" dirty="0" err="1">
                <a:latin typeface="Calibri" panose="020F0502020204030204" pitchFamily="34" charset="0"/>
              </a:rPr>
              <a:t>f</a:t>
            </a:r>
            <a:r>
              <a:rPr lang="it-IT" altLang="it-IT" sz="3200" b="1" dirty="0">
                <a:latin typeface="Calibri" panose="020F0502020204030204" pitchFamily="34" charset="0"/>
              </a:rPr>
              <a:t>’(x) e </a:t>
            </a:r>
            <a:r>
              <a:rPr lang="it-IT" altLang="it-IT" sz="3200" b="1" dirty="0" err="1">
                <a:latin typeface="Calibri" panose="020F0502020204030204" pitchFamily="34" charset="0"/>
              </a:rPr>
              <a:t>f</a:t>
            </a:r>
            <a:r>
              <a:rPr lang="it-IT" altLang="it-IT" sz="3200" b="1" dirty="0">
                <a:latin typeface="Calibri" panose="020F0502020204030204" pitchFamily="34" charset="0"/>
              </a:rPr>
              <a:t>’’(x)</a:t>
            </a:r>
          </a:p>
        </p:txBody>
      </p:sp>
    </p:spTree>
    <p:extLst>
      <p:ext uri="{BB962C8B-B14F-4D97-AF65-F5344CB8AC3E}">
        <p14:creationId xmlns:p14="http://schemas.microsoft.com/office/powerpoint/2010/main" val="350575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1FD095BA-1A7D-CC42-B92F-9BA9CD5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2D2DE-E284-074F-8DC8-A14F53F5AFE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780122B7-1E46-F84C-B90D-9AB5340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C9EC525-D570-AF45-953D-A8353D0AE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Funzioni crescenti o decrescenti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B094DD-489F-6D45-806F-8233738549BD}"/>
              </a:ext>
            </a:extLst>
          </p:cNvPr>
          <p:cNvSpPr txBox="1"/>
          <p:nvPr/>
        </p:nvSpPr>
        <p:spPr>
          <a:xfrm>
            <a:off x="2465276" y="1438285"/>
            <a:ext cx="4213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00FF"/>
                </a:solidFill>
              </a:rPr>
              <a:t>Le più semplici: le rette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1C1488-C469-4646-A039-ADE335708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94576"/>
            <a:ext cx="2832100" cy="43307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007F8F4-12D9-9C43-AADD-28554E0D0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59012"/>
            <a:ext cx="32258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2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69B49-385C-4E41-9356-3AAF4DAD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52DC34-4C8A-6242-9A26-E34DAF6AB15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Footer Placeholder 3">
            <a:extLst>
              <a:ext uri="{FF2B5EF4-FFF2-40B4-BE49-F238E27FC236}">
                <a16:creationId xmlns:a16="http://schemas.microsoft.com/office/drawing/2014/main" id="{9CCA01B9-34E1-734C-8811-7ACCDF3A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48376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sp>
        <p:nvSpPr>
          <p:cNvPr id="39940" name="Title 4">
            <a:extLst>
              <a:ext uri="{FF2B5EF4-FFF2-40B4-BE49-F238E27FC236}">
                <a16:creationId xmlns:a16="http://schemas.microsoft.com/office/drawing/2014/main" id="{9721FD11-1C32-5242-A373-C41C623E6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Riflessioni sul lavoro svolto</a:t>
            </a:r>
          </a:p>
        </p:txBody>
      </p:sp>
    </p:spTree>
    <p:extLst>
      <p:ext uri="{BB962C8B-B14F-4D97-AF65-F5344CB8AC3E}">
        <p14:creationId xmlns:p14="http://schemas.microsoft.com/office/powerpoint/2010/main" val="4158761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 quesito, colonna 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0F8FAC-996A-9B45-9CF5-F9AEB8BD1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9" y="1441891"/>
            <a:ext cx="2546748" cy="52962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123C3E7-D77B-6347-B400-74C33681B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79891"/>
            <a:ext cx="8610600" cy="7239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6318E6-29CA-8E45-8750-8634949546D8}"/>
              </a:ext>
            </a:extLst>
          </p:cNvPr>
          <p:cNvSpPr txBox="1"/>
          <p:nvPr/>
        </p:nvSpPr>
        <p:spPr>
          <a:xfrm>
            <a:off x="2555776" y="365594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B87D241-4AA6-C344-A0AD-7DBE41820AEC}"/>
              </a:ext>
            </a:extLst>
          </p:cNvPr>
          <p:cNvSpPr/>
          <p:nvPr/>
        </p:nvSpPr>
        <p:spPr>
          <a:xfrm>
            <a:off x="2623997" y="3966416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673AE9F-B5FD-C54D-A540-748EEA5A1FD9}"/>
              </a:ext>
            </a:extLst>
          </p:cNvPr>
          <p:cNvSpPr/>
          <p:nvPr/>
        </p:nvSpPr>
        <p:spPr>
          <a:xfrm>
            <a:off x="2457842" y="5417632"/>
            <a:ext cx="281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F15E278-F0DD-6C42-959C-C77CA85FA207}"/>
              </a:ext>
            </a:extLst>
          </p:cNvPr>
          <p:cNvSpPr/>
          <p:nvPr/>
        </p:nvSpPr>
        <p:spPr>
          <a:xfrm>
            <a:off x="2509138" y="5648464"/>
            <a:ext cx="229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ECDAC05-8516-CF4E-82AD-CD3E439CC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9" y="1844824"/>
            <a:ext cx="5254291" cy="25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36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 quesito, colonna 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908BA4-6F79-0249-907B-E09DE7BAF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92216"/>
            <a:ext cx="2794236" cy="52021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95A0CA1-D264-A84D-B6D6-2A2791FB8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33202"/>
            <a:ext cx="8610600" cy="723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D8B93B6-658B-C946-AB6A-BF59F36DB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42" y="2348880"/>
            <a:ext cx="5753950" cy="280831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CBECCAE-E046-1044-A9D9-913E051AC446}"/>
              </a:ext>
            </a:extLst>
          </p:cNvPr>
          <p:cNvSpPr txBox="1"/>
          <p:nvPr/>
        </p:nvSpPr>
        <p:spPr>
          <a:xfrm>
            <a:off x="2555776" y="365594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E32421A-8526-C04E-9309-FAA3844430FE}"/>
              </a:ext>
            </a:extLst>
          </p:cNvPr>
          <p:cNvSpPr/>
          <p:nvPr/>
        </p:nvSpPr>
        <p:spPr>
          <a:xfrm>
            <a:off x="2623997" y="3966416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7E1524-838D-A24D-B013-62419D878674}"/>
              </a:ext>
            </a:extLst>
          </p:cNvPr>
          <p:cNvSpPr txBox="1"/>
          <p:nvPr/>
        </p:nvSpPr>
        <p:spPr>
          <a:xfrm>
            <a:off x="2339752" y="53541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165B74F-C935-9847-A35A-2D7724882706}"/>
              </a:ext>
            </a:extLst>
          </p:cNvPr>
          <p:cNvSpPr/>
          <p:nvPr/>
        </p:nvSpPr>
        <p:spPr>
          <a:xfrm>
            <a:off x="2407973" y="5664625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4133983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 quesito, colonna 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49B6DD-B102-A047-AA60-799BDA2BE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1" y="1428232"/>
            <a:ext cx="2700271" cy="52960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F1D4EAD-0434-F24A-9CDE-A61FAA6D0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33202"/>
            <a:ext cx="8610600" cy="7239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D3EDD2B-57A3-624E-B181-23D3891B3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21507"/>
            <a:ext cx="5498697" cy="256362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2F3542-7BC9-D044-9D0B-6E28457F96F5}"/>
              </a:ext>
            </a:extLst>
          </p:cNvPr>
          <p:cNvSpPr txBox="1"/>
          <p:nvPr/>
        </p:nvSpPr>
        <p:spPr>
          <a:xfrm>
            <a:off x="2637206" y="393840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E5C310-49D3-0149-A67C-3CB65B4DE244}"/>
              </a:ext>
            </a:extLst>
          </p:cNvPr>
          <p:cNvSpPr txBox="1"/>
          <p:nvPr/>
        </p:nvSpPr>
        <p:spPr>
          <a:xfrm>
            <a:off x="2583656" y="518513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EF1FA06-F442-CE4E-8B46-02A522F78CA8}"/>
              </a:ext>
            </a:extLst>
          </p:cNvPr>
          <p:cNvSpPr/>
          <p:nvPr/>
        </p:nvSpPr>
        <p:spPr>
          <a:xfrm>
            <a:off x="2646840" y="5539190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4232326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395536" y="45124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 quesito, colonna 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2F2942-23C9-EC4D-9843-4570A389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8" y="1401784"/>
            <a:ext cx="2564572" cy="53012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0569DF4-27CA-F64D-A636-0E8F2C032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7884"/>
            <a:ext cx="8610600" cy="7239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E474CEB-CB00-CA4B-89B9-36FE45B7C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60" y="2605103"/>
            <a:ext cx="5593679" cy="268445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5EFAFE-F586-FB4D-94A5-18F0B88809F6}"/>
              </a:ext>
            </a:extLst>
          </p:cNvPr>
          <p:cNvSpPr txBox="1"/>
          <p:nvPr/>
        </p:nvSpPr>
        <p:spPr>
          <a:xfrm>
            <a:off x="2525508" y="54452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E46D3FB-1812-2F4C-83C7-80D051B50ED7}"/>
              </a:ext>
            </a:extLst>
          </p:cNvPr>
          <p:cNvSpPr txBox="1"/>
          <p:nvPr/>
        </p:nvSpPr>
        <p:spPr>
          <a:xfrm>
            <a:off x="2552577" y="35039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E5C2134-152A-5244-A2C6-516B96E093BF}"/>
              </a:ext>
            </a:extLst>
          </p:cNvPr>
          <p:cNvSpPr/>
          <p:nvPr/>
        </p:nvSpPr>
        <p:spPr>
          <a:xfrm>
            <a:off x="2553820" y="3934094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835969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07722" y="62609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II quesito: risposta corretta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4469239-9FA2-964A-968B-F24FCB1B706C}"/>
              </a:ext>
            </a:extLst>
          </p:cNvPr>
          <p:cNvGrpSpPr/>
          <p:nvPr/>
        </p:nvGrpSpPr>
        <p:grpSpPr>
          <a:xfrm>
            <a:off x="223436" y="906174"/>
            <a:ext cx="8915400" cy="5875786"/>
            <a:chOff x="223436" y="906174"/>
            <a:chExt cx="8915400" cy="5875786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3609564-8758-2242-A891-0029D943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184" y="1947799"/>
              <a:ext cx="3046586" cy="3630427"/>
            </a:xfrm>
            <a:prstGeom prst="rect">
              <a:avLst/>
            </a:prstGeom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EA053C8C-8C77-F846-B5F6-5A28A1C94FCF}"/>
                </a:ext>
              </a:extLst>
            </p:cNvPr>
            <p:cNvGrpSpPr/>
            <p:nvPr/>
          </p:nvGrpSpPr>
          <p:grpSpPr>
            <a:xfrm>
              <a:off x="223436" y="906174"/>
              <a:ext cx="8915400" cy="5875786"/>
              <a:chOff x="223436" y="906174"/>
              <a:chExt cx="8915400" cy="5875786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C3246002-8183-5D43-9331-1D4D9A204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436" y="906174"/>
                <a:ext cx="8915400" cy="901700"/>
              </a:xfrm>
              <a:prstGeom prst="rect">
                <a:avLst/>
              </a:prstGeom>
            </p:spPr>
          </p:pic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CBB02CC2-EC42-2D42-9C3E-F21151F45528}"/>
                  </a:ext>
                </a:extLst>
              </p:cNvPr>
              <p:cNvCxnSpPr/>
              <p:nvPr/>
            </p:nvCxnSpPr>
            <p:spPr>
              <a:xfrm flipV="1">
                <a:off x="5247401" y="5017766"/>
                <a:ext cx="511077" cy="34960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F6E5A29-1497-1B4B-A093-411BE02BCAD8}"/>
                  </a:ext>
                </a:extLst>
              </p:cNvPr>
              <p:cNvSpPr txBox="1"/>
              <p:nvPr/>
            </p:nvSpPr>
            <p:spPr>
              <a:xfrm>
                <a:off x="5430451" y="5574494"/>
                <a:ext cx="1368152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55E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rgbClr val="055EF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Crescente e concavità verso l’alto</a:t>
                </a:r>
              </a:p>
            </p:txBody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2527B09-6362-4E4F-89C0-559998BE558F}"/>
                  </a:ext>
                </a:extLst>
              </p:cNvPr>
              <p:cNvSpPr txBox="1"/>
              <p:nvPr/>
            </p:nvSpPr>
            <p:spPr>
              <a:xfrm>
                <a:off x="6999293" y="5354442"/>
                <a:ext cx="1500437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Crescente e concavità verso il basso</a:t>
                </a:r>
              </a:p>
            </p:txBody>
          </p: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642E04EC-3D36-BE40-9CF2-2EA32E974FEA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 flipV="1">
                <a:off x="6766732" y="4148514"/>
                <a:ext cx="982780" cy="12059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A664B229-AA61-F346-A0C8-EA29E4273A06}"/>
                  </a:ext>
                </a:extLst>
              </p:cNvPr>
              <p:cNvSpPr txBox="1"/>
              <p:nvPr/>
            </p:nvSpPr>
            <p:spPr>
              <a:xfrm>
                <a:off x="7807197" y="2903118"/>
                <a:ext cx="1224136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10776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rgbClr val="107768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Crescente e concavità verso l’alto</a:t>
                </a:r>
              </a:p>
            </p:txBody>
          </p: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7DB65347-A6C4-1E40-AE0D-62DB527BCE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67421" y="2300154"/>
                <a:ext cx="814215" cy="602964"/>
              </a:xfrm>
              <a:prstGeom prst="straightConnector1">
                <a:avLst/>
              </a:prstGeom>
              <a:ln w="38100">
                <a:solidFill>
                  <a:srgbClr val="10776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9199EA0-87DF-E948-8EBA-C5FA6586B312}"/>
                  </a:ext>
                </a:extLst>
              </p:cNvPr>
              <p:cNvSpPr txBox="1"/>
              <p:nvPr/>
            </p:nvSpPr>
            <p:spPr>
              <a:xfrm>
                <a:off x="249361" y="5858630"/>
                <a:ext cx="3143870" cy="923330"/>
              </a:xfrm>
              <a:prstGeom prst="rect">
                <a:avLst/>
              </a:prstGeom>
              <a:solidFill>
                <a:srgbClr val="FFFEE8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>
                    <a:solidFill>
                      <a:srgbClr val="FF0000"/>
                    </a:solidFill>
                  </a:rPr>
                  <a:t>N</a:t>
                </a:r>
                <a:r>
                  <a:rPr lang="it-IT" b="1" dirty="0"/>
                  <a:t> punto di minimo relativo</a:t>
                </a:r>
              </a:p>
              <a:p>
                <a:r>
                  <a:rPr lang="it-IT" b="1" dirty="0">
                    <a:solidFill>
                      <a:srgbClr val="055EF0"/>
                    </a:solidFill>
                  </a:rPr>
                  <a:t>F</a:t>
                </a:r>
                <a:r>
                  <a:rPr lang="it-IT" b="1" baseline="-25000" dirty="0">
                    <a:solidFill>
                      <a:srgbClr val="055EF0"/>
                    </a:solidFill>
                  </a:rPr>
                  <a:t>1</a:t>
                </a:r>
                <a:r>
                  <a:rPr lang="it-IT" b="1" dirty="0"/>
                  <a:t> flesso</a:t>
                </a:r>
              </a:p>
              <a:p>
                <a:r>
                  <a:rPr lang="it-IT" b="1" dirty="0">
                    <a:solidFill>
                      <a:srgbClr val="055EF0"/>
                    </a:solidFill>
                  </a:rPr>
                  <a:t>F</a:t>
                </a:r>
                <a:r>
                  <a:rPr lang="it-IT" b="1" baseline="-25000" dirty="0">
                    <a:solidFill>
                      <a:srgbClr val="055EF0"/>
                    </a:solidFill>
                  </a:rPr>
                  <a:t>2</a:t>
                </a:r>
                <a:r>
                  <a:rPr lang="it-IT" b="1" dirty="0"/>
                  <a:t> flesso orizzontale</a:t>
                </a:r>
              </a:p>
            </p:txBody>
          </p:sp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66E2D6A4-BEDC-0748-893E-7952120730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5"/>
              <a:stretch/>
            </p:blipFill>
            <p:spPr>
              <a:xfrm>
                <a:off x="249361" y="1912040"/>
                <a:ext cx="3869284" cy="3878335"/>
              </a:xfrm>
              <a:prstGeom prst="rect">
                <a:avLst/>
              </a:prstGeom>
              <a:ln w="28575">
                <a:solidFill>
                  <a:srgbClr val="FFC000"/>
                </a:solidFill>
              </a:ln>
            </p:spPr>
          </p:pic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FF0E3CB-B1B3-FF43-A982-6CB0B9EC8BE8}"/>
                  </a:ext>
                </a:extLst>
              </p:cNvPr>
              <p:cNvSpPr txBox="1"/>
              <p:nvPr/>
            </p:nvSpPr>
            <p:spPr>
              <a:xfrm>
                <a:off x="3829738" y="5351799"/>
                <a:ext cx="1368152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Decrescente e concavità verso l’alto</a:t>
                </a:r>
              </a:p>
            </p:txBody>
          </p:sp>
        </p:grpSp>
      </p:grp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5C82BE2-8B33-B147-AD09-21E1B9F19738}"/>
              </a:ext>
            </a:extLst>
          </p:cNvPr>
          <p:cNvCxnSpPr>
            <a:cxnSpLocks/>
          </p:cNvCxnSpPr>
          <p:nvPr/>
        </p:nvCxnSpPr>
        <p:spPr>
          <a:xfrm flipH="1" flipV="1">
            <a:off x="6192179" y="5043961"/>
            <a:ext cx="401761" cy="534265"/>
          </a:xfrm>
          <a:prstGeom prst="straightConnector1">
            <a:avLst/>
          </a:prstGeom>
          <a:ln w="38100">
            <a:solidFill>
              <a:srgbClr val="055E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28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413852" y="-95839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II quesito: risposta errata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180CE961-4577-6E44-8490-E841D1044123}"/>
              </a:ext>
            </a:extLst>
          </p:cNvPr>
          <p:cNvGrpSpPr/>
          <p:nvPr/>
        </p:nvGrpSpPr>
        <p:grpSpPr>
          <a:xfrm>
            <a:off x="114300" y="666161"/>
            <a:ext cx="8915400" cy="6126916"/>
            <a:chOff x="114300" y="666161"/>
            <a:chExt cx="8915400" cy="6126916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3609564-8758-2242-A891-0029D943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714" y="1707786"/>
              <a:ext cx="3046586" cy="3630427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3246002-8183-5D43-9331-1D4D9A204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666161"/>
              <a:ext cx="8915400" cy="901700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A664B229-AA61-F346-A0C8-EA29E4273A06}"/>
                </a:ext>
              </a:extLst>
            </p:cNvPr>
            <p:cNvSpPr txBox="1"/>
            <p:nvPr/>
          </p:nvSpPr>
          <p:spPr>
            <a:xfrm>
              <a:off x="7698061" y="2663105"/>
              <a:ext cx="1224136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077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107768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Crescente e concavità verso l’alto</a:t>
              </a:r>
            </a:p>
          </p:txBody>
        </p: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7DB65347-A6C4-1E40-AE0D-62DB527BCE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8285" y="2060141"/>
              <a:ext cx="814215" cy="602964"/>
            </a:xfrm>
            <a:prstGeom prst="straightConnector1">
              <a:avLst/>
            </a:prstGeom>
            <a:ln w="38100">
              <a:solidFill>
                <a:srgbClr val="1077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9199EA0-87DF-E948-8EBA-C5FA6586B312}"/>
                </a:ext>
              </a:extLst>
            </p:cNvPr>
            <p:cNvSpPr txBox="1"/>
            <p:nvPr/>
          </p:nvSpPr>
          <p:spPr>
            <a:xfrm>
              <a:off x="187545" y="5869747"/>
              <a:ext cx="3328733" cy="923330"/>
            </a:xfrm>
            <a:prstGeom prst="rect">
              <a:avLst/>
            </a:prstGeom>
            <a:solidFill>
              <a:srgbClr val="FFFEE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rgbClr val="FF0000"/>
                  </a:solidFill>
                </a:rPr>
                <a:t>N</a:t>
              </a:r>
              <a:r>
                <a:rPr lang="it-IT" b="1" dirty="0"/>
                <a:t> punto di </a:t>
              </a:r>
              <a:r>
                <a:rPr lang="it-IT" b="1" dirty="0">
                  <a:solidFill>
                    <a:srgbClr val="FF0000"/>
                  </a:solidFill>
                </a:rPr>
                <a:t>massimo</a:t>
              </a:r>
              <a:r>
                <a:rPr lang="it-IT" b="1" dirty="0"/>
                <a:t> relativo</a:t>
              </a:r>
            </a:p>
            <a:p>
              <a:r>
                <a:rPr lang="it-IT" b="1" dirty="0">
                  <a:solidFill>
                    <a:srgbClr val="055EF0"/>
                  </a:solidFill>
                </a:rPr>
                <a:t>F</a:t>
              </a:r>
              <a:r>
                <a:rPr lang="it-IT" b="1" baseline="-25000" dirty="0">
                  <a:solidFill>
                    <a:srgbClr val="055EF0"/>
                  </a:solidFill>
                </a:rPr>
                <a:t>1</a:t>
              </a:r>
              <a:r>
                <a:rPr lang="it-IT" b="1" dirty="0"/>
                <a:t> flesso</a:t>
              </a:r>
            </a:p>
            <a:p>
              <a:r>
                <a:rPr lang="it-IT" b="1" dirty="0">
                  <a:solidFill>
                    <a:srgbClr val="055EF0"/>
                  </a:solidFill>
                </a:rPr>
                <a:t>F</a:t>
              </a:r>
              <a:r>
                <a:rPr lang="it-IT" b="1" baseline="-25000" dirty="0">
                  <a:solidFill>
                    <a:srgbClr val="055EF0"/>
                  </a:solidFill>
                </a:rPr>
                <a:t>2</a:t>
              </a:r>
              <a:r>
                <a:rPr lang="it-IT" b="1" dirty="0"/>
                <a:t> flesso orizzontale</a:t>
              </a:r>
            </a:p>
          </p:txBody>
        </p:sp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E8BF61CC-2648-B448-89FA-66538C948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19" y="1820823"/>
              <a:ext cx="4470400" cy="3924300"/>
            </a:xfrm>
            <a:prstGeom prst="rect">
              <a:avLst/>
            </a:prstGeom>
          </p:spPr>
        </p:pic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B38039B-08E8-E54E-B475-FBC868053E19}"/>
                </a:ext>
              </a:extLst>
            </p:cNvPr>
            <p:cNvSpPr txBox="1"/>
            <p:nvPr/>
          </p:nvSpPr>
          <p:spPr>
            <a:xfrm>
              <a:off x="3256041" y="1590617"/>
              <a:ext cx="1650957" cy="646331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’(x) &lt; 0 </a:t>
              </a:r>
            </a:p>
            <a:p>
              <a:pPr algn="ctr"/>
              <a:r>
                <a:rPr lang="it-IT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(x) decrescente</a:t>
              </a:r>
            </a:p>
          </p:txBody>
        </p:sp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91C1315D-A3FC-B241-971C-8D0490CF00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153" y="2229911"/>
              <a:ext cx="1010664" cy="174341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CE056EE2-33DE-1443-ADF5-3CB5292647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5893" y="5096394"/>
              <a:ext cx="902821" cy="75706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2527B09-6362-4E4F-89C0-559998BE558F}"/>
              </a:ext>
            </a:extLst>
          </p:cNvPr>
          <p:cNvSpPr txBox="1"/>
          <p:nvPr/>
        </p:nvSpPr>
        <p:spPr>
          <a:xfrm>
            <a:off x="4022210" y="5569545"/>
            <a:ext cx="1904083" cy="923330"/>
          </a:xfrm>
          <a:prstGeom prst="rect">
            <a:avLst/>
          </a:prstGeom>
          <a:solidFill>
            <a:srgbClr val="FFFEE8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’’(x) &lt; 0 </a:t>
            </a:r>
          </a:p>
          <a:p>
            <a:pPr algn="ctr"/>
            <a:r>
              <a:rPr lang="it-IT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(x) con</a:t>
            </a:r>
            <a:r>
              <a:rPr lang="it-IT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concavità verso il basso</a:t>
            </a:r>
          </a:p>
        </p:txBody>
      </p:sp>
    </p:spTree>
    <p:extLst>
      <p:ext uri="{BB962C8B-B14F-4D97-AF65-F5344CB8AC3E}">
        <p14:creationId xmlns:p14="http://schemas.microsoft.com/office/powerpoint/2010/main" val="3337080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300010" y="-26203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II quesito: risposta errata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105400" y="637454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522875-AE1C-2D4C-8C6E-3988DAF11AF9}"/>
              </a:ext>
            </a:extLst>
          </p:cNvPr>
          <p:cNvGrpSpPr/>
          <p:nvPr/>
        </p:nvGrpSpPr>
        <p:grpSpPr>
          <a:xfrm>
            <a:off x="458" y="594559"/>
            <a:ext cx="8915400" cy="6215143"/>
            <a:chOff x="458" y="594559"/>
            <a:chExt cx="8915400" cy="6215143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3609564-8758-2242-A891-0029D943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365" y="1668240"/>
              <a:ext cx="3240360" cy="3861335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3246002-8183-5D43-9331-1D4D9A204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" y="594559"/>
              <a:ext cx="8915400" cy="901700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9199EA0-87DF-E948-8EBA-C5FA6586B312}"/>
                </a:ext>
              </a:extLst>
            </p:cNvPr>
            <p:cNvSpPr txBox="1"/>
            <p:nvPr/>
          </p:nvSpPr>
          <p:spPr>
            <a:xfrm>
              <a:off x="380783" y="5424707"/>
              <a:ext cx="3743979" cy="1384995"/>
            </a:xfrm>
            <a:prstGeom prst="rect">
              <a:avLst/>
            </a:prstGeom>
            <a:solidFill>
              <a:srgbClr val="FFFEE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00FF"/>
                  </a:solidFill>
                </a:rPr>
                <a:t>Scambiata </a:t>
              </a:r>
              <a:r>
                <a:rPr lang="it-IT" sz="2400" b="1" dirty="0" err="1">
                  <a:solidFill>
                    <a:srgbClr val="0000FF"/>
                  </a:solidFill>
                </a:rPr>
                <a:t>f</a:t>
              </a:r>
              <a:r>
                <a:rPr lang="it-IT" sz="2400" b="1" dirty="0">
                  <a:solidFill>
                    <a:srgbClr val="0000FF"/>
                  </a:solidFill>
                </a:rPr>
                <a:t>’(x) con </a:t>
              </a:r>
              <a:r>
                <a:rPr lang="it-IT" sz="2400" b="1" dirty="0" err="1">
                  <a:solidFill>
                    <a:srgbClr val="0000FF"/>
                  </a:solidFill>
                </a:rPr>
                <a:t>f</a:t>
              </a:r>
              <a:r>
                <a:rPr lang="it-IT" sz="2400" b="1" dirty="0">
                  <a:solidFill>
                    <a:srgbClr val="0000FF"/>
                  </a:solidFill>
                </a:rPr>
                <a:t>’’(x)</a:t>
              </a:r>
            </a:p>
            <a:p>
              <a:r>
                <a:rPr lang="it-IT" sz="2000" b="1" dirty="0" err="1">
                  <a:solidFill>
                    <a:srgbClr val="FF0000"/>
                  </a:solidFill>
                </a:rPr>
                <a:t>N</a:t>
              </a:r>
              <a:r>
                <a:rPr lang="it-IT" sz="2000" b="1" dirty="0"/>
                <a:t> </a:t>
              </a:r>
              <a:r>
                <a:rPr lang="it-IT" sz="2000" b="1" dirty="0">
                  <a:solidFill>
                    <a:srgbClr val="FF0000"/>
                  </a:solidFill>
                </a:rPr>
                <a:t>flesso</a:t>
              </a:r>
            </a:p>
            <a:p>
              <a:r>
                <a:rPr lang="it-IT" sz="2000" b="1" dirty="0">
                  <a:solidFill>
                    <a:srgbClr val="055EF0"/>
                  </a:solidFill>
                </a:rPr>
                <a:t>F</a:t>
              </a:r>
              <a:r>
                <a:rPr lang="it-IT" sz="2000" b="1" baseline="-25000" dirty="0">
                  <a:solidFill>
                    <a:srgbClr val="055EF0"/>
                  </a:solidFill>
                </a:rPr>
                <a:t>1</a:t>
              </a:r>
              <a:r>
                <a:rPr lang="it-IT" sz="2000" b="1" dirty="0"/>
                <a:t> punto </a:t>
              </a:r>
              <a:r>
                <a:rPr lang="it-IT" sz="2000" b="1" dirty="0">
                  <a:solidFill>
                    <a:srgbClr val="FF0000"/>
                  </a:solidFill>
                </a:rPr>
                <a:t>di massimo relativo, con concavità verso l’alto??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D5062F6-66EC-7749-9AFB-C724574035C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25943" y="1668240"/>
              <a:ext cx="4560022" cy="3637605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4C93C38B-1404-1A44-9431-DA7CD37D2C3C}"/>
                </a:ext>
              </a:extLst>
            </p:cNvPr>
            <p:cNvSpPr txBox="1"/>
            <p:nvPr/>
          </p:nvSpPr>
          <p:spPr>
            <a:xfrm>
              <a:off x="3300310" y="1668240"/>
              <a:ext cx="15097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Figura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819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83978" y="4473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II quesito: risposta errata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1165" y="6335810"/>
            <a:ext cx="226368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21576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5753EBBF-61A3-1449-A29D-3355F300E984}"/>
              </a:ext>
            </a:extLst>
          </p:cNvPr>
          <p:cNvGrpSpPr/>
          <p:nvPr/>
        </p:nvGrpSpPr>
        <p:grpSpPr>
          <a:xfrm>
            <a:off x="132133" y="661948"/>
            <a:ext cx="8915400" cy="6038987"/>
            <a:chOff x="114300" y="691099"/>
            <a:chExt cx="8915400" cy="6038987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3609564-8758-2242-A891-0029D943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714" y="1732724"/>
              <a:ext cx="3391718" cy="3958440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3246002-8183-5D43-9331-1D4D9A204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691099"/>
              <a:ext cx="8915400" cy="901700"/>
            </a:xfrm>
            <a:prstGeom prst="rect">
              <a:avLst/>
            </a:prstGeom>
          </p:spPr>
        </p:pic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CE056EE2-33DE-1443-ADF5-3CB5292647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87126" y="3974297"/>
              <a:ext cx="803673" cy="60296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FA1D50F-997C-7A44-A892-6D7BA50EB6CE}"/>
                </a:ext>
              </a:extLst>
            </p:cNvPr>
            <p:cNvSpPr txBox="1"/>
            <p:nvPr/>
          </p:nvSpPr>
          <p:spPr>
            <a:xfrm>
              <a:off x="5741603" y="5769347"/>
              <a:ext cx="2736304" cy="954107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00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Deve essere</a:t>
              </a:r>
            </a:p>
            <a:p>
              <a:pPr algn="ctr"/>
              <a:r>
                <a:rPr lang="it-IT" sz="24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’(2) =  0 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 </a:t>
              </a:r>
              <a:r>
                <a:rPr 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400" b="1" dirty="0">
                  <a:solidFill>
                    <a:srgbClr val="0000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’’(2) =  0</a:t>
              </a:r>
            </a:p>
            <a:p>
              <a:pPr algn="ctr"/>
              <a:endParaRPr lang="it-IT" sz="80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7C9F09A-0C9B-FA48-A4C0-EF83A5956851}"/>
                </a:ext>
              </a:extLst>
            </p:cNvPr>
            <p:cNvSpPr txBox="1"/>
            <p:nvPr/>
          </p:nvSpPr>
          <p:spPr>
            <a:xfrm>
              <a:off x="7152908" y="4592903"/>
              <a:ext cx="1533892" cy="646331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F</a:t>
              </a:r>
              <a:r>
                <a:rPr lang="it-IT" b="1" baseline="-25000" dirty="0"/>
                <a:t>2</a:t>
              </a:r>
              <a:r>
                <a:rPr lang="it-IT" b="1" dirty="0"/>
                <a:t> flesso orizzontale</a:t>
              </a:r>
            </a:p>
          </p:txBody>
        </p:sp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400562A3-B611-E74B-BDD0-0F909D971BB2}"/>
                </a:ext>
              </a:extLst>
            </p:cNvPr>
            <p:cNvPicPr/>
            <p:nvPr/>
          </p:nvPicPr>
          <p:blipFill rotWithShape="1">
            <a:blip r:embed="rId4"/>
            <a:srcRect l="1" r="1399"/>
            <a:stretch/>
          </p:blipFill>
          <p:spPr bwMode="auto">
            <a:xfrm>
              <a:off x="416188" y="1843720"/>
              <a:ext cx="4443318" cy="3863086"/>
            </a:xfrm>
            <a:prstGeom prst="rect">
              <a:avLst/>
            </a:prstGeom>
            <a:ln w="12700"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D13082FD-3275-3543-B69B-E70DAD9153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3808" y="3898374"/>
              <a:ext cx="1364218" cy="23480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1DAC8476-29B6-DE45-A8D7-E2AF2FCF70A9}"/>
                </a:ext>
              </a:extLst>
            </p:cNvPr>
            <p:cNvSpPr txBox="1"/>
            <p:nvPr/>
          </p:nvSpPr>
          <p:spPr>
            <a:xfrm>
              <a:off x="942256" y="5775979"/>
              <a:ext cx="3265770" cy="954107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Nello schema trovo</a:t>
              </a:r>
            </a:p>
            <a:p>
              <a:pPr algn="ctr"/>
              <a:r>
                <a:rPr lang="it-IT" sz="24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’’(2) =  0 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ma  </a:t>
              </a:r>
              <a:r>
                <a:rPr lang="it-IT" sz="2400" b="1" dirty="0" err="1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’(2) &gt;  0</a:t>
              </a:r>
            </a:p>
            <a:p>
              <a:pPr algn="ctr"/>
              <a:endParaRPr lang="it-IT" sz="80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D33C6D8A-1492-E444-9555-8CABF724C0C0}"/>
                </a:ext>
              </a:extLst>
            </p:cNvPr>
            <p:cNvSpPr txBox="1"/>
            <p:nvPr/>
          </p:nvSpPr>
          <p:spPr>
            <a:xfrm>
              <a:off x="3124200" y="1932845"/>
              <a:ext cx="15097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Figura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232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1403648" y="1916832"/>
            <a:ext cx="74168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800" b="1" dirty="0">
                <a:solidFill>
                  <a:srgbClr val="FF0000"/>
                </a:solidFill>
                <a:latin typeface="+mj-lt"/>
              </a:rPr>
              <a:t>Osservazioni sulla risposta errata 3 al II quesito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</p:spTree>
    <p:extLst>
      <p:ext uri="{BB962C8B-B14F-4D97-AF65-F5344CB8AC3E}">
        <p14:creationId xmlns:p14="http://schemas.microsoft.com/office/powerpoint/2010/main" val="353992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>
            <a:extLst>
              <a:ext uri="{FF2B5EF4-FFF2-40B4-BE49-F238E27FC236}">
                <a16:creationId xmlns:a16="http://schemas.microsoft.com/office/drawing/2014/main" id="{C44B086F-6183-084A-B6E0-B4B9136E7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4830" y="94833"/>
            <a:ext cx="7999746" cy="7159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Retta crescente</a:t>
            </a: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33419BD-E070-084E-866A-5BE2D9E9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194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27AEF433-E19F-AD46-BE59-82528A25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2D55B-8EB0-3148-AB78-7E0CD4E2806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CD4DA9-F2E1-0E4F-B3ED-54984A3A0D65}"/>
              </a:ext>
            </a:extLst>
          </p:cNvPr>
          <p:cNvSpPr txBox="1"/>
          <p:nvPr/>
        </p:nvSpPr>
        <p:spPr>
          <a:xfrm>
            <a:off x="1099637" y="3137705"/>
            <a:ext cx="35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98FBF5D-A2A6-F04F-97CC-CA0E92DADD04}"/>
              </a:ext>
            </a:extLst>
          </p:cNvPr>
          <p:cNvGrpSpPr/>
          <p:nvPr/>
        </p:nvGrpSpPr>
        <p:grpSpPr>
          <a:xfrm>
            <a:off x="132790" y="811790"/>
            <a:ext cx="8759690" cy="5220096"/>
            <a:chOff x="132790" y="811790"/>
            <a:chExt cx="8759690" cy="5220096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EC810BF6-AF8B-0A45-B77C-7E84C2111F7D}"/>
                </a:ext>
              </a:extLst>
            </p:cNvPr>
            <p:cNvGrpSpPr/>
            <p:nvPr/>
          </p:nvGrpSpPr>
          <p:grpSpPr>
            <a:xfrm>
              <a:off x="611560" y="811790"/>
              <a:ext cx="3003608" cy="3950508"/>
              <a:chOff x="1187624" y="845416"/>
              <a:chExt cx="3003608" cy="3950508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5E1953BC-FB3E-C24A-B1A7-03C9AA4F2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845416"/>
                <a:ext cx="3003608" cy="3950508"/>
              </a:xfrm>
              <a:prstGeom prst="rect">
                <a:avLst/>
              </a:prstGeom>
            </p:spPr>
          </p:pic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id="{5B0848CF-840D-F34A-83DB-F4386A6B6865}"/>
                  </a:ext>
                </a:extLst>
              </p:cNvPr>
              <p:cNvCxnSpPr/>
              <p:nvPr/>
            </p:nvCxnSpPr>
            <p:spPr>
              <a:xfrm flipV="1">
                <a:off x="1907704" y="1916832"/>
                <a:ext cx="0" cy="90383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84D0C7F5-5471-D14B-8E22-95864449F6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7636" y="1922432"/>
                <a:ext cx="423664" cy="840214"/>
              </a:xfrm>
              <a:prstGeom prst="straightConnector1">
                <a:avLst/>
              </a:prstGeom>
              <a:ln w="38100">
                <a:solidFill>
                  <a:srgbClr val="08904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7AF647AC-3449-8442-8FC3-FF49C608E8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6638" y="3356992"/>
                <a:ext cx="472837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D334A96-D805-D84E-BC01-B372B8C9193E}"/>
                </a:ext>
              </a:extLst>
            </p:cNvPr>
            <p:cNvSpPr txBox="1"/>
            <p:nvPr/>
          </p:nvSpPr>
          <p:spPr>
            <a:xfrm>
              <a:off x="132790" y="4831557"/>
              <a:ext cx="3961147" cy="1200329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Grafico</a:t>
              </a:r>
            </a:p>
            <a:p>
              <a:pPr algn="ctr"/>
              <a:r>
                <a:rPr lang="it-IT" altLang="it-IT" sz="2400" b="1" dirty="0">
                  <a:latin typeface="+mn-lt"/>
                  <a:cs typeface="Arial Narrow" panose="020B0604020202020204" pitchFamily="34" charset="0"/>
                </a:rPr>
                <a:t>Se percorro il grafico da O verso destra, ‘vado in salita’.</a:t>
              </a:r>
              <a:endParaRPr lang="it-IT" sz="2400" b="1" dirty="0">
                <a:latin typeface="+mn-lt"/>
                <a:cs typeface="Arial Narrow" panose="020B0604020202020204" pitchFamily="34" charset="0"/>
              </a:endParaRPr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2D53D7D8-5566-5942-9BDC-0E37A8B9B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937" y="904444"/>
              <a:ext cx="4176464" cy="1429780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B058FFB6-3F2E-DE4B-9CBB-CE812BC23378}"/>
                </a:ext>
              </a:extLst>
            </p:cNvPr>
            <p:cNvSpPr txBox="1"/>
            <p:nvPr/>
          </p:nvSpPr>
          <p:spPr>
            <a:xfrm>
              <a:off x="3995936" y="2397113"/>
              <a:ext cx="4284395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Tabella</a:t>
              </a:r>
            </a:p>
            <a:p>
              <a:pPr algn="ctr"/>
              <a:r>
                <a:rPr lang="it-IT" altLang="it-IT" sz="2400" b="1" dirty="0">
                  <a:latin typeface="+mn-lt"/>
                  <a:cs typeface="Arial Narrow" panose="020B0604020202020204" pitchFamily="34" charset="0"/>
                </a:rPr>
                <a:t>Se aumenta x, cresce anche y.</a:t>
              </a:r>
              <a:endParaRPr lang="it-IT" sz="2400" b="1" dirty="0">
                <a:latin typeface="+mn-lt"/>
                <a:cs typeface="Arial Narrow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65246C5C-BB60-044B-8C29-1B651F4D5ECF}"/>
                    </a:ext>
                  </a:extLst>
                </p:cNvPr>
                <p:cNvSpPr txBox="1"/>
                <p:nvPr/>
              </p:nvSpPr>
              <p:spPr>
                <a:xfrm>
                  <a:off x="5832630" y="4531465"/>
                  <a:ext cx="194323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65246C5C-BB60-044B-8C29-1B651F4D5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2630" y="4531465"/>
                  <a:ext cx="1943236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F4BF9739-4770-0140-8835-6CC147660F5D}"/>
                </a:ext>
              </a:extLst>
            </p:cNvPr>
            <p:cNvSpPr txBox="1"/>
            <p:nvPr/>
          </p:nvSpPr>
          <p:spPr>
            <a:xfrm>
              <a:off x="4716016" y="5061670"/>
              <a:ext cx="4176464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</a:rPr>
                <a:t>Formula</a:t>
              </a:r>
            </a:p>
            <a:p>
              <a:r>
                <a:rPr lang="it-IT" sz="2400" b="1" dirty="0"/>
                <a:t>La pendenza è </a:t>
              </a:r>
              <a:r>
                <a:rPr lang="it-IT" sz="2400" b="1" dirty="0">
                  <a:solidFill>
                    <a:srgbClr val="089045"/>
                  </a:solidFill>
                </a:rPr>
                <a:t>m = 2, positiva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942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83568" y="476672"/>
            <a:ext cx="800323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it-IT" sz="4000" b="1" dirty="0">
                <a:solidFill>
                  <a:srgbClr val="0000FF"/>
                </a:solidFill>
                <a:latin typeface="+mj-lt"/>
              </a:rPr>
              <a:t>Attenzione alle caratteristiche di un flesso orizzontale</a:t>
            </a:r>
            <a:endParaRPr lang="it-IT" sz="40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B86A200-5B61-8846-B4A9-BF876EAA2B8B}"/>
              </a:ext>
            </a:extLst>
          </p:cNvPr>
          <p:cNvGrpSpPr/>
          <p:nvPr/>
        </p:nvGrpSpPr>
        <p:grpSpPr>
          <a:xfrm>
            <a:off x="683568" y="2060848"/>
            <a:ext cx="7979208" cy="4005767"/>
            <a:chOff x="683568" y="2366883"/>
            <a:chExt cx="7979208" cy="4005767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9716CA79-84BF-F54D-BC6C-47A485D20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414210"/>
              <a:ext cx="3391718" cy="3958440"/>
            </a:xfrm>
            <a:prstGeom prst="rect">
              <a:avLst/>
            </a:prstGeom>
          </p:spPr>
        </p:pic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9368AE06-E9CD-694D-9C63-6C51A349C6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01980" y="4655783"/>
              <a:ext cx="803673" cy="60296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914163B8-1CEC-2E4A-BE4E-31BB4DAEE84C}"/>
                </a:ext>
              </a:extLst>
            </p:cNvPr>
            <p:cNvSpPr txBox="1"/>
            <p:nvPr/>
          </p:nvSpPr>
          <p:spPr>
            <a:xfrm>
              <a:off x="4685184" y="2366883"/>
              <a:ext cx="3977592" cy="2369880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190500" indent="-161925">
                <a:buFont typeface="Arial" panose="020B0604020202020204" pitchFamily="34" charset="0"/>
                <a:buChar char="•"/>
              </a:pPr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È un flesso perciò trovo</a:t>
              </a:r>
            </a:p>
            <a:p>
              <a:pPr algn="ctr"/>
              <a:r>
                <a:rPr lang="it-IT" sz="28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’’(2) =  0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La tangente ha pendenza 0, perciò trovo </a:t>
              </a:r>
              <a:r>
                <a:rPr lang="it-IT" sz="28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anche</a:t>
              </a:r>
            </a:p>
            <a:p>
              <a:pPr algn="ctr"/>
              <a:r>
                <a:rPr lang="it-IT" sz="28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’(2) =  0</a:t>
              </a:r>
            </a:p>
            <a:p>
              <a:pPr algn="ctr"/>
              <a:endParaRPr lang="it-IT" sz="80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39D9584-9097-C944-8DD8-CEF9CE17ADAA}"/>
                </a:ext>
              </a:extLst>
            </p:cNvPr>
            <p:cNvSpPr txBox="1"/>
            <p:nvPr/>
          </p:nvSpPr>
          <p:spPr>
            <a:xfrm>
              <a:off x="2767762" y="5274389"/>
              <a:ext cx="1533892" cy="646331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F</a:t>
              </a:r>
              <a:r>
                <a:rPr lang="it-IT" b="1" baseline="-25000" dirty="0"/>
                <a:t>2</a:t>
              </a:r>
              <a:r>
                <a:rPr lang="it-IT" b="1" dirty="0"/>
                <a:t> flesso orizzontale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70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353974" y="371515"/>
            <a:ext cx="8498189" cy="144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01687" indent="-742950">
              <a:buFont typeface="+mj-lt"/>
              <a:buAutoNum type="arabicPeriod" startAt="2"/>
            </a:pPr>
            <a:r>
              <a:rPr lang="it-IT" sz="4000" b="1" dirty="0">
                <a:solidFill>
                  <a:srgbClr val="0000FF"/>
                </a:solidFill>
                <a:latin typeface="+mj-lt"/>
              </a:rPr>
              <a:t>Attenzione nel collegare il grafico di </a:t>
            </a:r>
            <a:r>
              <a:rPr lang="it-IT" sz="4000" b="1" dirty="0" err="1">
                <a:solidFill>
                  <a:srgbClr val="0000FF"/>
                </a:solidFill>
                <a:latin typeface="+mj-lt"/>
              </a:rPr>
              <a:t>f</a:t>
            </a:r>
            <a:r>
              <a:rPr lang="it-IT" sz="4000" b="1" dirty="0">
                <a:solidFill>
                  <a:srgbClr val="0000FF"/>
                </a:solidFill>
                <a:latin typeface="+mj-lt"/>
              </a:rPr>
              <a:t>(x) con il segno delle sue derivate</a:t>
            </a:r>
            <a:endParaRPr lang="it-IT" sz="40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8110064-7ACD-2C44-8063-8B6593E94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87" y="2105700"/>
            <a:ext cx="3022085" cy="3527045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019A92F-C127-A14B-A0B9-3E737E5CFC65}"/>
              </a:ext>
            </a:extLst>
          </p:cNvPr>
          <p:cNvCxnSpPr>
            <a:cxnSpLocks/>
          </p:cNvCxnSpPr>
          <p:nvPr/>
        </p:nvCxnSpPr>
        <p:spPr>
          <a:xfrm flipH="1" flipV="1">
            <a:off x="7218163" y="4073871"/>
            <a:ext cx="803673" cy="6029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EA9FE93-B903-8740-8356-EC4047B772DB}"/>
              </a:ext>
            </a:extLst>
          </p:cNvPr>
          <p:cNvSpPr txBox="1"/>
          <p:nvPr/>
        </p:nvSpPr>
        <p:spPr>
          <a:xfrm>
            <a:off x="5496768" y="5777642"/>
            <a:ext cx="2736304" cy="954107"/>
          </a:xfrm>
          <a:prstGeom prst="rect">
            <a:avLst/>
          </a:prstGeom>
          <a:solidFill>
            <a:srgbClr val="FFFEE8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Deve essere</a:t>
            </a:r>
          </a:p>
          <a:p>
            <a:pPr algn="ctr"/>
            <a:r>
              <a:rPr lang="it-IT" sz="2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’(2) =  0 </a:t>
            </a:r>
            <a:r>
              <a:rPr 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  </a:t>
            </a:r>
            <a:r>
              <a:rPr lang="it-IT" sz="2400" b="1" dirty="0" err="1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’’(2) =  0</a:t>
            </a:r>
          </a:p>
          <a:p>
            <a:pPr algn="ctr"/>
            <a:endParaRPr lang="it-IT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C866426-5E10-8444-B842-0D2377729B76}"/>
              </a:ext>
            </a:extLst>
          </p:cNvPr>
          <p:cNvSpPr txBox="1"/>
          <p:nvPr/>
        </p:nvSpPr>
        <p:spPr>
          <a:xfrm>
            <a:off x="7144534" y="4676835"/>
            <a:ext cx="1533892" cy="646331"/>
          </a:xfrm>
          <a:prstGeom prst="rect">
            <a:avLst/>
          </a:prstGeom>
          <a:solidFill>
            <a:srgbClr val="FFFEE8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F</a:t>
            </a:r>
            <a:r>
              <a:rPr lang="it-IT" b="1" baseline="-25000" dirty="0"/>
              <a:t>2</a:t>
            </a:r>
            <a:r>
              <a:rPr lang="it-IT" b="1" dirty="0"/>
              <a:t> flesso orizzontale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DE23DF4-195D-D146-A424-81A47604EB9E}"/>
              </a:ext>
            </a:extLst>
          </p:cNvPr>
          <p:cNvSpPr txBox="1"/>
          <p:nvPr/>
        </p:nvSpPr>
        <p:spPr>
          <a:xfrm>
            <a:off x="594081" y="5767368"/>
            <a:ext cx="3265770" cy="954107"/>
          </a:xfrm>
          <a:prstGeom prst="rect">
            <a:avLst/>
          </a:prstGeom>
          <a:solidFill>
            <a:srgbClr val="FFFEE8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Nello schema trovo</a:t>
            </a:r>
          </a:p>
          <a:p>
            <a:pPr algn="ctr"/>
            <a:r>
              <a:rPr lang="it-IT" sz="2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’’(2) =  0 </a:t>
            </a:r>
            <a:r>
              <a:rPr 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  </a:t>
            </a:r>
            <a:r>
              <a:rPr lang="it-IT" sz="2400" b="1" dirty="0" err="1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’(2) &gt;  0</a:t>
            </a:r>
          </a:p>
          <a:p>
            <a:pPr algn="ctr"/>
            <a:endParaRPr lang="it-IT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DAC29E9-30C2-374A-A891-ADD1C7C6760E}"/>
              </a:ext>
            </a:extLst>
          </p:cNvPr>
          <p:cNvGrpSpPr/>
          <p:nvPr/>
        </p:nvGrpSpPr>
        <p:grpSpPr>
          <a:xfrm>
            <a:off x="537585" y="2177100"/>
            <a:ext cx="4282893" cy="3384245"/>
            <a:chOff x="434021" y="1814569"/>
            <a:chExt cx="4443318" cy="3863086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D20A39A1-E9E8-FE42-B257-05C4DC9E56B8}"/>
                </a:ext>
              </a:extLst>
            </p:cNvPr>
            <p:cNvPicPr/>
            <p:nvPr/>
          </p:nvPicPr>
          <p:blipFill rotWithShape="1">
            <a:blip r:embed="rId3"/>
            <a:srcRect l="1" r="1399"/>
            <a:stretch/>
          </p:blipFill>
          <p:spPr bwMode="auto">
            <a:xfrm>
              <a:off x="434021" y="1814569"/>
              <a:ext cx="4443318" cy="3863086"/>
            </a:xfrm>
            <a:prstGeom prst="rect">
              <a:avLst/>
            </a:prstGeom>
            <a:ln w="12700"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30F9FD9F-77EB-3F43-A4B4-EDAF8A5CE0CA}"/>
                </a:ext>
              </a:extLst>
            </p:cNvPr>
            <p:cNvSpPr txBox="1"/>
            <p:nvPr/>
          </p:nvSpPr>
          <p:spPr>
            <a:xfrm>
              <a:off x="3142033" y="1903694"/>
              <a:ext cx="15097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Figura 3</a:t>
              </a:r>
            </a:p>
          </p:txBody>
        </p:sp>
      </p:grp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4B5520D-8BF6-0344-8502-462E24DBA730}"/>
              </a:ext>
            </a:extLst>
          </p:cNvPr>
          <p:cNvCxnSpPr>
            <a:cxnSpLocks/>
          </p:cNvCxnSpPr>
          <p:nvPr/>
        </p:nvCxnSpPr>
        <p:spPr>
          <a:xfrm flipH="1" flipV="1">
            <a:off x="2861641" y="3869223"/>
            <a:ext cx="846263" cy="1898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35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>
            <a:extLst>
              <a:ext uri="{FF2B5EF4-FFF2-40B4-BE49-F238E27FC236}">
                <a16:creationId xmlns:a16="http://schemas.microsoft.com/office/drawing/2014/main" id="{C44B086F-6183-084A-B6E0-B4B9136E7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836" y="-22177"/>
            <a:ext cx="7999746" cy="715962"/>
          </a:xfrm>
          <a:ln>
            <a:noFill/>
          </a:ln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Retta decrescente</a:t>
            </a: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33419BD-E070-084E-866A-5BE2D9E9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4194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27AEF433-E19F-AD46-BE59-82528A25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2D55B-8EB0-3148-AB78-7E0CD4E2806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CD4DA9-F2E1-0E4F-B3ED-54984A3A0D65}"/>
              </a:ext>
            </a:extLst>
          </p:cNvPr>
          <p:cNvSpPr txBox="1"/>
          <p:nvPr/>
        </p:nvSpPr>
        <p:spPr>
          <a:xfrm>
            <a:off x="1099637" y="3137705"/>
            <a:ext cx="35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A471C9D-9AA1-6D41-BE5D-6A6139BCA659}"/>
              </a:ext>
            </a:extLst>
          </p:cNvPr>
          <p:cNvGrpSpPr/>
          <p:nvPr/>
        </p:nvGrpSpPr>
        <p:grpSpPr>
          <a:xfrm>
            <a:off x="107504" y="583536"/>
            <a:ext cx="8856984" cy="5770374"/>
            <a:chOff x="107504" y="583536"/>
            <a:chExt cx="8856984" cy="5770374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D334A96-D805-D84E-BC01-B372B8C9193E}"/>
                </a:ext>
              </a:extLst>
            </p:cNvPr>
            <p:cNvSpPr txBox="1"/>
            <p:nvPr/>
          </p:nvSpPr>
          <p:spPr>
            <a:xfrm>
              <a:off x="107504" y="5153581"/>
              <a:ext cx="4104456" cy="1200329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00FF"/>
                  </a:solidFill>
                </a:rPr>
                <a:t>Grafico</a:t>
              </a:r>
            </a:p>
            <a:p>
              <a:pPr algn="ctr"/>
              <a:r>
                <a:rPr lang="it-IT" altLang="it-IT" sz="2400" b="1" dirty="0">
                  <a:latin typeface="+mn-lt"/>
                  <a:cs typeface="Arial Narrow" panose="020B0604020202020204" pitchFamily="34" charset="0"/>
                </a:rPr>
                <a:t>Se percorro il grafico da O verso destra, ‘vado in discesa’.</a:t>
              </a:r>
              <a:endParaRPr lang="it-IT" sz="2400" b="1" dirty="0">
                <a:latin typeface="+mn-lt"/>
                <a:cs typeface="Arial Narrow" panose="020B0604020202020204" pitchFamily="34" charset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B058FFB6-3F2E-DE4B-9CBB-CE812BC23378}"/>
                </a:ext>
              </a:extLst>
            </p:cNvPr>
            <p:cNvSpPr txBox="1"/>
            <p:nvPr/>
          </p:nvSpPr>
          <p:spPr>
            <a:xfrm>
              <a:off x="4401709" y="2306708"/>
              <a:ext cx="4284395" cy="830997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00FF"/>
                  </a:solidFill>
                </a:rPr>
                <a:t>Tabella</a:t>
              </a:r>
            </a:p>
            <a:p>
              <a:pPr algn="ctr"/>
              <a:r>
                <a:rPr lang="it-IT" altLang="it-IT" sz="2400" b="1" dirty="0">
                  <a:latin typeface="+mn-lt"/>
                  <a:cs typeface="Arial Narrow" panose="020B0604020202020204" pitchFamily="34" charset="0"/>
                </a:rPr>
                <a:t>Se aumenta x, decresce y.</a:t>
              </a:r>
              <a:endParaRPr lang="it-IT" sz="2400" b="1" dirty="0">
                <a:latin typeface="+mn-lt"/>
                <a:cs typeface="Arial Narrow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65246C5C-BB60-044B-8C29-1B651F4D5ECF}"/>
                    </a:ext>
                  </a:extLst>
                </p:cNvPr>
                <p:cNvSpPr txBox="1"/>
                <p:nvPr/>
              </p:nvSpPr>
              <p:spPr>
                <a:xfrm>
                  <a:off x="5832630" y="4550976"/>
                  <a:ext cx="194323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65246C5C-BB60-044B-8C29-1B651F4D5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2630" y="4550976"/>
                  <a:ext cx="194323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299" b="-78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F4BF9739-4770-0140-8835-6CC147660F5D}"/>
                    </a:ext>
                  </a:extLst>
                </p:cNvPr>
                <p:cNvSpPr txBox="1"/>
                <p:nvPr/>
              </p:nvSpPr>
              <p:spPr>
                <a:xfrm>
                  <a:off x="4644008" y="5153581"/>
                  <a:ext cx="4320480" cy="830997"/>
                </a:xfrm>
                <a:prstGeom prst="rect">
                  <a:avLst/>
                </a:prstGeom>
                <a:solidFill>
                  <a:srgbClr val="FFFEE8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rgbClr val="0000FF"/>
                      </a:solidFill>
                    </a:rPr>
                    <a:t>Formula</a:t>
                  </a:r>
                </a:p>
                <a:p>
                  <a:r>
                    <a:rPr lang="it-IT" sz="2400" b="1" dirty="0"/>
                    <a:t>La pendenza è </a:t>
                  </a:r>
                  <a:r>
                    <a:rPr lang="it-IT" sz="2400" b="1" dirty="0">
                      <a:solidFill>
                        <a:srgbClr val="FF0000"/>
                      </a:solidFill>
                    </a:rPr>
                    <a:t>m = </a:t>
                  </a:r>
                  <a14:m>
                    <m:oMath xmlns:m="http://schemas.openxmlformats.org/officeDocument/2006/math">
                      <m:r>
                        <a:rPr lang="it-IT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</m:oMath>
                  </a14:m>
                  <a:r>
                    <a:rPr lang="it-IT" sz="2400" b="1" dirty="0">
                      <a:solidFill>
                        <a:srgbClr val="FF0000"/>
                      </a:solidFill>
                    </a:rPr>
                    <a:t>2, negativa</a:t>
                  </a:r>
                  <a:endParaRPr lang="it-IT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F4BF9739-4770-0140-8835-6CC147660F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008" y="5153581"/>
                  <a:ext cx="432048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2053" t="-6061" r="-587" b="-1363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2A6DF0BD-4DD3-9E4C-AA76-D964DED17834}"/>
                </a:ext>
              </a:extLst>
            </p:cNvPr>
            <p:cNvGrpSpPr/>
            <p:nvPr/>
          </p:nvGrpSpPr>
          <p:grpSpPr>
            <a:xfrm>
              <a:off x="369186" y="583536"/>
              <a:ext cx="3594100" cy="4508500"/>
              <a:chOff x="369186" y="583536"/>
              <a:chExt cx="3594100" cy="4508500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EFE04C8A-821D-B14E-9573-4ECCB980F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186" y="583536"/>
                <a:ext cx="3594100" cy="4508500"/>
              </a:xfrm>
              <a:prstGeom prst="rect">
                <a:avLst/>
              </a:prstGeom>
            </p:spPr>
          </p:pic>
          <p:cxnSp>
            <p:nvCxnSpPr>
              <p:cNvPr id="12" name="Connettore 2 11">
                <a:extLst>
                  <a:ext uri="{FF2B5EF4-FFF2-40B4-BE49-F238E27FC236}">
                    <a16:creationId xmlns:a16="http://schemas.microsoft.com/office/drawing/2014/main" id="{1D80CD5B-5EAD-C34C-9ABD-1C253B7214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3688" y="3861048"/>
                <a:ext cx="472837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2">
                <a:extLst>
                  <a:ext uri="{FF2B5EF4-FFF2-40B4-BE49-F238E27FC236}">
                    <a16:creationId xmlns:a16="http://schemas.microsoft.com/office/drawing/2014/main" id="{211118FF-168C-4746-945D-647EB52B7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8493" y="2184193"/>
                <a:ext cx="463267" cy="938936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E55E068F-9EC6-DC47-8D17-CB0684E1B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5320" y="2327854"/>
                <a:ext cx="0" cy="83099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CF97226D-6218-D049-B98E-1EFD5732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880" y="666672"/>
              <a:ext cx="4800600" cy="149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15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>
            <a:extLst>
              <a:ext uri="{FF2B5EF4-FFF2-40B4-BE49-F238E27FC236}">
                <a16:creationId xmlns:a16="http://schemas.microsoft.com/office/drawing/2014/main" id="{C44B086F-6183-084A-B6E0-B4B9136E7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692696"/>
            <a:ext cx="7643192" cy="7159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Riconoscere funzioni lineari 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 = mx + </a:t>
            </a:r>
            <a:r>
              <a:rPr lang="it-IT" altLang="it-IT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crescenti o decrescenti</a:t>
            </a: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33419BD-E070-084E-866A-5BE2D9E9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1907704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2022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27AEF433-E19F-AD46-BE59-82528A25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2D55B-8EB0-3148-AB78-7E0CD4E2806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397854D-DDF1-6642-B372-BEB30D0AC86E}"/>
                  </a:ext>
                </a:extLst>
              </p:cNvPr>
              <p:cNvSpPr txBox="1"/>
              <p:nvPr/>
            </p:nvSpPr>
            <p:spPr>
              <a:xfrm>
                <a:off x="899592" y="1700808"/>
                <a:ext cx="2880320" cy="335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i="1" dirty="0">
                    <a:solidFill>
                      <a:srgbClr val="089045"/>
                    </a:solidFill>
                  </a:rPr>
                  <a:t>m</a:t>
                </a:r>
                <a:r>
                  <a:rPr lang="it-IT" sz="2800" b="1" dirty="0">
                    <a:solidFill>
                      <a:srgbClr val="089045"/>
                    </a:solidFill>
                  </a:rPr>
                  <a:t> positivo </a:t>
                </a:r>
              </a:p>
              <a:p>
                <a:pPr algn="ctr"/>
                <a:r>
                  <a:rPr lang="it-IT" sz="2800" b="1" dirty="0">
                    <a:solidFill>
                      <a:srgbClr val="089045"/>
                    </a:solidFill>
                  </a:rPr>
                  <a:t>funzioni crescenti</a:t>
                </a:r>
              </a:p>
              <a:p>
                <a:pPr algn="ctr"/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x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⎼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it-IT" sz="2800" b="1" dirty="0">
                    <a:solidFill>
                      <a:srgbClr val="08904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⎼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it-IT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it-IT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⎼ 5</a:t>
                </a:r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it-IT" sz="2800" b="1" i="1" smtClean="0">
                            <a:solidFill>
                              <a:srgbClr val="08904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⎼ 2</a:t>
                </a:r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397854D-DDF1-6642-B372-BEB30D0AC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00808"/>
                <a:ext cx="2880320" cy="3350725"/>
              </a:xfrm>
              <a:prstGeom prst="rect">
                <a:avLst/>
              </a:prstGeom>
              <a:blipFill>
                <a:blip r:embed="rId2"/>
                <a:stretch>
                  <a:fillRect l="-2632" t="-1887" r="-21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DAA6CA7-1622-4F48-8B97-0B94A941D032}"/>
                  </a:ext>
                </a:extLst>
              </p:cNvPr>
              <p:cNvSpPr txBox="1"/>
              <p:nvPr/>
            </p:nvSpPr>
            <p:spPr>
              <a:xfrm>
                <a:off x="5292080" y="1700808"/>
                <a:ext cx="3168352" cy="335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i="1" dirty="0">
                    <a:solidFill>
                      <a:srgbClr val="FF0000"/>
                    </a:solidFill>
                  </a:rPr>
                  <a:t>m</a:t>
                </a:r>
                <a:r>
                  <a:rPr lang="it-IT" sz="2800" b="1" dirty="0">
                    <a:solidFill>
                      <a:srgbClr val="FF0000"/>
                    </a:solidFill>
                  </a:rPr>
                  <a:t> negativo </a:t>
                </a:r>
              </a:p>
              <a:p>
                <a:pPr algn="ctr"/>
                <a:r>
                  <a:rPr lang="it-IT" sz="2800" b="1" dirty="0">
                    <a:solidFill>
                      <a:srgbClr val="FF0000"/>
                    </a:solidFill>
                  </a:rPr>
                  <a:t>funzioni decrescenti</a:t>
                </a:r>
              </a:p>
              <a:p>
                <a:pPr algn="ctr"/>
                <a:r>
                  <a:rPr lang="it-IT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it-IT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⎼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+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y = </a:t>
                </a:r>
                <a:r>
                  <a:rPr lang="it-IT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⎼ </a:t>
                </a:r>
                <a:r>
                  <a:rPr lang="it-IT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sz="2800" b="1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it-IT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DAA6CA7-1622-4F48-8B97-0B94A941D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700808"/>
                <a:ext cx="3168352" cy="3350725"/>
              </a:xfrm>
              <a:prstGeom prst="rect">
                <a:avLst/>
              </a:prstGeom>
              <a:blipFill>
                <a:blip r:embed="rId3"/>
                <a:stretch>
                  <a:fillRect l="-3600" t="-1887" r="-36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6FCD04-67B4-FC4A-B24A-81168CB64C4F}"/>
              </a:ext>
            </a:extLst>
          </p:cNvPr>
          <p:cNvSpPr txBox="1"/>
          <p:nvPr/>
        </p:nvSpPr>
        <p:spPr>
          <a:xfrm>
            <a:off x="1331640" y="5238636"/>
            <a:ext cx="619268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Grafici e tabelle non sono necessari: basta esaminare la formula</a:t>
            </a:r>
          </a:p>
        </p:txBody>
      </p:sp>
    </p:spTree>
    <p:extLst>
      <p:ext uri="{BB962C8B-B14F-4D97-AF65-F5344CB8AC3E}">
        <p14:creationId xmlns:p14="http://schemas.microsoft.com/office/powerpoint/2010/main" val="107030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>
            <a:extLst>
              <a:ext uri="{FF2B5EF4-FFF2-40B4-BE49-F238E27FC236}">
                <a16:creationId xmlns:a16="http://schemas.microsoft.com/office/drawing/2014/main" id="{C44B086F-6183-084A-B6E0-B4B9136E7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982807"/>
            <a:ext cx="5400600" cy="7159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Riconoscere funzioni crescenti o decrescenti</a:t>
            </a: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33419BD-E070-084E-866A-5BE2D9E9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1907704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2022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27AEF433-E19F-AD46-BE59-82528A25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2D55B-8EB0-3148-AB78-7E0CD4E2806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6FCD04-67B4-FC4A-B24A-81168CB64C4F}"/>
              </a:ext>
            </a:extLst>
          </p:cNvPr>
          <p:cNvSpPr txBox="1"/>
          <p:nvPr/>
        </p:nvSpPr>
        <p:spPr>
          <a:xfrm>
            <a:off x="1479765" y="2551106"/>
            <a:ext cx="61926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E se la funzione non è lineare?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6FCF85-D6B6-0C4A-943B-54ED8C9890BD}"/>
              </a:ext>
            </a:extLst>
          </p:cNvPr>
          <p:cNvSpPr txBox="1"/>
          <p:nvPr/>
        </p:nvSpPr>
        <p:spPr>
          <a:xfrm>
            <a:off x="1647009" y="383381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</a:rPr>
              <a:t>Ragiono a partire da un esempio  </a:t>
            </a:r>
          </a:p>
        </p:txBody>
      </p:sp>
    </p:spTree>
    <p:extLst>
      <p:ext uri="{BB962C8B-B14F-4D97-AF65-F5344CB8AC3E}">
        <p14:creationId xmlns:p14="http://schemas.microsoft.com/office/powerpoint/2010/main" val="284730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sellaDiTesto 1">
            <a:extLst>
              <a:ext uri="{FF2B5EF4-FFF2-40B4-BE49-F238E27FC236}">
                <a16:creationId xmlns:a16="http://schemas.microsoft.com/office/drawing/2014/main" id="{80D9E5A1-4D87-8142-93DC-9255D37A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316" y="263306"/>
            <a:ext cx="6530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Osservo il grafico di una funzione</a:t>
            </a:r>
          </a:p>
        </p:txBody>
      </p:sp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816D56D3-805D-F640-A129-982A19D8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C39D2B-6F69-A64C-8449-E5CBCCEBA1FE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1" name="Footer Placeholder 5">
            <a:extLst>
              <a:ext uri="{FF2B5EF4-FFF2-40B4-BE49-F238E27FC236}">
                <a16:creationId xmlns:a16="http://schemas.microsoft.com/office/drawing/2014/main" id="{524056F1-AEFF-D24C-82E5-C9DA816F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B2F2519B-2148-3F44-A6E8-263C5249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80458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Osservo un esempio di curva: il grafico della funzione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⎼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7484FA-D264-A94D-AFB3-2E25089DF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944707"/>
            <a:ext cx="4536504" cy="36681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0B45C2-9422-2D43-97D4-0F028504CE01}"/>
              </a:ext>
            </a:extLst>
          </p:cNvPr>
          <p:cNvSpPr txBox="1"/>
          <p:nvPr/>
        </p:nvSpPr>
        <p:spPr>
          <a:xfrm>
            <a:off x="668340" y="5748681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Sulla curva posso trovare archi crescenti o decrescenti</a:t>
            </a:r>
          </a:p>
        </p:txBody>
      </p:sp>
    </p:spTree>
    <p:extLst>
      <p:ext uri="{BB962C8B-B14F-4D97-AF65-F5344CB8AC3E}">
        <p14:creationId xmlns:p14="http://schemas.microsoft.com/office/powerpoint/2010/main" val="356519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1">
            <a:extLst>
              <a:ext uri="{FF2B5EF4-FFF2-40B4-BE49-F238E27FC236}">
                <a16:creationId xmlns:a16="http://schemas.microsoft.com/office/drawing/2014/main" id="{A6737149-AB2C-434E-B603-57A3853AF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845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Osservo il grafico insieme alla retta tangente</a:t>
            </a:r>
          </a:p>
        </p:txBody>
      </p:sp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4084C5CE-D4DF-784B-9DD9-04FA7D36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24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8AE531-780A-6042-ABA4-588038210D0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79" name="Footer Placeholder 5">
            <a:extLst>
              <a:ext uri="{FF2B5EF4-FFF2-40B4-BE49-F238E27FC236}">
                <a16:creationId xmlns:a16="http://schemas.microsoft.com/office/drawing/2014/main" id="{BD20EDC8-165F-B640-92D6-68D9B416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Daniela Valenti, 2022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A266CE4-8C3E-8747-9247-1DF958279197}"/>
              </a:ext>
            </a:extLst>
          </p:cNvPr>
          <p:cNvGrpSpPr/>
          <p:nvPr/>
        </p:nvGrpSpPr>
        <p:grpSpPr>
          <a:xfrm>
            <a:off x="419698" y="1018575"/>
            <a:ext cx="8267102" cy="4032776"/>
            <a:chOff x="419698" y="1018575"/>
            <a:chExt cx="8267102" cy="4032776"/>
          </a:xfrm>
        </p:grpSpPr>
        <p:sp>
          <p:nvSpPr>
            <p:cNvPr id="24580" name="TextBox 8">
              <a:extLst>
                <a:ext uri="{FF2B5EF4-FFF2-40B4-BE49-F238E27FC236}">
                  <a16:creationId xmlns:a16="http://schemas.microsoft.com/office/drawing/2014/main" id="{305D607C-A039-4A4C-BB00-A6C944E1E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98" y="4221088"/>
              <a:ext cx="3505200" cy="830263"/>
            </a:xfrm>
            <a:prstGeom prst="rect">
              <a:avLst/>
            </a:prstGeom>
            <a:solidFill>
              <a:srgbClr val="FFF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Se m</a:t>
              </a:r>
              <a:r>
                <a:rPr lang="it-IT" altLang="it-IT" sz="2400" b="1" baseline="-25000" dirty="0">
                  <a:latin typeface="Arial Narrow" panose="020B0604020202020204" pitchFamily="34" charset="0"/>
                </a:rPr>
                <a:t>t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è positiva,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P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si trova su un arco crescente</a:t>
              </a:r>
            </a:p>
          </p:txBody>
        </p:sp>
        <p:sp>
          <p:nvSpPr>
            <p:cNvPr id="24581" name="TextBox 10">
              <a:extLst>
                <a:ext uri="{FF2B5EF4-FFF2-40B4-BE49-F238E27FC236}">
                  <a16:creationId xmlns:a16="http://schemas.microsoft.com/office/drawing/2014/main" id="{5AB979F9-763B-4F4B-888D-0E80C3888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4221088"/>
              <a:ext cx="3657600" cy="830263"/>
            </a:xfrm>
            <a:prstGeom prst="rect">
              <a:avLst/>
            </a:prstGeom>
            <a:solidFill>
              <a:srgbClr val="FFF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Se m</a:t>
              </a:r>
              <a:r>
                <a:rPr lang="it-IT" altLang="it-IT" sz="2400" b="1" baseline="-25000" dirty="0">
                  <a:latin typeface="Arial Narrow" panose="020B0604020202020204" pitchFamily="34" charset="0"/>
                </a:rPr>
                <a:t>t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è negativa,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P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si trova su un arco decrescente</a:t>
              </a:r>
              <a:r>
                <a:rPr lang="it-IT" altLang="it-IT" sz="2400" b="1" dirty="0"/>
                <a:t>.</a:t>
              </a: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5170281-312B-1F42-91DE-6C2C27E1E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018575"/>
              <a:ext cx="3632200" cy="302221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B01833B-E1A5-F846-8712-A7DAA45F2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052877"/>
              <a:ext cx="3727450" cy="3032624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85C107-C033-EA46-B3DF-E1F54363A1E3}"/>
              </a:ext>
            </a:extLst>
          </p:cNvPr>
          <p:cNvSpPr txBox="1"/>
          <p:nvPr/>
        </p:nvSpPr>
        <p:spPr>
          <a:xfrm>
            <a:off x="228600" y="5355213"/>
            <a:ext cx="8807896" cy="954107"/>
          </a:xfrm>
          <a:prstGeom prst="rect">
            <a:avLst/>
          </a:prstGeom>
          <a:solidFill>
            <a:srgbClr val="ECFEF6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La funzione </a:t>
            </a:r>
            <a:r>
              <a:rPr lang="it-IT" sz="2800" b="1" dirty="0" err="1"/>
              <a:t>f</a:t>
            </a:r>
            <a:r>
              <a:rPr lang="it-IT" sz="2800" b="1" dirty="0"/>
              <a:t>(x) è derivabile e la derivata </a:t>
            </a:r>
            <a:r>
              <a:rPr lang="it-IT" sz="2800" b="1" dirty="0" err="1"/>
              <a:t>f</a:t>
            </a:r>
            <a:r>
              <a:rPr lang="it-IT" sz="2800" b="1" dirty="0"/>
              <a:t>’(x) dà, per ogni x, la pendenza m</a:t>
            </a:r>
            <a:r>
              <a:rPr lang="it-IT" sz="2800" b="1" baseline="-25000" dirty="0"/>
              <a:t>t</a:t>
            </a:r>
            <a:r>
              <a:rPr lang="it-IT" sz="2800" b="1" dirty="0"/>
              <a:t> della tangente al grafico nel punto P.</a:t>
            </a:r>
          </a:p>
        </p:txBody>
      </p:sp>
    </p:spTree>
    <p:extLst>
      <p:ext uri="{BB962C8B-B14F-4D97-AF65-F5344CB8AC3E}">
        <p14:creationId xmlns:p14="http://schemas.microsoft.com/office/powerpoint/2010/main" val="3352956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23446</TotalTime>
  <Words>1477</Words>
  <Application>Microsoft Macintosh PowerPoint</Application>
  <PresentationFormat>Presentazione su schermo (4:3)</PresentationFormat>
  <Paragraphs>274</Paragraphs>
  <Slides>41</Slides>
  <Notes>5</Notes>
  <HiddenSlides>0</HiddenSlides>
  <MMClips>2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Arial</vt:lpstr>
      <vt:lpstr>Arial Narrow</vt:lpstr>
      <vt:lpstr>Calibri</vt:lpstr>
      <vt:lpstr>Cambria</vt:lpstr>
      <vt:lpstr>Cambria Math</vt:lpstr>
      <vt:lpstr>Times New Roman</vt:lpstr>
      <vt:lpstr>Tema di Office</vt:lpstr>
      <vt:lpstr>Equation</vt:lpstr>
      <vt:lpstr>Derivate e grafici di funzioni</vt:lpstr>
      <vt:lpstr>Grafici di funzioni per ‘vedere’ la crescita di popolazioni, di contagiati, …</vt:lpstr>
      <vt:lpstr>Funzioni crescenti o decrescenti</vt:lpstr>
      <vt:lpstr>Retta crescente</vt:lpstr>
      <vt:lpstr>Retta decrescente</vt:lpstr>
      <vt:lpstr>Riconoscere funzioni lineari y = mx + q crescenti o decrescenti</vt:lpstr>
      <vt:lpstr>Riconoscere funzioni crescenti o decrescenti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Attività</vt:lpstr>
      <vt:lpstr>Riflessioni sul lavoro svolto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Risolvere problemi  di ottimizzazione</dc:title>
  <dc:creator>User</dc:creator>
  <cp:lastModifiedBy>Microsoft Office User</cp:lastModifiedBy>
  <cp:revision>592</cp:revision>
  <dcterms:created xsi:type="dcterms:W3CDTF">2016-02-02T09:14:12Z</dcterms:created>
  <dcterms:modified xsi:type="dcterms:W3CDTF">2022-10-13T16:55:36Z</dcterms:modified>
</cp:coreProperties>
</file>