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2" r:id="rId4"/>
    <p:sldId id="281" r:id="rId5"/>
    <p:sldId id="278" r:id="rId6"/>
    <p:sldId id="258" r:id="rId7"/>
    <p:sldId id="283" r:id="rId8"/>
    <p:sldId id="279" r:id="rId9"/>
    <p:sldId id="282" r:id="rId10"/>
    <p:sldId id="280" r:id="rId11"/>
    <p:sldId id="271" r:id="rId12"/>
    <p:sldId id="284" r:id="rId13"/>
    <p:sldId id="264" r:id="rId14"/>
    <p:sldId id="277" r:id="rId15"/>
    <p:sldId id="257" r:id="rId16"/>
    <p:sldId id="285" r:id="rId1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A0E"/>
    <a:srgbClr val="063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5"/>
    <p:restoredTop sz="94674"/>
  </p:normalViewPr>
  <p:slideViewPr>
    <p:cSldViewPr>
      <p:cViewPr varScale="1">
        <p:scale>
          <a:sx n="124" d="100"/>
          <a:sy n="124" d="100"/>
        </p:scale>
        <p:origin x="69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F612EB8-A38B-FD42-80A1-0EB5153D9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8F9FA5-FF15-4446-AC4A-BE4E055C24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E919FE-86EF-AE4E-82C1-93DC0F653DD8}" type="datetime1">
              <a:rPr lang="it-IT" altLang="it-IT"/>
              <a:pPr>
                <a:defRPr/>
              </a:pPr>
              <a:t>05/11/23</a:t>
            </a:fld>
            <a:endParaRPr lang="it-IT" alt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B068AF88-E112-C345-8901-FCF60D7073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1F28CE70-4290-9E40-B38A-598895897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CF1EF28-D8B0-AA42-8C7B-5070A49CDC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F27ADD-4C52-6C4D-8454-EF4BFEEF8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9BBFFF-C0AD-0648-9518-296C5E973A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9BBFFF-C0AD-0648-9518-296C5E973AAE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863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17C5B2-D732-C640-A21C-5ED7081E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29FF-C105-2847-B0E3-99C449E5B20D}" type="datetime1">
              <a:rPr lang="it-IT" altLang="it-IT" smtClean="0"/>
              <a:t>05/11/23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294B94-3061-CA48-B70C-E2879192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CA524C-C594-BC4D-8E9D-95ACD25C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51F6-AA94-4D47-8BDA-CB3560006F1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578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5C0DB8-885D-4E40-A5C5-DAF962748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1C6FB-C2A3-8E4A-8FB8-E65C7F611674}" type="datetime1">
              <a:rPr lang="it-IT" altLang="it-IT" smtClean="0"/>
              <a:t>05/11/23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5A0749-964D-B345-9FCD-4AB05DDC1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DF90FF-64D5-DC48-8BF0-B0394D78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544BB-FBF4-6B48-8E7F-40E9F36E92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8193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F78541-CDE4-1348-A3C3-A90C475B2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FAD6D-9B73-4941-BBA0-38451BAEF989}" type="datetime1">
              <a:rPr lang="it-IT" altLang="it-IT" smtClean="0"/>
              <a:t>05/11/23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FB00CC-338E-6646-B00C-EE788213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D61004-322A-D846-9295-0C71B321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E3ED-379C-4741-B3D2-89C0A45646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599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52EF09-A14F-F748-8440-C147262D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79899-9DA7-E742-9E06-76525C0B5B5F}" type="datetime1">
              <a:rPr lang="it-IT" altLang="it-IT" smtClean="0"/>
              <a:t>05/11/23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DD49D4-96B4-FE46-A4BA-9C7A2AA0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B4B898-A70D-2D4F-8FEE-9865F8C2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31DBE-7F38-4B40-A507-1975F7AC50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4299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848FDB-2D31-B54E-B5BD-75CD3AA0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47DA-8537-1D43-8E71-0881AF9C7780}" type="datetime1">
              <a:rPr lang="it-IT" altLang="it-IT" smtClean="0"/>
              <a:t>05/11/23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49EA70-C507-554E-BDD3-F97F44692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009FC8-B4E4-5440-9BBD-EE8618DE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729B-BD3B-E24D-BD95-238603CD8C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837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CA2443F-68AC-D844-8C6F-8A59CEF2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60F7E-3435-4C4F-B385-1F329C8D5C22}" type="datetime1">
              <a:rPr lang="it-IT" altLang="it-IT" smtClean="0"/>
              <a:t>05/11/23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373682A-5B93-7048-B4DE-4B0A1EE0E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647A08D5-3AAF-AF4F-B7A7-74882EB8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FB272-F6E9-6547-93ED-EA3D52DE07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75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8D9AF235-0DB3-EE4D-8850-1A365F060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A8F6-201D-2B4F-A738-87D90ECAA080}" type="datetime1">
              <a:rPr lang="it-IT" altLang="it-IT" smtClean="0"/>
              <a:t>05/11/23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7BD30803-BD04-EC4D-A546-D7FE34A86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7EF2F7CE-DBEA-B748-AA7D-96B473A9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C8159-3C5C-B940-A304-02635A5AE5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172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F3F4FB6D-7AA1-974A-968C-1DDD4518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CE6E-CC25-BB42-8783-C8C4D80E9760}" type="datetime1">
              <a:rPr lang="it-IT" altLang="it-IT" smtClean="0"/>
              <a:t>05/11/23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FC850BB4-1709-674D-B01D-3EC37157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1A02E85-92BE-FB41-BD19-1645F1E6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2E3F-8C27-E144-BDA8-C3EC1697D1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971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4A774DB7-C018-6045-A5DD-384B0CF9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FAEE3-7A50-5C4B-8543-937773698EA5}" type="datetime1">
              <a:rPr lang="it-IT" altLang="it-IT" smtClean="0"/>
              <a:t>05/11/23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4633E18C-695D-C44E-8C6D-C13B499C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47F5BD63-291F-EB40-92E6-6B665EAEF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100FA-C7A4-7940-AD7F-3A73982EC0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733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9EB0029-5C74-D34B-813C-CD9A8B112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EE86-B2F9-8144-B28F-C6108DAB9F68}" type="datetime1">
              <a:rPr lang="it-IT" altLang="it-IT" smtClean="0"/>
              <a:t>05/11/23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A7281A7-9D81-5646-B587-67EE9EF9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BA2F337-7D24-EC4C-9631-38E1558A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13B81-B16C-8F47-9858-A725EC5DFD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412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165FF8B0-E00A-E740-A8BC-9EDBBB0DB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84F56-D296-1E49-B878-0C3123A27199}" type="datetime1">
              <a:rPr lang="it-IT" altLang="it-IT" smtClean="0"/>
              <a:t>05/11/23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07EDB5C9-7E0B-BB4E-8AA5-276CD77DB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A6E69C31-A6FF-8544-917C-459C391B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E534D-CFC3-F849-97EF-D7FBDF56AC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216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7FC45B72-BC9C-E94B-B743-9BE61190BC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D586DAB7-C975-F54E-A836-EF62D21DFB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654C4A-F55C-9C4D-936B-29266E072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741DE20-9AD0-2041-9209-C724730555CE}" type="datetime1">
              <a:rPr lang="it-IT" altLang="it-IT" smtClean="0"/>
              <a:t>05/11/23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E55525-3C8B-3344-AC29-F29A7FB9A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3DC5167-2285-1246-81AE-9598C5F5C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45AA55D-F5E8-664C-8DA5-DCF217C8AD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A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DBB59E65-48E0-154A-9D8E-DCF2ADC6C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784976" cy="863798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chemeClr val="bg1"/>
                </a:solidFill>
                <a:ea typeface="ＭＳ Ｐゴシック" panose="020B0600070205080204" pitchFamily="34" charset="-128"/>
              </a:rPr>
              <a:t>Derivate di funzioni elementari II</a:t>
            </a:r>
          </a:p>
        </p:txBody>
      </p:sp>
      <p:sp>
        <p:nvSpPr>
          <p:cNvPr id="14338" name="Footer Placeholder 6">
            <a:extLst>
              <a:ext uri="{FF2B5EF4-FFF2-40B4-BE49-F238E27FC236}">
                <a16:creationId xmlns:a16="http://schemas.microsoft.com/office/drawing/2014/main" id="{54FC5698-E1E2-0D41-91DA-5DF0C98B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0F157670-0582-8E45-A414-D904FC7510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85421B-C575-8243-9284-90AFCF2F11B5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1EB9B72C-2EED-B345-8E21-023799B9EBC3}"/>
              </a:ext>
            </a:extLst>
          </p:cNvPr>
          <p:cNvGrpSpPr/>
          <p:nvPr/>
        </p:nvGrpSpPr>
        <p:grpSpPr>
          <a:xfrm>
            <a:off x="346537" y="1454943"/>
            <a:ext cx="8371970" cy="4633913"/>
            <a:chOff x="228600" y="990600"/>
            <a:chExt cx="8371970" cy="4633913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E4460C5B-097D-3849-9068-A69AA7D1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1625" y="2835643"/>
              <a:ext cx="968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latin typeface="Arial" panose="020B0604020202020204" pitchFamily="34" charset="0"/>
                </a:rPr>
                <a:t>A(0, 1)</a:t>
              </a:r>
            </a:p>
          </p:txBody>
        </p:sp>
        <p:pic>
          <p:nvPicPr>
            <p:cNvPr id="7" name="Picture 11" descr="Schermata 2014-11-22 alle 18.34.17.png">
              <a:extLst>
                <a:ext uri="{FF2B5EF4-FFF2-40B4-BE49-F238E27FC236}">
                  <a16:creationId xmlns:a16="http://schemas.microsoft.com/office/drawing/2014/main" id="{CD00279D-EDD5-E340-A4F9-CE6556031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990600"/>
              <a:ext cx="4165600" cy="4633913"/>
            </a:xfrm>
            <a:prstGeom prst="rect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BD98AD12-216A-DD46-9E70-BF9158A61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338" y="3620869"/>
              <a:ext cx="2669232" cy="646331"/>
            </a:xfrm>
            <a:prstGeom prst="rect">
              <a:avLst/>
            </a:prstGeom>
            <a:solidFill>
              <a:srgbClr val="FFFDD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latin typeface="Arial Narrow" panose="020B0604020202020204" pitchFamily="34" charset="0"/>
                </a:rPr>
                <a:t>Nel punto A di ascissa 0 la tangente t ha pendenza 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B02DA487-5252-844D-AA7E-740A927DD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3833813" cy="369888"/>
            </a:xfrm>
            <a:prstGeom prst="rect">
              <a:avLst/>
            </a:prstGeom>
            <a:solidFill>
              <a:srgbClr val="FFFDD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latin typeface="Arial Narrow" panose="020B0604020202020204" pitchFamily="34" charset="0"/>
                </a:rPr>
                <a:t>La derivata nel punto d’ascissa 0 vale 1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>
            <a:extLst>
              <a:ext uri="{FF2B5EF4-FFF2-40B4-BE49-F238E27FC236}">
                <a16:creationId xmlns:a16="http://schemas.microsoft.com/office/drawing/2014/main" id="{009D9B21-62EA-6F43-A7A3-BC749CDC7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3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A71CA26-165F-D24D-AB6A-D6F93F69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23DEF27-02AD-6149-AE3C-EE974187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2D89D24-4765-F14D-B95C-37BAFD05B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19" y="1150725"/>
            <a:ext cx="4821562" cy="521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7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>
            <a:extLst>
              <a:ext uri="{FF2B5EF4-FFF2-40B4-BE49-F238E27FC236}">
                <a16:creationId xmlns:a16="http://schemas.microsoft.com/office/drawing/2014/main" id="{FA9CA0B0-A3E3-1940-9F14-159F7231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76" y="404664"/>
            <a:ext cx="8229600" cy="1616224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Quesiti 4 e 5.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Derivate di funzioni del tipo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it-IT" altLang="it-IT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</a:t>
            </a:r>
            <a:endParaRPr lang="it-IT" altLang="it-IT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91A0D79-0851-9A41-9627-1C83B160B670}"/>
              </a:ext>
            </a:extLst>
          </p:cNvPr>
          <p:cNvGrpSpPr/>
          <p:nvPr/>
        </p:nvGrpSpPr>
        <p:grpSpPr>
          <a:xfrm>
            <a:off x="827584" y="2020888"/>
            <a:ext cx="7620000" cy="3730352"/>
            <a:chOff x="827584" y="2020888"/>
            <a:chExt cx="7620000" cy="3730352"/>
          </a:xfrm>
        </p:grpSpPr>
        <p:pic>
          <p:nvPicPr>
            <p:cNvPr id="20482" name="Picture 2" descr="Schermata 2014-11-23 alle 11.42.49.png">
              <a:extLst>
                <a:ext uri="{FF2B5EF4-FFF2-40B4-BE49-F238E27FC236}">
                  <a16:creationId xmlns:a16="http://schemas.microsoft.com/office/drawing/2014/main" id="{99AD3449-6C69-9C4A-B4DC-2B9D73A7F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682" y="2020888"/>
              <a:ext cx="6935788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3" name="TextBox 3">
              <a:extLst>
                <a:ext uri="{FF2B5EF4-FFF2-40B4-BE49-F238E27FC236}">
                  <a16:creationId xmlns:a16="http://schemas.microsoft.com/office/drawing/2014/main" id="{EC2C6CC0-C2C6-F841-8854-90BBA1BA57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584" y="4797152"/>
              <a:ext cx="7620000" cy="954088"/>
            </a:xfrm>
            <a:prstGeom prst="rect">
              <a:avLst/>
            </a:prstGeom>
            <a:solidFill>
              <a:srgbClr val="FEFFE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>
                  <a:latin typeface="Arial Narrow" panose="020B0604020202020204" pitchFamily="34" charset="0"/>
                </a:rPr>
                <a:t>Una funzione del tipo </a:t>
              </a:r>
              <a:r>
                <a:rPr lang="it-IT" altLang="it-IT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it-IT" altLang="it-IT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it-IT" altLang="it-IT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2800" b="1">
                  <a:latin typeface="Arial Narrow" panose="020B0604020202020204" pitchFamily="34" charset="0"/>
                  <a:cs typeface="Times New Roman" panose="02020603050405020304" pitchFamily="18" charset="0"/>
                </a:rPr>
                <a:t>(con </a:t>
              </a:r>
              <a:r>
                <a:rPr lang="it-IT" altLang="it-IT" sz="2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it-IT" altLang="it-IT" sz="2800" b="1">
                  <a:latin typeface="Arial Narrow" panose="020B0604020202020204" pitchFamily="34" charset="0"/>
                  <a:cs typeface="Times New Roman" panose="02020603050405020304" pitchFamily="18" charset="0"/>
                </a:rPr>
                <a:t> numero naturale) ha come derivata </a:t>
              </a:r>
              <a:r>
                <a:rPr lang="it-IT" altLang="it-IT" sz="2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y’</a:t>
              </a:r>
              <a:r>
                <a:rPr lang="it-IT" altLang="it-IT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n</a:t>
              </a:r>
              <a:r>
                <a:rPr lang="it-IT" altLang="it-IT" sz="28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it-IT" altLang="it-IT" sz="2800" b="1" baseline="30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n−1</a:t>
              </a:r>
              <a:r>
                <a:rPr lang="it-IT" altLang="it-IT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it-IT" altLang="it-IT" sz="2800" b="1">
                <a:solidFill>
                  <a:srgbClr val="FF0000"/>
                </a:solidFill>
                <a:latin typeface="Arial Narrow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CEBD16C-FB56-B14C-A1C9-60A24E14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2F7623-0905-7B45-8615-5784921D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583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>
            <a:extLst>
              <a:ext uri="{FF2B5EF4-FFF2-40B4-BE49-F238E27FC236}">
                <a16:creationId xmlns:a16="http://schemas.microsoft.com/office/drawing/2014/main" id="{FA9CA0B0-A3E3-1940-9F14-159F7231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144016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L’ultima derivata di funzione elementare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CEBD16C-FB56-B14C-A1C9-60A24E14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B2F7623-0905-7B45-8615-5784921DD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12</a:t>
            </a:fld>
            <a:endParaRPr lang="it-IT" alt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993519-C276-3E43-9521-DE93DA96C528}"/>
              </a:ext>
            </a:extLst>
          </p:cNvPr>
          <p:cNvSpPr txBox="1"/>
          <p:nvPr/>
        </p:nvSpPr>
        <p:spPr>
          <a:xfrm>
            <a:off x="1115616" y="314096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Calcolo la derivata di </a:t>
            </a:r>
            <a:r>
              <a:rPr lang="it-IT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r>
              <a:rPr lang="it-IT" sz="3200" b="1" i="1" baseline="30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706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>
            <a:extLst>
              <a:ext uri="{FF2B5EF4-FFF2-40B4-BE49-F238E27FC236}">
                <a16:creationId xmlns:a16="http://schemas.microsoft.com/office/drawing/2014/main" id="{5CDC96B2-F85D-7F40-AE3D-22F58311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Derivata della funzione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e</a:t>
            </a:r>
            <a:r>
              <a:rPr lang="it-IT" altLang="it-IT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</a:p>
        </p:txBody>
      </p:sp>
      <p:graphicFrame>
        <p:nvGraphicFramePr>
          <p:cNvPr id="14340" name="Object 3">
            <a:extLst>
              <a:ext uri="{FF2B5EF4-FFF2-40B4-BE49-F238E27FC236}">
                <a16:creationId xmlns:a16="http://schemas.microsoft.com/office/drawing/2014/main" id="{ECFEE427-059A-A948-94A9-36CE197922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267200"/>
          <a:ext cx="28654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3" imgW="9207500" imgH="3556000" progId="Equation.3">
                  <p:embed/>
                </p:oleObj>
              </mc:Choice>
              <mc:Fallback>
                <p:oleObj name="Equation" r:id="rId3" imgW="9207500" imgH="3556000" progId="Equation.3">
                  <p:embed/>
                  <p:pic>
                    <p:nvPicPr>
                      <p:cNvPr id="14340" name="Object 3">
                        <a:extLst>
                          <a:ext uri="{FF2B5EF4-FFF2-40B4-BE49-F238E27FC236}">
                            <a16:creationId xmlns:a16="http://schemas.microsoft.com/office/drawing/2014/main" id="{ECFEE427-059A-A948-94A9-36CE197922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28654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528C124-790E-6F46-999A-B392E3B2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F03F50A-90C9-1E41-9DB0-014B4DC5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13</a:t>
            </a:fld>
            <a:endParaRPr lang="it-IT" alt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F6C76D5-9AE7-9441-ABCC-5B3ADAE3F7D7}"/>
              </a:ext>
            </a:extLst>
          </p:cNvPr>
          <p:cNvGrpSpPr/>
          <p:nvPr/>
        </p:nvGrpSpPr>
        <p:grpSpPr>
          <a:xfrm>
            <a:off x="304800" y="1138572"/>
            <a:ext cx="8382000" cy="5213840"/>
            <a:chOff x="304800" y="1138572"/>
            <a:chExt cx="8382000" cy="5213840"/>
          </a:xfrm>
        </p:grpSpPr>
        <p:sp>
          <p:nvSpPr>
            <p:cNvPr id="14338" name="Rectangle 5">
              <a:extLst>
                <a:ext uri="{FF2B5EF4-FFF2-40B4-BE49-F238E27FC236}">
                  <a16:creationId xmlns:a16="http://schemas.microsoft.com/office/drawing/2014/main" id="{3A42C368-7605-6E4F-9728-6B9C41F31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138572"/>
              <a:ext cx="5638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 Narrow Bold" panose="020B0606020202030204" pitchFamily="34" charset="0"/>
                </a:rPr>
                <a:t>Ecco il procedimento da seguire</a:t>
              </a: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C41F47A-F782-D641-A318-CA3871CEB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392" y="1664416"/>
              <a:ext cx="8244408" cy="4687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369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6600EFDB-8B29-EF40-9BCF-41B7A1643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84" y="329282"/>
            <a:ext cx="8991600" cy="762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Grafico di y = e</a:t>
            </a:r>
            <a:r>
              <a:rPr lang="it-IT" altLang="it-IT" b="1" baseline="300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x</a:t>
            </a:r>
            <a:r>
              <a:rPr lang="it-IT" altLang="it-IT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con la sua derivata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3C2CF1A-898C-0240-8485-DBC756F8D436}"/>
              </a:ext>
            </a:extLst>
          </p:cNvPr>
          <p:cNvGrpSpPr/>
          <p:nvPr/>
        </p:nvGrpSpPr>
        <p:grpSpPr>
          <a:xfrm>
            <a:off x="346537" y="1454943"/>
            <a:ext cx="8371970" cy="4633913"/>
            <a:chOff x="228600" y="990600"/>
            <a:chExt cx="8371970" cy="4633913"/>
          </a:xfrm>
        </p:grpSpPr>
        <p:sp>
          <p:nvSpPr>
            <p:cNvPr id="15362" name="TextBox 8">
              <a:extLst>
                <a:ext uri="{FF2B5EF4-FFF2-40B4-BE49-F238E27FC236}">
                  <a16:creationId xmlns:a16="http://schemas.microsoft.com/office/drawing/2014/main" id="{A9366288-01FD-154E-949B-11D3070BE4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1625" y="2835643"/>
              <a:ext cx="9683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000" b="1" dirty="0">
                  <a:latin typeface="Arial" panose="020B0604020202020204" pitchFamily="34" charset="0"/>
                </a:rPr>
                <a:t>A(0, 1)</a:t>
              </a:r>
            </a:p>
          </p:txBody>
        </p:sp>
        <p:pic>
          <p:nvPicPr>
            <p:cNvPr id="12" name="Picture 11" descr="Schermata 2014-11-22 alle 18.34.17.png">
              <a:extLst>
                <a:ext uri="{FF2B5EF4-FFF2-40B4-BE49-F238E27FC236}">
                  <a16:creationId xmlns:a16="http://schemas.microsoft.com/office/drawing/2014/main" id="{15867E81-5896-E547-BF46-546917973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990600"/>
              <a:ext cx="4165600" cy="4633913"/>
            </a:xfrm>
            <a:prstGeom prst="rect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15365" name="TextBox 9">
              <a:extLst>
                <a:ext uri="{FF2B5EF4-FFF2-40B4-BE49-F238E27FC236}">
                  <a16:creationId xmlns:a16="http://schemas.microsoft.com/office/drawing/2014/main" id="{1E45AD3D-7412-1C48-8CF4-FB0465227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338" y="3620869"/>
              <a:ext cx="2669232" cy="646331"/>
            </a:xfrm>
            <a:prstGeom prst="rect">
              <a:avLst/>
            </a:prstGeom>
            <a:solidFill>
              <a:srgbClr val="FFFDDC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 dirty="0">
                  <a:latin typeface="Arial Narrow" panose="020B0604020202020204" pitchFamily="34" charset="0"/>
                </a:rPr>
                <a:t>Nel punto A di ascissa 0 la tangente t ha pendenza 1</a:t>
              </a:r>
            </a:p>
          </p:txBody>
        </p:sp>
        <p:sp>
          <p:nvSpPr>
            <p:cNvPr id="15366" name="TextBox 15">
              <a:extLst>
                <a:ext uri="{FF2B5EF4-FFF2-40B4-BE49-F238E27FC236}">
                  <a16:creationId xmlns:a16="http://schemas.microsoft.com/office/drawing/2014/main" id="{5B7E4036-3918-A440-B8DF-1B8598A77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3833813" cy="369888"/>
            </a:xfrm>
            <a:prstGeom prst="rect">
              <a:avLst/>
            </a:prstGeom>
            <a:solidFill>
              <a:srgbClr val="FFFDDC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800" b="1">
                  <a:latin typeface="Arial Narrow" panose="020B0604020202020204" pitchFamily="34" charset="0"/>
                </a:rPr>
                <a:t>La derivata nel punto d’ascissa 0 vale 1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F872D6-09B2-CD44-8C82-290114992A2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848100" y="3467100"/>
            <a:ext cx="990600" cy="609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CBBA248-2F7E-2C42-84A9-224279082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E77D133-A10B-D545-AE67-AA42044DD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4099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6F565B03-1FBC-2645-B7FD-EB8B0AEF2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Video: funzione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e</a:t>
            </a:r>
            <a:r>
              <a:rPr lang="it-IT" altLang="it-IT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e sua derivata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A2CE85-A3C7-8544-92D2-0F5FA026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AA0C462-DB89-C24B-BDE3-2A34D50A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15</a:t>
            </a:fld>
            <a:endParaRPr lang="it-IT" altLang="it-IT"/>
          </a:p>
        </p:txBody>
      </p:sp>
      <p:pic>
        <p:nvPicPr>
          <p:cNvPr id="4" name="DerA4Video3.mp4">
            <a:hlinkClick r:id="" action="ppaction://media"/>
            <a:extLst>
              <a:ext uri="{FF2B5EF4-FFF2-40B4-BE49-F238E27FC236}">
                <a16:creationId xmlns:a16="http://schemas.microsoft.com/office/drawing/2014/main" id="{E570D1ED-BE48-5643-B105-3EEDA91117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950" y="764704"/>
            <a:ext cx="8258100" cy="55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>
            <a:extLst>
              <a:ext uri="{FF2B5EF4-FFF2-40B4-BE49-F238E27FC236}">
                <a16:creationId xmlns:a16="http://schemas.microsoft.com/office/drawing/2014/main" id="{6F565B03-1FBC-2645-B7FD-EB8B0AEF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Sintesi complessiva 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9A887B65-AD20-144B-B9E9-390337B13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 Bold" panose="020B0606020202030204" pitchFamily="34" charset="0"/>
              </a:rPr>
              <a:t>Ecco tutte le derivate di funzioni elementari che hai calcolato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0A2CE85-A3C7-8544-92D2-0F5FA026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AA0C462-DB89-C24B-BDE3-2A34D50A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16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2469717-232C-714C-A33A-D412DDF39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575728"/>
            <a:ext cx="37338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6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3BED8AB1-18F3-914A-AB43-F5A24201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858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latin typeface="Arial Narrow Bold" panose="020B0606020202030204" pitchFamily="34" charset="0"/>
                <a:ea typeface="ＭＳ Ｐゴシック" panose="020B0600070205080204" pitchFamily="34" charset="-128"/>
              </a:rPr>
              <a:t>Come è organizzato il calcolo differenziale</a:t>
            </a:r>
            <a:endParaRPr lang="it-IT" altLang="it-IT" sz="4000" b="1" baseline="30000">
              <a:solidFill>
                <a:srgbClr val="FF0000"/>
              </a:solidFill>
              <a:latin typeface="Arial Narrow Bold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AC20FB41-22B3-E142-BC91-76795D2039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96295F-8708-0940-B61A-0C5403619CA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BAC1A966-FA4B-BA49-A322-4757ABCF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5364" name="TextBox 9">
            <a:extLst>
              <a:ext uri="{FF2B5EF4-FFF2-40B4-BE49-F238E27FC236}">
                <a16:creationId xmlns:a16="http://schemas.microsoft.com/office/drawing/2014/main" id="{A103F3FD-8022-774C-AC98-13201AB4B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90600"/>
            <a:ext cx="8077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00FF"/>
                </a:solidFill>
                <a:latin typeface="Arial" panose="020B0604020202020204" pitchFamily="34" charset="0"/>
              </a:rPr>
              <a:t>Il calcolo differenziale studia le derivate.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Pensa alla tante funzioni che hai incontrato finora: calcolare il limite del rapporto incrementale per tutte queste funzioni sarebbe un lavoro lunghissimo!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Ecco invece il percorso molto più rapido che seguirai: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Calcolo le derivate di poche funzioni elementari.</a:t>
            </a:r>
          </a:p>
          <a:p>
            <a:pPr marL="342900" indent="-3429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it-IT" alt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Studio le regole dell’Algebra delle  derivate per calcolare le derivate di tutte le funzioni ottenute da quelle elementari con procedimenti noti.   </a:t>
            </a:r>
          </a:p>
        </p:txBody>
      </p:sp>
      <p:pic>
        <p:nvPicPr>
          <p:cNvPr id="15365" name="Picture 10" descr="Schermata 2014-11-13 alle 09.18.43.png">
            <a:extLst>
              <a:ext uri="{FF2B5EF4-FFF2-40B4-BE49-F238E27FC236}">
                <a16:creationId xmlns:a16="http://schemas.microsoft.com/office/drawing/2014/main" id="{5F164CB7-66D4-F14D-B244-DF0F6EADD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6" y="4551527"/>
            <a:ext cx="345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6">
            <a:extLst>
              <a:ext uri="{FF2B5EF4-FFF2-40B4-BE49-F238E27FC236}">
                <a16:creationId xmlns:a16="http://schemas.microsoft.com/office/drawing/2014/main" id="{B9A27D92-788B-0F4F-9F0C-CE7181AB2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900" y="4052907"/>
            <a:ext cx="327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00FF"/>
                </a:solidFill>
                <a:latin typeface="Arial Narrow" panose="020B0604020202020204" pitchFamily="34" charset="0"/>
              </a:rPr>
              <a:t>Esempi di funzioni  ottenute con 3 funzioni elementari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03636E-83A3-5A4A-8D8F-75D450DB6A20}"/>
              </a:ext>
            </a:extLst>
          </p:cNvPr>
          <p:cNvSpPr txBox="1"/>
          <p:nvPr/>
        </p:nvSpPr>
        <p:spPr>
          <a:xfrm>
            <a:off x="-419725" y="3267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963150-CE81-654F-8A75-936F53E0B631}"/>
              </a:ext>
            </a:extLst>
          </p:cNvPr>
          <p:cNvSpPr txBox="1"/>
          <p:nvPr/>
        </p:nvSpPr>
        <p:spPr>
          <a:xfrm>
            <a:off x="6086007" y="5726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30AFDBA-A30F-8F44-A9E1-2E38C1A2CA29}"/>
              </a:ext>
            </a:extLst>
          </p:cNvPr>
          <p:cNvSpPr txBox="1"/>
          <p:nvPr/>
        </p:nvSpPr>
        <p:spPr>
          <a:xfrm>
            <a:off x="5786203" y="55613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A1CAB0A-A142-B54D-9989-57921A54A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68" y="5011805"/>
            <a:ext cx="4101332" cy="9188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43C34309-F074-8C49-B868-9F4A604AB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135938" cy="609600"/>
          </a:xfrm>
        </p:spPr>
        <p:txBody>
          <a:bodyPr/>
          <a:lstStyle/>
          <a:p>
            <a:pPr eaLnBrk="1" hangingPunct="1"/>
            <a:r>
              <a:rPr lang="it-IT" altLang="it-IT" b="1">
                <a:solidFill>
                  <a:srgbClr val="FF0000"/>
                </a:solidFill>
                <a:ea typeface="ＭＳ Ｐゴシック" panose="020B0600070205080204" pitchFamily="34" charset="-128"/>
              </a:rPr>
              <a:t>Procedimento </a:t>
            </a:r>
          </a:p>
        </p:txBody>
      </p:sp>
      <p:sp>
        <p:nvSpPr>
          <p:cNvPr id="16386" name="Footer Placeholder 6">
            <a:extLst>
              <a:ext uri="{FF2B5EF4-FFF2-40B4-BE49-F238E27FC236}">
                <a16:creationId xmlns:a16="http://schemas.microsoft.com/office/drawing/2014/main" id="{5E9E51A9-76F5-6D4B-B4C5-6F59E305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i="1">
                <a:solidFill>
                  <a:srgbClr val="898989"/>
                </a:solidFill>
              </a:rPr>
              <a:t>Enrico Pietropoli, 2022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7E7C0C0-21D3-6D4B-8017-443A0E7E71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8B8191-2E6A-1C4C-9090-487D19960EC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6388" name="TextBox 4">
            <a:extLst>
              <a:ext uri="{FF2B5EF4-FFF2-40B4-BE49-F238E27FC236}">
                <a16:creationId xmlns:a16="http://schemas.microsoft.com/office/drawing/2014/main" id="{C3C47D0D-DFDE-1A41-82E3-0CE7F1576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62000"/>
            <a:ext cx="8229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 Bold" panose="020B0606020202030204" pitchFamily="34" charset="0"/>
              </a:rPr>
              <a:t>In questa lezione calcoli la funzione derivata di altre funzioni elementari.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 Bold" panose="020B0606020202030204" pitchFamily="34" charset="0"/>
              </a:rPr>
              <a:t>Il procedimento di calcolo sarà sempre lo stesso: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Calcolo del rapporto incrementale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FF"/>
                </a:solidFill>
                <a:latin typeface="Arial Narrow Bold" panose="020B0606020202030204" pitchFamily="34" charset="0"/>
              </a:rPr>
              <a:t>2. Calcolo del limite del rapporto incrementale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it-IT" altLang="it-IT" sz="2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 Narrow Bold" panose="020B0606020202030204" pitchFamily="34" charset="0"/>
              </a:rPr>
              <a:t>Ma lo sviluppo dei calcoli varierà al variare della funzione.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8000"/>
                </a:solidFill>
                <a:latin typeface="Arial Narrow Bold" panose="020B0606020202030204" pitchFamily="34" charset="0"/>
              </a:rPr>
              <a:t>E ricorderai sempre di osservare la derivata come pendenza della retta tangente al grafico della funzione.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6DFE46-CF61-2340-ABC5-701A07A68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/>
          <a:stretch/>
        </p:blipFill>
        <p:spPr>
          <a:xfrm>
            <a:off x="2699792" y="2492896"/>
            <a:ext cx="2952328" cy="85060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006AC68-AEB0-0F45-AF9B-4A48C46FDF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>
          <a:xfrm>
            <a:off x="2339752" y="3811816"/>
            <a:ext cx="4016573" cy="899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4DCB44B0-4A01-1B4E-9CF5-1F3E117C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pPr marL="2235200" indent="-1970088" algn="l"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Attività: derivare altre funzioni elementari</a:t>
            </a:r>
          </a:p>
        </p:txBody>
      </p:sp>
      <p:sp>
        <p:nvSpPr>
          <p:cNvPr id="16386" name="Rectangle 5">
            <a:extLst>
              <a:ext uri="{FF2B5EF4-FFF2-40B4-BE49-F238E27FC236}">
                <a16:creationId xmlns:a16="http://schemas.microsoft.com/office/drawing/2014/main" id="{D2B01597-BECA-3F40-BAE6-9720780C2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2420888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t-IT" altLang="it-IT" sz="2800" b="1" dirty="0">
                <a:latin typeface="Arial" panose="020B0604020202020204" pitchFamily="34" charset="0"/>
              </a:rPr>
              <a:t>Completa la scheda di lavoro per calcolare la derivata di funzioni del tipo </a:t>
            </a:r>
            <a:r>
              <a:rPr lang="it-IT" altLang="it-IT" sz="2800" b="1" i="1" dirty="0">
                <a:latin typeface="Arial" panose="020B0604020202020204" pitchFamily="34" charset="0"/>
              </a:rPr>
              <a:t>y = </a:t>
            </a:r>
            <a:r>
              <a:rPr lang="it-IT" altLang="it-IT" sz="2800" b="1" i="1" dirty="0" err="1">
                <a:latin typeface="Arial" panose="020B0604020202020204" pitchFamily="34" charset="0"/>
              </a:rPr>
              <a:t>x</a:t>
            </a:r>
            <a:r>
              <a:rPr lang="it-IT" altLang="it-IT" sz="2800" b="1" baseline="30000" dirty="0" err="1">
                <a:latin typeface="Arial" panose="020B0604020202020204" pitchFamily="34" charset="0"/>
              </a:rPr>
              <a:t>n</a:t>
            </a:r>
            <a:r>
              <a:rPr lang="it-IT" altLang="it-IT" sz="2800" b="1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3EEA91B-4CE8-B148-89BB-DA59F8A6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3162DB4-6BDE-DF4F-977E-B264AE36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8590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4DCB44B0-4A01-1B4E-9CF5-1F3E117C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988840"/>
            <a:ext cx="8229600" cy="1143000"/>
          </a:xfrm>
        </p:spPr>
        <p:txBody>
          <a:bodyPr/>
          <a:lstStyle/>
          <a:p>
            <a:pPr marL="14288" algn="l"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Riflessioni sui risultati ottenuti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3EEA91B-4CE8-B148-89BB-DA59F8A6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3162DB4-6BDE-DF4F-977E-B264AE36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7004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>
            <a:extLst>
              <a:ext uri="{FF2B5EF4-FFF2-40B4-BE49-F238E27FC236}">
                <a16:creationId xmlns:a16="http://schemas.microsoft.com/office/drawing/2014/main" id="{AC0F44C8-DF26-FF42-BD21-9830A762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8382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</a:t>
            </a:r>
            <a:b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 derivata di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endParaRPr lang="it-IT" altLang="it-IT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7410" name="Picture 10" descr="Schermata 2014-11-23 alle 09.47.56.png">
            <a:extLst>
              <a:ext uri="{FF2B5EF4-FFF2-40B4-BE49-F238E27FC236}">
                <a16:creationId xmlns:a16="http://schemas.microsoft.com/office/drawing/2014/main" id="{8C17E8A1-8704-304A-BB3C-5C89E3F0D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911178"/>
            <a:ext cx="68961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71A1D41-D225-B644-9654-91C79C71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14CFC42-88EF-5D46-AE4E-5DF13110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88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4DCB44B0-4A01-1B4E-9CF5-1F3E117C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99392"/>
            <a:ext cx="8229600" cy="980728"/>
          </a:xfrm>
        </p:spPr>
        <p:txBody>
          <a:bodyPr/>
          <a:lstStyle/>
          <a:p>
            <a:pPr marL="2235200" indent="-1970088" algn="l"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Video: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2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 la sua derivata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3EEA91B-4CE8-B148-89BB-DA59F8A6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3162DB4-6BDE-DF4F-977E-B264AE36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  <p:pic>
        <p:nvPicPr>
          <p:cNvPr id="4" name="DerA4Video1.mp4">
            <a:hlinkClick r:id="" action="ppaction://media"/>
            <a:extLst>
              <a:ext uri="{FF2B5EF4-FFF2-40B4-BE49-F238E27FC236}">
                <a16:creationId xmlns:a16="http://schemas.microsoft.com/office/drawing/2014/main" id="{0C6289B1-60F6-544B-A4B0-6C0B36A0083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252" y="788051"/>
            <a:ext cx="8393496" cy="559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6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>
            <a:extLst>
              <a:ext uri="{FF2B5EF4-FFF2-40B4-BE49-F238E27FC236}">
                <a16:creationId xmlns:a16="http://schemas.microsoft.com/office/drawing/2014/main" id="{CB52D065-F796-574A-BE3B-AE341A37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6858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2. La derivata di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</a:t>
            </a:r>
            <a:endParaRPr lang="it-IT" altLang="it-IT" b="1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8434" name="Picture 3" descr="Schermata 2014-11-23 alle 09.52.56.png">
            <a:extLst>
              <a:ext uri="{FF2B5EF4-FFF2-40B4-BE49-F238E27FC236}">
                <a16:creationId xmlns:a16="http://schemas.microsoft.com/office/drawing/2014/main" id="{AECCA329-C62B-6544-A223-8F4462406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292225"/>
            <a:ext cx="74295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785966D-1C98-5541-8EF1-D5DFBCF9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345A2AE-0618-B540-A064-8ABBA63A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428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4DCB44B0-4A01-1B4E-9CF5-1F3E117CF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171400"/>
            <a:ext cx="8229600" cy="1023962"/>
          </a:xfrm>
        </p:spPr>
        <p:txBody>
          <a:bodyPr/>
          <a:lstStyle/>
          <a:p>
            <a:pPr marL="2235200" indent="-1970088" algn="l"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Video: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= </a:t>
            </a:r>
            <a:r>
              <a:rPr lang="it-IT" altLang="it-IT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x</a:t>
            </a:r>
            <a:r>
              <a:rPr lang="it-IT" altLang="it-IT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3 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 la sua derivata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3EEA91B-4CE8-B148-89BB-DA59F8A6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Enrico Pietropoli, 2022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3162DB4-6BDE-DF4F-977E-B264AE36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1DBE-7F38-4B40-A507-1975F7AC505C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  <p:pic>
        <p:nvPicPr>
          <p:cNvPr id="4" name="DerA4Video2.mp4">
            <a:hlinkClick r:id="" action="ppaction://media"/>
            <a:extLst>
              <a:ext uri="{FF2B5EF4-FFF2-40B4-BE49-F238E27FC236}">
                <a16:creationId xmlns:a16="http://schemas.microsoft.com/office/drawing/2014/main" id="{E96CC2D6-216A-9A44-B12E-38B437585B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92696"/>
            <a:ext cx="8244408" cy="54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0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2180</TotalTime>
  <Words>423</Words>
  <Application>Microsoft Macintosh PowerPoint</Application>
  <PresentationFormat>Presentazione su schermo (4:3)</PresentationFormat>
  <Paragraphs>76</Paragraphs>
  <Slides>16</Slides>
  <Notes>1</Notes>
  <HiddenSlides>0</HiddenSlides>
  <MMClips>3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Arial Narrow</vt:lpstr>
      <vt:lpstr>Arial Narrow Bold</vt:lpstr>
      <vt:lpstr>Calibri</vt:lpstr>
      <vt:lpstr>Times New Roman</vt:lpstr>
      <vt:lpstr>Tema di Office</vt:lpstr>
      <vt:lpstr>Equation</vt:lpstr>
      <vt:lpstr>Derivate di funzioni elementari II</vt:lpstr>
      <vt:lpstr>Come è organizzato il calcolo differenziale</vt:lpstr>
      <vt:lpstr>Procedimento </vt:lpstr>
      <vt:lpstr>Attività: derivare altre funzioni elementari</vt:lpstr>
      <vt:lpstr>Riflessioni sui risultati ottenuti</vt:lpstr>
      <vt:lpstr>Quesito 1 La derivata di y = x2</vt:lpstr>
      <vt:lpstr>Video: y = x2 e la sua derivata</vt:lpstr>
      <vt:lpstr>Quesito 2. La derivata di y = x3</vt:lpstr>
      <vt:lpstr>Video: y = x3 e la sua derivata</vt:lpstr>
      <vt:lpstr>Quesito 3</vt:lpstr>
      <vt:lpstr>Quesiti 4 e 5. Derivate di funzioni del tipo y = xn</vt:lpstr>
      <vt:lpstr>L’ultima derivata di funzione elementare</vt:lpstr>
      <vt:lpstr>Derivata della funzione y = ex</vt:lpstr>
      <vt:lpstr>Grafico di y = ex con la sua derivata</vt:lpstr>
      <vt:lpstr>Video: funzione y = ex e sua derivata </vt:lpstr>
      <vt:lpstr>Sintesi complessiva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Derivate delle funzioni elementari</dc:title>
  <dc:subject/>
  <dc:creator>Enrico Pietropoli</dc:creator>
  <cp:keywords/>
  <dc:description/>
  <cp:lastModifiedBy>Microsoft Office User</cp:lastModifiedBy>
  <cp:revision>135</cp:revision>
  <dcterms:created xsi:type="dcterms:W3CDTF">2014-11-22T17:39:08Z</dcterms:created>
  <dcterms:modified xsi:type="dcterms:W3CDTF">2023-11-05T17:11:30Z</dcterms:modified>
  <cp:category/>
</cp:coreProperties>
</file>