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91" r:id="rId2"/>
    <p:sldId id="350" r:id="rId3"/>
    <p:sldId id="615" r:id="rId4"/>
    <p:sldId id="606" r:id="rId5"/>
    <p:sldId id="577" r:id="rId6"/>
    <p:sldId id="603" r:id="rId7"/>
    <p:sldId id="419" r:id="rId8"/>
    <p:sldId id="507" r:id="rId9"/>
    <p:sldId id="607" r:id="rId10"/>
    <p:sldId id="608" r:id="rId11"/>
    <p:sldId id="513" r:id="rId12"/>
    <p:sldId id="492" r:id="rId13"/>
    <p:sldId id="604" r:id="rId14"/>
    <p:sldId id="621" r:id="rId15"/>
    <p:sldId id="609" r:id="rId16"/>
    <p:sldId id="508" r:id="rId17"/>
    <p:sldId id="610" r:id="rId18"/>
    <p:sldId id="611" r:id="rId19"/>
    <p:sldId id="613" r:id="rId20"/>
    <p:sldId id="614" r:id="rId21"/>
  </p:sldIdLst>
  <p:sldSz cx="9144000" cy="6858000" type="screen4x3"/>
  <p:notesSz cx="6650038" cy="978376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BA"/>
    <a:srgbClr val="FFFEE8"/>
    <a:srgbClr val="096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15"/>
    <p:restoredTop sz="91400"/>
  </p:normalViewPr>
  <p:slideViewPr>
    <p:cSldViewPr>
      <p:cViewPr varScale="1">
        <p:scale>
          <a:sx n="132" d="100"/>
          <a:sy n="132" d="100"/>
        </p:scale>
        <p:origin x="51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364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3CE78B-C217-DC43-809A-F25940C288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4D5BE-E1EA-094B-9DF4-C9A5205DAD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854A610-F647-7D47-8044-78785B9069F7}" type="datetime1">
              <a:rPr lang="it-IT" altLang="it-IT"/>
              <a:pPr>
                <a:defRPr/>
              </a:pPr>
              <a:t>04/10/23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CA97EF-1F07-F342-9E54-7DC44475D1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E8721-26DF-5C4F-8FEE-A74C235720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598B0E3-5E49-E14E-A883-50CEDF4069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536189-ADD3-DD44-89E8-D4F481AEAB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A89A69-4D1F-B849-99FE-9D36688359D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4AC9BD8-FE0A-344D-96A7-B96E995D4F3E}" type="datetime1">
              <a:rPr lang="it-IT" altLang="it-IT"/>
              <a:pPr>
                <a:defRPr/>
              </a:pPr>
              <a:t>04/10/23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7E154CD-AEB4-E443-A0AD-0E5DEF382A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DA10081-34CC-8743-B2B8-359FF2A3A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5A8C0-3DDD-B842-81BB-1E4C83BF604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4D2F6-98AC-F040-9388-ED93C2DFF2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A28DCBF-84A3-EA48-B12D-2556695B6C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5A2D3256-3EBA-9B46-B99E-13943F868C5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C31B133-1C87-BD41-B77C-91B008572BB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90116" name="Rectangle 6">
            <a:extLst>
              <a:ext uri="{FF2B5EF4-FFF2-40B4-BE49-F238E27FC236}">
                <a16:creationId xmlns:a16="http://schemas.microsoft.com/office/drawing/2014/main" id="{69F90810-AB5B-AD47-A912-3C13604DAC4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90117" name="Rectangle 7">
            <a:extLst>
              <a:ext uri="{FF2B5EF4-FFF2-40B4-BE49-F238E27FC236}">
                <a16:creationId xmlns:a16="http://schemas.microsoft.com/office/drawing/2014/main" id="{AA6006BC-C95D-A34C-9580-DFFFF730F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D17629A-6187-1E46-9C10-F47851125933}" type="slidenum">
              <a:rPr lang="it-IT" altLang="it-IT" sz="1200"/>
              <a:pPr eaLnBrk="1" hangingPunct="1"/>
              <a:t>6</a:t>
            </a:fld>
            <a:endParaRPr lang="it-IT" altLang="it-IT" sz="1200"/>
          </a:p>
        </p:txBody>
      </p:sp>
      <p:sp>
        <p:nvSpPr>
          <p:cNvPr id="90118" name="Rectangle 2">
            <a:extLst>
              <a:ext uri="{FF2B5EF4-FFF2-40B4-BE49-F238E27FC236}">
                <a16:creationId xmlns:a16="http://schemas.microsoft.com/office/drawing/2014/main" id="{E460A4FA-3E42-BC48-9510-49D9203E9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9" name="Rectangle 3">
            <a:extLst>
              <a:ext uri="{FF2B5EF4-FFF2-40B4-BE49-F238E27FC236}">
                <a16:creationId xmlns:a16="http://schemas.microsoft.com/office/drawing/2014/main" id="{1EC3953F-7B16-574F-860A-A2D446D170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4545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99D82F-96F4-A942-A924-B801777851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BE7DCD-68B1-0B42-8CC3-2AC4650A3D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BD46E8-9E1D-D145-9C81-B0C9D13EB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FE7-E155-EE4F-A018-6CD77D181C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3504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2C7186-D482-5546-AD82-2C945AAB5A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92402A-2DA3-4E4F-AABA-806A5A5C8A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D46049-E9BC-634D-8B12-42668E597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A2E63-A357-E84C-837C-D19B4C956C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023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97ED25-94F1-E847-8DDB-D578531BBD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465B91-3734-6840-BF54-A6C377828F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A0E16B-021A-2F41-85F8-08AE6FDA9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0A09C-0195-E04C-89A2-E1E7DA1D251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6996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E4FD18-1019-2C40-AE88-C055CAD320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1E5F2E-00FD-9A47-B9F4-62693B6EBF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8CB6B9-4CA7-9C41-9D5E-48DB01C5C9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34EC2-01CC-E74B-BE52-200F7878A7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6541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D612B6E-3969-AF49-96C9-6B47BE66A9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CF3908A-CB3E-BE48-A652-C0AE0DBBEF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DFE2C23-8946-234C-84E1-E56119E5E1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038DD-26CE-AC48-B8DE-F5625E8AF8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7724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E361C69-D0E4-3646-AD8A-B5262F718D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9B9F9F7-C56F-DB4E-A334-1D205D811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D448EA7-9458-AF47-9672-8795DE32C9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A12FC-C359-ED45-AC2C-265D88B173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8421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D529A1-C88B-1442-B46D-3CB804944A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F5AFCB-FA5F-1D48-9227-888AAAA985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E4FA48-294C-3A4E-A879-A51CE6D46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009BF-C54E-5A4C-8BCA-A17B7FE83F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210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9D1D87-F1BB-A245-8E65-1C0B2AD83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54BFC7-C426-2D49-A8D9-A0B56090EF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642A60-384B-954E-BBA6-25E6CE4AD1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1975B-D68A-7642-AC7D-EFF02119A6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7729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913075-2F27-8248-9134-5743CC150B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E3693D-231A-0044-9195-F84F2784E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0DD3E-E649-144B-8D45-754048586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67804-F63D-EF47-8F14-08664FBFA6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370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8AC7918-C716-2242-87E8-45BFC1E62B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9E1F45B-8B9C-CF49-89B2-13E764CD4B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031BCB6-89AE-3D4C-B45B-3D13F2244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9D303-CF4A-AB42-AAF9-D1F24465CF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639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DFEC88-9CD2-584F-9633-773AE4D1F8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369438C-50F0-AF46-8660-2E08CCB89A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47355A1-F211-DF42-B4F0-4076C4B4F6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766CE-1127-5241-BD1E-3A0EE39BFE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563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A9A141F-5CAA-8D4A-AF69-E625D64AAD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E01607E-786E-C742-BBD9-45D3C9EF3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0DD232-C7E1-894F-91D4-7C1DCE3BEA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724AB-0DD4-9C46-8F3B-4DF7A43EDB2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057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183F1-1D5C-404A-9711-EB7D2901CE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48B66E-8673-AD48-B6CD-8F6DEF7D87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19C8C-22CC-A24D-B73B-56557BE4FC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3D11D-792B-964C-A11D-13336224A21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293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AA1DFC-BA3F-CD48-AE87-06904C9C0D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08E53-EEC0-204D-B4D6-DB02276334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EBBF7C-39EE-C645-80C0-642AC6EDCB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EBBCA-8996-9D45-9680-C9AB9BEA45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658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F6925C9-CB84-8049-A7A5-85AB60562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F7FCEAF-6655-7541-B4DE-105584E05A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33C2D4-F96B-F142-9210-55C7E80FF0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093D9E7-491D-E641-8C20-1878EFEFAF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AA8E6AA-1D38-9848-AB9B-BE31C4C6B2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EC7693E-B2A3-ED42-84AA-83F9817E530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emat.it/page-3/?id=la-biblioteca-di-emma-castelnuovo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emmametodo.com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uolavalore.indire.it/superguida/matabel/" TargetMode="External"/><Relationship Id="rId2" Type="http://schemas.openxmlformats.org/officeDocument/2006/relationships/hyperlink" Target="https://www.indire.it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matematicaerealta.cloud/home-page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channel/UCXWF_gKgyUXVSK3t35SdjFA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815A568C-460C-4D4B-8C34-CA733819E4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3550" y="1844675"/>
            <a:ext cx="7996238" cy="17526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Matematica nella realtà: </a:t>
            </a:r>
            <a:b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perché? come? quando?</a:t>
            </a:r>
          </a:p>
        </p:txBody>
      </p:sp>
      <p:sp>
        <p:nvSpPr>
          <p:cNvPr id="18434" name="Footer Placeholder 5">
            <a:extLst>
              <a:ext uri="{FF2B5EF4-FFF2-40B4-BE49-F238E27FC236}">
                <a16:creationId xmlns:a16="http://schemas.microsoft.com/office/drawing/2014/main" id="{398E3667-435E-A241-BBDA-446D8B218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13184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18435" name="Slide Number Placeholder 6">
            <a:extLst>
              <a:ext uri="{FF2B5EF4-FFF2-40B4-BE49-F238E27FC236}">
                <a16:creationId xmlns:a16="http://schemas.microsoft.com/office/drawing/2014/main" id="{B68B9BE9-EBFE-384D-AC6C-DD618E6763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A2B9EC-232C-4747-BAF7-54BAFF2DB74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DBFFA9CE-3992-044C-B95E-4A0DB82BBE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839200" cy="7620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ea typeface="ＭＳ Ｐゴシック" panose="020B0600070205080204" pitchFamily="34" charset="-128"/>
              </a:rPr>
              <a:t>Il progetto ‘Matematica nella realtà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’</a:t>
            </a:r>
          </a:p>
        </p:txBody>
      </p:sp>
      <p:sp>
        <p:nvSpPr>
          <p:cNvPr id="48130" name="Footer Placeholder 5">
            <a:extLst>
              <a:ext uri="{FF2B5EF4-FFF2-40B4-BE49-F238E27FC236}">
                <a16:creationId xmlns:a16="http://schemas.microsoft.com/office/drawing/2014/main" id="{3727BE4F-FA44-8249-8273-4CCEFE7BB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381750"/>
            <a:ext cx="4572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48131" name="Slide Number Placeholder 6">
            <a:extLst>
              <a:ext uri="{FF2B5EF4-FFF2-40B4-BE49-F238E27FC236}">
                <a16:creationId xmlns:a16="http://schemas.microsoft.com/office/drawing/2014/main" id="{0578FEF9-E32E-CF43-95A2-705B87D0C6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E9DCF2-FDBF-F346-A902-5D375E0B168E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400"/>
          </a:p>
        </p:txBody>
      </p:sp>
      <p:sp>
        <p:nvSpPr>
          <p:cNvPr id="48132" name="TextBox 7">
            <a:extLst>
              <a:ext uri="{FF2B5EF4-FFF2-40B4-BE49-F238E27FC236}">
                <a16:creationId xmlns:a16="http://schemas.microsoft.com/office/drawing/2014/main" id="{85E25762-EA9D-614B-8293-CA945F0EA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1171834"/>
            <a:ext cx="4662264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00FF"/>
                </a:solidFill>
              </a:rPr>
              <a:t>Cuore del progetto</a:t>
            </a:r>
          </a:p>
        </p:txBody>
      </p:sp>
      <p:sp>
        <p:nvSpPr>
          <p:cNvPr id="48133" name="Rectangle 8">
            <a:extLst>
              <a:ext uri="{FF2B5EF4-FFF2-40B4-BE49-F238E27FC236}">
                <a16:creationId xmlns:a16="http://schemas.microsoft.com/office/drawing/2014/main" id="{CB8D4D5A-F8FF-8542-95BE-CDB4EEF2E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791674"/>
            <a:ext cx="7632848" cy="954107"/>
          </a:xfrm>
          <a:prstGeom prst="rect">
            <a:avLst/>
          </a:prstGeom>
          <a:solidFill>
            <a:srgbClr val="F8FF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Importanza data anche alle </a:t>
            </a:r>
            <a:r>
              <a:rPr lang="it-IT" altLang="it-IT" sz="2800" b="1" i="1" dirty="0"/>
              <a:t>radici storiche della matematica</a:t>
            </a:r>
            <a:r>
              <a:rPr lang="it-IT" altLang="it-IT" sz="2800" b="1" dirty="0"/>
              <a:t>.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330FDCC-AF04-5441-B558-D650F407EE50}"/>
              </a:ext>
            </a:extLst>
          </p:cNvPr>
          <p:cNvGrpSpPr/>
          <p:nvPr/>
        </p:nvGrpSpPr>
        <p:grpSpPr>
          <a:xfrm>
            <a:off x="1802257" y="2996952"/>
            <a:ext cx="5996685" cy="2519850"/>
            <a:chOff x="3025982" y="3226530"/>
            <a:chExt cx="5996685" cy="2519850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E46BCA4D-F6BB-D34E-B8EA-0B469B684F79}"/>
                </a:ext>
              </a:extLst>
            </p:cNvPr>
            <p:cNvGrpSpPr/>
            <p:nvPr/>
          </p:nvGrpSpPr>
          <p:grpSpPr>
            <a:xfrm>
              <a:off x="3025982" y="3226530"/>
              <a:ext cx="1600200" cy="2322716"/>
              <a:chOff x="3741240" y="3590663"/>
              <a:chExt cx="1600200" cy="2322716"/>
            </a:xfrm>
          </p:grpSpPr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4FCB7BA1-5305-5A4D-8540-CDDE7A310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41240" y="5267266"/>
                <a:ext cx="1600200" cy="646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it-IT" altLang="it-IT" sz="1800" b="1" dirty="0">
                    <a:latin typeface="Arial Narrow" panose="020B0604020202020204" pitchFamily="34" charset="0"/>
                  </a:rPr>
                  <a:t>Pitagora </a:t>
                </a:r>
              </a:p>
              <a:p>
                <a:pPr eaLnBrk="1" hangingPunct="1"/>
                <a:r>
                  <a:rPr lang="it-IT" altLang="it-IT" sz="1800" b="1" dirty="0">
                    <a:latin typeface="Arial Narrow" panose="020B0604020202020204" pitchFamily="34" charset="0"/>
                  </a:rPr>
                  <a:t>(VI secolo a.C.)</a:t>
                </a:r>
                <a:r>
                  <a:rPr lang="it-IT" altLang="it-IT" sz="1800" dirty="0">
                    <a:latin typeface="Arial Narrow" panose="020B0604020202020204" pitchFamily="34" charset="0"/>
                  </a:rPr>
                  <a:t>  </a:t>
                </a:r>
              </a:p>
            </p:txBody>
          </p:sp>
          <p:pic>
            <p:nvPicPr>
              <p:cNvPr id="9" name="Picture 17" descr="Pitagora_bis.JPG">
                <a:extLst>
                  <a:ext uri="{FF2B5EF4-FFF2-40B4-BE49-F238E27FC236}">
                    <a16:creationId xmlns:a16="http://schemas.microsoft.com/office/drawing/2014/main" id="{4F0E0092-5222-6249-88D0-7DD661E61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537"/>
              <a:stretch/>
            </p:blipFill>
            <p:spPr bwMode="auto">
              <a:xfrm>
                <a:off x="3851920" y="3590663"/>
                <a:ext cx="1332270" cy="1689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Rectangle 20">
              <a:extLst>
                <a:ext uri="{FF2B5EF4-FFF2-40B4-BE49-F238E27FC236}">
                  <a16:creationId xmlns:a16="http://schemas.microsoft.com/office/drawing/2014/main" id="{A4B7BFB3-5A4F-3E48-B801-C2D059517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0430" y="4903133"/>
              <a:ext cx="16002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800" b="1" dirty="0">
                  <a:latin typeface="Arial Narrow" panose="020B0604020202020204" pitchFamily="34" charset="0"/>
                </a:rPr>
                <a:t>Euclide </a:t>
              </a:r>
            </a:p>
            <a:p>
              <a:pPr eaLnBrk="1" hangingPunct="1"/>
              <a:r>
                <a:rPr lang="it-IT" altLang="it-IT" sz="1800" b="1" dirty="0">
                  <a:latin typeface="Arial Narrow" panose="020B0604020202020204" pitchFamily="34" charset="0"/>
                </a:rPr>
                <a:t>(323 – 286 a.C.)</a:t>
              </a:r>
              <a:r>
                <a:rPr lang="it-IT" altLang="it-IT" sz="1800" dirty="0">
                  <a:latin typeface="Arial Narrow" panose="020B0604020202020204" pitchFamily="34" charset="0"/>
                </a:rPr>
                <a:t>  </a:t>
              </a:r>
            </a:p>
          </p:txBody>
        </p:sp>
        <p:pic>
          <p:nvPicPr>
            <p:cNvPr id="12" name="Picture 24" descr="Euclide2.jpg">
              <a:extLst>
                <a:ext uri="{FF2B5EF4-FFF2-40B4-BE49-F238E27FC236}">
                  <a16:creationId xmlns:a16="http://schemas.microsoft.com/office/drawing/2014/main" id="{633E5915-97C8-DD45-B883-4AF11724F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2" r="8163"/>
            <a:stretch>
              <a:fillRect/>
            </a:stretch>
          </p:blipFill>
          <p:spPr bwMode="auto">
            <a:xfrm>
              <a:off x="4743771" y="3255739"/>
              <a:ext cx="1154695" cy="1640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Georg_Cantor2.jpg">
              <a:extLst>
                <a:ext uri="{FF2B5EF4-FFF2-40B4-BE49-F238E27FC236}">
                  <a16:creationId xmlns:a16="http://schemas.microsoft.com/office/drawing/2014/main" id="{5213812A-F19E-734C-85BA-B2417E7D1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27" t="-414" r="10642" b="20216"/>
            <a:stretch/>
          </p:blipFill>
          <p:spPr bwMode="auto">
            <a:xfrm>
              <a:off x="6155649" y="3226530"/>
              <a:ext cx="1265823" cy="180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 descr="dedekind.jpg">
              <a:extLst>
                <a:ext uri="{FF2B5EF4-FFF2-40B4-BE49-F238E27FC236}">
                  <a16:creationId xmlns:a16="http://schemas.microsoft.com/office/drawing/2014/main" id="{425EFE9A-342A-424B-A770-DC3F79487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67" t="16111" r="25000" b="21135"/>
            <a:stretch/>
          </p:blipFill>
          <p:spPr bwMode="auto">
            <a:xfrm>
              <a:off x="7504031" y="3258771"/>
              <a:ext cx="1159821" cy="1810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2637360A-ADF8-4B43-842F-2D954ED183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2649" y="5008047"/>
              <a:ext cx="15240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800" b="1" dirty="0">
                  <a:latin typeface="Arial Narrow" panose="020B0604020202020204" pitchFamily="34" charset="0"/>
                </a:rPr>
                <a:t>G. Cantor</a:t>
              </a:r>
            </a:p>
            <a:p>
              <a:pPr algn="ctr" eaLnBrk="1" hangingPunct="1"/>
              <a:r>
                <a:rPr lang="it-IT" altLang="it-IT" sz="1800" b="1" dirty="0">
                  <a:latin typeface="Arial Narrow" panose="020B0604020202020204" pitchFamily="34" charset="0"/>
                </a:rPr>
                <a:t>1845 – 1918</a:t>
              </a:r>
              <a:r>
                <a:rPr lang="it-IT" altLang="it-IT" sz="1800" dirty="0">
                  <a:latin typeface="Arial Narrow" panose="020B0604020202020204" pitchFamily="34" charset="0"/>
                </a:rPr>
                <a:t> </a:t>
              </a: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9AA84224-555B-EA42-B9C4-72A41F22A5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8667" y="5069272"/>
              <a:ext cx="1524000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800" b="1" dirty="0" err="1">
                  <a:latin typeface="Arial Narrow" panose="020B0604020202020204" pitchFamily="34" charset="0"/>
                </a:rPr>
                <a:t>R</a:t>
              </a:r>
              <a:r>
                <a:rPr lang="it-IT" altLang="it-IT" sz="1800" b="1" dirty="0">
                  <a:latin typeface="Arial Narrow" panose="020B0604020202020204" pitchFamily="34" charset="0"/>
                </a:rPr>
                <a:t>. </a:t>
              </a:r>
              <a:r>
                <a:rPr lang="it-IT" altLang="it-IT" sz="1800" b="1" dirty="0" err="1">
                  <a:latin typeface="Arial Narrow" panose="020B0604020202020204" pitchFamily="34" charset="0"/>
                </a:rPr>
                <a:t>Dedekind</a:t>
              </a:r>
              <a:endParaRPr lang="it-IT" altLang="it-IT" sz="1800" b="1" dirty="0">
                <a:latin typeface="Arial Narrow" panose="020B0604020202020204" pitchFamily="34" charset="0"/>
              </a:endParaRPr>
            </a:p>
            <a:p>
              <a:pPr algn="ctr" eaLnBrk="1" hangingPunct="1"/>
              <a:r>
                <a:rPr lang="it-IT" altLang="it-IT" sz="1800" b="1" dirty="0">
                  <a:latin typeface="Arial Narrow" panose="020B0604020202020204" pitchFamily="34" charset="0"/>
                </a:rPr>
                <a:t>1831 – 1916</a:t>
              </a:r>
              <a:r>
                <a:rPr lang="it-IT" altLang="it-IT" sz="2000" dirty="0">
                  <a:latin typeface="Arial Narrow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4837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4DB83AFB-955B-B94B-B10A-4738256C53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839200" cy="7620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ea typeface="ＭＳ Ｐゴシック" panose="020B0600070205080204" pitchFamily="34" charset="-128"/>
              </a:rPr>
              <a:t>Il progetto ‘Matematica nella realtà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’</a:t>
            </a:r>
          </a:p>
        </p:txBody>
      </p:sp>
      <p:sp>
        <p:nvSpPr>
          <p:cNvPr id="50178" name="Footer Placeholder 5">
            <a:extLst>
              <a:ext uri="{FF2B5EF4-FFF2-40B4-BE49-F238E27FC236}">
                <a16:creationId xmlns:a16="http://schemas.microsoft.com/office/drawing/2014/main" id="{E13149D5-74B9-644E-9BF3-ED4E808E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381750"/>
            <a:ext cx="4572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50179" name="Slide Number Placeholder 6">
            <a:extLst>
              <a:ext uri="{FF2B5EF4-FFF2-40B4-BE49-F238E27FC236}">
                <a16:creationId xmlns:a16="http://schemas.microsoft.com/office/drawing/2014/main" id="{6C461206-DAC3-184B-9B9F-07BBFB56E3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5897BC-C470-3B43-B5CA-D353B5366C67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400"/>
          </a:p>
        </p:txBody>
      </p:sp>
      <p:sp>
        <p:nvSpPr>
          <p:cNvPr id="50180" name="TextBox 7">
            <a:extLst>
              <a:ext uri="{FF2B5EF4-FFF2-40B4-BE49-F238E27FC236}">
                <a16:creationId xmlns:a16="http://schemas.microsoft.com/office/drawing/2014/main" id="{37507D5E-A56D-0C4B-B203-D9DA5DF9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415" y="1143000"/>
            <a:ext cx="8839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000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Frequenti collegamenti fra matematica e altre discipline</a:t>
            </a:r>
          </a:p>
        </p:txBody>
      </p:sp>
      <p:pic>
        <p:nvPicPr>
          <p:cNvPr id="50181" name="Picture 7" descr="Schermata 2019-03-07 alle 10.33.19.png">
            <a:extLst>
              <a:ext uri="{FF2B5EF4-FFF2-40B4-BE49-F238E27FC236}">
                <a16:creationId xmlns:a16="http://schemas.microsoft.com/office/drawing/2014/main" id="{89831AE6-E82D-AA47-86A6-12525B177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970861"/>
            <a:ext cx="81629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273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04D8B628-F3B9-844B-93AF-8239F4720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839200" cy="7620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Il progetto ‘Matematica nella realtà’</a:t>
            </a:r>
            <a:b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 livello internazionale</a:t>
            </a:r>
          </a:p>
        </p:txBody>
      </p:sp>
      <p:sp>
        <p:nvSpPr>
          <p:cNvPr id="49154" name="Footer Placeholder 5">
            <a:extLst>
              <a:ext uri="{FF2B5EF4-FFF2-40B4-BE49-F238E27FC236}">
                <a16:creationId xmlns:a16="http://schemas.microsoft.com/office/drawing/2014/main" id="{41E525CB-E63B-5B41-B3EE-C0D2A68F8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4648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49155" name="Slide Number Placeholder 6">
            <a:extLst>
              <a:ext uri="{FF2B5EF4-FFF2-40B4-BE49-F238E27FC236}">
                <a16:creationId xmlns:a16="http://schemas.microsoft.com/office/drawing/2014/main" id="{2462DEA2-6747-CE47-8F9B-213668857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49B9D8-5CFF-1241-A299-BFBD84C08A01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400"/>
          </a:p>
        </p:txBody>
      </p:sp>
      <p:sp>
        <p:nvSpPr>
          <p:cNvPr id="49156" name="TextBox 4">
            <a:extLst>
              <a:ext uri="{FF2B5EF4-FFF2-40B4-BE49-F238E27FC236}">
                <a16:creationId xmlns:a16="http://schemas.microsoft.com/office/drawing/2014/main" id="{E0242971-976F-F04F-A0DB-C3ED15077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427347"/>
            <a:ext cx="8064896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b="1" dirty="0"/>
              <a:t>Dopo l’uscita dei primi due volumi per il 1</a:t>
            </a:r>
            <a:r>
              <a:rPr lang="it-IT" altLang="it-IT" sz="2200" b="1" baseline="30000" dirty="0"/>
              <a:t>0</a:t>
            </a:r>
            <a:r>
              <a:rPr lang="it-IT" altLang="it-IT" sz="2200" b="1" dirty="0"/>
              <a:t> biennio superiore, nel 1984 l’invito a presentare il progetto al convegno mondiale ICM5 in Australia.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b="1" dirty="0"/>
              <a:t>Un lungo viaggio con circa 100 poster e molti apparecchi.</a:t>
            </a:r>
          </a:p>
        </p:txBody>
      </p:sp>
      <p:pic>
        <p:nvPicPr>
          <p:cNvPr id="49157" name="Picture 5" descr="Emma_Fig5.jpg">
            <a:extLst>
              <a:ext uri="{FF2B5EF4-FFF2-40B4-BE49-F238E27FC236}">
                <a16:creationId xmlns:a16="http://schemas.microsoft.com/office/drawing/2014/main" id="{9CFBA991-295A-8C40-BD83-18B0834BF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04" y="3105537"/>
            <a:ext cx="6263896" cy="32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194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04D8B628-F3B9-844B-93AF-8239F4720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6207" y="125909"/>
            <a:ext cx="8839200" cy="7620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 diffusione del metodo</a:t>
            </a:r>
            <a:endParaRPr lang="it-IT" altLang="it-IT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9154" name="Footer Placeholder 5">
            <a:extLst>
              <a:ext uri="{FF2B5EF4-FFF2-40B4-BE49-F238E27FC236}">
                <a16:creationId xmlns:a16="http://schemas.microsoft.com/office/drawing/2014/main" id="{41E525CB-E63B-5B41-B3EE-C0D2A68F8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2080" y="6416707"/>
            <a:ext cx="23279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Daniela Valenti, 2023</a:t>
            </a:r>
          </a:p>
        </p:txBody>
      </p:sp>
      <p:sp>
        <p:nvSpPr>
          <p:cNvPr id="49155" name="Slide Number Placeholder 6">
            <a:extLst>
              <a:ext uri="{FF2B5EF4-FFF2-40B4-BE49-F238E27FC236}">
                <a16:creationId xmlns:a16="http://schemas.microsoft.com/office/drawing/2014/main" id="{2462DEA2-6747-CE47-8F9B-213668857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49B9D8-5CFF-1241-A299-BFBD84C08A01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4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D939773-AE57-7F43-A4F1-3E855A314D83}"/>
              </a:ext>
            </a:extLst>
          </p:cNvPr>
          <p:cNvSpPr txBox="1"/>
          <p:nvPr/>
        </p:nvSpPr>
        <p:spPr>
          <a:xfrm>
            <a:off x="191336" y="1444767"/>
            <a:ext cx="8050432" cy="492443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r>
              <a:rPr lang="it-IT" sz="2600" b="1" dirty="0">
                <a:solidFill>
                  <a:srgbClr val="0048B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Associazioni nazionali di insegnanti: MCE, CIDI, </a:t>
            </a:r>
            <a:r>
              <a:rPr lang="it-IT" sz="2600" b="1" dirty="0" err="1">
                <a:solidFill>
                  <a:srgbClr val="0048B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Mathesis</a:t>
            </a:r>
            <a:r>
              <a:rPr lang="it-IT" sz="2600" b="1" dirty="0">
                <a:solidFill>
                  <a:srgbClr val="0048B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…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1F2EE1-0289-E945-A809-27DF77D04E89}"/>
              </a:ext>
            </a:extLst>
          </p:cNvPr>
          <p:cNvSpPr txBox="1"/>
          <p:nvPr/>
        </p:nvSpPr>
        <p:spPr>
          <a:xfrm>
            <a:off x="187707" y="2610917"/>
            <a:ext cx="3564505" cy="830997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48BA"/>
                </a:solidFill>
              </a:rPr>
              <a:t>Olanda: </a:t>
            </a:r>
            <a:r>
              <a:rPr lang="it-IT" b="1" dirty="0" err="1">
                <a:solidFill>
                  <a:srgbClr val="0048BA"/>
                </a:solidFill>
              </a:rPr>
              <a:t>Freudenthal</a:t>
            </a:r>
            <a:r>
              <a:rPr lang="it-IT" b="1" dirty="0">
                <a:solidFill>
                  <a:srgbClr val="0048BA"/>
                </a:solidFill>
              </a:rPr>
              <a:t>, il programma PISA, …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94E3D0-DE27-D443-8722-8A88EDD5CC7D}"/>
              </a:ext>
            </a:extLst>
          </p:cNvPr>
          <p:cNvSpPr txBox="1"/>
          <p:nvPr/>
        </p:nvSpPr>
        <p:spPr>
          <a:xfrm>
            <a:off x="140740" y="3552078"/>
            <a:ext cx="49822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96F34"/>
                </a:solidFill>
              </a:rPr>
              <a:t>Belgio, Spagna, Portogallo, Francia, Svizzera, Gran Bretagna e SMP, Polonia, Ungheria, …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393C2A-BDDA-3C43-A6A1-93C1707B296D}"/>
              </a:ext>
            </a:extLst>
          </p:cNvPr>
          <p:cNvSpPr txBox="1"/>
          <p:nvPr/>
        </p:nvSpPr>
        <p:spPr>
          <a:xfrm>
            <a:off x="539552" y="492053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550ADFF-7D55-AB45-8AD8-A9E7E534E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960" y="2714284"/>
            <a:ext cx="3880414" cy="299949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B097EE-B732-6740-872A-757848E69184}"/>
              </a:ext>
            </a:extLst>
          </p:cNvPr>
          <p:cNvSpPr txBox="1"/>
          <p:nvPr/>
        </p:nvSpPr>
        <p:spPr>
          <a:xfrm>
            <a:off x="223150" y="4886904"/>
            <a:ext cx="3710062" cy="830997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48BA"/>
                </a:solidFill>
              </a:rPr>
              <a:t>Canada, USA, Cuba, Messico, Argentina, </a:t>
            </a:r>
            <a:r>
              <a:rPr lang="it-IT" b="1" dirty="0">
                <a:solidFill>
                  <a:srgbClr val="096F34"/>
                </a:solidFill>
              </a:rPr>
              <a:t>…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1EC37B-04A4-F144-86CE-A847FF4D79CB}"/>
              </a:ext>
            </a:extLst>
          </p:cNvPr>
          <p:cNvSpPr txBox="1"/>
          <p:nvPr/>
        </p:nvSpPr>
        <p:spPr>
          <a:xfrm>
            <a:off x="237407" y="5822825"/>
            <a:ext cx="272810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96F34"/>
                </a:solidFill>
              </a:rPr>
              <a:t>Tunisia, Niger, …</a:t>
            </a:r>
          </a:p>
          <a:p>
            <a:r>
              <a:rPr lang="it-IT" b="1" dirty="0">
                <a:solidFill>
                  <a:srgbClr val="096F34"/>
                </a:solidFill>
              </a:rPr>
              <a:t>Australia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E6B8059-89F0-FF4B-8825-29D4AF2F3773}"/>
              </a:ext>
            </a:extLst>
          </p:cNvPr>
          <p:cNvSpPr txBox="1"/>
          <p:nvPr/>
        </p:nvSpPr>
        <p:spPr>
          <a:xfrm>
            <a:off x="193977" y="858612"/>
            <a:ext cx="880939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600" b="1" dirty="0">
                <a:solidFill>
                  <a:srgbClr val="096F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 gruppi  di ricerca in didattica CNR – Università La Sapienza Roma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8A1695C-67F5-E940-B614-71201E481134}"/>
              </a:ext>
            </a:extLst>
          </p:cNvPr>
          <p:cNvSpPr/>
          <p:nvPr/>
        </p:nvSpPr>
        <p:spPr>
          <a:xfrm>
            <a:off x="171999" y="2011237"/>
            <a:ext cx="529202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96F34"/>
                </a:solidFill>
              </a:rPr>
              <a:t>Gruppi di insegnanti in tutta l’Italia</a:t>
            </a:r>
            <a:endParaRPr lang="it-IT" dirty="0">
              <a:solidFill>
                <a:srgbClr val="096F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74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04D8B628-F3B9-844B-93AF-8239F4720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404664"/>
            <a:ext cx="8839200" cy="7620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… Per saperne di più</a:t>
            </a:r>
            <a:endParaRPr lang="it-IT" altLang="it-IT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9154" name="Footer Placeholder 5">
            <a:extLst>
              <a:ext uri="{FF2B5EF4-FFF2-40B4-BE49-F238E27FC236}">
                <a16:creationId xmlns:a16="http://schemas.microsoft.com/office/drawing/2014/main" id="{41E525CB-E63B-5B41-B3EE-C0D2A68F8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1800" y="6416707"/>
            <a:ext cx="4648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49155" name="Slide Number Placeholder 6">
            <a:extLst>
              <a:ext uri="{FF2B5EF4-FFF2-40B4-BE49-F238E27FC236}">
                <a16:creationId xmlns:a16="http://schemas.microsoft.com/office/drawing/2014/main" id="{2462DEA2-6747-CE47-8F9B-213668857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49B9D8-5CFF-1241-A299-BFBD84C08A01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40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393C2A-BDDA-3C43-A6A1-93C1707B296D}"/>
              </a:ext>
            </a:extLst>
          </p:cNvPr>
          <p:cNvSpPr txBox="1"/>
          <p:nvPr/>
        </p:nvSpPr>
        <p:spPr>
          <a:xfrm>
            <a:off x="467544" y="50445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57AC707F-4C55-A542-B0F5-8F85B10E4F3B}"/>
              </a:ext>
            </a:extLst>
          </p:cNvPr>
          <p:cNvGrpSpPr/>
          <p:nvPr/>
        </p:nvGrpSpPr>
        <p:grpSpPr>
          <a:xfrm>
            <a:off x="539552" y="1286603"/>
            <a:ext cx="8360768" cy="4721287"/>
            <a:chOff x="539552" y="1286603"/>
            <a:chExt cx="8360768" cy="4721287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3659DF4D-5D56-A948-8A75-784C763F7BFF}"/>
                </a:ext>
              </a:extLst>
            </p:cNvPr>
            <p:cNvSpPr txBox="1"/>
            <p:nvPr/>
          </p:nvSpPr>
          <p:spPr>
            <a:xfrm>
              <a:off x="539552" y="1286603"/>
              <a:ext cx="38164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La Biblioteca di Emma Castelnuovo presso MCE</a:t>
              </a: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A4D49E7D-71D6-BD44-8D2C-66AC05FD6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011" y="2422095"/>
              <a:ext cx="3240360" cy="3579275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40D437A-FB35-C844-999B-5F6A27418251}"/>
                </a:ext>
              </a:extLst>
            </p:cNvPr>
            <p:cNvSpPr txBox="1"/>
            <p:nvPr/>
          </p:nvSpPr>
          <p:spPr>
            <a:xfrm>
              <a:off x="5307760" y="1356031"/>
              <a:ext cx="30086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anche online </a:t>
              </a:r>
              <a:r>
                <a:rPr lang="it-IT" b="1" dirty="0">
                  <a:hlinkClick r:id="rId3"/>
                </a:rPr>
                <a:t>Biblioteca digitale</a:t>
              </a:r>
              <a:endParaRPr lang="it-IT" b="1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A8233674-A820-8241-AF77-297FEEC6B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2838" y="2364922"/>
              <a:ext cx="4697482" cy="3642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796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04D8B628-F3B9-844B-93AF-8239F4720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980728"/>
            <a:ext cx="7079704" cy="7620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Risorse per insegnare ‘Matematica nella realtà</a:t>
            </a:r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’</a:t>
            </a:r>
          </a:p>
        </p:txBody>
      </p:sp>
      <p:sp>
        <p:nvSpPr>
          <p:cNvPr id="49154" name="Footer Placeholder 5">
            <a:extLst>
              <a:ext uri="{FF2B5EF4-FFF2-40B4-BE49-F238E27FC236}">
                <a16:creationId xmlns:a16="http://schemas.microsoft.com/office/drawing/2014/main" id="{41E525CB-E63B-5B41-B3EE-C0D2A68F8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4648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49155" name="Slide Number Placeholder 6">
            <a:extLst>
              <a:ext uri="{FF2B5EF4-FFF2-40B4-BE49-F238E27FC236}">
                <a16:creationId xmlns:a16="http://schemas.microsoft.com/office/drawing/2014/main" id="{2462DEA2-6747-CE47-8F9B-213668857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49B9D8-5CFF-1241-A299-BFBD84C08A01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4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349B6E-209F-AE4D-8296-EFC211B575D9}"/>
              </a:ext>
            </a:extLst>
          </p:cNvPr>
          <p:cNvSpPr txBox="1"/>
          <p:nvPr/>
        </p:nvSpPr>
        <p:spPr>
          <a:xfrm>
            <a:off x="1187624" y="2564904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Dove trovare risorse per insegnare </a:t>
            </a:r>
            <a:r>
              <a:rPr lang="it-IT" sz="3200" b="1" dirty="0">
                <a:solidFill>
                  <a:srgbClr val="FF0000"/>
                </a:solidFill>
              </a:rPr>
              <a:t>oggi</a:t>
            </a:r>
            <a:r>
              <a:rPr lang="it-IT" sz="3200" b="1" dirty="0"/>
              <a:t> ‘Matematica nella realtà’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654703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34EF3675-4148-0945-AD5A-8DD5956740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7780663" cy="1080120"/>
          </a:xfrm>
        </p:spPr>
        <p:txBody>
          <a:bodyPr anchor="t"/>
          <a:lstStyle/>
          <a:p>
            <a:r>
              <a:rPr lang="it-IT" sz="3600" b="1" dirty="0">
                <a:solidFill>
                  <a:srgbClr val="FF0000"/>
                </a:solidFill>
              </a:rPr>
              <a:t>Per tutti i licei, gli istituti tecnici e gli istituti  professionali</a:t>
            </a:r>
          </a:p>
        </p:txBody>
      </p:sp>
      <p:sp>
        <p:nvSpPr>
          <p:cNvPr id="52226" name="Footer Placeholder 5">
            <a:extLst>
              <a:ext uri="{FF2B5EF4-FFF2-40B4-BE49-F238E27FC236}">
                <a16:creationId xmlns:a16="http://schemas.microsoft.com/office/drawing/2014/main" id="{2C981704-BC9A-714E-8B48-96D21730F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4150"/>
            <a:ext cx="2987824" cy="37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52227" name="Slide Number Placeholder 6">
            <a:extLst>
              <a:ext uri="{FF2B5EF4-FFF2-40B4-BE49-F238E27FC236}">
                <a16:creationId xmlns:a16="http://schemas.microsoft.com/office/drawing/2014/main" id="{AB354893-A456-4240-B746-8A61357B7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0A2211-68DB-CB43-B127-42C17B8451C1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4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6E8B61-2A10-FE42-80B1-F34B0DAD3BDC}"/>
              </a:ext>
            </a:extLst>
          </p:cNvPr>
          <p:cNvSpPr txBox="1"/>
          <p:nvPr/>
        </p:nvSpPr>
        <p:spPr>
          <a:xfrm>
            <a:off x="971600" y="1809206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48BA"/>
                </a:solidFill>
              </a:rPr>
              <a:t>Questo sito </a:t>
            </a:r>
            <a:r>
              <a:rPr lang="it-IT" sz="2800" b="1" dirty="0" err="1">
                <a:solidFill>
                  <a:srgbClr val="0048BA"/>
                </a:solidFill>
              </a:rPr>
              <a:t>Matemat</a:t>
            </a:r>
            <a:endParaRPr lang="it-IT" sz="2800" b="1" dirty="0">
              <a:solidFill>
                <a:srgbClr val="0048BA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B8F7210-31F4-7645-8A0E-DC9A57D177E5}"/>
              </a:ext>
            </a:extLst>
          </p:cNvPr>
          <p:cNvSpPr txBox="1"/>
          <p:nvPr/>
        </p:nvSpPr>
        <p:spPr>
          <a:xfrm>
            <a:off x="971600" y="2411158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Trovate due esempi di lezioni organizzate per insegnare ‘Matematica nella realtà’, con riflessioni didattiche, nei documenti che accompagnano questa presentazione.</a:t>
            </a:r>
          </a:p>
        </p:txBody>
      </p:sp>
    </p:spTree>
    <p:extLst>
      <p:ext uri="{BB962C8B-B14F-4D97-AF65-F5344CB8AC3E}">
        <p14:creationId xmlns:p14="http://schemas.microsoft.com/office/powerpoint/2010/main" val="3741530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34EF3675-4148-0945-AD5A-8DD5956740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600" y="548680"/>
            <a:ext cx="7344816" cy="762000"/>
          </a:xfrm>
        </p:spPr>
        <p:txBody>
          <a:bodyPr anchor="t"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Per la ‘scuola media’</a:t>
            </a:r>
          </a:p>
        </p:txBody>
      </p:sp>
      <p:sp>
        <p:nvSpPr>
          <p:cNvPr id="52226" name="Footer Placeholder 5">
            <a:extLst>
              <a:ext uri="{FF2B5EF4-FFF2-40B4-BE49-F238E27FC236}">
                <a16:creationId xmlns:a16="http://schemas.microsoft.com/office/drawing/2014/main" id="{2C981704-BC9A-714E-8B48-96D21730F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7768"/>
            <a:ext cx="3203848" cy="4002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52227" name="Slide Number Placeholder 6">
            <a:extLst>
              <a:ext uri="{FF2B5EF4-FFF2-40B4-BE49-F238E27FC236}">
                <a16:creationId xmlns:a16="http://schemas.microsoft.com/office/drawing/2014/main" id="{AB354893-A456-4240-B746-8A61357B7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0A2211-68DB-CB43-B127-42C17B8451C1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4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B92D3D-AAEE-5042-9975-75409F2F3CCF}"/>
              </a:ext>
            </a:extLst>
          </p:cNvPr>
          <p:cNvSpPr txBox="1"/>
          <p:nvPr/>
        </p:nvSpPr>
        <p:spPr>
          <a:xfrm>
            <a:off x="2339752" y="1484784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Il sito </a:t>
            </a:r>
            <a:r>
              <a:rPr lang="it-IT" sz="3200" b="1" dirty="0" err="1">
                <a:hlinkClick r:id="rId2"/>
              </a:rPr>
              <a:t>Emmametodo</a:t>
            </a:r>
            <a:endParaRPr lang="it-IT" sz="32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1E87859-4F9B-3B44-920B-4C2F0626B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243663"/>
            <a:ext cx="6264696" cy="40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34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2">
            <a:extLst>
              <a:ext uri="{FF2B5EF4-FFF2-40B4-BE49-F238E27FC236}">
                <a16:creationId xmlns:a16="http://schemas.microsoft.com/office/drawing/2014/main" id="{3362F357-2E90-7342-8C64-73804580F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3810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D830CE-F34A-FB42-8DFC-74C9C32428D4}" type="slidenum">
              <a:rPr lang="it-IT" altLang="it-IT" sz="1400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  <p:sp>
        <p:nvSpPr>
          <p:cNvPr id="69634" name="Footer Placeholder 3">
            <a:extLst>
              <a:ext uri="{FF2B5EF4-FFF2-40B4-BE49-F238E27FC236}">
                <a16:creationId xmlns:a16="http://schemas.microsoft.com/office/drawing/2014/main" id="{FB895DBD-7287-ED44-B64B-F2DA3B41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7" y="6506891"/>
            <a:ext cx="2843808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Calibri" panose="020F0502020204030204" pitchFamily="34" charset="0"/>
              </a:rPr>
              <a:t>Daniela Valenti, 2023</a:t>
            </a:r>
            <a:endParaRPr lang="it-IT" altLang="it-IT" sz="1400" dirty="0">
              <a:latin typeface="Calibri" panose="020F0502020204030204" pitchFamily="34" charset="0"/>
            </a:endParaRPr>
          </a:p>
        </p:txBody>
      </p:sp>
      <p:sp>
        <p:nvSpPr>
          <p:cNvPr id="69635" name="Title 4">
            <a:extLst>
              <a:ext uri="{FF2B5EF4-FFF2-40B4-BE49-F238E27FC236}">
                <a16:creationId xmlns:a16="http://schemas.microsoft.com/office/drawing/2014/main" id="{8CFA38FD-7FC8-AF48-8C5C-0550B5391B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8900" y="0"/>
            <a:ext cx="8712200" cy="1166813"/>
          </a:xfrm>
        </p:spPr>
        <p:txBody>
          <a:bodyPr anchor="t"/>
          <a:lstStyle/>
          <a:p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Qualche esempio di altre risorse di supporto alla didattica in classe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8F7BD9-3B3E-3444-82D4-47218468F054}"/>
              </a:ext>
            </a:extLst>
          </p:cNvPr>
          <p:cNvSpPr txBox="1"/>
          <p:nvPr/>
        </p:nvSpPr>
        <p:spPr>
          <a:xfrm>
            <a:off x="250881" y="1441451"/>
            <a:ext cx="8327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/>
              <a:t>Il sito dell’</a:t>
            </a:r>
            <a:r>
              <a:rPr lang="it-IT" sz="2200" b="1" dirty="0">
                <a:hlinkClick r:id="rId2"/>
              </a:rPr>
              <a:t>Indire</a:t>
            </a:r>
            <a:r>
              <a:rPr lang="it-IT" sz="2200" b="1" dirty="0"/>
              <a:t>, e in particolare i materiali del piano </a:t>
            </a:r>
            <a:r>
              <a:rPr lang="it-IT" sz="2200" b="1" dirty="0">
                <a:hlinkClick r:id="rId3"/>
              </a:rPr>
              <a:t>Matabel</a:t>
            </a:r>
            <a:r>
              <a:rPr lang="it-IT" sz="2200" b="1" dirty="0"/>
              <a:t>, per la scuola primaria e secondaria 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FAE235C1-66DD-1041-817F-FAFD4779E366}"/>
              </a:ext>
            </a:extLst>
          </p:cNvPr>
          <p:cNvGrpSpPr/>
          <p:nvPr/>
        </p:nvGrpSpPr>
        <p:grpSpPr>
          <a:xfrm>
            <a:off x="549145" y="2259874"/>
            <a:ext cx="7791710" cy="4233001"/>
            <a:chOff x="635296" y="2086290"/>
            <a:chExt cx="7791710" cy="4384631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9F063C9-F6F0-C449-B337-FCBF184C7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316" b="3826"/>
            <a:stretch/>
          </p:blipFill>
          <p:spPr>
            <a:xfrm>
              <a:off x="685800" y="2752291"/>
              <a:ext cx="7741206" cy="371863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E7C33127-8EAB-1D4A-A0D8-91E4A5FF9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296" y="2086290"/>
              <a:ext cx="7791710" cy="666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29802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2">
            <a:extLst>
              <a:ext uri="{FF2B5EF4-FFF2-40B4-BE49-F238E27FC236}">
                <a16:creationId xmlns:a16="http://schemas.microsoft.com/office/drawing/2014/main" id="{3362F357-2E90-7342-8C64-73804580F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3810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D830CE-F34A-FB42-8DFC-74C9C32428D4}" type="slidenum">
              <a:rPr lang="it-IT" altLang="it-IT" sz="1400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  <p:sp>
        <p:nvSpPr>
          <p:cNvPr id="69634" name="Footer Placeholder 3">
            <a:extLst>
              <a:ext uri="{FF2B5EF4-FFF2-40B4-BE49-F238E27FC236}">
                <a16:creationId xmlns:a16="http://schemas.microsoft.com/office/drawing/2014/main" id="{FB895DBD-7287-ED44-B64B-F2DA3B41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9856"/>
            <a:ext cx="269979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Calibri" panose="020F0502020204030204" pitchFamily="34" charset="0"/>
              </a:rPr>
              <a:t>Daniela Valenti, 2023</a:t>
            </a:r>
            <a:endParaRPr lang="it-IT" altLang="it-IT" sz="1400" dirty="0">
              <a:latin typeface="Calibri" panose="020F0502020204030204" pitchFamily="34" charset="0"/>
            </a:endParaRPr>
          </a:p>
        </p:txBody>
      </p:sp>
      <p:sp>
        <p:nvSpPr>
          <p:cNvPr id="69635" name="Title 4">
            <a:extLst>
              <a:ext uri="{FF2B5EF4-FFF2-40B4-BE49-F238E27FC236}">
                <a16:creationId xmlns:a16="http://schemas.microsoft.com/office/drawing/2014/main" id="{8CFA38FD-7FC8-AF48-8C5C-0550B5391B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8900" y="0"/>
            <a:ext cx="8712200" cy="1166813"/>
          </a:xfrm>
        </p:spPr>
        <p:txBody>
          <a:bodyPr anchor="t"/>
          <a:lstStyle/>
          <a:p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Qualche esempio di altre risorse di supporto alla didattica in classe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8F7BD9-3B3E-3444-82D4-47218468F054}"/>
              </a:ext>
            </a:extLst>
          </p:cNvPr>
          <p:cNvSpPr txBox="1"/>
          <p:nvPr/>
        </p:nvSpPr>
        <p:spPr>
          <a:xfrm>
            <a:off x="250881" y="1441451"/>
            <a:ext cx="8327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/>
              <a:t>Il sito del progetto </a:t>
            </a:r>
            <a:r>
              <a:rPr lang="it-IT" sz="2200" b="1" dirty="0">
                <a:hlinkClick r:id="rId2"/>
              </a:rPr>
              <a:t>Matematica&amp;realtà</a:t>
            </a:r>
            <a:r>
              <a:rPr lang="it-IT" sz="2200" b="1" dirty="0"/>
              <a:t>, nato del 2005 presso l’Università di Perugia.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F4EA8D-9A66-4A41-A9AB-516C11CB7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210892"/>
            <a:ext cx="7466306" cy="423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9010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6">
            <a:extLst>
              <a:ext uri="{FF2B5EF4-FFF2-40B4-BE49-F238E27FC236}">
                <a16:creationId xmlns:a16="http://schemas.microsoft.com/office/drawing/2014/main" id="{3994639B-E60C-4042-AB4C-923B0BC6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78C737-2710-0B42-800C-B50FCE55E588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400"/>
          </a:p>
        </p:txBody>
      </p:sp>
      <p:sp>
        <p:nvSpPr>
          <p:cNvPr id="19463" name="Footer Placeholder 10">
            <a:extLst>
              <a:ext uri="{FF2B5EF4-FFF2-40B4-BE49-F238E27FC236}">
                <a16:creationId xmlns:a16="http://schemas.microsoft.com/office/drawing/2014/main" id="{21E5AAFD-D730-9E46-9DD4-4F2134FB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F962BC-187D-1D4A-817F-280240E36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368" y="377412"/>
            <a:ext cx="8060432" cy="1008112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</a:rPr>
              <a:t>Matematica nella realtà: perché?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D5D62D8-4F38-764B-8873-A88C24798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37" b="14211"/>
          <a:stretch/>
        </p:blipFill>
        <p:spPr>
          <a:xfrm>
            <a:off x="755576" y="1492156"/>
            <a:ext cx="4660900" cy="19535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084403-D39F-504D-A1B1-54F1A00FD247}"/>
              </a:ext>
            </a:extLst>
          </p:cNvPr>
          <p:cNvSpPr txBox="1"/>
          <p:nvPr/>
        </p:nvSpPr>
        <p:spPr>
          <a:xfrm>
            <a:off x="5580112" y="1947584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Giorgio Parisi</a:t>
            </a:r>
          </a:p>
          <a:p>
            <a:pPr algn="ctr"/>
            <a:r>
              <a:rPr lang="it-IT" sz="2000" b="1" dirty="0"/>
              <a:t>1948 -</a:t>
            </a:r>
          </a:p>
          <a:p>
            <a:r>
              <a:rPr lang="it-IT" sz="2000" b="1" dirty="0"/>
              <a:t>Nobel per la fisica 2021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8462CE66-5B0A-6748-BDCE-FE2079DAA6C6}"/>
              </a:ext>
            </a:extLst>
          </p:cNvPr>
          <p:cNvGrpSpPr/>
          <p:nvPr/>
        </p:nvGrpSpPr>
        <p:grpSpPr>
          <a:xfrm>
            <a:off x="284938" y="3645024"/>
            <a:ext cx="8743292" cy="1639309"/>
            <a:chOff x="228600" y="3877922"/>
            <a:chExt cx="8743292" cy="1770843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2055366B-ED78-2C47-9FAC-C29F43BDA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3126"/>
            <a:stretch/>
          </p:blipFill>
          <p:spPr>
            <a:xfrm>
              <a:off x="228600" y="3877922"/>
              <a:ext cx="8743292" cy="1401511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22B97822-620E-CF41-9C8D-DEB5C5B56422}"/>
                </a:ext>
              </a:extLst>
            </p:cNvPr>
            <p:cNvSpPr txBox="1"/>
            <p:nvPr/>
          </p:nvSpPr>
          <p:spPr>
            <a:xfrm>
              <a:off x="228600" y="5279433"/>
              <a:ext cx="18722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800" b="1" dirty="0">
                  <a:latin typeface="+mn-lt"/>
                </a:rPr>
                <a:t>Dicembre 2022</a:t>
              </a: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11B180-33AA-F442-BEAE-0D45B01A48AC}"/>
              </a:ext>
            </a:extLst>
          </p:cNvPr>
          <p:cNvSpPr txBox="1"/>
          <p:nvPr/>
        </p:nvSpPr>
        <p:spPr>
          <a:xfrm>
            <a:off x="491425" y="5602209"/>
            <a:ext cx="2664296" cy="461665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Quale concreto?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B411F0A-A4D0-AE4E-86EE-F8F74D49B0FE}"/>
              </a:ext>
            </a:extLst>
          </p:cNvPr>
          <p:cNvSpPr txBox="1"/>
          <p:nvPr/>
        </p:nvSpPr>
        <p:spPr>
          <a:xfrm>
            <a:off x="4871864" y="5414228"/>
            <a:ext cx="3362672" cy="830997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Quale percorso dal concreto all’astratto?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2">
            <a:extLst>
              <a:ext uri="{FF2B5EF4-FFF2-40B4-BE49-F238E27FC236}">
                <a16:creationId xmlns:a16="http://schemas.microsoft.com/office/drawing/2014/main" id="{3362F357-2E90-7342-8C64-73804580F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3810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D830CE-F34A-FB42-8DFC-74C9C32428D4}" type="slidenum">
              <a:rPr lang="it-IT" altLang="it-IT" sz="1400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  <p:sp>
        <p:nvSpPr>
          <p:cNvPr id="69634" name="Footer Placeholder 3">
            <a:extLst>
              <a:ext uri="{FF2B5EF4-FFF2-40B4-BE49-F238E27FC236}">
                <a16:creationId xmlns:a16="http://schemas.microsoft.com/office/drawing/2014/main" id="{FB895DBD-7287-ED44-B64B-F2DA3B41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627784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Calibri" panose="020F0502020204030204" pitchFamily="34" charset="0"/>
              </a:rPr>
              <a:t>Daniela Valenti, 2023</a:t>
            </a:r>
            <a:endParaRPr lang="it-IT" altLang="it-IT" sz="1400" dirty="0">
              <a:latin typeface="Calibri" panose="020F0502020204030204" pitchFamily="34" charset="0"/>
            </a:endParaRPr>
          </a:p>
        </p:txBody>
      </p:sp>
      <p:sp>
        <p:nvSpPr>
          <p:cNvPr id="69635" name="Title 4">
            <a:extLst>
              <a:ext uri="{FF2B5EF4-FFF2-40B4-BE49-F238E27FC236}">
                <a16:creationId xmlns:a16="http://schemas.microsoft.com/office/drawing/2014/main" id="{8CFA38FD-7FC8-AF48-8C5C-0550B5391B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8900" y="0"/>
            <a:ext cx="8712200" cy="1166813"/>
          </a:xfrm>
        </p:spPr>
        <p:txBody>
          <a:bodyPr anchor="t"/>
          <a:lstStyle/>
          <a:p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Qualche esempio di altre risorse di supporto alla didattica in classe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8F7BD9-3B3E-3444-82D4-47218468F054}"/>
              </a:ext>
            </a:extLst>
          </p:cNvPr>
          <p:cNvSpPr txBox="1"/>
          <p:nvPr/>
        </p:nvSpPr>
        <p:spPr>
          <a:xfrm>
            <a:off x="250881" y="1441451"/>
            <a:ext cx="83276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/>
              <a:t>Il canale video della prof. </a:t>
            </a:r>
            <a:r>
              <a:rPr lang="it-IT" sz="2200" b="1" dirty="0">
                <a:hlinkClick r:id="rId2"/>
              </a:rPr>
              <a:t>Ornella </a:t>
            </a:r>
            <a:r>
              <a:rPr lang="it-IT" sz="2200" b="1" dirty="0" err="1">
                <a:hlinkClick r:id="rId2"/>
              </a:rPr>
              <a:t>Robutti</a:t>
            </a:r>
            <a:r>
              <a:rPr lang="it-IT" sz="2200" b="1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0B98F2-9343-7F4D-AFBF-5FA2B7ED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68" y="1952900"/>
            <a:ext cx="6948264" cy="304836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9925F45-B5B7-7146-90E0-3B689AAF940A}"/>
              </a:ext>
            </a:extLst>
          </p:cNvPr>
          <p:cNvSpPr txBox="1"/>
          <p:nvPr/>
        </p:nvSpPr>
        <p:spPr>
          <a:xfrm>
            <a:off x="467544" y="5229200"/>
            <a:ext cx="83335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Attivo dal 2013, offre 252 video brevi per la scuola secondaria. </a:t>
            </a:r>
          </a:p>
        </p:txBody>
      </p:sp>
    </p:spTree>
    <p:extLst>
      <p:ext uri="{BB962C8B-B14F-4D97-AF65-F5344CB8AC3E}">
        <p14:creationId xmlns:p14="http://schemas.microsoft.com/office/powerpoint/2010/main" val="257985399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6">
            <a:extLst>
              <a:ext uri="{FF2B5EF4-FFF2-40B4-BE49-F238E27FC236}">
                <a16:creationId xmlns:a16="http://schemas.microsoft.com/office/drawing/2014/main" id="{3994639B-E60C-4042-AB4C-923B0BC6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78C737-2710-0B42-800C-B50FCE55E588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400"/>
          </a:p>
        </p:txBody>
      </p:sp>
      <p:sp>
        <p:nvSpPr>
          <p:cNvPr id="19463" name="Footer Placeholder 10">
            <a:extLst>
              <a:ext uri="{FF2B5EF4-FFF2-40B4-BE49-F238E27FC236}">
                <a16:creationId xmlns:a16="http://schemas.microsoft.com/office/drawing/2014/main" id="{21E5AAFD-D730-9E46-9DD4-4F2134FB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F962BC-187D-1D4A-817F-280240E36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546" y="224212"/>
            <a:ext cx="8060432" cy="1008112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</a:rPr>
              <a:t>Quale concreto?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084403-D39F-504D-A1B1-54F1A00FD247}"/>
              </a:ext>
            </a:extLst>
          </p:cNvPr>
          <p:cNvSpPr txBox="1"/>
          <p:nvPr/>
        </p:nvSpPr>
        <p:spPr>
          <a:xfrm>
            <a:off x="4139952" y="2012884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Emma Castelnuovo</a:t>
            </a:r>
          </a:p>
          <a:p>
            <a:pPr algn="ctr"/>
            <a:r>
              <a:rPr lang="it-IT" sz="2000" b="1" dirty="0"/>
              <a:t>1913 - 2014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C00125F-0DC1-0048-866C-26E33F176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32" r="23669" b="24112"/>
          <a:stretch/>
        </p:blipFill>
        <p:spPr>
          <a:xfrm>
            <a:off x="1187624" y="1221411"/>
            <a:ext cx="2825106" cy="229083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6B755C-D532-854A-B298-C8DB145BE9FE}"/>
              </a:ext>
            </a:extLst>
          </p:cNvPr>
          <p:cNvSpPr txBox="1"/>
          <p:nvPr/>
        </p:nvSpPr>
        <p:spPr>
          <a:xfrm>
            <a:off x="270546" y="3696088"/>
            <a:ext cx="8473075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Schoolbook" panose="02040604050505020304" pitchFamily="18" charset="0"/>
              </a:rPr>
              <a:t> </a:t>
            </a:r>
            <a:r>
              <a:rPr lang="it-IT" sz="2200" dirty="0">
                <a:latin typeface="Century Schoolbook" panose="02040604050505020304" pitchFamily="18" charset="0"/>
              </a:rPr>
              <a:t>Una cosa ritengo fondamentale dal punto di vista didattico: non portare mai esempi di relazioni, di funzioni che siano troppo ingenui, troppo facili o troppo artificiosamente congegnati; si otterrebbe in tal modo una ‘svalutazione’ del concetto stesso. Il bambino ‘sente’ quanto vi è di profondo e di suggestivo in una nozione solo se l’esempio, la questione,  che gli si propone è profondo e suggestivo.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8BD1E1-3834-0448-AF97-25054D08CBC5}"/>
              </a:ext>
            </a:extLst>
          </p:cNvPr>
          <p:cNvSpPr txBox="1"/>
          <p:nvPr/>
        </p:nvSpPr>
        <p:spPr>
          <a:xfrm>
            <a:off x="5381600" y="5788968"/>
            <a:ext cx="7570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/>
              <a:t>1963</a:t>
            </a:r>
          </a:p>
        </p:txBody>
      </p:sp>
    </p:spTree>
    <p:extLst>
      <p:ext uri="{BB962C8B-B14F-4D97-AF65-F5344CB8AC3E}">
        <p14:creationId xmlns:p14="http://schemas.microsoft.com/office/powerpoint/2010/main" val="480729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ED5938D2-119B-A54C-8296-D93A33980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4064" y="6546999"/>
            <a:ext cx="2641848" cy="3489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2023</a:t>
            </a:r>
            <a:endParaRPr lang="it-IT" altLang="it-IT" sz="1200" i="1" dirty="0"/>
          </a:p>
        </p:txBody>
      </p:sp>
      <p:sp>
        <p:nvSpPr>
          <p:cNvPr id="20484" name="Title 4">
            <a:extLst>
              <a:ext uri="{FF2B5EF4-FFF2-40B4-BE49-F238E27FC236}">
                <a16:creationId xmlns:a16="http://schemas.microsoft.com/office/drawing/2014/main" id="{80F200CD-7596-E349-B0C9-499C10F74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723" y="256105"/>
            <a:ext cx="8568205" cy="1057732"/>
          </a:xfrm>
          <a:noFill/>
        </p:spPr>
        <p:txBody>
          <a:bodyPr/>
          <a:lstStyle/>
          <a:p>
            <a:r>
              <a:rPr lang="it-IT" sz="3600" b="1" dirty="0">
                <a:solidFill>
                  <a:srgbClr val="FF0000"/>
                </a:solidFill>
              </a:rPr>
              <a:t>Significato di ‘Matematica nella realtà’</a:t>
            </a:r>
            <a:endParaRPr lang="it-IT" altLang="it-IT" sz="36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0485" name="Slide Number Placeholder 5">
            <a:extLst>
              <a:ext uri="{FF2B5EF4-FFF2-40B4-BE49-F238E27FC236}">
                <a16:creationId xmlns:a16="http://schemas.microsoft.com/office/drawing/2014/main" id="{3F9046EE-1220-EA47-B05C-CF937121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0392" y="6383754"/>
            <a:ext cx="58453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A849A6-4DC9-8E41-8C61-55FD12EC090B}" type="slidenum">
              <a:rPr lang="it-IT" altLang="it-IT" sz="1400"/>
              <a:pPr eaLnBrk="1" hangingPunct="1"/>
              <a:t>4</a:t>
            </a:fld>
            <a:endParaRPr lang="it-IT" altLang="it-IT" sz="1400" dirty="0"/>
          </a:p>
        </p:txBody>
      </p:sp>
      <p:graphicFrame>
        <p:nvGraphicFramePr>
          <p:cNvPr id="20482" name="Object 2">
            <a:extLst>
              <a:ext uri="{FF2B5EF4-FFF2-40B4-BE49-F238E27FC236}">
                <a16:creationId xmlns:a16="http://schemas.microsoft.com/office/drawing/2014/main" id="{23FE2866-EDB0-C741-A7C1-718F9F67DF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9200" y="1524000"/>
          <a:ext cx="17526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3" name="Microsoft Equation" r:id="rId3" imgW="16891000" imgH="4622800" progId="Equation.DSMT4">
                  <p:embed/>
                </p:oleObj>
              </mc:Choice>
              <mc:Fallback>
                <p:oleObj name="Microsoft Equation" r:id="rId3" imgW="16891000" imgH="4622800" progId="Equation.DSMT4">
                  <p:embed/>
                  <p:pic>
                    <p:nvPicPr>
                      <p:cNvPr id="20482" name="Object 2">
                        <a:extLst>
                          <a:ext uri="{FF2B5EF4-FFF2-40B4-BE49-F238E27FC236}">
                            <a16:creationId xmlns:a16="http://schemas.microsoft.com/office/drawing/2014/main" id="{23FE2866-EDB0-C741-A7C1-718F9F67DF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524000"/>
                        <a:ext cx="175260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o 1">
            <a:extLst>
              <a:ext uri="{FF2B5EF4-FFF2-40B4-BE49-F238E27FC236}">
                <a16:creationId xmlns:a16="http://schemas.microsoft.com/office/drawing/2014/main" id="{3DAAAE8A-79E6-6E47-93C7-FBD4D96BA527}"/>
              </a:ext>
            </a:extLst>
          </p:cNvPr>
          <p:cNvGrpSpPr/>
          <p:nvPr/>
        </p:nvGrpSpPr>
        <p:grpSpPr>
          <a:xfrm>
            <a:off x="387550" y="1550750"/>
            <a:ext cx="8632575" cy="4761946"/>
            <a:chOff x="387550" y="1550750"/>
            <a:chExt cx="8632575" cy="4761946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44E51C48-0894-B244-9793-F4FD0EA5326E}"/>
                </a:ext>
              </a:extLst>
            </p:cNvPr>
            <p:cNvGrpSpPr/>
            <p:nvPr/>
          </p:nvGrpSpPr>
          <p:grpSpPr>
            <a:xfrm>
              <a:off x="387550" y="1550750"/>
              <a:ext cx="8632575" cy="4761946"/>
              <a:chOff x="399725" y="1576262"/>
              <a:chExt cx="8632575" cy="4761946"/>
            </a:xfrm>
          </p:grpSpPr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112852AB-BE6E-1443-A531-095611732C74}"/>
                  </a:ext>
                </a:extLst>
              </p:cNvPr>
              <p:cNvGrpSpPr/>
              <p:nvPr/>
            </p:nvGrpSpPr>
            <p:grpSpPr>
              <a:xfrm>
                <a:off x="399725" y="2168365"/>
                <a:ext cx="8632575" cy="4169843"/>
                <a:chOff x="307973" y="1710351"/>
                <a:chExt cx="8632575" cy="4169843"/>
              </a:xfrm>
            </p:grpSpPr>
            <p:grpSp>
              <p:nvGrpSpPr>
                <p:cNvPr id="13" name="Gruppo 12">
                  <a:extLst>
                    <a:ext uri="{FF2B5EF4-FFF2-40B4-BE49-F238E27FC236}">
                      <a16:creationId xmlns:a16="http://schemas.microsoft.com/office/drawing/2014/main" id="{B1D491DE-B1FC-8449-80CC-D5010131E96C}"/>
                    </a:ext>
                  </a:extLst>
                </p:cNvPr>
                <p:cNvGrpSpPr/>
                <p:nvPr/>
              </p:nvGrpSpPr>
              <p:grpSpPr>
                <a:xfrm>
                  <a:off x="856385" y="1710351"/>
                  <a:ext cx="7799583" cy="2740697"/>
                  <a:chOff x="1028058" y="2229374"/>
                  <a:chExt cx="7799583" cy="2740697"/>
                </a:xfrm>
              </p:grpSpPr>
              <p:pic>
                <p:nvPicPr>
                  <p:cNvPr id="4" name="Immagine 3">
                    <a:extLst>
                      <a:ext uri="{FF2B5EF4-FFF2-40B4-BE49-F238E27FC236}">
                        <a16:creationId xmlns:a16="http://schemas.microsoft.com/office/drawing/2014/main" id="{AE940425-4690-E947-B5DC-6301BDCABA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8625" t="5752" r="2973"/>
                  <a:stretch/>
                </p:blipFill>
                <p:spPr>
                  <a:xfrm>
                    <a:off x="1028058" y="2284957"/>
                    <a:ext cx="1584176" cy="1547426"/>
                  </a:xfrm>
                  <a:prstGeom prst="rect">
                    <a:avLst/>
                  </a:prstGeom>
                </p:spPr>
              </p:pic>
              <p:pic>
                <p:nvPicPr>
                  <p:cNvPr id="6" name="Immagine 5">
                    <a:extLst>
                      <a:ext uri="{FF2B5EF4-FFF2-40B4-BE49-F238E27FC236}">
                        <a16:creationId xmlns:a16="http://schemas.microsoft.com/office/drawing/2014/main" id="{D4468764-EAA1-154F-838C-D95EB18066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693843" y="2284957"/>
                    <a:ext cx="3133798" cy="1512169"/>
                  </a:xfrm>
                  <a:prstGeom prst="rect">
                    <a:avLst/>
                  </a:prstGeom>
                </p:spPr>
              </p:pic>
              <p:pic>
                <p:nvPicPr>
                  <p:cNvPr id="8" name="Immagine 7">
                    <a:extLst>
                      <a:ext uri="{FF2B5EF4-FFF2-40B4-BE49-F238E27FC236}">
                        <a16:creationId xmlns:a16="http://schemas.microsoft.com/office/drawing/2014/main" id="{554B79C4-129F-AF42-8E4B-2A2E64A70B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032450" y="2229374"/>
                    <a:ext cx="2516386" cy="1567752"/>
                  </a:xfrm>
                  <a:prstGeom prst="rect">
                    <a:avLst/>
                  </a:prstGeom>
                </p:spPr>
              </p:pic>
              <p:sp>
                <p:nvSpPr>
                  <p:cNvPr id="9" name="Parentesi graffa chiusa 8">
                    <a:extLst>
                      <a:ext uri="{FF2B5EF4-FFF2-40B4-BE49-F238E27FC236}">
                        <a16:creationId xmlns:a16="http://schemas.microsoft.com/office/drawing/2014/main" id="{5AEA608D-AE27-1041-9D6E-816F9DF04FE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11114" y="275780"/>
                    <a:ext cx="633470" cy="7799582"/>
                  </a:xfrm>
                  <a:prstGeom prst="rightBrace">
                    <a:avLst>
                      <a:gd name="adj1" fmla="val 8333"/>
                      <a:gd name="adj2" fmla="val 50286"/>
                    </a:avLst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" name="Freccia giù 9">
                    <a:extLst>
                      <a:ext uri="{FF2B5EF4-FFF2-40B4-BE49-F238E27FC236}">
                        <a16:creationId xmlns:a16="http://schemas.microsoft.com/office/drawing/2014/main" id="{E4908CF3-39E3-7844-BF25-2D89578E2734}"/>
                      </a:ext>
                    </a:extLst>
                  </p:cNvPr>
                  <p:cNvSpPr/>
                  <p:nvPr/>
                </p:nvSpPr>
                <p:spPr>
                  <a:xfrm>
                    <a:off x="4495801" y="4502827"/>
                    <a:ext cx="432048" cy="467244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2BDF14D5-91C0-F740-916F-CF688B03DFBD}"/>
                    </a:ext>
                  </a:extLst>
                </p:cNvPr>
                <p:cNvSpPr txBox="1"/>
                <p:nvPr/>
              </p:nvSpPr>
              <p:spPr>
                <a:xfrm>
                  <a:off x="307973" y="4495199"/>
                  <a:ext cx="8632575" cy="1384995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2800" b="1" dirty="0">
                      <a:solidFill>
                        <a:srgbClr val="0048BA"/>
                      </a:solidFill>
                      <a:cs typeface="Arial" panose="020B0604020202020204" pitchFamily="34" charset="0"/>
                    </a:rPr>
                    <a:t>Matematica ‘importante’</a:t>
                  </a:r>
                </a:p>
                <a:p>
                  <a:r>
                    <a:rPr lang="it-IT" sz="2800" b="1" dirty="0">
                      <a:solidFill>
                        <a:srgbClr val="0048BA"/>
                      </a:solidFill>
                      <a:cs typeface="Arial" panose="020B0604020202020204" pitchFamily="34" charset="0"/>
                    </a:rPr>
                    <a:t>Numeri reali, continuità, funzioni e loro grafico, funzione esponenziale e logaritmica, … </a:t>
                  </a:r>
                </a:p>
              </p:txBody>
            </p:sp>
          </p:grp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30A76CB4-6C1E-2A4F-B228-3ED0B74E14A1}"/>
                  </a:ext>
                </a:extLst>
              </p:cNvPr>
              <p:cNvSpPr txBox="1"/>
              <p:nvPr/>
            </p:nvSpPr>
            <p:spPr>
              <a:xfrm>
                <a:off x="1115613" y="1576262"/>
                <a:ext cx="720080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2800" b="1" dirty="0">
                    <a:solidFill>
                      <a:srgbClr val="096F34"/>
                    </a:solidFill>
                  </a:rPr>
                  <a:t>Realtà ‘importante’ per scienza e società</a:t>
                </a:r>
              </a:p>
            </p:txBody>
          </p:sp>
        </p:grpSp>
        <p:sp>
          <p:nvSpPr>
            <p:cNvPr id="17" name="Freccia giù 16">
              <a:extLst>
                <a:ext uri="{FF2B5EF4-FFF2-40B4-BE49-F238E27FC236}">
                  <a16:creationId xmlns:a16="http://schemas.microsoft.com/office/drawing/2014/main" id="{EBABFB2A-EA42-BB4D-A57E-0C5FA02CB43A}"/>
                </a:ext>
              </a:extLst>
            </p:cNvPr>
            <p:cNvSpPr/>
            <p:nvPr/>
          </p:nvSpPr>
          <p:spPr>
            <a:xfrm rot="10800000">
              <a:off x="4835753" y="4389398"/>
              <a:ext cx="432048" cy="46724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635887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6">
            <a:extLst>
              <a:ext uri="{FF2B5EF4-FFF2-40B4-BE49-F238E27FC236}">
                <a16:creationId xmlns:a16="http://schemas.microsoft.com/office/drawing/2014/main" id="{3994639B-E60C-4042-AB4C-923B0BC6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78C737-2710-0B42-800C-B50FCE55E588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400"/>
          </a:p>
        </p:txBody>
      </p:sp>
      <p:sp>
        <p:nvSpPr>
          <p:cNvPr id="19463" name="Footer Placeholder 10">
            <a:extLst>
              <a:ext uri="{FF2B5EF4-FFF2-40B4-BE49-F238E27FC236}">
                <a16:creationId xmlns:a16="http://schemas.microsoft.com/office/drawing/2014/main" id="{21E5AAFD-D730-9E46-9DD4-4F2134FB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F962BC-187D-1D4A-817F-280240E36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215098"/>
            <a:ext cx="8060432" cy="1008112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</a:rPr>
              <a:t>Matematica nella realtà: come?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2B19BC8C-6EB8-3C49-9C3A-6D0BAD9D3606}"/>
              </a:ext>
            </a:extLst>
          </p:cNvPr>
          <p:cNvGrpSpPr/>
          <p:nvPr/>
        </p:nvGrpSpPr>
        <p:grpSpPr>
          <a:xfrm>
            <a:off x="1239224" y="1412776"/>
            <a:ext cx="6517072" cy="4412433"/>
            <a:chOff x="1115616" y="1499222"/>
            <a:chExt cx="6517072" cy="4412433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EC06AB0-D16B-B34E-93B4-5A60F4358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5616" y="2051247"/>
              <a:ext cx="6264696" cy="3860408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988B7DD-D5AB-8C4B-96E9-81D2D9AD5325}"/>
                </a:ext>
              </a:extLst>
            </p:cNvPr>
            <p:cNvSpPr txBox="1"/>
            <p:nvPr/>
          </p:nvSpPr>
          <p:spPr>
            <a:xfrm>
              <a:off x="1115616" y="1499222"/>
              <a:ext cx="3168352" cy="830997"/>
            </a:xfrm>
            <a:prstGeom prst="rect">
              <a:avLst/>
            </a:prstGeom>
            <a:solidFill>
              <a:srgbClr val="FFFEE8"/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Sviluppo della teoria Scelta degli esercizi 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301A5138-C90F-844F-992B-4BAFB9A58F71}"/>
                </a:ext>
              </a:extLst>
            </p:cNvPr>
            <p:cNvSpPr txBox="1"/>
            <p:nvPr/>
          </p:nvSpPr>
          <p:spPr>
            <a:xfrm>
              <a:off x="4680360" y="1556792"/>
              <a:ext cx="2952328" cy="461665"/>
            </a:xfrm>
            <a:prstGeom prst="rect">
              <a:avLst/>
            </a:prstGeom>
            <a:solidFill>
              <a:srgbClr val="FFFEE8"/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Strategia didattica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450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48B2C506-CC99-CE43-B917-8680DE270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053859"/>
            <a:ext cx="8610600" cy="1448531"/>
          </a:xfrm>
        </p:spPr>
        <p:txBody>
          <a:bodyPr anchor="t"/>
          <a:lstStyle/>
          <a:p>
            <a:pPr algn="ctr" eaLnBrk="1" hangingPunct="1"/>
            <a:r>
              <a:rPr lang="it-IT" altLang="it-IT" sz="4000" b="1" dirty="0">
                <a:solidFill>
                  <a:srgbClr val="FF3300"/>
                </a:solidFill>
                <a:ea typeface="ＭＳ Ｐゴシック" panose="020B0600070205080204" pitchFamily="34" charset="-128"/>
                <a:cs typeface="Lucida Grande" panose="020B0600040502020204" pitchFamily="34" charset="0"/>
              </a:rPr>
              <a:t>Insegnare ‘Matematica nella realtà’</a:t>
            </a:r>
            <a:br>
              <a:rPr lang="it-IT" altLang="it-IT" sz="4000" b="1" dirty="0">
                <a:solidFill>
                  <a:srgbClr val="FF3300"/>
                </a:solidFill>
                <a:ea typeface="ＭＳ Ｐゴシック" panose="020B0600070205080204" pitchFamily="34" charset="-128"/>
                <a:cs typeface="Lucida Grande" panose="020B0600040502020204" pitchFamily="34" charset="0"/>
              </a:rPr>
            </a:br>
            <a:r>
              <a:rPr lang="it-IT" altLang="it-IT" sz="4000" b="1" dirty="0">
                <a:solidFill>
                  <a:srgbClr val="FF3300"/>
                </a:solidFill>
                <a:ea typeface="ＭＳ Ｐゴシック" panose="020B0600070205080204" pitchFamily="34" charset="-128"/>
                <a:cs typeface="Lucida Grande" panose="020B0600040502020204" pitchFamily="34" charset="0"/>
              </a:rPr>
              <a:t>Collaudate esperienze didattiche</a:t>
            </a:r>
            <a:br>
              <a:rPr lang="it-IT" altLang="it-IT" sz="3600" b="1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9091" name="Rectangle 4">
            <a:extLst>
              <a:ext uri="{FF2B5EF4-FFF2-40B4-BE49-F238E27FC236}">
                <a16:creationId xmlns:a16="http://schemas.microsoft.com/office/drawing/2014/main" id="{45863A5C-B400-BB4D-8464-5899158F2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89092" name="Rectangle 5">
            <a:extLst>
              <a:ext uri="{FF2B5EF4-FFF2-40B4-BE49-F238E27FC236}">
                <a16:creationId xmlns:a16="http://schemas.microsoft.com/office/drawing/2014/main" id="{EBE8A22D-3676-5340-A841-275D896F5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89093" name="Footer Placeholder 6">
            <a:extLst>
              <a:ext uri="{FF2B5EF4-FFF2-40B4-BE49-F238E27FC236}">
                <a16:creationId xmlns:a16="http://schemas.microsoft.com/office/drawing/2014/main" id="{6AA8B053-A087-4D4F-97DE-2810BDE5E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43808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89094" name="Slide Number Placeholder 7">
            <a:extLst>
              <a:ext uri="{FF2B5EF4-FFF2-40B4-BE49-F238E27FC236}">
                <a16:creationId xmlns:a16="http://schemas.microsoft.com/office/drawing/2014/main" id="{7D7D44A8-CB8F-1944-865B-BFA851B4D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9891" y="6400800"/>
            <a:ext cx="827584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9A4EDC9-EE5B-B24D-8156-BBE4EA1A4845}" type="slidenum">
              <a:rPr lang="it-IT" altLang="it-IT" sz="1400"/>
              <a:pPr eaLnBrk="1" hangingPunct="1"/>
              <a:t>6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36930357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09B6B11E-AE8D-644E-A7C4-5C10DAA772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839200" cy="7620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ea typeface="ＭＳ Ｐゴシック" panose="020B0600070205080204" pitchFamily="34" charset="-128"/>
              </a:rPr>
              <a:t>Il progetto ‘Matematica nella realtà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’</a:t>
            </a:r>
          </a:p>
        </p:txBody>
      </p:sp>
      <p:sp>
        <p:nvSpPr>
          <p:cNvPr id="47106" name="Footer Placeholder 5">
            <a:extLst>
              <a:ext uri="{FF2B5EF4-FFF2-40B4-BE49-F238E27FC236}">
                <a16:creationId xmlns:a16="http://schemas.microsoft.com/office/drawing/2014/main" id="{183CC316-CE51-114B-851F-1AE0A9043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381750"/>
            <a:ext cx="4572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47107" name="Slide Number Placeholder 6">
            <a:extLst>
              <a:ext uri="{FF2B5EF4-FFF2-40B4-BE49-F238E27FC236}">
                <a16:creationId xmlns:a16="http://schemas.microsoft.com/office/drawing/2014/main" id="{1446A294-4F1F-F34C-AC4A-0BFA11235D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A8350D-B1AD-0F43-A657-4CD3674D63CE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400"/>
          </a:p>
        </p:txBody>
      </p:sp>
      <p:sp>
        <p:nvSpPr>
          <p:cNvPr id="47108" name="TextBox 4">
            <a:extLst>
              <a:ext uri="{FF2B5EF4-FFF2-40B4-BE49-F238E27FC236}">
                <a16:creationId xmlns:a16="http://schemas.microsoft.com/office/drawing/2014/main" id="{6F337CE1-F89F-084B-BF47-E71415744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14400"/>
            <a:ext cx="76962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Inizia intorno al 1980, su idea di Emma Castelnuovo e nei primi 12 anni porta a pubblicare una collana di libri testo per ragazzi dagli 11 ai 19 anni.</a:t>
            </a:r>
          </a:p>
        </p:txBody>
      </p:sp>
      <p:pic>
        <p:nvPicPr>
          <p:cNvPr id="47109" name="Picture 7" descr="Schermata 2019-03-05 alle 19.13.50.png">
            <a:extLst>
              <a:ext uri="{FF2B5EF4-FFF2-40B4-BE49-F238E27FC236}">
                <a16:creationId xmlns:a16="http://schemas.microsoft.com/office/drawing/2014/main" id="{4232ABE9-ABBA-9A40-B279-B6B307900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14800"/>
            <a:ext cx="7620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9" descr="Emma_Fig4.jpg">
            <a:extLst>
              <a:ext uri="{FF2B5EF4-FFF2-40B4-BE49-F238E27FC236}">
                <a16:creationId xmlns:a16="http://schemas.microsoft.com/office/drawing/2014/main" id="{DEBB3CF5-4BB6-4E4B-9F3F-625AD50B2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777240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795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DBFFA9CE-3992-044C-B95E-4A0DB82BBE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839200" cy="7620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ea typeface="ＭＳ Ｐゴシック" panose="020B0600070205080204" pitchFamily="34" charset="-128"/>
              </a:rPr>
              <a:t>Il progetto ‘Matematica nella realtà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’</a:t>
            </a:r>
          </a:p>
        </p:txBody>
      </p:sp>
      <p:sp>
        <p:nvSpPr>
          <p:cNvPr id="48130" name="Footer Placeholder 5">
            <a:extLst>
              <a:ext uri="{FF2B5EF4-FFF2-40B4-BE49-F238E27FC236}">
                <a16:creationId xmlns:a16="http://schemas.microsoft.com/office/drawing/2014/main" id="{3727BE4F-FA44-8249-8273-4CCEFE7BB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381750"/>
            <a:ext cx="4572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48131" name="Slide Number Placeholder 6">
            <a:extLst>
              <a:ext uri="{FF2B5EF4-FFF2-40B4-BE49-F238E27FC236}">
                <a16:creationId xmlns:a16="http://schemas.microsoft.com/office/drawing/2014/main" id="{0578FEF9-E32E-CF43-95A2-705B87D0C6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E9DCF2-FDBF-F346-A902-5D375E0B168E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400"/>
          </a:p>
        </p:txBody>
      </p:sp>
      <p:sp>
        <p:nvSpPr>
          <p:cNvPr id="48132" name="TextBox 7">
            <a:extLst>
              <a:ext uri="{FF2B5EF4-FFF2-40B4-BE49-F238E27FC236}">
                <a16:creationId xmlns:a16="http://schemas.microsoft.com/office/drawing/2014/main" id="{85E25762-EA9D-614B-8293-CA945F0EA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212" y="1411058"/>
            <a:ext cx="4662264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00FF"/>
                </a:solidFill>
              </a:rPr>
              <a:t>Cuore del progetto</a:t>
            </a:r>
          </a:p>
        </p:txBody>
      </p:sp>
      <p:sp>
        <p:nvSpPr>
          <p:cNvPr id="48133" name="Rectangle 8">
            <a:extLst>
              <a:ext uri="{FF2B5EF4-FFF2-40B4-BE49-F238E27FC236}">
                <a16:creationId xmlns:a16="http://schemas.microsoft.com/office/drawing/2014/main" id="{CB8D4D5A-F8FF-8542-95BE-CDB4EEF2E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88" y="2122704"/>
            <a:ext cx="8208912" cy="2246769"/>
          </a:xfrm>
          <a:prstGeom prst="rect">
            <a:avLst/>
          </a:prstGeom>
          <a:solidFill>
            <a:srgbClr val="F8FF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FF0000"/>
                </a:solidFill>
              </a:rPr>
              <a:t>Il percorso di ogni tema </a:t>
            </a:r>
            <a:r>
              <a:rPr lang="it-IT" altLang="it-IT" sz="2800" b="1" dirty="0"/>
              <a:t>parte dal collegamento con la realtà per arrivare con gradualità all’astrazione e alla formalizzazione, e tornare infine alla realtà, da guardare ‘con nuovi occhi matematici’.</a:t>
            </a:r>
          </a:p>
        </p:txBody>
      </p:sp>
    </p:spTree>
    <p:extLst>
      <p:ext uri="{BB962C8B-B14F-4D97-AF65-F5344CB8AC3E}">
        <p14:creationId xmlns:p14="http://schemas.microsoft.com/office/powerpoint/2010/main" val="1570369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DBFFA9CE-3992-044C-B95E-4A0DB82BBE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839200" cy="7620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ea typeface="ＭＳ Ｐゴシック" panose="020B0600070205080204" pitchFamily="34" charset="-128"/>
              </a:rPr>
              <a:t>Il progetto ‘Matematica nella realtà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’</a:t>
            </a:r>
          </a:p>
        </p:txBody>
      </p:sp>
      <p:sp>
        <p:nvSpPr>
          <p:cNvPr id="48130" name="Footer Placeholder 5">
            <a:extLst>
              <a:ext uri="{FF2B5EF4-FFF2-40B4-BE49-F238E27FC236}">
                <a16:creationId xmlns:a16="http://schemas.microsoft.com/office/drawing/2014/main" id="{3727BE4F-FA44-8249-8273-4CCEFE7BB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381750"/>
            <a:ext cx="4572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48131" name="Slide Number Placeholder 6">
            <a:extLst>
              <a:ext uri="{FF2B5EF4-FFF2-40B4-BE49-F238E27FC236}">
                <a16:creationId xmlns:a16="http://schemas.microsoft.com/office/drawing/2014/main" id="{0578FEF9-E32E-CF43-95A2-705B87D0C6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E9DCF2-FDBF-F346-A902-5D375E0B168E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400"/>
          </a:p>
        </p:txBody>
      </p:sp>
      <p:sp>
        <p:nvSpPr>
          <p:cNvPr id="48132" name="TextBox 7">
            <a:extLst>
              <a:ext uri="{FF2B5EF4-FFF2-40B4-BE49-F238E27FC236}">
                <a16:creationId xmlns:a16="http://schemas.microsoft.com/office/drawing/2014/main" id="{85E25762-EA9D-614B-8293-CA945F0EA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1171834"/>
            <a:ext cx="4662264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00FF"/>
                </a:solidFill>
              </a:rPr>
              <a:t>Cuore del progetto</a:t>
            </a:r>
          </a:p>
        </p:txBody>
      </p:sp>
      <p:sp>
        <p:nvSpPr>
          <p:cNvPr id="48133" name="Rectangle 8">
            <a:extLst>
              <a:ext uri="{FF2B5EF4-FFF2-40B4-BE49-F238E27FC236}">
                <a16:creationId xmlns:a16="http://schemas.microsoft.com/office/drawing/2014/main" id="{CB8D4D5A-F8FF-8542-95BE-CDB4EEF2E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44" y="1889778"/>
            <a:ext cx="8208912" cy="523220"/>
          </a:xfrm>
          <a:prstGeom prst="rect">
            <a:avLst/>
          </a:prstGeom>
          <a:solidFill>
            <a:srgbClr val="F8FF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Importanza data anche alla </a:t>
            </a:r>
            <a:r>
              <a:rPr lang="it-IT" altLang="it-IT" sz="2800" b="1" i="1" dirty="0"/>
              <a:t>geometria dinamica</a:t>
            </a:r>
            <a:endParaRPr lang="it-IT" altLang="it-IT" sz="2800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4E791DF-AFB8-0D48-A908-197E72699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503468"/>
            <a:ext cx="3312368" cy="422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5495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Custom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12673</TotalTime>
  <Words>756</Words>
  <Application>Microsoft Macintosh PowerPoint</Application>
  <PresentationFormat>Presentazione su schermo (4:3)</PresentationFormat>
  <Paragraphs>118</Paragraphs>
  <Slides>20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0" baseType="lpstr">
      <vt:lpstr>ＭＳ Ｐゴシック</vt:lpstr>
      <vt:lpstr>Arial</vt:lpstr>
      <vt:lpstr>Arial Black</vt:lpstr>
      <vt:lpstr>Arial Narrow</vt:lpstr>
      <vt:lpstr>Calibri</vt:lpstr>
      <vt:lpstr>Century Schoolbook</vt:lpstr>
      <vt:lpstr>Lucida Grande</vt:lpstr>
      <vt:lpstr>Times New Roman</vt:lpstr>
      <vt:lpstr>Struttura predefinita</vt:lpstr>
      <vt:lpstr>Microsoft Equation</vt:lpstr>
      <vt:lpstr>Matematica nella realtà:  perché? come? quando?</vt:lpstr>
      <vt:lpstr>Matematica nella realtà: perché?</vt:lpstr>
      <vt:lpstr>Quale concreto?</vt:lpstr>
      <vt:lpstr>Significato di ‘Matematica nella realtà’</vt:lpstr>
      <vt:lpstr>Matematica nella realtà: come?</vt:lpstr>
      <vt:lpstr>Insegnare ‘Matematica nella realtà’ Collaudate esperienze didattiche </vt:lpstr>
      <vt:lpstr>Il progetto ‘Matematica nella realtà’</vt:lpstr>
      <vt:lpstr>Il progetto ‘Matematica nella realtà’</vt:lpstr>
      <vt:lpstr>Il progetto ‘Matematica nella realtà’</vt:lpstr>
      <vt:lpstr>Il progetto ‘Matematica nella realtà’</vt:lpstr>
      <vt:lpstr>Il progetto ‘Matematica nella realtà’</vt:lpstr>
      <vt:lpstr>Il progetto ‘Matematica nella realtà’ a livello internazionale</vt:lpstr>
      <vt:lpstr>La diffusione del metodo</vt:lpstr>
      <vt:lpstr>… Per saperne di più</vt:lpstr>
      <vt:lpstr>Risorse per insegnare ‘Matematica nella realtà’</vt:lpstr>
      <vt:lpstr>Per tutti i licei, gli istituti tecnici e gli istituti  professionali</vt:lpstr>
      <vt:lpstr>Per la ‘scuola media’</vt:lpstr>
      <vt:lpstr>Qualche esempio di altre risorse di supporto alla didattica in classe</vt:lpstr>
      <vt:lpstr>Qualche esempio di altre risorse di supporto alla didattica in classe</vt:lpstr>
      <vt:lpstr>Qualche esempio di altre risorse di supporto alla didattica in classe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Area e perimetro,      funzioni e ottimizzazione</dc:title>
  <dc:subject/>
  <dc:creator>Utente di Microsoft Office</dc:creator>
  <cp:keywords/>
  <dc:description/>
  <cp:lastModifiedBy>Microsoft Office User</cp:lastModifiedBy>
  <cp:revision>384</cp:revision>
  <cp:lastPrinted>2019-05-22T18:02:05Z</cp:lastPrinted>
  <dcterms:created xsi:type="dcterms:W3CDTF">2019-04-07T09:57:23Z</dcterms:created>
  <dcterms:modified xsi:type="dcterms:W3CDTF">2023-10-04T07:42:26Z</dcterms:modified>
  <cp:category/>
</cp:coreProperties>
</file>