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53" r:id="rId3"/>
    <p:sldId id="379" r:id="rId4"/>
    <p:sldId id="380" r:id="rId5"/>
    <p:sldId id="350" r:id="rId6"/>
    <p:sldId id="358" r:id="rId7"/>
    <p:sldId id="372" r:id="rId8"/>
    <p:sldId id="369" r:id="rId9"/>
    <p:sldId id="370" r:id="rId10"/>
    <p:sldId id="371" r:id="rId11"/>
    <p:sldId id="368" r:id="rId12"/>
    <p:sldId id="373" r:id="rId13"/>
    <p:sldId id="374" r:id="rId14"/>
    <p:sldId id="391" r:id="rId15"/>
    <p:sldId id="377" r:id="rId16"/>
    <p:sldId id="390" r:id="rId17"/>
    <p:sldId id="378" r:id="rId18"/>
    <p:sldId id="357" r:id="rId19"/>
    <p:sldId id="360" r:id="rId20"/>
    <p:sldId id="361" r:id="rId21"/>
    <p:sldId id="363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33"/>
  </p:normalViewPr>
  <p:slideViewPr>
    <p:cSldViewPr>
      <p:cViewPr varScale="1">
        <p:scale>
          <a:sx n="86" d="100"/>
          <a:sy n="86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C49B0E-93FD-0243-ACAD-69BBA879C1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9D14C-6459-1B4E-B47E-EFE92706BA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B6C0650-F21B-D848-BA02-05F092EF7911}" type="datetime1">
              <a:rPr lang="it-IT" altLang="it-IT"/>
              <a:pPr>
                <a:defRPr/>
              </a:pPr>
              <a:t>21/07/22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0C851-DC43-3B48-A95A-AE3C5C5725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46BD9-F6D4-424C-A53E-9D91276F40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5D029B-2EBE-A24F-8032-7F8589EF6F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A5FDC0E-DF9D-4849-9270-77E813001E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102BCA7-F7C7-164A-9C5F-DB2FF5A0C9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E4F8DB2-57FE-BF42-85E4-5D6286FB3A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F97284F-7C8A-634D-8765-F6AA779FCD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69C28C9-1C68-FA41-BD9F-F821B448ED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128976D4-3F10-BE42-BE27-01C5D1EAD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484741E-F0F2-0E48-87D8-5EA750E503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CC4CC023-F6B7-4241-B482-63AF38F54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CD11621-581C-D742-B2D1-CC43D0E8D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8B2E22D7-DEAA-E34A-98F7-1261D7245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F5FC51-A023-3249-8B14-825C853A1D21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7CFB4F-C5BF-2B48-89CC-D55AA6270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082C94-636E-FE4D-BF55-411E2095E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929F8-EE58-E541-AAA0-680E0B7C1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58BE-A1DD-4442-A047-A579EF1099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50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3BB14-649C-A344-A6EE-01987A9A7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C5E224-FB9A-E54A-852B-7BC10DC72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212D02-88E8-C74E-B53F-43FFDC969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E8B1-5807-404C-9E84-055EC54C6C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908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85108-A180-E146-82B1-1A35DEA7D7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B4AC3C-FB25-2247-974F-04298F0B4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651D48-6480-2E4E-82E3-9A0B859FB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2BCB3-545C-464D-A409-A17374B0F6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413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18B80-6B0B-8B48-A211-40DA79DAA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FBAD4-B9A0-244A-9684-B2679FC83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9E423-3E02-0F4C-9535-39545F2CE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5CBF5-09A1-C94C-A25E-FBD61E1CD8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703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C8A224-EDB2-374B-BC1D-03466A04F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28410-B8C3-D744-9323-EAB0670FE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DA80F9-BF0D-0F4B-8F94-B3DA82A8B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1A15-842A-DE44-8AC0-B72C023548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477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02F963-4BD0-E24C-8E9E-5AF683479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747D7E-11C7-2E42-A49B-BEE628E94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12F1F-3486-7B40-A508-8EC7E434D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CF06B-4B81-D84A-BDD2-0BD60EA33E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68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F2268-42A4-FE49-AC7F-D55575E1C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1FB42-473C-1E42-84CA-CEB8C1811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AF8DA-7DD9-854B-8972-6D94F2ACF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4DF66-7D2B-8343-BFF3-F6E4A1D3D3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82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A87971-5E76-CA44-BCAB-0A3B9F4B3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1BAEF5-08B6-C74D-AA71-9AE2C03185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6C161F-9DED-3F47-8E59-E408EAFFA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ACD9-179C-E942-A025-5392FE0406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987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BD68AE-BAC7-874D-843D-240AE851F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E4878-61BE-1C4C-BB9E-C91C8C28F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3DB56-7C6A-4548-B2FF-2C954C936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4CB3E-733F-174E-9900-4A4AEF5DFB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900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741C0D-899A-B54F-BE40-D15755594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546ECE-BB3C-F34B-B5D2-FDA08B63F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2F9118-92DE-6E4B-84EC-9C212C722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971B-99D1-6144-A65A-C9611ACA72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48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924BD-9855-664D-A5E8-E53E5019F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38E14-4645-CC4F-9626-A0260B23F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4A4AD0-E026-B34F-AB84-24451EE7D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EBAB-C413-9346-87E0-D1AA7DE70D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62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4D427-BA5D-6F4C-9508-767902AB2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E9CCD-029F-8A41-9D60-9330F788D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C9FC6-53F7-0F49-B983-ABBDEA89E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A7F6-4A5B-1F44-9C3D-CCB888AE8B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304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32B292-FFF7-5540-9DDC-C7CC701AD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94857F-DB7D-3548-BD33-D889D6536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C3CEA4-71DB-0D4A-884A-E5C01833C9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4AE7A2A-2659-644F-91A9-101128FF94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7CDF91-236B-0E49-ABCD-1991B42B45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D8EEB5B-D7D7-DB48-8ED3-F28C469BE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>
            <a:extLst>
              <a:ext uri="{FF2B5EF4-FFF2-40B4-BE49-F238E27FC236}">
                <a16:creationId xmlns:a16="http://schemas.microsoft.com/office/drawing/2014/main" id="{EB17D4BE-76C1-C744-ABEB-12C46796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43D3FC-25A6-D44B-A631-DAC9A79D16B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16386" name="Footer Placeholder 5">
            <a:extLst>
              <a:ext uri="{FF2B5EF4-FFF2-40B4-BE49-F238E27FC236}">
                <a16:creationId xmlns:a16="http://schemas.microsoft.com/office/drawing/2014/main" id="{6F2F68D3-A562-5342-B08B-C5D61AFE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276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16387" name="Title 5">
            <a:extLst>
              <a:ext uri="{FF2B5EF4-FFF2-40B4-BE49-F238E27FC236}">
                <a16:creationId xmlns:a16="http://schemas.microsoft.com/office/drawing/2014/main" id="{9B0A7A84-DEC0-744B-A4F4-2E796D1B9A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6" y="2852936"/>
            <a:ext cx="7391400" cy="1470025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</a:rPr>
              <a:t>Funzioni continue in un intervallo e loro proprietà</a:t>
            </a:r>
            <a:br>
              <a:rPr lang="it-IT" altLang="it-IT" b="1" dirty="0">
                <a:solidFill>
                  <a:srgbClr val="FF0000"/>
                </a:solidFill>
              </a:rPr>
            </a:br>
            <a:endParaRPr lang="it-IT" alt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>
            <a:extLst>
              <a:ext uri="{FF2B5EF4-FFF2-40B4-BE49-F238E27FC236}">
                <a16:creationId xmlns:a16="http://schemas.microsoft.com/office/drawing/2014/main" id="{25564D82-6A6D-0A4C-AEE7-2063C0418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E6A9DB-59FA-2F4D-AFBB-8295A993C9A9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/>
          </a:p>
        </p:txBody>
      </p:sp>
      <p:sp>
        <p:nvSpPr>
          <p:cNvPr id="36866" name="Footer Placeholder 5">
            <a:extLst>
              <a:ext uri="{FF2B5EF4-FFF2-40B4-BE49-F238E27FC236}">
                <a16:creationId xmlns:a16="http://schemas.microsoft.com/office/drawing/2014/main" id="{E2D11C5B-01EF-9C47-B228-3686E501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36867" name="Title 4">
            <a:extLst>
              <a:ext uri="{FF2B5EF4-FFF2-40B4-BE49-F238E27FC236}">
                <a16:creationId xmlns:a16="http://schemas.microsoft.com/office/drawing/2014/main" id="{E1CDF78D-2907-C944-A6F3-F195E1CA7E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26207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Quota massima e minima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200C6C6-1D6C-2A48-B4E8-B97FE361E5B6}"/>
              </a:ext>
            </a:extLst>
          </p:cNvPr>
          <p:cNvGrpSpPr/>
          <p:nvPr/>
        </p:nvGrpSpPr>
        <p:grpSpPr>
          <a:xfrm>
            <a:off x="514687" y="825500"/>
            <a:ext cx="8534400" cy="5360988"/>
            <a:chOff x="514687" y="825500"/>
            <a:chExt cx="8534400" cy="5360988"/>
          </a:xfrm>
        </p:grpSpPr>
        <p:sp>
          <p:nvSpPr>
            <p:cNvPr id="36868" name="TextBox 4">
              <a:extLst>
                <a:ext uri="{FF2B5EF4-FFF2-40B4-BE49-F238E27FC236}">
                  <a16:creationId xmlns:a16="http://schemas.microsoft.com/office/drawing/2014/main" id="{3279BE73-4DFD-0949-9103-ACCB24671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687" y="825500"/>
              <a:ext cx="8534400" cy="206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 Narrow" panose="020B0604020202020204" pitchFamily="34" charset="0"/>
                </a:rPr>
                <a:t>Non so descrivere facilmente la funzione con una formula, ma trovo subito un’intuitiva caratteristica: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it-IT" altLang="it-IT" b="1" dirty="0">
                  <a:latin typeface="Arial Narrow" panose="020B0604020202020204" pitchFamily="34" charset="0"/>
                </a:rPr>
                <a:t> la quota massima;</a:t>
              </a:r>
            </a:p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it-IT" altLang="it-IT" b="1" dirty="0">
                  <a:latin typeface="Arial Narrow" panose="020B0604020202020204" pitchFamily="34" charset="0"/>
                </a:rPr>
                <a:t> la quota minima.</a:t>
              </a:r>
            </a:p>
          </p:txBody>
        </p:sp>
        <p:sp>
          <p:nvSpPr>
            <p:cNvPr id="36869" name="TextBox 6">
              <a:extLst>
                <a:ext uri="{FF2B5EF4-FFF2-40B4-BE49-F238E27FC236}">
                  <a16:creationId xmlns:a16="http://schemas.microsoft.com/office/drawing/2014/main" id="{BAA1916F-38EE-1840-9931-4DC685026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124200"/>
              <a:ext cx="1143000" cy="7080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Quota massima</a:t>
              </a:r>
            </a:p>
          </p:txBody>
        </p:sp>
        <p:sp>
          <p:nvSpPr>
            <p:cNvPr id="36870" name="TextBox 6">
              <a:extLst>
                <a:ext uri="{FF2B5EF4-FFF2-40B4-BE49-F238E27FC236}">
                  <a16:creationId xmlns:a16="http://schemas.microsoft.com/office/drawing/2014/main" id="{937DBEAC-B0C6-EF4C-8EF1-8E09B0238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495800"/>
              <a:ext cx="990600" cy="7080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Quota minima</a:t>
              </a:r>
            </a:p>
          </p:txBody>
        </p:sp>
        <p:pic>
          <p:nvPicPr>
            <p:cNvPr id="36871" name="Picture 19" descr="Schermata 2016-07-15 alle 12.45.44.png">
              <a:extLst>
                <a:ext uri="{FF2B5EF4-FFF2-40B4-BE49-F238E27FC236}">
                  <a16:creationId xmlns:a16="http://schemas.microsoft.com/office/drawing/2014/main" id="{5C1E4566-83D4-C04D-ABE3-533608E1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048000"/>
              <a:ext cx="7010400" cy="313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F41FDF2-DD29-A841-8EF3-8148FCEE17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76400" y="3478213"/>
              <a:ext cx="304800" cy="255587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2B2DD02-772E-BF48-BED8-7C2D2D276F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1638300" y="4762500"/>
              <a:ext cx="381000" cy="304800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44714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2">
            <a:extLst>
              <a:ext uri="{FF2B5EF4-FFF2-40B4-BE49-F238E27FC236}">
                <a16:creationId xmlns:a16="http://schemas.microsoft.com/office/drawing/2014/main" id="{3A9ED4F5-8CE3-9D44-8F4E-D400198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63F2CC-90BD-714F-825B-707EA99D206D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/>
          </a:p>
        </p:txBody>
      </p:sp>
      <p:sp>
        <p:nvSpPr>
          <p:cNvPr id="37890" name="Footer Placeholder 3">
            <a:extLst>
              <a:ext uri="{FF2B5EF4-FFF2-40B4-BE49-F238E27FC236}">
                <a16:creationId xmlns:a16="http://schemas.microsoft.com/office/drawing/2014/main" id="{BB2A8272-32E5-7B45-8848-149D51E8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2022</a:t>
            </a:r>
          </a:p>
        </p:txBody>
      </p:sp>
      <p:sp>
        <p:nvSpPr>
          <p:cNvPr id="37891" name="TextBox 4">
            <a:extLst>
              <a:ext uri="{FF2B5EF4-FFF2-40B4-BE49-F238E27FC236}">
                <a16:creationId xmlns:a16="http://schemas.microsoft.com/office/drawing/2014/main" id="{262B3EAE-29A1-314C-BC15-A09BBC06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238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</a:rPr>
              <a:t>Massimo e minimo di una funzione y = </a:t>
            </a:r>
            <a:r>
              <a:rPr lang="it-IT" altLang="it-IT" b="1" dirty="0" err="1">
                <a:solidFill>
                  <a:srgbClr val="FF0000"/>
                </a:solidFill>
              </a:rPr>
              <a:t>f</a:t>
            </a:r>
            <a:r>
              <a:rPr lang="it-IT" altLang="it-IT" b="1" dirty="0">
                <a:solidFill>
                  <a:srgbClr val="FF0000"/>
                </a:solidFill>
              </a:rPr>
              <a:t>(x)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08145A50-8AA2-AD46-8456-3F3484B7E065}"/>
              </a:ext>
            </a:extLst>
          </p:cNvPr>
          <p:cNvGrpSpPr/>
          <p:nvPr/>
        </p:nvGrpSpPr>
        <p:grpSpPr>
          <a:xfrm>
            <a:off x="228600" y="760431"/>
            <a:ext cx="8757550" cy="5578457"/>
            <a:chOff x="228600" y="760431"/>
            <a:chExt cx="8757550" cy="5578457"/>
          </a:xfrm>
        </p:grpSpPr>
        <p:sp>
          <p:nvSpPr>
            <p:cNvPr id="37892" name="TextBox 9">
              <a:extLst>
                <a:ext uri="{FF2B5EF4-FFF2-40B4-BE49-F238E27FC236}">
                  <a16:creationId xmlns:a16="http://schemas.microsoft.com/office/drawing/2014/main" id="{FC298FA5-5D5B-C14C-9EFE-984E430AD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760431"/>
              <a:ext cx="8757550" cy="2369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Analogamente in matematica, per una funzione y = </a:t>
              </a:r>
              <a:r>
                <a:rPr lang="it-IT" altLang="it-IT" sz="2800" b="1" i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(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) trovo:</a:t>
              </a:r>
            </a:p>
            <a:p>
              <a:pPr marL="287338" indent="-287338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altLang="it-IT" sz="28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il massimo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è il più grande valore che assume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y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, quando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varia nel dominio dato e il massimo è 4,18 nell’esempio;</a:t>
              </a:r>
              <a:br>
                <a:rPr lang="it-IT" altLang="it-IT" sz="2800" b="1" dirty="0">
                  <a:latin typeface="Arial Narrow" panose="020B0604020202020204" pitchFamily="34" charset="0"/>
                </a:rPr>
              </a:br>
              <a:endParaRPr lang="it-IT" altLang="it-IT" sz="800" b="1" dirty="0">
                <a:latin typeface="Arial Narrow" panose="020B0604020202020204" pitchFamily="34" charset="0"/>
              </a:endParaRPr>
            </a:p>
            <a:p>
              <a:pPr marL="287338" indent="-287338"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it-IT" altLang="it-IT" sz="28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il minimo 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è il più piccolo valore che assume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y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, quando </a:t>
              </a:r>
              <a:r>
                <a:rPr lang="it-IT" altLang="it-IT" sz="2800" b="1" i="1" dirty="0">
                  <a:latin typeface="Arial Narrow" panose="020B0604020202020204" pitchFamily="34" charset="0"/>
                </a:rPr>
                <a:t>x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varia nel dominio dato e il minimo è 1,28 nell’esempio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.</a:t>
              </a:r>
            </a:p>
          </p:txBody>
        </p:sp>
        <p:sp>
          <p:nvSpPr>
            <p:cNvPr id="37893" name="TextBox 6">
              <a:extLst>
                <a:ext uri="{FF2B5EF4-FFF2-40B4-BE49-F238E27FC236}">
                  <a16:creationId xmlns:a16="http://schemas.microsoft.com/office/drawing/2014/main" id="{75EED8FC-A250-244D-939C-4C12510D2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276600"/>
              <a:ext cx="13716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Massimo</a:t>
              </a:r>
            </a:p>
          </p:txBody>
        </p:sp>
        <p:sp>
          <p:nvSpPr>
            <p:cNvPr id="37894" name="TextBox 6">
              <a:extLst>
                <a:ext uri="{FF2B5EF4-FFF2-40B4-BE49-F238E27FC236}">
                  <a16:creationId xmlns:a16="http://schemas.microsoft.com/office/drawing/2014/main" id="{7E6F1C7E-FDAD-CA4E-9265-B80791E7E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10668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Minimo</a:t>
              </a:r>
            </a:p>
          </p:txBody>
        </p:sp>
        <p:pic>
          <p:nvPicPr>
            <p:cNvPr id="37895" name="Picture 23" descr="Schermata 2016-07-15 alle 12.45.44.png">
              <a:extLst>
                <a:ext uri="{FF2B5EF4-FFF2-40B4-BE49-F238E27FC236}">
                  <a16:creationId xmlns:a16="http://schemas.microsoft.com/office/drawing/2014/main" id="{4E2E8F61-A2B2-9940-947D-3CE06FC5D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200400"/>
              <a:ext cx="7010400" cy="313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97FF33-1711-9945-800D-B72E73AB20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3733800"/>
            <a:ext cx="762000" cy="15240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9580A8-DC7B-7949-8B91-38F6483B20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5030788"/>
            <a:ext cx="685800" cy="227012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5618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2">
            <a:extLst>
              <a:ext uri="{FF2B5EF4-FFF2-40B4-BE49-F238E27FC236}">
                <a16:creationId xmlns:a16="http://schemas.microsoft.com/office/drawing/2014/main" id="{ED086073-FE9B-6C40-92AD-3A96B547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2BC9E4-8901-C649-9F35-51730CDAF61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/>
          </a:p>
        </p:txBody>
      </p:sp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99420305-26C1-3F41-8454-5E6B6F41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2895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2022</a:t>
            </a:r>
          </a:p>
        </p:txBody>
      </p:sp>
      <p:sp>
        <p:nvSpPr>
          <p:cNvPr id="38915" name="TextBox 4">
            <a:extLst>
              <a:ext uri="{FF2B5EF4-FFF2-40B4-BE49-F238E27FC236}">
                <a16:creationId xmlns:a16="http://schemas.microsoft.com/office/drawing/2014/main" id="{7736C5D4-7880-834F-B88F-55EC545E9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69" y="268287"/>
            <a:ext cx="815982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Massimo e minimo dipendono dall’intervallo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7CE3FCA7-F000-3D43-86F9-5A5D985FF6CB}"/>
              </a:ext>
            </a:extLst>
          </p:cNvPr>
          <p:cNvGrpSpPr/>
          <p:nvPr/>
        </p:nvGrpSpPr>
        <p:grpSpPr>
          <a:xfrm>
            <a:off x="152400" y="931863"/>
            <a:ext cx="8686800" cy="5295900"/>
            <a:chOff x="152400" y="931863"/>
            <a:chExt cx="8686800" cy="5295900"/>
          </a:xfrm>
        </p:grpSpPr>
        <p:sp>
          <p:nvSpPr>
            <p:cNvPr id="38916" name="TextBox 9">
              <a:extLst>
                <a:ext uri="{FF2B5EF4-FFF2-40B4-BE49-F238E27FC236}">
                  <a16:creationId xmlns:a16="http://schemas.microsoft.com/office/drawing/2014/main" id="{72DD6818-3D0C-2746-9EC1-A48E947C4A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49" y="931863"/>
              <a:ext cx="8443664" cy="181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Fissata una funzione y = </a:t>
              </a:r>
              <a:r>
                <a:rPr lang="it-IT" altLang="it-IT" sz="28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(x), il massimo e il minimo sono legati anche al dominio della funzione. Qui sotto y = </a:t>
              </a:r>
              <a:r>
                <a:rPr lang="it-IT" altLang="it-IT" sz="28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(x) è continua in un diverso intervallo: trovo ancora il massimo e il minimo, ma sono cambiati rispetto alla funzione iniziale.   </a:t>
              </a:r>
              <a:endParaRPr lang="it-IT" altLang="it-IT" sz="2400" b="1" dirty="0">
                <a:latin typeface="Arial Narrow" panose="020B0604020202020204" pitchFamily="34" charset="0"/>
              </a:endParaRP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1AC2AF42-C64A-DC45-9422-A65F3C5FFD6E}"/>
                </a:ext>
              </a:extLst>
            </p:cNvPr>
            <p:cNvGrpSpPr/>
            <p:nvPr/>
          </p:nvGrpSpPr>
          <p:grpSpPr>
            <a:xfrm>
              <a:off x="152400" y="3013075"/>
              <a:ext cx="8686800" cy="3214688"/>
              <a:chOff x="228600" y="3048000"/>
              <a:chExt cx="8686800" cy="3214688"/>
            </a:xfrm>
          </p:grpSpPr>
          <p:sp>
            <p:nvSpPr>
              <p:cNvPr id="38917" name="TextBox 6">
                <a:extLst>
                  <a:ext uri="{FF2B5EF4-FFF2-40B4-BE49-F238E27FC236}">
                    <a16:creationId xmlns:a16="http://schemas.microsoft.com/office/drawing/2014/main" id="{A3A1CEEF-5EEC-154F-8C56-C9181116D9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3962400"/>
                <a:ext cx="1066800" cy="4619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Minimo</a:t>
                </a:r>
              </a:p>
            </p:txBody>
          </p:sp>
          <p:pic>
            <p:nvPicPr>
              <p:cNvPr id="38918" name="Picture 14" descr="Schermata 2016-07-15 alle 12.45.05.png">
                <a:extLst>
                  <a:ext uri="{FF2B5EF4-FFF2-40B4-BE49-F238E27FC236}">
                    <a16:creationId xmlns:a16="http://schemas.microsoft.com/office/drawing/2014/main" id="{7410B969-A87A-D744-B960-0105DC2A0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048000"/>
                <a:ext cx="7391400" cy="321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32739E6-4777-6B46-A4DC-59633981D4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19200" y="3505200"/>
                <a:ext cx="609600" cy="304800"/>
              </a:xfrm>
              <a:prstGeom prst="straightConnector1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20" name="TextBox 6">
                <a:extLst>
                  <a:ext uri="{FF2B5EF4-FFF2-40B4-BE49-F238E27FC236}">
                    <a16:creationId xmlns:a16="http://schemas.microsoft.com/office/drawing/2014/main" id="{CD66A205-5449-1749-9F03-C4C04DC5B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3048000"/>
                <a:ext cx="1371600" cy="4619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Massimo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FA79F1C-D6A5-3F45-B52E-D0F3C5C1B0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90600" y="4419600"/>
                <a:ext cx="533400" cy="236538"/>
              </a:xfrm>
              <a:prstGeom prst="straightConnector1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67918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5">
            <a:extLst>
              <a:ext uri="{FF2B5EF4-FFF2-40B4-BE49-F238E27FC236}">
                <a16:creationId xmlns:a16="http://schemas.microsoft.com/office/drawing/2014/main" id="{83749329-4622-7142-849C-BADAFD65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D67F8-714E-D141-A77F-DBBDD5E08ED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/>
          </a:p>
        </p:txBody>
      </p:sp>
      <p:sp>
        <p:nvSpPr>
          <p:cNvPr id="39938" name="Footer Placeholder 5">
            <a:extLst>
              <a:ext uri="{FF2B5EF4-FFF2-40B4-BE49-F238E27FC236}">
                <a16:creationId xmlns:a16="http://schemas.microsoft.com/office/drawing/2014/main" id="{3AEE80A4-280B-E040-A2B5-5AA2DFB3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39939" name="Title 4">
            <a:extLst>
              <a:ext uri="{FF2B5EF4-FFF2-40B4-BE49-F238E27FC236}">
                <a16:creationId xmlns:a16="http://schemas.microsoft.com/office/drawing/2014/main" id="{4E7121CB-F498-754C-8187-3CBE02C05B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2390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B889429A-433F-BB45-A352-DEDC7D77E181}"/>
              </a:ext>
            </a:extLst>
          </p:cNvPr>
          <p:cNvGrpSpPr/>
          <p:nvPr/>
        </p:nvGrpSpPr>
        <p:grpSpPr>
          <a:xfrm>
            <a:off x="381000" y="838200"/>
            <a:ext cx="8534400" cy="5543550"/>
            <a:chOff x="381000" y="838200"/>
            <a:chExt cx="8534400" cy="5543550"/>
          </a:xfrm>
        </p:grpSpPr>
        <p:sp>
          <p:nvSpPr>
            <p:cNvPr id="39940" name="TextBox 14">
              <a:extLst>
                <a:ext uri="{FF2B5EF4-FFF2-40B4-BE49-F238E27FC236}">
                  <a16:creationId xmlns:a16="http://schemas.microsoft.com/office/drawing/2014/main" id="{6CBC469D-6E5B-7A46-BB09-036A982A9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505200"/>
              <a:ext cx="5638800" cy="954088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0000"/>
                  </a:solidFill>
                  <a:latin typeface="Arial Narrow" panose="020B0604020202020204" pitchFamily="34" charset="0"/>
                </a:rPr>
                <a:t>Ogni funzione continua in un intervallo chiuso [a, b] ha massimo e minimo.</a:t>
              </a:r>
            </a:p>
          </p:txBody>
        </p:sp>
        <p:sp>
          <p:nvSpPr>
            <p:cNvPr id="39941" name="TextBox 7">
              <a:extLst>
                <a:ext uri="{FF2B5EF4-FFF2-40B4-BE49-F238E27FC236}">
                  <a16:creationId xmlns:a16="http://schemas.microsoft.com/office/drawing/2014/main" id="{E27A35FB-5F7D-4E4C-B30D-E56585F4E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838200"/>
              <a:ext cx="8534400" cy="224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Nel corso del 1800 vari matematici si sono dedicati a studiare massimi e minimi di una funzione.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In particolare, </a:t>
              </a:r>
              <a:r>
                <a:rPr lang="it-IT" altLang="it-IT" sz="2800" b="1" dirty="0" err="1">
                  <a:latin typeface="Arial Narrow" panose="020B0604020202020204" pitchFamily="34" charset="0"/>
                </a:rPr>
                <a:t>Weierstrass</a:t>
              </a:r>
              <a:r>
                <a:rPr lang="it-IT" altLang="it-IT" sz="2800" b="1" dirty="0">
                  <a:latin typeface="Arial Narrow" panose="020B0604020202020204" pitchFamily="34" charset="0"/>
                </a:rPr>
                <a:t> ha dimostrato algebricamente le osservazioni intuitive appena viste e ha dato il suo nome al seguente teorema. </a:t>
              </a:r>
            </a:p>
          </p:txBody>
        </p:sp>
        <p:sp>
          <p:nvSpPr>
            <p:cNvPr id="39942" name="TextBox 16">
              <a:extLst>
                <a:ext uri="{FF2B5EF4-FFF2-40B4-BE49-F238E27FC236}">
                  <a16:creationId xmlns:a16="http://schemas.microsoft.com/office/drawing/2014/main" id="{F1AABF54-2CC2-194C-849B-E71F4B518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73152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solidFill>
                    <a:srgbClr val="0000FF"/>
                  </a:solidFill>
                  <a:latin typeface="Arial Narrow" panose="020B0604020202020204" pitchFamily="34" charset="0"/>
                </a:rPr>
                <a:t>TEOREMA DI WEIERSTRASS</a:t>
              </a:r>
            </a:p>
          </p:txBody>
        </p:sp>
        <p:pic>
          <p:nvPicPr>
            <p:cNvPr id="39943" name="Picture 17" descr="KarlWeierstrassSmall.gif">
              <a:extLst>
                <a:ext uri="{FF2B5EF4-FFF2-40B4-BE49-F238E27FC236}">
                  <a16:creationId xmlns:a16="http://schemas.microsoft.com/office/drawing/2014/main" id="{F30A4585-3E9E-D547-A118-6E25C330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95"/>
            <a:stretch>
              <a:fillRect/>
            </a:stretch>
          </p:blipFill>
          <p:spPr bwMode="auto">
            <a:xfrm>
              <a:off x="3733800" y="4648200"/>
              <a:ext cx="1636926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TextBox 18">
              <a:extLst>
                <a:ext uri="{FF2B5EF4-FFF2-40B4-BE49-F238E27FC236}">
                  <a16:creationId xmlns:a16="http://schemas.microsoft.com/office/drawing/2014/main" id="{A67CC9D0-E042-554F-86B2-23B7C6708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5029200"/>
              <a:ext cx="1676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K. Weierstrass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1815 -1897</a:t>
              </a:r>
              <a:r>
                <a:rPr lang="it-IT" altLang="it-IT" sz="1800"/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</p:spTree>
    <p:extLst>
      <p:ext uri="{BB962C8B-B14F-4D97-AF65-F5344CB8AC3E}">
        <p14:creationId xmlns:p14="http://schemas.microsoft.com/office/powerpoint/2010/main" val="176296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>
            <a:extLst>
              <a:ext uri="{FF2B5EF4-FFF2-40B4-BE49-F238E27FC236}">
                <a16:creationId xmlns:a16="http://schemas.microsoft.com/office/drawing/2014/main" id="{57626FAF-68DD-8C40-8CA4-21904500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17A2A-2596-F548-8A7D-974B4FB61A9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/>
          </a:p>
        </p:txBody>
      </p:sp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07E371E4-25F1-6D44-ADE8-471D8329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0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40963" name="Title 4">
            <a:extLst>
              <a:ext uri="{FF2B5EF4-FFF2-40B4-BE49-F238E27FC236}">
                <a16:creationId xmlns:a16="http://schemas.microsoft.com/office/drawing/2014/main" id="{3822A046-D69B-EE4D-AC9B-DBA32C5EF4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600" y="2636912"/>
            <a:ext cx="72390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valori intermedi</a:t>
            </a:r>
          </a:p>
        </p:txBody>
      </p:sp>
    </p:spTree>
    <p:extLst>
      <p:ext uri="{BB962C8B-B14F-4D97-AF65-F5344CB8AC3E}">
        <p14:creationId xmlns:p14="http://schemas.microsoft.com/office/powerpoint/2010/main" val="1685460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>
            <a:extLst>
              <a:ext uri="{FF2B5EF4-FFF2-40B4-BE49-F238E27FC236}">
                <a16:creationId xmlns:a16="http://schemas.microsoft.com/office/drawing/2014/main" id="{57626FAF-68DD-8C40-8CA4-21904500D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17A2A-2596-F548-8A7D-974B4FB61A9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/>
          </a:p>
        </p:txBody>
      </p:sp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07E371E4-25F1-6D44-ADE8-471D8329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0480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40963" name="Title 4">
            <a:extLst>
              <a:ext uri="{FF2B5EF4-FFF2-40B4-BE49-F238E27FC236}">
                <a16:creationId xmlns:a16="http://schemas.microsoft.com/office/drawing/2014/main" id="{3822A046-D69B-EE4D-AC9B-DBA32C5EF4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2390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 valori intermedi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40971" name="TextBox 47">
            <a:extLst>
              <a:ext uri="{FF2B5EF4-FFF2-40B4-BE49-F238E27FC236}">
                <a16:creationId xmlns:a16="http://schemas.microsoft.com/office/drawing/2014/main" id="{95FDB075-3634-9D46-81C0-011AAECE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38200"/>
            <a:ext cx="754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000" b="1" dirty="0">
                <a:solidFill>
                  <a:srgbClr val="0000FF"/>
                </a:solidFill>
                <a:latin typeface="Arial Narrow" panose="020B0604020202020204" pitchFamily="34" charset="0"/>
              </a:rPr>
              <a:t>Un’ intuitiva proprietà precisa l’idea di funzione continua data da un grafico senza interruzioni.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CAE8FF32-4C37-7145-B8D8-BD49C153ED2F}"/>
              </a:ext>
            </a:extLst>
          </p:cNvPr>
          <p:cNvGrpSpPr/>
          <p:nvPr/>
        </p:nvGrpSpPr>
        <p:grpSpPr>
          <a:xfrm>
            <a:off x="304800" y="1937544"/>
            <a:ext cx="8488070" cy="4463256"/>
            <a:chOff x="304800" y="1937544"/>
            <a:chExt cx="8488070" cy="4463256"/>
          </a:xfrm>
        </p:grpSpPr>
        <p:sp>
          <p:nvSpPr>
            <p:cNvPr id="40964" name="TextBox 6">
              <a:extLst>
                <a:ext uri="{FF2B5EF4-FFF2-40B4-BE49-F238E27FC236}">
                  <a16:creationId xmlns:a16="http://schemas.microsoft.com/office/drawing/2014/main" id="{A8FE1586-AFCB-BF46-B9A4-17746E82B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562600"/>
              <a:ext cx="12954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8000"/>
                  </a:solidFill>
                  <a:latin typeface="Arial Narrow" panose="020B0604020202020204" pitchFamily="34" charset="0"/>
                </a:rPr>
                <a:t>Il minimo</a:t>
              </a:r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B2E868F6-968A-E347-BA86-496BF08FD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14800"/>
              <a:ext cx="1524000" cy="830263"/>
            </a:xfrm>
            <a:prstGeom prst="rect">
              <a:avLst/>
            </a:prstGeom>
            <a:solidFill>
              <a:srgbClr val="FFFCEE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it-IT" altLang="it-IT" b="1" dirty="0">
                  <a:solidFill>
                    <a:srgbClr val="7F7F7F"/>
                  </a:solidFill>
                  <a:latin typeface="Arial Narrow" panose="020B0604020202020204" pitchFamily="34" charset="0"/>
                </a:rPr>
                <a:t>Un valore intermedio</a:t>
              </a:r>
            </a:p>
          </p:txBody>
        </p:sp>
        <p:pic>
          <p:nvPicPr>
            <p:cNvPr id="40966" name="Picture 35" descr="Schermata 2016-07-15 alle 17.57.53.png">
              <a:extLst>
                <a:ext uri="{FF2B5EF4-FFF2-40B4-BE49-F238E27FC236}">
                  <a16:creationId xmlns:a16="http://schemas.microsoft.com/office/drawing/2014/main" id="{968106A3-EE3E-7343-A23E-4C84C82D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7"/>
            <a:stretch>
              <a:fillRect/>
            </a:stretch>
          </p:blipFill>
          <p:spPr bwMode="auto">
            <a:xfrm>
              <a:off x="1905000" y="3200400"/>
              <a:ext cx="68580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3D89443-F660-6646-8495-EEE8656F73A7}"/>
                </a:ext>
              </a:extLst>
            </p:cNvPr>
            <p:cNvCxnSpPr>
              <a:cxnSpLocks noChangeShapeType="1"/>
              <a:stCxn id="26" idx="3"/>
            </p:cNvCxnSpPr>
            <p:nvPr/>
          </p:nvCxnSpPr>
          <p:spPr bwMode="auto">
            <a:xfrm>
              <a:off x="1828800" y="4530725"/>
              <a:ext cx="381000" cy="346075"/>
            </a:xfrm>
            <a:prstGeom prst="straightConnector1">
              <a:avLst/>
            </a:prstGeom>
            <a:noFill/>
            <a:ln w="19050">
              <a:solidFill>
                <a:srgbClr val="7F7F7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68" name="TextBox 6">
              <a:extLst>
                <a:ext uri="{FF2B5EF4-FFF2-40B4-BE49-F238E27FC236}">
                  <a16:creationId xmlns:a16="http://schemas.microsoft.com/office/drawing/2014/main" id="{2BF268C1-D859-5747-86F7-FE38101A7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3124200"/>
              <a:ext cx="1524000" cy="4619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Il massimo</a:t>
              </a:r>
            </a:p>
          </p:txBody>
        </p:sp>
        <p:sp>
          <p:nvSpPr>
            <p:cNvPr id="40969" name="TextBox 44">
              <a:extLst>
                <a:ext uri="{FF2B5EF4-FFF2-40B4-BE49-F238E27FC236}">
                  <a16:creationId xmlns:a16="http://schemas.microsoft.com/office/drawing/2014/main" id="{A1EC9842-9607-F146-A03D-F79D62B9B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246" y="1937544"/>
              <a:ext cx="7702624" cy="954088"/>
            </a:xfrm>
            <a:prstGeom prst="rect">
              <a:avLst/>
            </a:prstGeom>
            <a:solidFill>
              <a:srgbClr val="FFFCEE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Una funzione continua in un intervallo chiuso assume tutti i valori intermedi fra il massimo e il minimo.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63DD2A3-DA0E-674C-845F-26B2D0B7DB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95400" y="3581400"/>
              <a:ext cx="609600" cy="304800"/>
            </a:xfrm>
            <a:prstGeom prst="straightConnector1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25325D-E7C4-CE4C-B278-D96879D7D5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1314450" y="4972050"/>
              <a:ext cx="304800" cy="876300"/>
            </a:xfrm>
            <a:prstGeom prst="straightConnector1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128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3F9AC3FC-9B64-704A-98F0-4C15BFE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884E1-1163-B448-B386-61DE166E0B5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/>
          </a:p>
        </p:txBody>
      </p:sp>
      <p:sp>
        <p:nvSpPr>
          <p:cNvPr id="29698" name="Footer Placeholder 5">
            <a:extLst>
              <a:ext uri="{FF2B5EF4-FFF2-40B4-BE49-F238E27FC236}">
                <a16:creationId xmlns:a16="http://schemas.microsoft.com/office/drawing/2014/main" id="{28F3DF0F-FB3F-AB48-B8AD-D3F52470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9699" name="Title 4">
            <a:extLst>
              <a:ext uri="{FF2B5EF4-FFF2-40B4-BE49-F238E27FC236}">
                <a16:creationId xmlns:a16="http://schemas.microsoft.com/office/drawing/2014/main" id="{D7C1BEDB-C043-4D45-9B87-63A1E1E31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16160"/>
            <a:ext cx="7239000" cy="6096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45A66E9-60C6-B542-AD00-15B60872F3DD}"/>
              </a:ext>
            </a:extLst>
          </p:cNvPr>
          <p:cNvGrpSpPr/>
          <p:nvPr/>
        </p:nvGrpSpPr>
        <p:grpSpPr>
          <a:xfrm>
            <a:off x="584722" y="1089910"/>
            <a:ext cx="8307758" cy="5158490"/>
            <a:chOff x="584722" y="1089910"/>
            <a:chExt cx="8307758" cy="5158490"/>
          </a:xfrm>
        </p:grpSpPr>
        <p:sp>
          <p:nvSpPr>
            <p:cNvPr id="29701" name="TextBox 7">
              <a:extLst>
                <a:ext uri="{FF2B5EF4-FFF2-40B4-BE49-F238E27FC236}">
                  <a16:creationId xmlns:a16="http://schemas.microsoft.com/office/drawing/2014/main" id="{F015D45A-7270-0B40-97D0-D305D2CC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722" y="1089910"/>
              <a:ext cx="78353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La seconda proprietà ora esaminata prende il nome di  </a:t>
              </a:r>
            </a:p>
          </p:txBody>
        </p:sp>
        <p:sp>
          <p:nvSpPr>
            <p:cNvPr id="29702" name="TextBox 8">
              <a:extLst>
                <a:ext uri="{FF2B5EF4-FFF2-40B4-BE49-F238E27FC236}">
                  <a16:creationId xmlns:a16="http://schemas.microsoft.com/office/drawing/2014/main" id="{6D9AE3EB-915B-F24B-AB5C-D4DF85226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767680"/>
              <a:ext cx="545398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</a:rPr>
                <a:t>TEOREMA DEI VALORI INTERMEDI</a:t>
              </a:r>
            </a:p>
          </p:txBody>
        </p:sp>
        <p:sp>
          <p:nvSpPr>
            <p:cNvPr id="29703" name="TextBox 9">
              <a:extLst>
                <a:ext uri="{FF2B5EF4-FFF2-40B4-BE49-F238E27FC236}">
                  <a16:creationId xmlns:a16="http://schemas.microsoft.com/office/drawing/2014/main" id="{40B77D6D-1EB9-A346-952E-F44E75427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444134"/>
              <a:ext cx="828288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latin typeface="Arial Narrow" panose="020B0604020202020204" pitchFamily="34" charset="0"/>
                </a:rPr>
                <a:t>Nel corso del 1800 vari matematici hanno studiato e dimostrato 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algebricamente questo teorema. Ricordo in particolare:  </a:t>
              </a: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610F86E1-A66B-134A-995B-39A6FD6B8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86" y="2326824"/>
              <a:ext cx="7775528" cy="954088"/>
            </a:xfrm>
            <a:prstGeom prst="rect">
              <a:avLst/>
            </a:prstGeom>
            <a:solidFill>
              <a:srgbClr val="FFFCEE"/>
            </a:solidFill>
            <a:ln w="222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Ogni funzione continua in un intervallo chiuso assume tutti i valori intermedi fra il massimo e il minimo.</a:t>
              </a:r>
            </a:p>
          </p:txBody>
        </p: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23A1876B-906B-214C-A721-E3D4CB525DDD}"/>
                </a:ext>
              </a:extLst>
            </p:cNvPr>
            <p:cNvGrpSpPr/>
            <p:nvPr/>
          </p:nvGrpSpPr>
          <p:grpSpPr>
            <a:xfrm>
              <a:off x="990600" y="4572000"/>
              <a:ext cx="7086600" cy="1676400"/>
              <a:chOff x="990600" y="4572000"/>
              <a:chExt cx="7086600" cy="1676400"/>
            </a:xfrm>
          </p:grpSpPr>
          <p:pic>
            <p:nvPicPr>
              <p:cNvPr id="29704" name="Picture 10" descr="bolzano.jpg">
                <a:extLst>
                  <a:ext uri="{FF2B5EF4-FFF2-40B4-BE49-F238E27FC236}">
                    <a16:creationId xmlns:a16="http://schemas.microsoft.com/office/drawing/2014/main" id="{60596492-D801-3749-AB79-0BF81369F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95" r="7648"/>
              <a:stretch>
                <a:fillRect/>
              </a:stretch>
            </p:blipFill>
            <p:spPr bwMode="auto">
              <a:xfrm>
                <a:off x="2438400" y="4572000"/>
                <a:ext cx="14478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6" name="TextBox 13">
                <a:extLst>
                  <a:ext uri="{FF2B5EF4-FFF2-40B4-BE49-F238E27FC236}">
                    <a16:creationId xmlns:a16="http://schemas.microsoft.com/office/drawing/2014/main" id="{0166B6CC-F1B6-DF48-BC17-F83AE86965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00" y="5105400"/>
                <a:ext cx="1371600" cy="708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B. Bolzano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1781 - 1848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000" b="1" dirty="0">
                  <a:latin typeface="Arial Narrow" panose="020B0604020202020204" pitchFamily="34" charset="0"/>
                </a:endParaRPr>
              </a:p>
            </p:txBody>
          </p:sp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7643267D-982E-3C4A-9D66-F8A97F9D5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2673"/>
              <a:stretch/>
            </p:blipFill>
            <p:spPr>
              <a:xfrm>
                <a:off x="4788024" y="4572000"/>
                <a:ext cx="1563623" cy="1676400"/>
              </a:xfrm>
              <a:prstGeom prst="rect">
                <a:avLst/>
              </a:prstGeom>
            </p:spPr>
          </p:pic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920FCC99-5BE1-CE48-A6E3-6E9937F86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05600" y="5056187"/>
                <a:ext cx="13716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 err="1">
                    <a:latin typeface="Arial Narrow" panose="020B0604020202020204" pitchFamily="34" charset="0"/>
                  </a:rPr>
                  <a:t>J</a:t>
                </a:r>
                <a:r>
                  <a:rPr lang="it-IT" altLang="it-IT" sz="2000" b="1" dirty="0">
                    <a:latin typeface="Arial Narrow" panose="020B0604020202020204" pitchFamily="34" charset="0"/>
                  </a:rPr>
                  <a:t>. </a:t>
                </a:r>
                <a:r>
                  <a:rPr lang="it-IT" altLang="it-IT" sz="2000" b="1" dirty="0" err="1">
                    <a:latin typeface="Arial Narrow" panose="020B0604020202020204" pitchFamily="34" charset="0"/>
                  </a:rPr>
                  <a:t>Darboux</a:t>
                </a:r>
                <a:endParaRPr lang="it-IT" altLang="it-IT" sz="2000" b="1" dirty="0">
                  <a:latin typeface="Arial Narrow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 dirty="0">
                    <a:latin typeface="Arial Narrow" panose="020B0604020202020204" pitchFamily="34" charset="0"/>
                  </a:rPr>
                  <a:t>1842 - 1917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24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98078C21-644F-EB48-ACED-E6178CC6A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C997A0-B9DE-2848-B46E-2D307143EB5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/>
          </a:p>
        </p:txBody>
      </p:sp>
      <p:sp>
        <p:nvSpPr>
          <p:cNvPr id="25602" name="Footer Placeholder 5">
            <a:extLst>
              <a:ext uri="{FF2B5EF4-FFF2-40B4-BE49-F238E27FC236}">
                <a16:creationId xmlns:a16="http://schemas.microsoft.com/office/drawing/2014/main" id="{517F8588-EDE4-0045-989E-7563B7AE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5603" name="Title 4">
            <a:extLst>
              <a:ext uri="{FF2B5EF4-FFF2-40B4-BE49-F238E27FC236}">
                <a16:creationId xmlns:a16="http://schemas.microsoft.com/office/drawing/2014/main" id="{592715DA-A700-6B4A-B92B-5F6712A3A0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2133600"/>
            <a:ext cx="8856984" cy="1367408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3. Zeri di una funzione e intersezioni del grafico con l’asse x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E942BD51-0B1E-854D-93E4-FB649F84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6FD2E-C329-F24C-9925-CA71A53F32C7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/>
          </a:p>
        </p:txBody>
      </p:sp>
      <p:sp>
        <p:nvSpPr>
          <p:cNvPr id="26626" name="Footer Placeholder 5">
            <a:extLst>
              <a:ext uri="{FF2B5EF4-FFF2-40B4-BE49-F238E27FC236}">
                <a16:creationId xmlns:a16="http://schemas.microsoft.com/office/drawing/2014/main" id="{4661929F-9588-8743-A9A2-D2D71ECC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6627" name="Title 4">
            <a:extLst>
              <a:ext uri="{FF2B5EF4-FFF2-40B4-BE49-F238E27FC236}">
                <a16:creationId xmlns:a16="http://schemas.microsoft.com/office/drawing/2014/main" id="{F122C289-1FA2-FB45-87B8-CC7D38133D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0932" y="8609"/>
            <a:ext cx="7924800" cy="716512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Intersezioni del grafico con l’asse x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74B53FCC-40D3-B845-A2F0-831C2826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32" y="725121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</a:rPr>
              <a:t>ESEMPIO</a:t>
            </a:r>
          </a:p>
        </p:txBody>
      </p:sp>
      <p:pic>
        <p:nvPicPr>
          <p:cNvPr id="26629" name="Picture 5" descr="Schermata 2016-07-11 alle 15.26.38.png">
            <a:extLst>
              <a:ext uri="{FF2B5EF4-FFF2-40B4-BE49-F238E27FC236}">
                <a16:creationId xmlns:a16="http://schemas.microsoft.com/office/drawing/2014/main" id="{1D9C439F-BBC1-5248-8697-596D251F2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9" y="1248996"/>
            <a:ext cx="4199056" cy="41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5">
            <a:extLst>
              <a:ext uri="{FF2B5EF4-FFF2-40B4-BE49-F238E27FC236}">
                <a16:creationId xmlns:a16="http://schemas.microsoft.com/office/drawing/2014/main" id="{FAE3CEA6-173C-0747-9D76-F4298D1EE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32" y="5730021"/>
            <a:ext cx="8610600" cy="8302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</a:rPr>
              <a:t>L’arco AB è continuo, cioè non ha interruzioni: per passare da sopra a sotto l’asse delle x, il grafico deve attraversare l’asse delle x in C. </a:t>
            </a:r>
          </a:p>
        </p:txBody>
      </p:sp>
      <p:pic>
        <p:nvPicPr>
          <p:cNvPr id="26632" name="Picture 17" descr="Schermata 2016-07-12 alle 09.56.06.png">
            <a:extLst>
              <a:ext uri="{FF2B5EF4-FFF2-40B4-BE49-F238E27FC236}">
                <a16:creationId xmlns:a16="http://schemas.microsoft.com/office/drawing/2014/main" id="{C982BE53-05A3-9843-8DA7-2B24DA3586B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8996"/>
            <a:ext cx="3024336" cy="42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7041446E-B9A1-4A40-81A1-B598B503CB87}"/>
              </a:ext>
            </a:extLst>
          </p:cNvPr>
          <p:cNvCxnSpPr>
            <a:cxnSpLocks/>
          </p:cNvCxnSpPr>
          <p:nvPr/>
        </p:nvCxnSpPr>
        <p:spPr>
          <a:xfrm flipV="1">
            <a:off x="1458280" y="4378953"/>
            <a:ext cx="360040" cy="28803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1E533A-5B31-3848-8833-46638A8DA606}"/>
              </a:ext>
            </a:extLst>
          </p:cNvPr>
          <p:cNvSpPr txBox="1"/>
          <p:nvPr/>
        </p:nvSpPr>
        <p:spPr>
          <a:xfrm>
            <a:off x="6787108" y="2506679"/>
            <a:ext cx="2090818" cy="461665"/>
          </a:xfrm>
          <a:prstGeom prst="rect">
            <a:avLst/>
          </a:prstGeom>
          <a:solidFill>
            <a:srgbClr val="FFFEE8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Sopra l’asse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BD87EBA8-A46A-004A-BA6E-65FA1C67E5EE}"/>
              </a:ext>
            </a:extLst>
          </p:cNvPr>
          <p:cNvCxnSpPr>
            <a:cxnSpLocks/>
          </p:cNvCxnSpPr>
          <p:nvPr/>
        </p:nvCxnSpPr>
        <p:spPr>
          <a:xfrm flipH="1" flipV="1">
            <a:off x="6056735" y="2622095"/>
            <a:ext cx="730372" cy="23083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525168-CA01-2849-8EB9-96CD777BB5CD}"/>
              </a:ext>
            </a:extLst>
          </p:cNvPr>
          <p:cNvSpPr txBox="1"/>
          <p:nvPr/>
        </p:nvSpPr>
        <p:spPr>
          <a:xfrm>
            <a:off x="7610330" y="4648570"/>
            <a:ext cx="1267595" cy="830997"/>
          </a:xfrm>
          <a:prstGeom prst="rect">
            <a:avLst/>
          </a:prstGeom>
          <a:solidFill>
            <a:srgbClr val="FFFEE8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Sotto l’asse </a:t>
            </a:r>
            <a:r>
              <a:rPr 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EC45AF3-BC6D-5240-923E-AE41138AE281}"/>
              </a:ext>
            </a:extLst>
          </p:cNvPr>
          <p:cNvCxnSpPr>
            <a:cxnSpLocks/>
          </p:cNvCxnSpPr>
          <p:nvPr/>
        </p:nvCxnSpPr>
        <p:spPr>
          <a:xfrm flipH="1">
            <a:off x="6900665" y="4749902"/>
            <a:ext cx="709665" cy="49883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CBDB6CA5-6329-454F-86DE-3F5B6075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C867A6-2F3F-C84D-8F3F-5396CAFDC3C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/>
          </a:p>
        </p:txBody>
      </p:sp>
      <p:sp>
        <p:nvSpPr>
          <p:cNvPr id="27650" name="Footer Placeholder 5">
            <a:extLst>
              <a:ext uri="{FF2B5EF4-FFF2-40B4-BE49-F238E27FC236}">
                <a16:creationId xmlns:a16="http://schemas.microsoft.com/office/drawing/2014/main" id="{81A5EE97-F807-5A4D-A56D-0F81B882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7651" name="Title 4">
            <a:extLst>
              <a:ext uri="{FF2B5EF4-FFF2-40B4-BE49-F238E27FC236}">
                <a16:creationId xmlns:a16="http://schemas.microsoft.com/office/drawing/2014/main" id="{1AE0F8A4-E4E5-E447-8CD0-48EC670FE0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68488" y="156201"/>
            <a:ext cx="4059560" cy="838200"/>
          </a:xfrm>
        </p:spPr>
        <p:txBody>
          <a:bodyPr anchor="t"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</a:rPr>
              <a:t>Zero di una funzione</a:t>
            </a:r>
            <a:endParaRPr lang="it-IT" altLang="it-IT" sz="36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951D9816-5933-C149-9091-AF0CD92FB2B9}"/>
              </a:ext>
            </a:extLst>
          </p:cNvPr>
          <p:cNvGrpSpPr/>
          <p:nvPr/>
        </p:nvGrpSpPr>
        <p:grpSpPr>
          <a:xfrm>
            <a:off x="228600" y="731044"/>
            <a:ext cx="8915400" cy="5441156"/>
            <a:chOff x="228600" y="731044"/>
            <a:chExt cx="8915400" cy="5441156"/>
          </a:xfrm>
        </p:grpSpPr>
        <p:sp>
          <p:nvSpPr>
            <p:cNvPr id="27652" name="TextBox 4">
              <a:extLst>
                <a:ext uri="{FF2B5EF4-FFF2-40B4-BE49-F238E27FC236}">
                  <a16:creationId xmlns:a16="http://schemas.microsoft.com/office/drawing/2014/main" id="{98801C34-8B34-8A46-8CAB-4DB9CEEB1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144" y="731044"/>
              <a:ext cx="182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</a:rPr>
                <a:t>ESEMPIO</a:t>
              </a: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78EDB890-56DD-BA42-89DD-BD862A8312E1}"/>
                </a:ext>
              </a:extLst>
            </p:cNvPr>
            <p:cNvGrpSpPr/>
            <p:nvPr/>
          </p:nvGrpSpPr>
          <p:grpSpPr>
            <a:xfrm>
              <a:off x="228600" y="1219200"/>
              <a:ext cx="8915400" cy="4953000"/>
              <a:chOff x="228600" y="1219200"/>
              <a:chExt cx="8915400" cy="4953000"/>
            </a:xfrm>
          </p:grpSpPr>
          <p:sp>
            <p:nvSpPr>
              <p:cNvPr id="27653" name="TextBox 13">
                <a:extLst>
                  <a:ext uri="{FF2B5EF4-FFF2-40B4-BE49-F238E27FC236}">
                    <a16:creationId xmlns:a16="http://schemas.microsoft.com/office/drawing/2014/main" id="{BD638C62-7BB3-B54E-983A-908E41282E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657600"/>
                <a:ext cx="5181600" cy="769938"/>
              </a:xfrm>
              <a:prstGeom prst="rect">
                <a:avLst/>
              </a:prstGeom>
              <a:solidFill>
                <a:srgbClr val="FFFCEE"/>
              </a:solidFill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>
                    <a:latin typeface="Arial Narrow" panose="020B0604020202020204" pitchFamily="34" charset="0"/>
                  </a:rPr>
                  <a:t>Il grafico attraversa l’asse x nel punto </a:t>
                </a:r>
                <a:r>
                  <a:rPr lang="it-IT" altLang="it-IT" sz="2200" b="1" i="1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C</a:t>
                </a:r>
                <a:r>
                  <a:rPr lang="it-IT" altLang="it-IT" sz="2200" b="1">
                    <a:latin typeface="Arial Narrow" panose="020B0604020202020204" pitchFamily="34" charset="0"/>
                  </a:rPr>
                  <a:t>, con ascissa </a:t>
                </a:r>
                <a:r>
                  <a:rPr lang="it-IT" altLang="it-IT" sz="2200" b="1" i="1">
                    <a:solidFill>
                      <a:srgbClr val="FF0000"/>
                    </a:solidFill>
                    <a:latin typeface="Arial Narrow" panose="020B0604020202020204" pitchFamily="34" charset="0"/>
                  </a:rPr>
                  <a:t>c</a:t>
                </a:r>
                <a:r>
                  <a:rPr lang="it-IT" altLang="it-IT" sz="2200" b="1">
                    <a:latin typeface="Arial Narrow" panose="020B0604020202020204" pitchFamily="34" charset="0"/>
                  </a:rPr>
                  <a:t> che appartiene all’intervallo </a:t>
                </a:r>
                <a:r>
                  <a:rPr lang="it-IT" altLang="it-IT" sz="2200" b="1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[2, 4] </a:t>
                </a:r>
              </a:p>
            </p:txBody>
          </p:sp>
          <p:sp>
            <p:nvSpPr>
              <p:cNvPr id="27654" name="TextBox 10">
                <a:extLst>
                  <a:ext uri="{FF2B5EF4-FFF2-40B4-BE49-F238E27FC236}">
                    <a16:creationId xmlns:a16="http://schemas.microsoft.com/office/drawing/2014/main" id="{86BE37A3-0952-2C4C-A009-D17C01B35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1254919"/>
                <a:ext cx="5791200" cy="1785104"/>
              </a:xfrm>
              <a:prstGeom prst="rect">
                <a:avLst/>
              </a:prstGeom>
              <a:solidFill>
                <a:srgbClr val="FBFFD9"/>
              </a:solidFill>
              <a:ln w="2540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Due caratteristiche essenziali di </a:t>
                </a:r>
                <a:r>
                  <a:rPr lang="it-IT" altLang="it-IT" sz="2200" b="1" dirty="0" err="1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solidFill>
                      <a:srgbClr val="008000"/>
                    </a:solidFill>
                    <a:latin typeface="Arial Narrow" panose="020B0604020202020204" pitchFamily="34" charset="0"/>
                  </a:rPr>
                  <a:t>(x):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l’arco AB non ha interruzioni, cioè la funzione è continua nell’intervallo [2, 4];</a:t>
                </a:r>
              </a:p>
              <a:p>
                <a:pPr marL="342900" indent="-342900" eaLnBrk="1" hangingPunct="1"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i punti A e B sono da parti opposte rispetto all’asse x, cioè </a:t>
                </a:r>
                <a:r>
                  <a:rPr lang="it-IT" altLang="it-IT" sz="2200" b="1" dirty="0" err="1"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(2) e </a:t>
                </a:r>
                <a:r>
                  <a:rPr lang="it-IT" altLang="it-IT" sz="2200" b="1" dirty="0" err="1"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(4) hanno segno opposto.</a:t>
                </a:r>
              </a:p>
            </p:txBody>
          </p:sp>
          <p:sp>
            <p:nvSpPr>
              <p:cNvPr id="27655" name="TextBox 12">
                <a:extLst>
                  <a:ext uri="{FF2B5EF4-FFF2-40B4-BE49-F238E27FC236}">
                    <a16:creationId xmlns:a16="http://schemas.microsoft.com/office/drawing/2014/main" id="{126F917D-20A3-C34A-90AD-1916E17015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399" y="3083718"/>
                <a:ext cx="5362575" cy="430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Se </a:t>
                </a:r>
                <a:r>
                  <a:rPr lang="it-IT" altLang="it-IT" sz="2200" b="1" dirty="0" err="1">
                    <a:latin typeface="Arial Narrow" panose="020B0604020202020204" pitchFamily="34" charset="0"/>
                  </a:rPr>
                  <a:t>f</a:t>
                </a:r>
                <a:r>
                  <a:rPr lang="it-IT" altLang="it-IT" sz="2200" b="1" dirty="0">
                    <a:latin typeface="Arial Narrow" panose="020B0604020202020204" pitchFamily="34" charset="0"/>
                  </a:rPr>
                  <a:t>(x) ha le due caratteristiche, concludo che:</a:t>
                </a:r>
              </a:p>
            </p:txBody>
          </p:sp>
          <p:sp>
            <p:nvSpPr>
              <p:cNvPr id="27656" name="Rectangle 17">
                <a:extLst>
                  <a:ext uri="{FF2B5EF4-FFF2-40B4-BE49-F238E27FC236}">
                    <a16:creationId xmlns:a16="http://schemas.microsoft.com/office/drawing/2014/main" id="{D29C41A3-2E62-E742-A15A-4D6A7D91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5200" y="4648200"/>
                <a:ext cx="5181600" cy="14462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Risulta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L’ascissa 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it-IT" altLang="it-IT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altLang="it-IT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rende 0 la funzione e prende anche il nome di 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‘zero della funzione </a:t>
                </a:r>
                <a:r>
                  <a:rPr lang="it-IT" altLang="it-IT" sz="2200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altLang="it-IT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</a:t>
                </a:r>
                <a:r>
                  <a:rPr lang="it-IT" altLang="it-IT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</a:p>
            </p:txBody>
          </p:sp>
          <p:pic>
            <p:nvPicPr>
              <p:cNvPr id="27657" name="Picture 19" descr="Schermata 2016-07-12 alle 09.52.57.png">
                <a:extLst>
                  <a:ext uri="{FF2B5EF4-FFF2-40B4-BE49-F238E27FC236}">
                    <a16:creationId xmlns:a16="http://schemas.microsoft.com/office/drawing/2014/main" id="{8170D3C1-7D17-5149-8D2B-E8FA9CC743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219200"/>
                <a:ext cx="3019425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>
            <a:extLst>
              <a:ext uri="{FF2B5EF4-FFF2-40B4-BE49-F238E27FC236}">
                <a16:creationId xmlns:a16="http://schemas.microsoft.com/office/drawing/2014/main" id="{DCF1A18C-FDE6-634D-A3E0-FF792395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B9CCE5-637D-D147-88F4-E288F534793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20482" name="Footer Placeholder 5">
            <a:extLst>
              <a:ext uri="{FF2B5EF4-FFF2-40B4-BE49-F238E27FC236}">
                <a16:creationId xmlns:a16="http://schemas.microsoft.com/office/drawing/2014/main" id="{F388930E-ED0B-654D-9F41-171A7D30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0483" name="Title 4">
            <a:extLst>
              <a:ext uri="{FF2B5EF4-FFF2-40B4-BE49-F238E27FC236}">
                <a16:creationId xmlns:a16="http://schemas.microsoft.com/office/drawing/2014/main" id="{0001047E-AEE1-7442-A3BE-7BDF4EF6E9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9328" y="134413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Funzione continua in un intervallo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0A2D35-5729-564A-9E95-F7CA6EF96B5C}"/>
              </a:ext>
            </a:extLst>
          </p:cNvPr>
          <p:cNvGrpSpPr/>
          <p:nvPr/>
        </p:nvGrpSpPr>
        <p:grpSpPr>
          <a:xfrm>
            <a:off x="1605722" y="863826"/>
            <a:ext cx="6181257" cy="5585602"/>
            <a:chOff x="1605722" y="863826"/>
            <a:chExt cx="6181257" cy="5585602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E2093605-1784-3A4D-B949-0BB5FB071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5722" y="1325491"/>
              <a:ext cx="6181257" cy="5123937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D1E8103D-0CA7-F746-891F-DC77DD76BF82}"/>
                </a:ext>
              </a:extLst>
            </p:cNvPr>
            <p:cNvSpPr txBox="1"/>
            <p:nvPr/>
          </p:nvSpPr>
          <p:spPr>
            <a:xfrm>
              <a:off x="3540796" y="863826"/>
              <a:ext cx="2376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0000FF"/>
                  </a:solidFill>
                </a:rPr>
                <a:t>Un’animazione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>
            <a:extLst>
              <a:ext uri="{FF2B5EF4-FFF2-40B4-BE49-F238E27FC236}">
                <a16:creationId xmlns:a16="http://schemas.microsoft.com/office/drawing/2014/main" id="{A3E3C1DC-2C97-474A-B765-96B3132B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AE8331-A205-6B4E-8746-50A61AB4908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/>
          </a:p>
        </p:txBody>
      </p:sp>
      <p:sp>
        <p:nvSpPr>
          <p:cNvPr id="28674" name="Footer Placeholder 5">
            <a:extLst>
              <a:ext uri="{FF2B5EF4-FFF2-40B4-BE49-F238E27FC236}">
                <a16:creationId xmlns:a16="http://schemas.microsoft.com/office/drawing/2014/main" id="{C1F8639A-F41C-B945-9824-117C45F8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8675" name="Title 4">
            <a:extLst>
              <a:ext uri="{FF2B5EF4-FFF2-40B4-BE49-F238E27FC236}">
                <a16:creationId xmlns:a16="http://schemas.microsoft.com/office/drawing/2014/main" id="{19A0F357-68AC-484F-A29A-317E132425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457200"/>
            <a:ext cx="8991600" cy="838200"/>
          </a:xfrm>
        </p:spPr>
        <p:txBody>
          <a:bodyPr anchor="t"/>
          <a:lstStyle/>
          <a:p>
            <a:r>
              <a:rPr lang="it-IT" altLang="it-IT" sz="3600" b="1">
                <a:solidFill>
                  <a:srgbClr val="FF0000"/>
                </a:solidFill>
                <a:latin typeface="Arial Narrow" panose="020B0604020202020204" pitchFamily="34" charset="0"/>
              </a:rPr>
              <a:t>Zeri di una funzione continua in un intervallo</a:t>
            </a:r>
            <a:endParaRPr lang="it-IT" altLang="it-IT" sz="36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2F45DD7-F7DC-234A-A289-BFAA2E1C08BE}"/>
              </a:ext>
            </a:extLst>
          </p:cNvPr>
          <p:cNvGrpSpPr/>
          <p:nvPr/>
        </p:nvGrpSpPr>
        <p:grpSpPr>
          <a:xfrm>
            <a:off x="228600" y="1447800"/>
            <a:ext cx="8458200" cy="4648200"/>
            <a:chOff x="228600" y="1447800"/>
            <a:chExt cx="8458200" cy="4648200"/>
          </a:xfrm>
        </p:grpSpPr>
        <p:sp>
          <p:nvSpPr>
            <p:cNvPr id="28676" name="TextBox 4">
              <a:extLst>
                <a:ext uri="{FF2B5EF4-FFF2-40B4-BE49-F238E27FC236}">
                  <a16:creationId xmlns:a16="http://schemas.microsoft.com/office/drawing/2014/main" id="{2A78A1C3-1ACD-3642-900E-818588815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447800"/>
              <a:ext cx="26670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</a:rPr>
                <a:t>IN GENERALE</a:t>
              </a:r>
            </a:p>
          </p:txBody>
        </p:sp>
        <p:pic>
          <p:nvPicPr>
            <p:cNvPr id="28677" name="Picture 11" descr="Schermata 2016-07-12 alle 09.38.12.png">
              <a:extLst>
                <a:ext uri="{FF2B5EF4-FFF2-40B4-BE49-F238E27FC236}">
                  <a16:creationId xmlns:a16="http://schemas.microsoft.com/office/drawing/2014/main" id="{FF95B8F0-ADFA-4F4B-AF8D-F817C6E8D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76400"/>
              <a:ext cx="2909888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Box 14">
              <a:extLst>
                <a:ext uri="{FF2B5EF4-FFF2-40B4-BE49-F238E27FC236}">
                  <a16:creationId xmlns:a16="http://schemas.microsoft.com/office/drawing/2014/main" id="{AE1E33B7-A780-F543-8A59-E91137E05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2057400"/>
              <a:ext cx="5715000" cy="1938338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Se per una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è vero che: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I)  la funzione è continua nell’intervallo [a, b];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II)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(a) e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(b) hanno segno opposto.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Allora esiste all’interno dell’intervallo [a, b] almeno uno zero </a:t>
              </a:r>
              <a:r>
                <a:rPr lang="it-IT" altLang="it-IT" sz="24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c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della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(x).</a:t>
              </a:r>
            </a:p>
          </p:txBody>
        </p:sp>
        <p:cxnSp>
          <p:nvCxnSpPr>
            <p:cNvPr id="3" name="Connettore 2 2">
              <a:extLst>
                <a:ext uri="{FF2B5EF4-FFF2-40B4-BE49-F238E27FC236}">
                  <a16:creationId xmlns:a16="http://schemas.microsoft.com/office/drawing/2014/main" id="{BB685006-A9E2-E047-B423-8123F972B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1680" y="5013176"/>
              <a:ext cx="432048" cy="288032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>
            <a:extLst>
              <a:ext uri="{FF2B5EF4-FFF2-40B4-BE49-F238E27FC236}">
                <a16:creationId xmlns:a16="http://schemas.microsoft.com/office/drawing/2014/main" id="{3F9AC3FC-9B64-704A-98F0-4C15BFE6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884E1-1163-B448-B386-61DE166E0B5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/>
          </a:p>
        </p:txBody>
      </p:sp>
      <p:sp>
        <p:nvSpPr>
          <p:cNvPr id="29698" name="Footer Placeholder 5">
            <a:extLst>
              <a:ext uri="{FF2B5EF4-FFF2-40B4-BE49-F238E27FC236}">
                <a16:creationId xmlns:a16="http://schemas.microsoft.com/office/drawing/2014/main" id="{28F3DF0F-FB3F-AB48-B8AD-D3F52470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9699" name="Title 4">
            <a:extLst>
              <a:ext uri="{FF2B5EF4-FFF2-40B4-BE49-F238E27FC236}">
                <a16:creationId xmlns:a16="http://schemas.microsoft.com/office/drawing/2014/main" id="{D7C1BEDB-C043-4D45-9B87-63A1E1E31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239000" cy="6096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Uno sguardo alla storia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1CA4DC0-656B-774A-A8B0-459CA2E79332}"/>
              </a:ext>
            </a:extLst>
          </p:cNvPr>
          <p:cNvGrpSpPr/>
          <p:nvPr/>
        </p:nvGrpSpPr>
        <p:grpSpPr>
          <a:xfrm>
            <a:off x="114300" y="839391"/>
            <a:ext cx="8686800" cy="5431234"/>
            <a:chOff x="114300" y="839391"/>
            <a:chExt cx="8686800" cy="5431234"/>
          </a:xfrm>
        </p:grpSpPr>
        <p:sp>
          <p:nvSpPr>
            <p:cNvPr id="29700" name="TextBox 14">
              <a:extLst>
                <a:ext uri="{FF2B5EF4-FFF2-40B4-BE49-F238E27FC236}">
                  <a16:creationId xmlns:a16="http://schemas.microsoft.com/office/drawing/2014/main" id="{B8B325E0-F225-5041-8D77-D42458C79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5715000" cy="1938338"/>
            </a:xfrm>
            <a:prstGeom prst="rect">
              <a:avLst/>
            </a:prstGeom>
            <a:solidFill>
              <a:srgbClr val="FBFFD9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Se per una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 è vero che: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I)  la funzione è continua nell’intervallo [a, b];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II)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(a) e </a:t>
              </a:r>
              <a:r>
                <a:rPr lang="it-IT" altLang="it-IT" sz="2400" b="1" dirty="0" err="1"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latin typeface="Arial Narrow" panose="020B0604020202020204" pitchFamily="34" charset="0"/>
                </a:rPr>
                <a:t>(b) hanno segno opposto.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Allora esiste all’interno dell’intervallo [a, b] almeno uno zero </a:t>
              </a:r>
              <a:r>
                <a:rPr lang="it-IT" altLang="it-IT" sz="2400" b="1" i="1" dirty="0">
                  <a:solidFill>
                    <a:srgbClr val="FF0000"/>
                  </a:solidFill>
                  <a:latin typeface="Arial Narrow" panose="020B0604020202020204" pitchFamily="34" charset="0"/>
                </a:rPr>
                <a:t>c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 della funzione </a:t>
              </a:r>
              <a:r>
                <a:rPr lang="it-IT" altLang="it-IT" sz="2400" b="1" dirty="0" err="1">
                  <a:solidFill>
                    <a:srgbClr val="0000FF"/>
                  </a:solidFill>
                  <a:latin typeface="Arial Narrow" panose="020B0604020202020204" pitchFamily="34" charset="0"/>
                </a:rPr>
                <a:t>f</a:t>
              </a:r>
              <a:r>
                <a:rPr lang="it-IT" altLang="it-IT" sz="2400" b="1" dirty="0">
                  <a:solidFill>
                    <a:srgbClr val="0000FF"/>
                  </a:solidFill>
                  <a:latin typeface="Arial Narrow" panose="020B0604020202020204" pitchFamily="34" charset="0"/>
                </a:rPr>
                <a:t>(x).</a:t>
              </a:r>
            </a:p>
          </p:txBody>
        </p:sp>
        <p:sp>
          <p:nvSpPr>
            <p:cNvPr id="29701" name="TextBox 7">
              <a:extLst>
                <a:ext uri="{FF2B5EF4-FFF2-40B4-BE49-F238E27FC236}">
                  <a16:creationId xmlns:a16="http://schemas.microsoft.com/office/drawing/2014/main" id="{F015D45A-7270-0B40-97D0-D305D2CC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839391"/>
              <a:ext cx="78488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La terza proprietà ora esaminata prende il nome di  </a:t>
              </a:r>
            </a:p>
          </p:txBody>
        </p:sp>
        <p:sp>
          <p:nvSpPr>
            <p:cNvPr id="29702" name="TextBox 8">
              <a:extLst>
                <a:ext uri="{FF2B5EF4-FFF2-40B4-BE49-F238E27FC236}">
                  <a16:creationId xmlns:a16="http://schemas.microsoft.com/office/drawing/2014/main" id="{6D9AE3EB-915B-F24B-AB5C-D4DF85226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371600"/>
              <a:ext cx="655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FF"/>
                  </a:solidFill>
                </a:rPr>
                <a:t>TEOREMA DELL’ESISTENZA DEGLI ZERI</a:t>
              </a:r>
            </a:p>
          </p:txBody>
        </p:sp>
        <p:sp>
          <p:nvSpPr>
            <p:cNvPr id="29703" name="TextBox 9">
              <a:extLst>
                <a:ext uri="{FF2B5EF4-FFF2-40B4-BE49-F238E27FC236}">
                  <a16:creationId xmlns:a16="http://schemas.microsoft.com/office/drawing/2014/main" id="{40B77D6D-1EB9-A346-952E-F44E75427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3783806"/>
              <a:ext cx="868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Arial Narrow" panose="020B0604020202020204" pitchFamily="34" charset="0"/>
                </a:rPr>
                <a:t>Nel corso del 1800 vari matematici si sono dedicati a formulare e dimostrare algebricamente questo teorema. Ricordo in particolare:  </a:t>
              </a:r>
            </a:p>
          </p:txBody>
        </p:sp>
        <p:pic>
          <p:nvPicPr>
            <p:cNvPr id="29704" name="Picture 10" descr="bolzano.jpg">
              <a:extLst>
                <a:ext uri="{FF2B5EF4-FFF2-40B4-BE49-F238E27FC236}">
                  <a16:creationId xmlns:a16="http://schemas.microsoft.com/office/drawing/2014/main" id="{60596492-D801-3749-AB79-0BF81369F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5" r="7648"/>
            <a:stretch>
              <a:fillRect/>
            </a:stretch>
          </p:blipFill>
          <p:spPr bwMode="auto">
            <a:xfrm>
              <a:off x="2438400" y="4572000"/>
              <a:ext cx="14478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12" descr="Cauchy.jpg">
              <a:extLst>
                <a:ext uri="{FF2B5EF4-FFF2-40B4-BE49-F238E27FC236}">
                  <a16:creationId xmlns:a16="http://schemas.microsoft.com/office/drawing/2014/main" id="{15016594-A513-3C46-BF54-C6C18CC7D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4" r="16226" b="33919"/>
            <a:stretch>
              <a:fillRect/>
            </a:stretch>
          </p:blipFill>
          <p:spPr bwMode="auto">
            <a:xfrm>
              <a:off x="5257800" y="4572000"/>
              <a:ext cx="1371600" cy="169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6" name="TextBox 13">
              <a:extLst>
                <a:ext uri="{FF2B5EF4-FFF2-40B4-BE49-F238E27FC236}">
                  <a16:creationId xmlns:a16="http://schemas.microsoft.com/office/drawing/2014/main" id="{0166B6CC-F1B6-DF48-BC17-F83AE86965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5105400"/>
              <a:ext cx="13716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B. Bolzano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1781 - 1848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000" b="1">
                <a:latin typeface="Arial Narrow" panose="020B0604020202020204" pitchFamily="34" charset="0"/>
              </a:endParaRPr>
            </a:p>
          </p:txBody>
        </p:sp>
        <p:sp>
          <p:nvSpPr>
            <p:cNvPr id="29707" name="Rectangle 15">
              <a:extLst>
                <a:ext uri="{FF2B5EF4-FFF2-40B4-BE49-F238E27FC236}">
                  <a16:creationId xmlns:a16="http://schemas.microsoft.com/office/drawing/2014/main" id="{B36777DC-D115-CA4C-9BF6-61E9D354B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5600" y="5181600"/>
              <a:ext cx="13081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A.Cauchy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latin typeface="Arial Narrow" panose="020B0604020202020204" pitchFamily="34" charset="0"/>
                </a:rPr>
                <a:t>1789 - 1857</a:t>
              </a:r>
              <a:endParaRPr lang="it-IT" altLang="it-IT" sz="20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>
            <a:extLst>
              <a:ext uri="{FF2B5EF4-FFF2-40B4-BE49-F238E27FC236}">
                <a16:creationId xmlns:a16="http://schemas.microsoft.com/office/drawing/2014/main" id="{0912B77C-834F-CE41-B85F-3956C78C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8D3339-B0A3-554E-88C2-4F1FB22AFE6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22530" name="Footer Placeholder 5">
            <a:extLst>
              <a:ext uri="{FF2B5EF4-FFF2-40B4-BE49-F238E27FC236}">
                <a16:creationId xmlns:a16="http://schemas.microsoft.com/office/drawing/2014/main" id="{2386ACC1-C507-2C43-AD03-7A9D63A2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2531" name="Title 4">
            <a:extLst>
              <a:ext uri="{FF2B5EF4-FFF2-40B4-BE49-F238E27FC236}">
                <a16:creationId xmlns:a16="http://schemas.microsoft.com/office/drawing/2014/main" id="{4D8BF330-8416-AA45-97A2-4D3750737D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Vocabolario matematico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22532" name="TextBox 13">
            <a:extLst>
              <a:ext uri="{FF2B5EF4-FFF2-40B4-BE49-F238E27FC236}">
                <a16:creationId xmlns:a16="http://schemas.microsoft.com/office/drawing/2014/main" id="{8B20FDF3-94D6-C74A-8240-046C7B610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9906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INTERVALLI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>
              <a:solidFill>
                <a:srgbClr val="000000"/>
              </a:solidFill>
            </a:endParaRPr>
          </a:p>
        </p:txBody>
      </p:sp>
      <p:pic>
        <p:nvPicPr>
          <p:cNvPr id="22533" name="Picture 7" descr="Schermata 2016-07-18 alle 09.46.53.png">
            <a:extLst>
              <a:ext uri="{FF2B5EF4-FFF2-40B4-BE49-F238E27FC236}">
                <a16:creationId xmlns:a16="http://schemas.microsoft.com/office/drawing/2014/main" id="{666E2F7F-153E-C94F-B80B-85D5370A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A795E68D-7732-5E43-94F7-F8E296DF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1F44E-7714-8449-A14D-8C1194820F86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C0CCEF42-2342-8246-93AF-2ACFE4216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23555" name="Title 4">
            <a:extLst>
              <a:ext uri="{FF2B5EF4-FFF2-40B4-BE49-F238E27FC236}">
                <a16:creationId xmlns:a16="http://schemas.microsoft.com/office/drawing/2014/main" id="{250691DD-71AE-B946-8F79-1506B1BC93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Vocabolario matematico</a:t>
            </a:r>
            <a:endParaRPr lang="it-IT" altLang="it-IT" sz="4000">
              <a:solidFill>
                <a:srgbClr val="FF0000"/>
              </a:solidFill>
            </a:endParaRPr>
          </a:p>
        </p:txBody>
      </p:sp>
      <p:sp>
        <p:nvSpPr>
          <p:cNvPr id="23556" name="TextBox 13">
            <a:extLst>
              <a:ext uri="{FF2B5EF4-FFF2-40B4-BE49-F238E27FC236}">
                <a16:creationId xmlns:a16="http://schemas.microsoft.com/office/drawing/2014/main" id="{EEC2A808-CCBE-C048-A95E-CF7540EB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3820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00FF"/>
                </a:solidFill>
                <a:latin typeface="Arial Narrow" panose="020B0604020202020204" pitchFamily="34" charset="0"/>
              </a:rPr>
              <a:t>INTERVALLI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>
              <a:solidFill>
                <a:srgbClr val="000000"/>
              </a:solidFill>
            </a:endParaRPr>
          </a:p>
        </p:txBody>
      </p:sp>
      <p:pic>
        <p:nvPicPr>
          <p:cNvPr id="23557" name="Picture 8" descr="Schermata 2016-07-18 alle 09.57.20.png">
            <a:extLst>
              <a:ext uri="{FF2B5EF4-FFF2-40B4-BE49-F238E27FC236}">
                <a16:creationId xmlns:a16="http://schemas.microsoft.com/office/drawing/2014/main" id="{2119C139-B38F-1A44-808E-7960AA7AF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9055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79174933-4E4E-CD42-AE9E-C150819C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A7A66-7D06-7444-9BBC-ACC51A2ACA24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/>
          </a:p>
        </p:txBody>
      </p:sp>
      <p:sp>
        <p:nvSpPr>
          <p:cNvPr id="24578" name="Footer Placeholder 5">
            <a:extLst>
              <a:ext uri="{FF2B5EF4-FFF2-40B4-BE49-F238E27FC236}">
                <a16:creationId xmlns:a16="http://schemas.microsoft.com/office/drawing/2014/main" id="{25F16D7E-3553-064A-9084-3C144E41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415" y="638175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  <a:endParaRPr lang="it-IT" altLang="it-IT" sz="1400" i="1" dirty="0"/>
          </a:p>
        </p:txBody>
      </p:sp>
      <p:sp>
        <p:nvSpPr>
          <p:cNvPr id="24579" name="Title 4">
            <a:extLst>
              <a:ext uri="{FF2B5EF4-FFF2-40B4-BE49-F238E27FC236}">
                <a16:creationId xmlns:a16="http://schemas.microsoft.com/office/drawing/2014/main" id="{18F7D1F1-89E9-0F46-8A8F-27B89283A9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9248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</a:rPr>
              <a:t>Tre proprietà delle funzioni continue in un intervallo</a:t>
            </a:r>
            <a:endParaRPr lang="it-IT" altLang="it-IT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>
            <a:extLst>
              <a:ext uri="{FF2B5EF4-FFF2-40B4-BE49-F238E27FC236}">
                <a16:creationId xmlns:a16="http://schemas.microsoft.com/office/drawing/2014/main" id="{940D55D6-A389-0B44-8DAD-382CBC5C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EDCF30-963C-3E46-A5F6-924D62917A3B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32770" name="Footer Placeholder 5">
            <a:extLst>
              <a:ext uri="{FF2B5EF4-FFF2-40B4-BE49-F238E27FC236}">
                <a16:creationId xmlns:a16="http://schemas.microsoft.com/office/drawing/2014/main" id="{75240A70-B545-AA45-83C1-39B4059D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32771" name="Title 4">
            <a:extLst>
              <a:ext uri="{FF2B5EF4-FFF2-40B4-BE49-F238E27FC236}">
                <a16:creationId xmlns:a16="http://schemas.microsoft.com/office/drawing/2014/main" id="{059BC7D0-CCBF-104D-9DBB-7638A19FA3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1534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1. Massimo e minimo di una funzione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03844E07-17E8-834D-8C48-5A135593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4268B-9304-AC4A-BAC2-D670C4196B61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E99300BD-44FF-6347-8D3D-050E244B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33795" name="Title 4">
            <a:extLst>
              <a:ext uri="{FF2B5EF4-FFF2-40B4-BE49-F238E27FC236}">
                <a16:creationId xmlns:a16="http://schemas.microsoft.com/office/drawing/2014/main" id="{07B2333E-C229-9943-ABA5-65B15A26CA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Un’immagine per riflettere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0815D05-80D2-6242-8B88-76F944D114BC}"/>
              </a:ext>
            </a:extLst>
          </p:cNvPr>
          <p:cNvGrpSpPr/>
          <p:nvPr/>
        </p:nvGrpSpPr>
        <p:grpSpPr>
          <a:xfrm>
            <a:off x="1187624" y="1292224"/>
            <a:ext cx="6858000" cy="4154488"/>
            <a:chOff x="1187624" y="1292224"/>
            <a:chExt cx="6858000" cy="4154488"/>
          </a:xfrm>
        </p:grpSpPr>
        <p:sp>
          <p:nvSpPr>
            <p:cNvPr id="33796" name="TextBox 4">
              <a:extLst>
                <a:ext uri="{FF2B5EF4-FFF2-40B4-BE49-F238E27FC236}">
                  <a16:creationId xmlns:a16="http://schemas.microsoft.com/office/drawing/2014/main" id="{81568EDF-CCCC-FA41-A918-4E072A919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667" y="1292224"/>
              <a:ext cx="6157913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Penso a un paesaggio di prati e colline.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Ecco un’immagine che evoca il paesaggio.</a:t>
              </a:r>
            </a:p>
          </p:txBody>
        </p:sp>
        <p:pic>
          <p:nvPicPr>
            <p:cNvPr id="33797" name="Picture 6" descr="colline_small.jpg">
              <a:extLst>
                <a:ext uri="{FF2B5EF4-FFF2-40B4-BE49-F238E27FC236}">
                  <a16:creationId xmlns:a16="http://schemas.microsoft.com/office/drawing/2014/main" id="{AEA7E0FF-617D-2541-8C52-43BD03B01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398712"/>
              <a:ext cx="68580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8745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>
            <a:extLst>
              <a:ext uri="{FF2B5EF4-FFF2-40B4-BE49-F238E27FC236}">
                <a16:creationId xmlns:a16="http://schemas.microsoft.com/office/drawing/2014/main" id="{A8442753-796D-E74F-AA25-70AB60F5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DD626D-0EF9-5948-9647-4837581F2B4C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p:sp>
        <p:nvSpPr>
          <p:cNvPr id="34818" name="Footer Placeholder 5">
            <a:extLst>
              <a:ext uri="{FF2B5EF4-FFF2-40B4-BE49-F238E27FC236}">
                <a16:creationId xmlns:a16="http://schemas.microsoft.com/office/drawing/2014/main" id="{052DB97B-0FB2-5740-BBE3-620BD807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34819" name="Title 4">
            <a:extLst>
              <a:ext uri="{FF2B5EF4-FFF2-40B4-BE49-F238E27FC236}">
                <a16:creationId xmlns:a16="http://schemas.microsoft.com/office/drawing/2014/main" id="{5D74381F-4AF3-5D4C-B14E-6AAED7634E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208878"/>
            <a:ext cx="8839200" cy="8382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</a:rPr>
              <a:t>L’immagine in un riferimento cartesiano</a:t>
            </a:r>
            <a:endParaRPr lang="it-IT" altLang="it-IT" sz="4000" dirty="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E2A5FA5-6F6A-E24D-9329-8416888B950B}"/>
              </a:ext>
            </a:extLst>
          </p:cNvPr>
          <p:cNvGrpSpPr/>
          <p:nvPr/>
        </p:nvGrpSpPr>
        <p:grpSpPr>
          <a:xfrm>
            <a:off x="609600" y="1047078"/>
            <a:ext cx="7959725" cy="4944147"/>
            <a:chOff x="609600" y="1047078"/>
            <a:chExt cx="7959725" cy="4944147"/>
          </a:xfrm>
        </p:grpSpPr>
        <p:sp>
          <p:nvSpPr>
            <p:cNvPr id="34820" name="TextBox 4">
              <a:extLst>
                <a:ext uri="{FF2B5EF4-FFF2-40B4-BE49-F238E27FC236}">
                  <a16:creationId xmlns:a16="http://schemas.microsoft.com/office/drawing/2014/main" id="{12A2D25C-5E2B-AB47-89BE-771C55EBA9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562" y="1047078"/>
              <a:ext cx="67818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" panose="020B0604020202020204" pitchFamily="34" charset="0"/>
                </a:rPr>
                <a:t>Immergo la foto in un riferimento cartesiano e traccio il profilo delle colline.</a:t>
              </a:r>
            </a:p>
          </p:txBody>
        </p:sp>
        <p:pic>
          <p:nvPicPr>
            <p:cNvPr id="34821" name="Picture 7" descr="Schermata 2016-07-14 alle 09.49.44.png">
              <a:extLst>
                <a:ext uri="{FF2B5EF4-FFF2-40B4-BE49-F238E27FC236}">
                  <a16:creationId xmlns:a16="http://schemas.microsoft.com/office/drawing/2014/main" id="{D1E21F10-CB22-3747-89E1-B067AC058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7959725" cy="385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27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>
            <a:extLst>
              <a:ext uri="{FF2B5EF4-FFF2-40B4-BE49-F238E27FC236}">
                <a16:creationId xmlns:a16="http://schemas.microsoft.com/office/drawing/2014/main" id="{38DAA950-3EC0-FC4A-89CC-416536B4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9A35C-9C0B-6245-A241-81BCBAD45A8E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35842" name="Footer Placeholder 5">
            <a:extLst>
              <a:ext uri="{FF2B5EF4-FFF2-40B4-BE49-F238E27FC236}">
                <a16:creationId xmlns:a16="http://schemas.microsoft.com/office/drawing/2014/main" id="{B1764A25-B9B9-0640-80FA-5993BD00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3276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2022</a:t>
            </a:r>
          </a:p>
        </p:txBody>
      </p:sp>
      <p:sp>
        <p:nvSpPr>
          <p:cNvPr id="35843" name="Title 4">
            <a:extLst>
              <a:ext uri="{FF2B5EF4-FFF2-40B4-BE49-F238E27FC236}">
                <a16:creationId xmlns:a16="http://schemas.microsoft.com/office/drawing/2014/main" id="{75996E12-DDF2-2445-AE3E-2DC3862873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8839200" cy="838200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latin typeface="Arial Narrow" panose="020B0604020202020204" pitchFamily="34" charset="0"/>
              </a:rPr>
              <a:t>Grafico di una funzione continua </a:t>
            </a:r>
            <a:endParaRPr lang="it-IT" altLang="it-IT" sz="4000">
              <a:solidFill>
                <a:srgbClr val="FF0000"/>
              </a:solidFill>
              <a:latin typeface="Arial Narrow" panose="020B0604020202020204" pitchFamily="34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EFCBBCB-7242-F443-83A0-32766A4ACCCA}"/>
              </a:ext>
            </a:extLst>
          </p:cNvPr>
          <p:cNvGrpSpPr/>
          <p:nvPr/>
        </p:nvGrpSpPr>
        <p:grpSpPr>
          <a:xfrm>
            <a:off x="533400" y="1042987"/>
            <a:ext cx="7829550" cy="5227638"/>
            <a:chOff x="533400" y="1042987"/>
            <a:chExt cx="7829550" cy="5227638"/>
          </a:xfrm>
        </p:grpSpPr>
        <p:sp>
          <p:nvSpPr>
            <p:cNvPr id="35844" name="TextBox 4">
              <a:extLst>
                <a:ext uri="{FF2B5EF4-FFF2-40B4-BE49-F238E27FC236}">
                  <a16:creationId xmlns:a16="http://schemas.microsoft.com/office/drawing/2014/main" id="{D53A224D-C641-DB47-A05C-15B1EA5CA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640" y="1042987"/>
              <a:ext cx="6542112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 Narrow" panose="020B0604020202020204" pitchFamily="34" charset="0"/>
                </a:rPr>
                <a:t>Ora osservo solo il profilo delle colline: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 Narrow" panose="020B0604020202020204" pitchFamily="34" charset="0"/>
                </a:rPr>
                <a:t>è un arco AB di curva, grafico di una funzione continua in un intervallo.</a:t>
              </a:r>
            </a:p>
          </p:txBody>
        </p:sp>
        <p:pic>
          <p:nvPicPr>
            <p:cNvPr id="35845" name="Picture 9" descr="Schermata 2016-07-14 alle 10.13.15.png">
              <a:extLst>
                <a:ext uri="{FF2B5EF4-FFF2-40B4-BE49-F238E27FC236}">
                  <a16:creationId xmlns:a16="http://schemas.microsoft.com/office/drawing/2014/main" id="{E9406C8E-562A-FD45-BB11-903D73142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895600"/>
              <a:ext cx="7829550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633948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76141</TotalTime>
  <Words>891</Words>
  <Application>Microsoft Macintosh PowerPoint</Application>
  <PresentationFormat>Presentazione su schermo (4:3)</PresentationFormat>
  <Paragraphs>133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Arial</vt:lpstr>
      <vt:lpstr>Arial Narrow</vt:lpstr>
      <vt:lpstr>Times New Roman</vt:lpstr>
      <vt:lpstr>Struttura predefinita</vt:lpstr>
      <vt:lpstr>Funzioni continue in un intervallo e loro proprietà </vt:lpstr>
      <vt:lpstr>Funzione continua in un intervallo</vt:lpstr>
      <vt:lpstr>Vocabolario matematico</vt:lpstr>
      <vt:lpstr>Vocabolario matematico</vt:lpstr>
      <vt:lpstr>Tre proprietà delle funzioni continue in un intervallo</vt:lpstr>
      <vt:lpstr>1. Massimo e minimo di una funzione</vt:lpstr>
      <vt:lpstr>Un’immagine per riflettere</vt:lpstr>
      <vt:lpstr>L’immagine in un riferimento cartesiano</vt:lpstr>
      <vt:lpstr>Grafico di una funzione continua </vt:lpstr>
      <vt:lpstr>Quota massima e minima</vt:lpstr>
      <vt:lpstr>Presentazione standard di PowerPoint</vt:lpstr>
      <vt:lpstr>Presentazione standard di PowerPoint</vt:lpstr>
      <vt:lpstr>Uno sguardo alla storia</vt:lpstr>
      <vt:lpstr>2. I valori intermedi</vt:lpstr>
      <vt:lpstr>I valori intermedi</vt:lpstr>
      <vt:lpstr>Uno sguardo alla storia</vt:lpstr>
      <vt:lpstr>3. Zeri di una funzione e intersezioni del grafico con l’asse x</vt:lpstr>
      <vt:lpstr>Intersezioni del grafico con l’asse x</vt:lpstr>
      <vt:lpstr>Zero di una funzione</vt:lpstr>
      <vt:lpstr>Zeri di una funzione continua in un intervallo</vt:lpstr>
      <vt:lpstr>Uno sguardo alla storia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Acustica_Presenta2</dc:title>
  <dc:subject/>
  <dc:creator>Valenti</dc:creator>
  <cp:keywords/>
  <dc:description/>
  <cp:lastModifiedBy>Microsoft Office User</cp:lastModifiedBy>
  <cp:revision>2324</cp:revision>
  <dcterms:created xsi:type="dcterms:W3CDTF">2016-07-25T09:29:07Z</dcterms:created>
  <dcterms:modified xsi:type="dcterms:W3CDTF">2022-07-21T14:06:12Z</dcterms:modified>
  <cp:category/>
</cp:coreProperties>
</file>