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323" r:id="rId4"/>
    <p:sldId id="324" r:id="rId5"/>
    <p:sldId id="341" r:id="rId6"/>
    <p:sldId id="332" r:id="rId7"/>
    <p:sldId id="372" r:id="rId8"/>
    <p:sldId id="270" r:id="rId9"/>
    <p:sldId id="336" r:id="rId10"/>
    <p:sldId id="337" r:id="rId11"/>
    <p:sldId id="339" r:id="rId12"/>
    <p:sldId id="338" r:id="rId13"/>
    <p:sldId id="280" r:id="rId14"/>
    <p:sldId id="325" r:id="rId15"/>
    <p:sldId id="327" r:id="rId16"/>
    <p:sldId id="326" r:id="rId17"/>
    <p:sldId id="328" r:id="rId18"/>
    <p:sldId id="329" r:id="rId19"/>
    <p:sldId id="330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7BE"/>
    <a:srgbClr val="FFFEE8"/>
    <a:srgbClr val="0055E1"/>
    <a:srgbClr val="055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/>
    <p:restoredTop sz="94607"/>
  </p:normalViewPr>
  <p:slideViewPr>
    <p:cSldViewPr>
      <p:cViewPr varScale="1">
        <p:scale>
          <a:sx n="119" d="100"/>
          <a:sy n="119" d="100"/>
        </p:scale>
        <p:origin x="180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14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81BCF0D-8B9C-D04A-AFCC-1AADEA519F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BDF57-9764-4D40-8551-49AD533F07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8A81190-DF5F-6947-9AFE-D28F00F4AC09}" type="datetime1">
              <a:rPr lang="it-IT" altLang="it-IT"/>
              <a:pPr/>
              <a:t>07/12/22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2FD60-15D6-724E-9214-5E2E7B2D66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389520-D494-C94D-855C-636B803D60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647AA28-0A5C-F34E-A338-6062A784162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AB377C-219F-7C4C-8CB5-C4F64206A3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5E1F8A-7C45-BB47-B5F3-45B020D3963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83A7B2B-2C6A-BF4B-82E7-F9FF01E6C9E9}" type="datetime1">
              <a:rPr lang="it-IT" altLang="it-IT"/>
              <a:pPr/>
              <a:t>07/12/22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E9050D7-192B-CC4B-8BD0-155F899965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5BDD775-37C6-A343-8F5A-AF506EBB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A9749-59FD-184C-B16D-609FB58C99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03BDB-77C0-C840-8B3F-D54BEF690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C53F0CE-E268-8D41-9E62-0D35A8DB42A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4C07AF-FAA6-5341-8A10-64C7AC6C1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4645F9-A1FE-AE4B-8347-CE309DCB8DC7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E524931-CE06-244C-9476-38F16C39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464338E-0AB4-FF49-9065-AB9C5C3E7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6407A-5239-3E42-B81B-DBC768665E6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0797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06504F-D029-AE45-B0EC-BF8761304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7615D2-C3E0-104A-971A-F08F76FE99D9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CE3C23-1F8C-8C47-BAB2-9857297F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66A333-F2AD-8B42-AE53-88418BACC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73E81E-116C-AB44-8A9C-312068D49B3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3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36BBED-7E85-CA49-9A6D-E2A79370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17350-C9FE-4248-91F4-2E95293AFAEA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09EFE6-FF2D-0E44-B952-B6B3CA0C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99F8AE-7BE3-DF4D-9BAC-15BD705A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41644-1A46-574D-B2EB-B7F136A0E5D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649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CA9D41-C683-3646-A77E-5E1FAB7D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2B4170-9F4C-3048-B715-EE096A5FA668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C31E2B-6170-494A-B514-B8458C68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EDC904-095E-6240-A18C-6C6D3679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E1706-C68F-284B-BF2F-CF201686DE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917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3494EC-15C9-C843-87C0-60E945C63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DB1527-7A06-B34F-9209-C06ACB24246C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28EAE8-5C14-3843-99C8-04343A9D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D9C926-6797-8941-A7DD-15983733C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F57E72-6398-A947-80D7-123C729DBD4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5837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C7E1E92-0A6E-BC4A-B021-664850A1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89DED1-EE75-1D42-A068-4EAF0C51C4F3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6ABDE59-3B3A-C74B-A780-A8248D95D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6BF8100-F65B-AD44-B89D-7D6AFA92A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D3F5E-885E-9942-8692-568F204CD99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4726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A03374FD-B443-BB47-8C8E-C6698043A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7D1F2A-D46D-6C4D-A6E5-30014E8655A0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8BFF0643-53CC-1B41-88A9-7AECFFE9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BF7A68E5-1631-A44C-AE70-8F9ADD12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EC024-D010-4B40-A548-0468D007C0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360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E11C2303-F5DA-D14E-9EFB-AED7FFB8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A19616-2286-D547-BD97-FD069366031F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6964D353-A7C8-9B4D-98C2-D6A3D791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6889E8E7-27BF-A441-90D5-5BA094714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A4E3B-1C0A-6E45-89E4-D7E5F4E2CC3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057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BC48E400-6001-9142-9663-6B4D58D9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41F35-1C0C-CA4A-8B1F-2FBA29F3D375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BA769DD3-2023-CE45-A387-5427C0D4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DB260874-2F1E-5543-A9D4-B5073D4E5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8CE92-5A7E-9C44-B08B-79F69E6994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4012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26BEDDD3-0835-8B49-AE32-BFA230016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7E51A3-4CF3-AD47-8445-D31E07077226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E6AE783-8133-9749-9AE5-B3F638B87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5F0C1959-B4A6-EB46-BE63-2D76F871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750F9-E2B0-ED46-8FE9-6669C0389F2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6766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79070C11-87D0-8540-892C-D65098491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96F73E-406C-9A43-AC1A-45ECAF054D98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C6540631-4914-BA46-86AD-23BE1897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FC89E07-71E3-514D-8209-AC23FFF90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899E9-E4D8-984E-8725-0FC2B313F0F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33867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D9F1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BEA6F5B3-6EE3-564F-B393-C2B407AED5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D7F1834D-0F04-7B42-BE33-46AFF984F4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AB2114-9080-1A46-A8F8-3B6A960DE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D9A84C3-F171-794B-BF92-F9E70685A9B6}" type="datetime1">
              <a:rPr lang="it-IT" altLang="it-IT" smtClean="0"/>
              <a:t>07/12/22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1566CF-1367-134C-B35A-A8434F04E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r>
              <a:rPr lang="it-IT" altLang="it-IT"/>
              <a:t>Stefano Volpe, 2022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81681F-B9EB-FC44-B662-F39322D5CB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77ABFE8-D240-094D-B1F5-81E0707ACC46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>
            <a:extLst>
              <a:ext uri="{FF2B5EF4-FFF2-40B4-BE49-F238E27FC236}">
                <a16:creationId xmlns:a16="http://schemas.microsoft.com/office/drawing/2014/main" id="{4DAA2842-F1A1-8447-905C-AC87AEDCC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9632" y="2204864"/>
            <a:ext cx="6478488" cy="1470025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Studiare il grafico di funzioni polinomiali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57A0E-A58B-F049-A2BC-B0D5FB8A2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C4FE272-32E1-FB45-AFE5-2FA869495264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5365" name="Footer Placeholder 4">
            <a:extLst>
              <a:ext uri="{FF2B5EF4-FFF2-40B4-BE49-F238E27FC236}">
                <a16:creationId xmlns:a16="http://schemas.microsoft.com/office/drawing/2014/main" id="{B37167EE-AD68-9847-A0F9-E54E69051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>
            <a:extLst>
              <a:ext uri="{FF2B5EF4-FFF2-40B4-BE49-F238E27FC236}">
                <a16:creationId xmlns:a16="http://schemas.microsoft.com/office/drawing/2014/main" id="{C6228951-3FC4-984E-AF96-4FCE61D7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04800"/>
            <a:ext cx="7315200" cy="8382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Procedimento per studiare il segno di un polinomio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2CE661-5FE0-154A-922E-917B7EF8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BBC91F4-A49A-3748-B036-F1346653CD1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10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8676" name="Footer Placeholder 3">
            <a:extLst>
              <a:ext uri="{FF2B5EF4-FFF2-40B4-BE49-F238E27FC236}">
                <a16:creationId xmlns:a16="http://schemas.microsoft.com/office/drawing/2014/main" id="{009B2E99-FBB9-E64F-B562-0E99818E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-15240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8677" name="TextBox 6">
            <a:extLst>
              <a:ext uri="{FF2B5EF4-FFF2-40B4-BE49-F238E27FC236}">
                <a16:creationId xmlns:a16="http://schemas.microsoft.com/office/drawing/2014/main" id="{C5D82572-186D-C047-8038-CDBE451CB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752600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 b="1"/>
              <a:t>Scompongo il polinomio in fattori e ottengo:</a:t>
            </a:r>
          </a:p>
        </p:txBody>
      </p:sp>
      <p:pic>
        <p:nvPicPr>
          <p:cNvPr id="28678" name="Picture 8" descr="Schermata 2016-05-01 alle 13.36.30.png">
            <a:extLst>
              <a:ext uri="{FF2B5EF4-FFF2-40B4-BE49-F238E27FC236}">
                <a16:creationId xmlns:a16="http://schemas.microsoft.com/office/drawing/2014/main" id="{CF2B4921-CEE4-A24B-A0F3-38F314DB1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65532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9">
            <a:extLst>
              <a:ext uri="{FF2B5EF4-FFF2-40B4-BE49-F238E27FC236}">
                <a16:creationId xmlns:a16="http://schemas.microsoft.com/office/drawing/2014/main" id="{9AF3D76A-DA1A-0F4C-8585-16DC81FE8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19400"/>
            <a:ext cx="670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/>
              <a:t>2. Studio il segno dei due fattori:</a:t>
            </a:r>
          </a:p>
          <a:p>
            <a:pPr eaLnBrk="1" hangingPunct="1"/>
            <a:r>
              <a:rPr lang="it-IT" altLang="it-IT" b="1"/>
              <a:t>       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– 2                 e                   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</a:p>
        </p:txBody>
      </p:sp>
      <p:pic>
        <p:nvPicPr>
          <p:cNvPr id="28680" name="Immagine 5">
            <a:extLst>
              <a:ext uri="{FF2B5EF4-FFF2-40B4-BE49-F238E27FC236}">
                <a16:creationId xmlns:a16="http://schemas.microsoft.com/office/drawing/2014/main" id="{CE9C0AF3-C899-5C4F-8681-605364528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5" b="23991"/>
          <a:stretch>
            <a:fillRect/>
          </a:stretch>
        </p:blipFill>
        <p:spPr bwMode="auto">
          <a:xfrm>
            <a:off x="762000" y="3657600"/>
            <a:ext cx="28543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Immagine 2">
            <a:extLst>
              <a:ext uri="{FF2B5EF4-FFF2-40B4-BE49-F238E27FC236}">
                <a16:creationId xmlns:a16="http://schemas.microsoft.com/office/drawing/2014/main" id="{4830AE87-AEA1-0349-870F-8E7D0929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2" b="19151"/>
          <a:stretch>
            <a:fillRect/>
          </a:stretch>
        </p:blipFill>
        <p:spPr bwMode="auto">
          <a:xfrm>
            <a:off x="609600" y="5257800"/>
            <a:ext cx="32369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>
            <a:extLst>
              <a:ext uri="{FF2B5EF4-FFF2-40B4-BE49-F238E27FC236}">
                <a16:creationId xmlns:a16="http://schemas.microsoft.com/office/drawing/2014/main" id="{AA269AF1-F6A2-D246-B867-C6A7D9115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 b="2316"/>
          <a:stretch>
            <a:fillRect/>
          </a:stretch>
        </p:blipFill>
        <p:spPr bwMode="auto">
          <a:xfrm>
            <a:off x="5105400" y="3657600"/>
            <a:ext cx="23622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Immagine 7">
            <a:extLst>
              <a:ext uri="{FF2B5EF4-FFF2-40B4-BE49-F238E27FC236}">
                <a16:creationId xmlns:a16="http://schemas.microsoft.com/office/drawing/2014/main" id="{C94AE1AB-03D6-C242-95B7-D2726AC0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4" b="11606"/>
          <a:stretch>
            <a:fillRect/>
          </a:stretch>
        </p:blipFill>
        <p:spPr bwMode="auto">
          <a:xfrm>
            <a:off x="5105400" y="5486400"/>
            <a:ext cx="25146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577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>
            <a:extLst>
              <a:ext uri="{FF2B5EF4-FFF2-40B4-BE49-F238E27FC236}">
                <a16:creationId xmlns:a16="http://schemas.microsoft.com/office/drawing/2014/main" id="{5168FFDC-5711-7A46-BD0F-3BC414915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8600"/>
            <a:ext cx="7315200" cy="12954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Procedimento per studiare il segno di un polinomio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C77CE3-F00D-234D-8CC7-82D62226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1ACC099-793D-4A44-91A4-CF1ED3EDB22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9700" name="Footer Placeholder 3">
            <a:extLst>
              <a:ext uri="{FF2B5EF4-FFF2-40B4-BE49-F238E27FC236}">
                <a16:creationId xmlns:a16="http://schemas.microsoft.com/office/drawing/2014/main" id="{602A7503-E719-2140-BA9F-9702746A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9701" name="TextBox 6">
            <a:extLst>
              <a:ext uri="{FF2B5EF4-FFF2-40B4-BE49-F238E27FC236}">
                <a16:creationId xmlns:a16="http://schemas.microsoft.com/office/drawing/2014/main" id="{E193836A-D06E-5842-8646-F441B13B6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24000"/>
            <a:ext cx="7315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0988" indent="-2809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3. Riunisco i risultati in un unico schema e valuto il segno del prodotto y.</a:t>
            </a:r>
          </a:p>
          <a:p>
            <a:pPr eaLnBrk="1" hangingPunct="1"/>
            <a:r>
              <a:rPr lang="it-IT" altLang="it-IT" b="1" dirty="0"/>
              <a:t>   </a:t>
            </a:r>
            <a:r>
              <a:rPr lang="it-IT" altLang="it-IT" b="1" dirty="0">
                <a:solidFill>
                  <a:srgbClr val="055EF0"/>
                </a:solidFill>
              </a:rPr>
              <a:t>Ricordo che un prodotto è negativo solo se presenta un numero dispari di fattori negativi.</a:t>
            </a:r>
            <a:r>
              <a:rPr lang="it-IT" altLang="it-IT" b="1" dirty="0"/>
              <a:t>  </a:t>
            </a:r>
          </a:p>
        </p:txBody>
      </p:sp>
      <p:pic>
        <p:nvPicPr>
          <p:cNvPr id="29702" name="Picture 5" descr="Schermata 2016-05-01 alle 15.51.31.png">
            <a:extLst>
              <a:ext uri="{FF2B5EF4-FFF2-40B4-BE49-F238E27FC236}">
                <a16:creationId xmlns:a16="http://schemas.microsoft.com/office/drawing/2014/main" id="{107F00BB-7A1A-5B47-AE9E-4E4F3FA0E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24200"/>
            <a:ext cx="63261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441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>
            <a:extLst>
              <a:ext uri="{FF2B5EF4-FFF2-40B4-BE49-F238E27FC236}">
                <a16:creationId xmlns:a16="http://schemas.microsoft.com/office/drawing/2014/main" id="{E30F2E6E-F3D7-0245-99D9-26E62A808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2044"/>
            <a:ext cx="77724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Segno e grafico di un polinomio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1C483E-6E18-914C-A5E6-EB6BB9196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9525AA-4A0D-C94C-8B61-C9DCA91D50CA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Footer Placeholder 3">
            <a:extLst>
              <a:ext uri="{FF2B5EF4-FFF2-40B4-BE49-F238E27FC236}">
                <a16:creationId xmlns:a16="http://schemas.microsoft.com/office/drawing/2014/main" id="{7E607D7B-12C5-5C40-869D-1D0263ADB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30725" name="TextBox 5">
            <a:extLst>
              <a:ext uri="{FF2B5EF4-FFF2-40B4-BE49-F238E27FC236}">
                <a16:creationId xmlns:a16="http://schemas.microsoft.com/office/drawing/2014/main" id="{E764FA10-5323-3743-9C11-422C98701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652" y="1228411"/>
            <a:ext cx="710103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b="1" dirty="0">
                <a:cs typeface="Arial" panose="020B0604020202020204" pitchFamily="34" charset="0"/>
              </a:rPr>
              <a:t>Una figura per ricordare la relazione fra segno e grafico di un polinomio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8CC7332-1DF4-CB43-8407-F1107B96D7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5"/>
          <a:stretch/>
        </p:blipFill>
        <p:spPr>
          <a:xfrm>
            <a:off x="180497" y="2611179"/>
            <a:ext cx="8931346" cy="302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3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olo 1">
            <a:extLst>
              <a:ext uri="{FF2B5EF4-FFF2-40B4-BE49-F238E27FC236}">
                <a16:creationId xmlns:a16="http://schemas.microsoft.com/office/drawing/2014/main" id="{C65F655B-AA5B-9F43-833E-8DAB608314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SIMMETRIE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1A8C05-16AF-744B-A24B-88DCB530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84D3F80-E190-AB4E-BDB1-1A4A3CB319F0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9460" name="Footer Placeholder 3">
            <a:extLst>
              <a:ext uri="{FF2B5EF4-FFF2-40B4-BE49-F238E27FC236}">
                <a16:creationId xmlns:a16="http://schemas.microsoft.com/office/drawing/2014/main" id="{E867498E-14F7-AB43-AF73-5AEA52A2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</p:spTree>
    <p:extLst>
      <p:ext uri="{BB962C8B-B14F-4D97-AF65-F5344CB8AC3E}">
        <p14:creationId xmlns:p14="http://schemas.microsoft.com/office/powerpoint/2010/main" val="422064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D411AC-C2A8-F24A-B609-54990893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F62CDB9-AB1C-7846-8A1C-9B66BE79603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0483" name="Footer Placeholder 5">
            <a:extLst>
              <a:ext uri="{FF2B5EF4-FFF2-40B4-BE49-F238E27FC236}">
                <a16:creationId xmlns:a16="http://schemas.microsoft.com/office/drawing/2014/main" id="{0D9C718D-1951-9540-A5AB-C626ED4CB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0484" name="TextBox 6">
            <a:extLst>
              <a:ext uri="{FF2B5EF4-FFF2-40B4-BE49-F238E27FC236}">
                <a16:creationId xmlns:a16="http://schemas.microsoft.com/office/drawing/2014/main" id="{D5AD9AED-E82B-0942-BF5D-9D9AC2626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04800"/>
            <a:ext cx="563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Simmetria rispetto all’asse y</a:t>
            </a:r>
          </a:p>
        </p:txBody>
      </p:sp>
      <p:sp>
        <p:nvSpPr>
          <p:cNvPr id="20485" name="TextBox 7">
            <a:extLst>
              <a:ext uri="{FF2B5EF4-FFF2-40B4-BE49-F238E27FC236}">
                <a16:creationId xmlns:a16="http://schemas.microsoft.com/office/drawing/2014/main" id="{25BEB566-A760-5C45-9317-F4C88B464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14400"/>
            <a:ext cx="6096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Come riconosco una funzione che ha grafico simmetrico rispetto all’asse y ?</a:t>
            </a:r>
          </a:p>
        </p:txBody>
      </p:sp>
      <p:sp>
        <p:nvSpPr>
          <p:cNvPr id="20486" name="TextBox 8">
            <a:extLst>
              <a:ext uri="{FF2B5EF4-FFF2-40B4-BE49-F238E27FC236}">
                <a16:creationId xmlns:a16="http://schemas.microsoft.com/office/drawing/2014/main" id="{3AF77C4B-7DC7-0A43-B0EA-14A5A734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526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rgbClr val="055EF0"/>
                </a:solidFill>
              </a:rPr>
              <a:t>ESEMPIO</a:t>
            </a:r>
          </a:p>
        </p:txBody>
      </p:sp>
      <p:sp>
        <p:nvSpPr>
          <p:cNvPr id="20487" name="Rectangle 11">
            <a:extLst>
              <a:ext uri="{FF2B5EF4-FFF2-40B4-BE49-F238E27FC236}">
                <a16:creationId xmlns:a16="http://schemas.microsoft.com/office/drawing/2014/main" id="{ECB4DB57-688D-7F4F-B03F-56AA21BA4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75260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rgbClr val="055EF0"/>
                </a:solidFill>
              </a:rPr>
              <a:t>IN GENERALE</a:t>
            </a:r>
          </a:p>
        </p:txBody>
      </p:sp>
      <p:pic>
        <p:nvPicPr>
          <p:cNvPr id="20488" name="Picture 13" descr="Schermata 2016-04-25 alle 18.05.45.png">
            <a:extLst>
              <a:ext uri="{FF2B5EF4-FFF2-40B4-BE49-F238E27FC236}">
                <a16:creationId xmlns:a16="http://schemas.microsoft.com/office/drawing/2014/main" id="{CD7FC7FE-96CB-004C-B5BD-848EBB18D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2667000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 descr="Schermata 2016-04-30 alle 16.20.47.png">
            <a:extLst>
              <a:ext uri="{FF2B5EF4-FFF2-40B4-BE49-F238E27FC236}">
                <a16:creationId xmlns:a16="http://schemas.microsoft.com/office/drawing/2014/main" id="{D400F9CD-A010-284A-83DB-F156DC994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0"/>
            <a:ext cx="3636963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Box 12">
            <a:extLst>
              <a:ext uri="{FF2B5EF4-FFF2-40B4-BE49-F238E27FC236}">
                <a16:creationId xmlns:a16="http://schemas.microsoft.com/office/drawing/2014/main" id="{CA7CD603-6165-6A46-8839-C5A2FC2F4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096000"/>
            <a:ext cx="2438400" cy="523875"/>
          </a:xfrm>
          <a:prstGeom prst="rect">
            <a:avLst/>
          </a:prstGeom>
          <a:solidFill>
            <a:srgbClr val="FFF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FF0000"/>
                </a:solidFill>
                <a:latin typeface="Arial Narrow" panose="020B0604020202020204" pitchFamily="34" charset="0"/>
              </a:rPr>
              <a:t>FUNZIONI PARI</a:t>
            </a:r>
          </a:p>
        </p:txBody>
      </p:sp>
    </p:spTree>
    <p:extLst>
      <p:ext uri="{BB962C8B-B14F-4D97-AF65-F5344CB8AC3E}">
        <p14:creationId xmlns:p14="http://schemas.microsoft.com/office/powerpoint/2010/main" val="3236362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26DB3C-D6E6-5D44-8981-A8C6EA2B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2D596F-6F6C-F548-821F-BF55B44BF5AF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1507" name="Footer Placeholder 5">
            <a:extLst>
              <a:ext uri="{FF2B5EF4-FFF2-40B4-BE49-F238E27FC236}">
                <a16:creationId xmlns:a16="http://schemas.microsoft.com/office/drawing/2014/main" id="{8561E6F9-08C3-6C44-B0F9-97451DF1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1508" name="TextBox 6">
            <a:extLst>
              <a:ext uri="{FF2B5EF4-FFF2-40B4-BE49-F238E27FC236}">
                <a16:creationId xmlns:a16="http://schemas.microsoft.com/office/drawing/2014/main" id="{48AD3D9C-DACB-154A-BE87-DD2661902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Tracciare il grafico di una funzione pari</a:t>
            </a:r>
          </a:p>
        </p:txBody>
      </p:sp>
      <p:sp>
        <p:nvSpPr>
          <p:cNvPr id="21509" name="Rectangle 10">
            <a:extLst>
              <a:ext uri="{FF2B5EF4-FFF2-40B4-BE49-F238E27FC236}">
                <a16:creationId xmlns:a16="http://schemas.microsoft.com/office/drawing/2014/main" id="{9307B4AE-7871-0244-8C68-D79313816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66800"/>
            <a:ext cx="7620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latin typeface="Calibri" panose="020F0502020204030204" pitchFamily="34" charset="0"/>
              </a:rPr>
              <a:t>Per tracciare il grafico di una funzione pari, basta  disegnare l’arco con x </a:t>
            </a:r>
            <a:r>
              <a:rPr lang="it-IT" altLang="it-IT" sz="2800" b="1">
                <a:latin typeface="Calibri" panose="020F0502020204030204" pitchFamily="34" charset="0"/>
                <a:sym typeface="Symbol" pitchFamily="2" charset="2"/>
              </a:rPr>
              <a:t> 0;  l’arco con x &lt; 0 si ottiene con la simmetria rispetto all’asse y</a:t>
            </a:r>
            <a:r>
              <a:rPr lang="it-IT" altLang="it-IT" b="1">
                <a:latin typeface="Calibri" panose="020F0502020204030204" pitchFamily="34" charset="0"/>
                <a:sym typeface="Symbol" pitchFamily="2" charset="2"/>
              </a:rPr>
              <a:t>.</a:t>
            </a:r>
            <a:endParaRPr lang="it-IT" altLang="it-IT" b="1">
              <a:latin typeface="Calibri" panose="020F0502020204030204" pitchFamily="34" charset="0"/>
            </a:endParaRPr>
          </a:p>
        </p:txBody>
      </p:sp>
      <p:pic>
        <p:nvPicPr>
          <p:cNvPr id="21510" name="Picture 17" descr="Schermata 2016-04-25 alle 18.42.29.png">
            <a:extLst>
              <a:ext uri="{FF2B5EF4-FFF2-40B4-BE49-F238E27FC236}">
                <a16:creationId xmlns:a16="http://schemas.microsoft.com/office/drawing/2014/main" id="{83BDD5E4-6010-8046-BF90-942EC46DB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514600"/>
            <a:ext cx="4195763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50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7BDC5-3EAF-F04C-B34A-DC353ED1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D3A904-3576-5446-8409-917032579B0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2531" name="Footer Placeholder 5">
            <a:extLst>
              <a:ext uri="{FF2B5EF4-FFF2-40B4-BE49-F238E27FC236}">
                <a16:creationId xmlns:a16="http://schemas.microsoft.com/office/drawing/2014/main" id="{FC4E865A-AF75-3F40-9253-E2F440E66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2532" name="TextBox 6">
            <a:extLst>
              <a:ext uri="{FF2B5EF4-FFF2-40B4-BE49-F238E27FC236}">
                <a16:creationId xmlns:a16="http://schemas.microsoft.com/office/drawing/2014/main" id="{63AAAE8A-2242-5148-A8D7-F0E056FCE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"/>
            <a:ext cx="883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Simmetria rispetto all’origine O</a:t>
            </a:r>
          </a:p>
        </p:txBody>
      </p:sp>
      <p:sp>
        <p:nvSpPr>
          <p:cNvPr id="22533" name="TextBox 7">
            <a:extLst>
              <a:ext uri="{FF2B5EF4-FFF2-40B4-BE49-F238E27FC236}">
                <a16:creationId xmlns:a16="http://schemas.microsoft.com/office/drawing/2014/main" id="{E6E8BC4F-6E2E-FA45-A5F9-43A179FF5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092" y="921603"/>
            <a:ext cx="6411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Come riconosco una funzione che ha grafico simmetrico rispetto all’origine O?</a:t>
            </a:r>
          </a:p>
        </p:txBody>
      </p:sp>
      <p:sp>
        <p:nvSpPr>
          <p:cNvPr id="22534" name="TextBox 8">
            <a:extLst>
              <a:ext uri="{FF2B5EF4-FFF2-40B4-BE49-F238E27FC236}">
                <a16:creationId xmlns:a16="http://schemas.microsoft.com/office/drawing/2014/main" id="{93B3A023-EF33-174C-93F3-D4D59C7A0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752600"/>
            <a:ext cx="1600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rgbClr val="055EF0"/>
                </a:solidFill>
              </a:rPr>
              <a:t>ESEMPIO</a:t>
            </a:r>
          </a:p>
        </p:txBody>
      </p:sp>
      <p:sp>
        <p:nvSpPr>
          <p:cNvPr id="22535" name="Rectangle 11">
            <a:extLst>
              <a:ext uri="{FF2B5EF4-FFF2-40B4-BE49-F238E27FC236}">
                <a16:creationId xmlns:a16="http://schemas.microsoft.com/office/drawing/2014/main" id="{EB70E54D-156C-E345-9490-9F38B437C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752600"/>
            <a:ext cx="176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dirty="0">
                <a:solidFill>
                  <a:srgbClr val="055EF0"/>
                </a:solidFill>
              </a:rPr>
              <a:t>IN GENERALE</a:t>
            </a:r>
          </a:p>
        </p:txBody>
      </p:sp>
      <p:pic>
        <p:nvPicPr>
          <p:cNvPr id="22536" name="Picture 13" descr="Schermata 2016-04-25 alle 18.19.56.png">
            <a:extLst>
              <a:ext uri="{FF2B5EF4-FFF2-40B4-BE49-F238E27FC236}">
                <a16:creationId xmlns:a16="http://schemas.microsoft.com/office/drawing/2014/main" id="{97703234-02A7-754F-AA44-BC701C079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3316288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2" descr="Schermata 2016-04-30 alle 16.18.05.png">
            <a:extLst>
              <a:ext uri="{FF2B5EF4-FFF2-40B4-BE49-F238E27FC236}">
                <a16:creationId xmlns:a16="http://schemas.microsoft.com/office/drawing/2014/main" id="{1DF98D67-E7D9-DC4A-AE28-9782C8385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0"/>
            <a:ext cx="3738563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16">
            <a:extLst>
              <a:ext uri="{FF2B5EF4-FFF2-40B4-BE49-F238E27FC236}">
                <a16:creationId xmlns:a16="http://schemas.microsoft.com/office/drawing/2014/main" id="{A74D22E2-D77B-7D40-88E9-B7FAB897B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096000"/>
            <a:ext cx="2895600" cy="523875"/>
          </a:xfrm>
          <a:prstGeom prst="rect">
            <a:avLst/>
          </a:prstGeom>
          <a:solidFill>
            <a:srgbClr val="FFFB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FF0000"/>
                </a:solidFill>
                <a:latin typeface="Arial Narrow" panose="020B0604020202020204" pitchFamily="34" charset="0"/>
              </a:rPr>
              <a:t>FUNZIONI DISPARI</a:t>
            </a:r>
          </a:p>
        </p:txBody>
      </p:sp>
    </p:spTree>
    <p:extLst>
      <p:ext uri="{BB962C8B-B14F-4D97-AF65-F5344CB8AC3E}">
        <p14:creationId xmlns:p14="http://schemas.microsoft.com/office/powerpoint/2010/main" val="3794752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2AEA8-E36F-B149-A0D9-5317E9D6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09F0072-76EA-154C-AD8A-B63C3F26D74D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3555" name="Footer Placeholder 5">
            <a:extLst>
              <a:ext uri="{FF2B5EF4-FFF2-40B4-BE49-F238E27FC236}">
                <a16:creationId xmlns:a16="http://schemas.microsoft.com/office/drawing/2014/main" id="{9DD69215-A4CC-0246-BD19-5C9A8F2F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3556" name="TextBox 6">
            <a:extLst>
              <a:ext uri="{FF2B5EF4-FFF2-40B4-BE49-F238E27FC236}">
                <a16:creationId xmlns:a16="http://schemas.microsoft.com/office/drawing/2014/main" id="{C6FA72EE-CD8F-784F-94A9-C74E0E6A8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04800"/>
            <a:ext cx="815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Tracciare il grafico di una funzione dispari</a:t>
            </a:r>
          </a:p>
        </p:txBody>
      </p:sp>
      <p:sp>
        <p:nvSpPr>
          <p:cNvPr id="23557" name="Rectangle 10">
            <a:extLst>
              <a:ext uri="{FF2B5EF4-FFF2-40B4-BE49-F238E27FC236}">
                <a16:creationId xmlns:a16="http://schemas.microsoft.com/office/drawing/2014/main" id="{F7644A95-6820-D34F-BF8E-0547B5D13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66800"/>
            <a:ext cx="7620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latin typeface="Calibri" panose="020F0502020204030204" pitchFamily="34" charset="0"/>
              </a:rPr>
              <a:t>Per tracciare il grafico di una funzione dispari, basta  disegnare l’arco con x </a:t>
            </a:r>
            <a:r>
              <a:rPr lang="it-IT" altLang="it-IT" sz="2800" b="1">
                <a:latin typeface="Calibri" panose="020F0502020204030204" pitchFamily="34" charset="0"/>
                <a:sym typeface="Symbol" pitchFamily="2" charset="2"/>
              </a:rPr>
              <a:t> 0;  l’arco con x &lt; 0 si ottiene con la simmetria rispetto al punto O</a:t>
            </a:r>
            <a:r>
              <a:rPr lang="it-IT" altLang="it-IT" b="1">
                <a:latin typeface="Calibri" panose="020F0502020204030204" pitchFamily="34" charset="0"/>
                <a:sym typeface="Symbol" pitchFamily="2" charset="2"/>
              </a:rPr>
              <a:t>.</a:t>
            </a:r>
            <a:endParaRPr lang="it-IT" altLang="it-IT" b="1">
              <a:latin typeface="Calibri" panose="020F0502020204030204" pitchFamily="34" charset="0"/>
            </a:endParaRPr>
          </a:p>
        </p:txBody>
      </p:sp>
      <p:pic>
        <p:nvPicPr>
          <p:cNvPr id="23558" name="Picture 6" descr="Schermata 2016-04-25 alle 18.48.57.png">
            <a:extLst>
              <a:ext uri="{FF2B5EF4-FFF2-40B4-BE49-F238E27FC236}">
                <a16:creationId xmlns:a16="http://schemas.microsoft.com/office/drawing/2014/main" id="{1D72F6A4-E7F6-6C43-A4C8-E8CD9E697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34417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719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>
            <a:extLst>
              <a:ext uri="{FF2B5EF4-FFF2-40B4-BE49-F238E27FC236}">
                <a16:creationId xmlns:a16="http://schemas.microsoft.com/office/drawing/2014/main" id="{9809E892-8CDA-9F40-9731-7CF9729BC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412776"/>
            <a:ext cx="72009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Calibri" panose="020F0502020204030204" pitchFamily="34" charset="0"/>
              </a:rPr>
              <a:t>Quando so che una funzione è pari o dispari, lo studio del grafico diventa più rapido: basta esaminare la curva per valori positivi di x e poi applicare l’adatta simmetria. 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18C449-2031-2741-8784-2004D369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14066D0-81B6-DE45-8C13-2BD9C3CAEF56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4580" name="Footer Placeholder 3">
            <a:extLst>
              <a:ext uri="{FF2B5EF4-FFF2-40B4-BE49-F238E27FC236}">
                <a16:creationId xmlns:a16="http://schemas.microsoft.com/office/drawing/2014/main" id="{8C706A25-1899-BA49-9FA5-F9FC0089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4581" name="TextBox 4">
            <a:extLst>
              <a:ext uri="{FF2B5EF4-FFF2-40B4-BE49-F238E27FC236}">
                <a16:creationId xmlns:a16="http://schemas.microsoft.com/office/drawing/2014/main" id="{48B4373A-772D-4747-B439-3C784994B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8001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</a:rPr>
              <a:t>Studiare il grafico di funzioni pari o dispari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5A1B3718-F121-8247-927D-87EDD5D9F7F8}"/>
              </a:ext>
            </a:extLst>
          </p:cNvPr>
          <p:cNvGrpSpPr/>
          <p:nvPr/>
        </p:nvGrpSpPr>
        <p:grpSpPr>
          <a:xfrm>
            <a:off x="5724128" y="3225034"/>
            <a:ext cx="2667842" cy="3362148"/>
            <a:chOff x="5510810" y="3225034"/>
            <a:chExt cx="2667842" cy="3362148"/>
          </a:xfrm>
        </p:grpSpPr>
        <p:pic>
          <p:nvPicPr>
            <p:cNvPr id="6" name="Picture 6" descr="Schermata 2016-04-25 alle 18.48.57.png">
              <a:extLst>
                <a:ext uri="{FF2B5EF4-FFF2-40B4-BE49-F238E27FC236}">
                  <a16:creationId xmlns:a16="http://schemas.microsoft.com/office/drawing/2014/main" id="{E2D4EBD0-140C-1D4E-B601-FBC0AD105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0810" y="3225034"/>
              <a:ext cx="2667842" cy="290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631FAB1-A81C-D844-8E89-1C8F472C133E}"/>
                </a:ext>
              </a:extLst>
            </p:cNvPr>
            <p:cNvSpPr txBox="1"/>
            <p:nvPr/>
          </p:nvSpPr>
          <p:spPr>
            <a:xfrm>
              <a:off x="5510810" y="6125517"/>
              <a:ext cx="266784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0047BE"/>
                  </a:solidFill>
                  <a:latin typeface="+mn-lt"/>
                </a:rPr>
                <a:t>Funzione dispari</a:t>
              </a: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58E4C423-4264-2846-89DB-5F569AE6B5B1}"/>
              </a:ext>
            </a:extLst>
          </p:cNvPr>
          <p:cNvGrpSpPr/>
          <p:nvPr/>
        </p:nvGrpSpPr>
        <p:grpSpPr>
          <a:xfrm>
            <a:off x="526431" y="3228658"/>
            <a:ext cx="3073052" cy="3358524"/>
            <a:chOff x="526431" y="3228658"/>
            <a:chExt cx="3073052" cy="3358524"/>
          </a:xfrm>
        </p:grpSpPr>
        <p:pic>
          <p:nvPicPr>
            <p:cNvPr id="7" name="Picture 17" descr="Schermata 2016-04-25 alle 18.42.29.png">
              <a:extLst>
                <a:ext uri="{FF2B5EF4-FFF2-40B4-BE49-F238E27FC236}">
                  <a16:creationId xmlns:a16="http://schemas.microsoft.com/office/drawing/2014/main" id="{9E9118AF-2FFE-634F-902E-0DA58B94A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3228658"/>
              <a:ext cx="3066083" cy="2915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28D7EEE-2AAE-DB45-BD0A-9C55E55973BD}"/>
                </a:ext>
              </a:extLst>
            </p:cNvPr>
            <p:cNvSpPr txBox="1"/>
            <p:nvPr/>
          </p:nvSpPr>
          <p:spPr>
            <a:xfrm>
              <a:off x="526431" y="6125517"/>
              <a:ext cx="30730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FF0000"/>
                  </a:solidFill>
                  <a:latin typeface="+mn-lt"/>
                </a:rPr>
                <a:t>Funzione pari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2879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ttangolo 1">
            <a:extLst>
              <a:ext uri="{FF2B5EF4-FFF2-40B4-BE49-F238E27FC236}">
                <a16:creationId xmlns:a16="http://schemas.microsoft.com/office/drawing/2014/main" id="{E3BD9338-E62B-0844-80EB-B2A1D1FB9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065193"/>
            <a:ext cx="7975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latin typeface="Calibri" panose="020F0502020204030204" pitchFamily="34" charset="0"/>
              </a:rPr>
              <a:t>Ma attenzione! Applica questa semplificazione </a:t>
            </a:r>
            <a:r>
              <a:rPr lang="it-IT" altLang="it-IT" sz="2800" b="1" i="1" dirty="0">
                <a:latin typeface="Calibri" panose="020F0502020204030204" pitchFamily="34" charset="0"/>
              </a:rPr>
              <a:t>solo</a:t>
            </a:r>
            <a:r>
              <a:rPr lang="it-IT" altLang="it-IT" sz="2800" b="1" dirty="0">
                <a:latin typeface="Calibri" panose="020F0502020204030204" pitchFamily="34" charset="0"/>
              </a:rPr>
              <a:t> ai casi di funzioni pari o dispari!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F5D68-345E-044E-9716-40280A92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45ABCF6-BB39-AC42-B110-8177BE127B1A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19</a:t>
            </a:fld>
            <a:endParaRPr lang="it-IT" altLang="it-IT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5604" name="Footer Placeholder 3">
            <a:extLst>
              <a:ext uri="{FF2B5EF4-FFF2-40B4-BE49-F238E27FC236}">
                <a16:creationId xmlns:a16="http://schemas.microsoft.com/office/drawing/2014/main" id="{D40F68AA-A90E-A94E-8900-358D59B8D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5605" name="TextBox 4">
            <a:extLst>
              <a:ext uri="{FF2B5EF4-FFF2-40B4-BE49-F238E27FC236}">
                <a16:creationId xmlns:a16="http://schemas.microsoft.com/office/drawing/2014/main" id="{4AB88697-AE6D-9345-9805-6512E2906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57200"/>
            <a:ext cx="769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</a:rPr>
              <a:t>Funzioni che non sono né pari né dispari</a:t>
            </a:r>
          </a:p>
        </p:txBody>
      </p:sp>
      <p:pic>
        <p:nvPicPr>
          <p:cNvPr id="25606" name="Picture 5" descr="Schermata 2016-04-25 alle 19.08.04.png">
            <a:extLst>
              <a:ext uri="{FF2B5EF4-FFF2-40B4-BE49-F238E27FC236}">
                <a16:creationId xmlns:a16="http://schemas.microsoft.com/office/drawing/2014/main" id="{D3E0105C-8D9B-BC44-BA31-9238E5F17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"/>
          <a:stretch>
            <a:fillRect/>
          </a:stretch>
        </p:blipFill>
        <p:spPr bwMode="auto">
          <a:xfrm>
            <a:off x="5334000" y="2057400"/>
            <a:ext cx="32512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6">
            <a:extLst>
              <a:ext uri="{FF2B5EF4-FFF2-40B4-BE49-F238E27FC236}">
                <a16:creationId xmlns:a16="http://schemas.microsoft.com/office/drawing/2014/main" id="{D5AA11DB-2BE5-3F44-9EA3-C96B15E9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0" y="6049030"/>
            <a:ext cx="573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Esempi di funzioni né pari né dispari</a:t>
            </a:r>
          </a:p>
        </p:txBody>
      </p:sp>
      <p:pic>
        <p:nvPicPr>
          <p:cNvPr id="25608" name="Picture 7" descr="Schermata 2016-04-25 alle 19.19.24.png">
            <a:extLst>
              <a:ext uri="{FF2B5EF4-FFF2-40B4-BE49-F238E27FC236}">
                <a16:creationId xmlns:a16="http://schemas.microsoft.com/office/drawing/2014/main" id="{13F18833-E7B7-2F47-B246-4FA7D5113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/>
          <a:stretch>
            <a:fillRect/>
          </a:stretch>
        </p:blipFill>
        <p:spPr bwMode="auto">
          <a:xfrm>
            <a:off x="609600" y="2209800"/>
            <a:ext cx="3556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76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AE6B97-E3D8-494E-8707-316B3B54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988799-3035-7840-9255-2CDBA8F4031E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6387" name="Footer Placeholder 3">
            <a:extLst>
              <a:ext uri="{FF2B5EF4-FFF2-40B4-BE49-F238E27FC236}">
                <a16:creationId xmlns:a16="http://schemas.microsoft.com/office/drawing/2014/main" id="{472EA5FD-E1AB-6D41-B9F8-E69772397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16388" name="TextBox 4">
            <a:extLst>
              <a:ext uri="{FF2B5EF4-FFF2-40B4-BE49-F238E27FC236}">
                <a16:creationId xmlns:a16="http://schemas.microsoft.com/office/drawing/2014/main" id="{34F4A89B-565F-5B4C-9A89-53C8894BC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321469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Le funzioni polinomiali</a:t>
            </a: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5EACFAB4-D870-8842-ACC3-C4392A71D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1070402"/>
            <a:ext cx="2376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55EF0"/>
                </a:solidFill>
                <a:latin typeface="Calibri" panose="020F0502020204030204" pitchFamily="34" charset="0"/>
              </a:rPr>
              <a:t>PRIMI ESEMPI</a:t>
            </a:r>
          </a:p>
        </p:txBody>
      </p:sp>
      <p:sp>
        <p:nvSpPr>
          <p:cNvPr id="16390" name="TextBox 6">
            <a:extLst>
              <a:ext uri="{FF2B5EF4-FFF2-40B4-BE49-F238E27FC236}">
                <a16:creationId xmlns:a16="http://schemas.microsoft.com/office/drawing/2014/main" id="{440552A2-6858-0344-8841-630D93E83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81200"/>
            <a:ext cx="3886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          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  </a:t>
            </a:r>
          </a:p>
          <a:p>
            <a:pPr algn="ctr" eaLnBrk="1" hangingPunct="1"/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Conosciamo il procedimento per tracciare il grafico. </a:t>
            </a:r>
          </a:p>
          <a:p>
            <a:pPr algn="ctr" eaLnBrk="1" hangingPunct="1"/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Otteniamo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rette.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6391" name="TextBox 7">
            <a:extLst>
              <a:ext uri="{FF2B5EF4-FFF2-40B4-BE49-F238E27FC236}">
                <a16:creationId xmlns:a16="http://schemas.microsoft.com/office/drawing/2014/main" id="{2B40CE79-243D-EB48-BB86-AB5908B99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3886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 </a:t>
            </a:r>
          </a:p>
          <a:p>
            <a:pPr algn="ctr" eaLnBrk="1" hangingPunct="1"/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Conosciamo il procedimento per tracciare il grafico. </a:t>
            </a:r>
          </a:p>
          <a:p>
            <a:pPr algn="ctr" eaLnBrk="1" hangingPunct="1"/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Otteniamo 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parabole.</a:t>
            </a:r>
            <a:r>
              <a:rPr lang="it-IT" alt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16392" name="Picture 8" descr="Schermata 2016-04-25 alle 12.09.06.png">
            <a:extLst>
              <a:ext uri="{FF2B5EF4-FFF2-40B4-BE49-F238E27FC236}">
                <a16:creationId xmlns:a16="http://schemas.microsoft.com/office/drawing/2014/main" id="{B91E6D51-4EC4-E84C-8F2C-3CFAB30C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2568575" cy="26146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Schermata 2016-04-25 alle 12.13.57.png">
            <a:extLst>
              <a:ext uri="{FF2B5EF4-FFF2-40B4-BE49-F238E27FC236}">
                <a16:creationId xmlns:a16="http://schemas.microsoft.com/office/drawing/2014/main" id="{737EAA8A-7BF6-B042-8A0B-82D5C1183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91000"/>
            <a:ext cx="2582863" cy="2438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7ECC0FB1-1714-3042-B990-76978FE18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8B98CE-E605-1148-816C-C6C5D1CE234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20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5843" name="Footer Placeholder 11">
            <a:extLst>
              <a:ext uri="{FF2B5EF4-FFF2-40B4-BE49-F238E27FC236}">
                <a16:creationId xmlns:a16="http://schemas.microsoft.com/office/drawing/2014/main" id="{132B0895-2C93-7545-BD6C-AA79B74F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5844" name="TextBox 18">
            <a:extLst>
              <a:ext uri="{FF2B5EF4-FFF2-40B4-BE49-F238E27FC236}">
                <a16:creationId xmlns:a16="http://schemas.microsoft.com/office/drawing/2014/main" id="{67765DA5-6E1F-044E-BD99-DE3BD7B03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91441"/>
            <a:ext cx="662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Studiare il grafico di una funzione</a:t>
            </a:r>
          </a:p>
        </p:txBody>
      </p:sp>
      <p:sp>
        <p:nvSpPr>
          <p:cNvPr id="35845" name="TextBox 10">
            <a:extLst>
              <a:ext uri="{FF2B5EF4-FFF2-40B4-BE49-F238E27FC236}">
                <a16:creationId xmlns:a16="http://schemas.microsoft.com/office/drawing/2014/main" id="{1E9D3126-D677-AA41-85AD-649935364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461820"/>
            <a:ext cx="864096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/>
              <a:t>Una sintesi dei risultati finora richiamati: </a:t>
            </a:r>
          </a:p>
          <a:p>
            <a:pPr eaLnBrk="1" hangingPunct="1"/>
            <a:r>
              <a:rPr lang="it-IT" altLang="it-IT" b="1" dirty="0"/>
              <a:t>studiare il segno di una funzione e delle sue derivate porta a prevedere l’andamento del grafico della funzione.</a:t>
            </a:r>
          </a:p>
          <a:p>
            <a:pPr eaLnBrk="1" hangingPunct="1"/>
            <a:endParaRPr lang="it-IT" altLang="it-IT" sz="800" b="1" dirty="0"/>
          </a:p>
          <a:p>
            <a:pPr eaLnBrk="1" hangingPunct="1"/>
            <a:r>
              <a:rPr lang="it-IT" altLang="it-IT" b="1" dirty="0"/>
              <a:t>Questo permette di tracciare un accurato grafico con carta e penna, anche quando manca un idoneo software.</a:t>
            </a:r>
          </a:p>
          <a:p>
            <a:pPr eaLnBrk="1" hangingPunct="1"/>
            <a:endParaRPr lang="it-IT" altLang="it-IT" sz="800" b="1" dirty="0"/>
          </a:p>
          <a:p>
            <a:pPr eaLnBrk="1" hangingPunct="1"/>
            <a:r>
              <a:rPr lang="it-IT" altLang="it-IT" b="1" dirty="0">
                <a:solidFill>
                  <a:srgbClr val="0047BE"/>
                </a:solidFill>
              </a:rPr>
              <a:t>Studiare il grafico di una funzione significa dunque </a:t>
            </a:r>
            <a:r>
              <a:rPr lang="it-IT" altLang="it-IT" b="1" i="1" dirty="0">
                <a:solidFill>
                  <a:srgbClr val="0047BE"/>
                </a:solidFill>
              </a:rPr>
              <a:t>tracciare il grafico a partire dal segno della funzione e delle sue derivate</a:t>
            </a:r>
            <a:r>
              <a:rPr lang="it-IT" altLang="it-IT" b="1" dirty="0">
                <a:solidFill>
                  <a:srgbClr val="0047BE"/>
                </a:solidFill>
              </a:rPr>
              <a:t>.</a:t>
            </a:r>
          </a:p>
          <a:p>
            <a:pPr eaLnBrk="1" hangingPunct="1"/>
            <a:endParaRPr lang="it-IT" altLang="it-IT" sz="1000" b="1" dirty="0"/>
          </a:p>
          <a:p>
            <a:pPr eaLnBrk="1" hangingPunct="1"/>
            <a:r>
              <a:rPr lang="it-IT" altLang="it-IT" b="1" dirty="0"/>
              <a:t>Ecco un esempio. Studiare il grafico della funzione</a:t>
            </a:r>
          </a:p>
          <a:p>
            <a:pPr eaLnBrk="1" hangingPunct="1"/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altLang="it-I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2630AB0A-9ED9-9F4D-8731-B4C2963A7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7F0B35B-A0DD-2E41-B748-6D460F00CD2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21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6867" name="Footer Placeholder 11">
            <a:extLst>
              <a:ext uri="{FF2B5EF4-FFF2-40B4-BE49-F238E27FC236}">
                <a16:creationId xmlns:a16="http://schemas.microsoft.com/office/drawing/2014/main" id="{1A2754B0-B4B7-E24C-8954-33DBD5C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6868" name="TextBox 18">
            <a:extLst>
              <a:ext uri="{FF2B5EF4-FFF2-40B4-BE49-F238E27FC236}">
                <a16:creationId xmlns:a16="http://schemas.microsoft.com/office/drawing/2014/main" id="{69CF0D5E-C326-204E-98A7-3B6F712CF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57200"/>
            <a:ext cx="7613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1</a:t>
            </a:r>
            <a:r>
              <a:rPr lang="it-IT" altLang="it-IT" sz="3600" b="1" i="1" dirty="0">
                <a:solidFill>
                  <a:srgbClr val="0000FF"/>
                </a:solidFill>
              </a:rPr>
              <a:t>. </a:t>
            </a:r>
            <a:r>
              <a:rPr lang="it-IT" altLang="it-IT" sz="3600" b="1" dirty="0">
                <a:solidFill>
                  <a:srgbClr val="0000FF"/>
                </a:solidFill>
              </a:rPr>
              <a:t>Ricerca di eventuali simmetrie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D3481-BC2E-9044-BCA2-78028B44F116}"/>
              </a:ext>
            </a:extLst>
          </p:cNvPr>
          <p:cNvSpPr txBox="1"/>
          <p:nvPr/>
        </p:nvSpPr>
        <p:spPr>
          <a:xfrm>
            <a:off x="648669" y="1700808"/>
            <a:ext cx="7924800" cy="3231654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      </a:t>
            </a:r>
          </a:p>
          <a:p>
            <a:pPr eaLnBrk="1" hangingPunct="1"/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it-IT" altLang="it-IT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(–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(–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3(–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eaLnBrk="1" hangingPunct="1"/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–</a:t>
            </a:r>
            <a:r>
              <a:rPr lang="it-IT" altLang="it-IT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–(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–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+ 3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eaLnBrk="1" hangingPunct="1"/>
            <a:endParaRPr lang="it-IT" altLang="it-IT" b="1" dirty="0"/>
          </a:p>
          <a:p>
            <a:pPr eaLnBrk="1" hangingPunct="1"/>
            <a:r>
              <a:rPr lang="it-IT" altLang="it-IT" sz="2800" b="1" dirty="0"/>
              <a:t>La funzione non è né pari né dispari, perciò la curva non è simmetrica né rispetto all’asse y, né rispetto all’origine 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81A2D4F3-97E1-9F4B-9167-AD19C0CE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FA11EA1-5E3F-AC4D-890D-E309769AA1CA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22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7891" name="Footer Placeholder 11">
            <a:extLst>
              <a:ext uri="{FF2B5EF4-FFF2-40B4-BE49-F238E27FC236}">
                <a16:creationId xmlns:a16="http://schemas.microsoft.com/office/drawing/2014/main" id="{936A91F7-5994-9F48-B237-6F5621393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pic>
        <p:nvPicPr>
          <p:cNvPr id="37894" name="Picture 6" descr="Analisi7_segno_y.jpg">
            <a:extLst>
              <a:ext uri="{FF2B5EF4-FFF2-40B4-BE49-F238E27FC236}">
                <a16:creationId xmlns:a16="http://schemas.microsoft.com/office/drawing/2014/main" id="{17B6CF04-4025-CB47-9796-D08CC053A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01816"/>
            <a:ext cx="5029200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Box 18">
            <a:extLst>
              <a:ext uri="{FF2B5EF4-FFF2-40B4-BE49-F238E27FC236}">
                <a16:creationId xmlns:a16="http://schemas.microsoft.com/office/drawing/2014/main" id="{DECA639D-570B-1043-87E6-B576FD111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04800"/>
            <a:ext cx="66294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2. Segno di 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it-IT" altLang="it-IT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TextBox 10">
            <a:extLst>
              <a:ext uri="{FF2B5EF4-FFF2-40B4-BE49-F238E27FC236}">
                <a16:creationId xmlns:a16="http://schemas.microsoft.com/office/drawing/2014/main" id="{F9E6707E-9450-8B46-9E8F-9D23FFF3F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981908"/>
            <a:ext cx="79248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31775" eaLnBrk="1" hangingPunct="1"/>
            <a:r>
              <a:rPr lang="it-IT" altLang="it-IT" b="1" dirty="0"/>
              <a:t>a. Scompongo in fattori il polinomio e ottengo</a:t>
            </a:r>
          </a:p>
          <a:p>
            <a:pPr eaLnBrk="1" hangingPunct="1"/>
            <a:r>
              <a:rPr lang="it-IT" altLang="it-IT" sz="2600" b="1" i="1" dirty="0"/>
              <a:t>                     </a:t>
            </a:r>
            <a:r>
              <a:rPr lang="it-IT" altLang="it-IT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  <a:r>
              <a:rPr lang="it-IT" altLang="it-IT" sz="2600" b="1" dirty="0"/>
              <a:t>) </a:t>
            </a:r>
            <a:r>
              <a:rPr lang="it-IT" altLang="it-IT" sz="2600" dirty="0"/>
              <a:t> </a:t>
            </a:r>
            <a:r>
              <a:rPr lang="it-IT" altLang="it-IT" sz="2600" b="1" i="1" dirty="0"/>
              <a:t>      </a:t>
            </a:r>
            <a:endParaRPr lang="it-IT" altLang="it-IT" sz="2600" b="1" dirty="0"/>
          </a:p>
          <a:p>
            <a:pPr eaLnBrk="1" hangingPunct="1"/>
            <a:r>
              <a:rPr lang="it-IT" altLang="it-IT" b="1" dirty="0"/>
              <a:t>   b. Studio il segno dei singoli fattori</a:t>
            </a:r>
          </a:p>
          <a:p>
            <a:pPr eaLnBrk="1" hangingPunct="1"/>
            <a:r>
              <a:rPr lang="it-IT" altLang="it-IT" b="1" dirty="0"/>
              <a:t>            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</a:t>
            </a:r>
          </a:p>
          <a:p>
            <a:pPr eaLnBrk="1" hangingPunct="1"/>
            <a:r>
              <a:rPr lang="it-IT" altLang="it-IT" b="1" dirty="0"/>
              <a:t>   c. Determino il segno del prodotto y.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FF54CFA0-9985-4246-8991-5CF8B84A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004D8E9-A7F2-A74A-9314-A21D72F621D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8915" name="Footer Placeholder 11">
            <a:extLst>
              <a:ext uri="{FF2B5EF4-FFF2-40B4-BE49-F238E27FC236}">
                <a16:creationId xmlns:a16="http://schemas.microsoft.com/office/drawing/2014/main" id="{8186875A-965C-4842-88AD-79F0888A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8916" name="TextBox 18">
            <a:extLst>
              <a:ext uri="{FF2B5EF4-FFF2-40B4-BE49-F238E27FC236}">
                <a16:creationId xmlns:a16="http://schemas.microsoft.com/office/drawing/2014/main" id="{CED9886E-1DF3-144E-B982-4ECF1C790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33400"/>
            <a:ext cx="66294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3</a:t>
            </a:r>
            <a:r>
              <a:rPr lang="it-IT" altLang="it-IT" sz="3600" b="1" i="1" dirty="0">
                <a:solidFill>
                  <a:srgbClr val="0000FF"/>
                </a:solidFill>
              </a:rPr>
              <a:t>. </a:t>
            </a:r>
            <a:r>
              <a:rPr lang="it-IT" altLang="it-IT" sz="3600" b="1" dirty="0">
                <a:solidFill>
                  <a:srgbClr val="0000FF"/>
                </a:solidFill>
              </a:rPr>
              <a:t>Segno di 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y’ 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C39FFB-CFC0-1C43-90BA-1F49BD798EB9}"/>
              </a:ext>
            </a:extLst>
          </p:cNvPr>
          <p:cNvSpPr txBox="1"/>
          <p:nvPr/>
        </p:nvSpPr>
        <p:spPr>
          <a:xfrm>
            <a:off x="647700" y="1589216"/>
            <a:ext cx="7924800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Derivata di 2</a:t>
            </a:r>
            <a:r>
              <a:rPr lang="it-IT" altLang="it-IT" sz="2800" b="1" baseline="30000" dirty="0"/>
              <a:t>0</a:t>
            </a:r>
            <a:r>
              <a:rPr lang="it-IT" altLang="it-IT" sz="2800" b="1" dirty="0"/>
              <a:t> grado, che ha per grafico una parabola con la concavità verso l’alto e intersezioni con asse x di ascissa 0 e 2.</a:t>
            </a:r>
          </a:p>
        </p:txBody>
      </p:sp>
      <p:pic>
        <p:nvPicPr>
          <p:cNvPr id="38918" name="Picture 7" descr="Schermata 2016-05-02 alle 08.28.25.png">
            <a:extLst>
              <a:ext uri="{FF2B5EF4-FFF2-40B4-BE49-F238E27FC236}">
                <a16:creationId xmlns:a16="http://schemas.microsoft.com/office/drawing/2014/main" id="{516BDBCE-FA9E-D948-B71C-6E522F90C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19944"/>
            <a:ext cx="58674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2E3F4DB9-9EDC-1542-BD33-1C514F3A3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19FA58-1007-DA41-894E-9909DE04C38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9939" name="Footer Placeholder 11">
            <a:extLst>
              <a:ext uri="{FF2B5EF4-FFF2-40B4-BE49-F238E27FC236}">
                <a16:creationId xmlns:a16="http://schemas.microsoft.com/office/drawing/2014/main" id="{791975C2-59BB-1F46-B786-E3643251B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9940" name="TextBox 18">
            <a:extLst>
              <a:ext uri="{FF2B5EF4-FFF2-40B4-BE49-F238E27FC236}">
                <a16:creationId xmlns:a16="http://schemas.microsoft.com/office/drawing/2014/main" id="{4339F391-7EC1-4E46-AED7-FE8AFF83F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33400"/>
            <a:ext cx="66294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 dirty="0">
                <a:solidFill>
                  <a:srgbClr val="0000FF"/>
                </a:solidFill>
              </a:rPr>
              <a:t>4</a:t>
            </a:r>
            <a:r>
              <a:rPr lang="it-IT" altLang="it-IT" sz="3600" b="1" i="1" dirty="0">
                <a:solidFill>
                  <a:srgbClr val="0000FF"/>
                </a:solidFill>
              </a:rPr>
              <a:t>. </a:t>
            </a:r>
            <a:r>
              <a:rPr lang="it-IT" altLang="it-IT" sz="3600" b="1" dirty="0">
                <a:solidFill>
                  <a:srgbClr val="0000FF"/>
                </a:solidFill>
              </a:rPr>
              <a:t>Segno di 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y”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it-IT" altLang="it-IT" sz="3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D59A0-1ED9-B743-AEB0-D93D193ABC28}"/>
              </a:ext>
            </a:extLst>
          </p:cNvPr>
          <p:cNvSpPr txBox="1"/>
          <p:nvPr/>
        </p:nvSpPr>
        <p:spPr>
          <a:xfrm>
            <a:off x="533400" y="1524000"/>
            <a:ext cx="7924800" cy="138499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Derivata di 1</a:t>
            </a:r>
            <a:r>
              <a:rPr lang="it-IT" altLang="it-IT" sz="2800" b="1" baseline="30000" dirty="0"/>
              <a:t>0</a:t>
            </a:r>
            <a:r>
              <a:rPr lang="it-IT" altLang="it-IT" sz="2800" b="1" dirty="0"/>
              <a:t> grado che ha per grafico una retta con pendenza positiva e intersezione con asse x di ascissa 1.</a:t>
            </a:r>
          </a:p>
        </p:txBody>
      </p:sp>
      <p:pic>
        <p:nvPicPr>
          <p:cNvPr id="39942" name="Picture 7" descr="Schermata 2016-05-01 alle 20.42.31.png">
            <a:extLst>
              <a:ext uri="{FF2B5EF4-FFF2-40B4-BE49-F238E27FC236}">
                <a16:creationId xmlns:a16="http://schemas.microsoft.com/office/drawing/2014/main" id="{C0B7977E-66DD-B94B-9B3D-68CD60E34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068960"/>
            <a:ext cx="4621849" cy="260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EAE9A962-C4F3-3F4D-82F4-67086948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D7B9074-1AAC-2C44-8DD7-63C88BDCC612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0963" name="Footer Placeholder 11">
            <a:extLst>
              <a:ext uri="{FF2B5EF4-FFF2-40B4-BE49-F238E27FC236}">
                <a16:creationId xmlns:a16="http://schemas.microsoft.com/office/drawing/2014/main" id="{DAFFCFA7-BEF3-1040-9B7A-337DC2956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40964" name="TextBox 18">
            <a:extLst>
              <a:ext uri="{FF2B5EF4-FFF2-40B4-BE49-F238E27FC236}">
                <a16:creationId xmlns:a16="http://schemas.microsoft.com/office/drawing/2014/main" id="{6E794F45-E4C7-164D-A9AE-4F30A29CE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11628"/>
            <a:ext cx="81369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742950" indent="-742950" eaLnBrk="1" hangingPunct="1">
              <a:buFont typeface="+mj-lt"/>
              <a:buAutoNum type="arabicPeriod" startAt="5"/>
            </a:pPr>
            <a:r>
              <a:rPr lang="it-IT" altLang="it-IT" sz="36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Riassumo in un unico schema il segno della funzione e delle sue derivate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AA71152F-89F6-0A4F-BAEA-3DED2069F9E1}"/>
              </a:ext>
            </a:extLst>
          </p:cNvPr>
          <p:cNvGrpSpPr/>
          <p:nvPr/>
        </p:nvGrpSpPr>
        <p:grpSpPr>
          <a:xfrm>
            <a:off x="2209800" y="2060848"/>
            <a:ext cx="4699000" cy="3704580"/>
            <a:chOff x="2209800" y="2060848"/>
            <a:chExt cx="4699000" cy="3704580"/>
          </a:xfrm>
        </p:grpSpPr>
        <p:pic>
          <p:nvPicPr>
            <p:cNvPr id="40966" name="Picture 9" descr="Schermata 2016-05-02 alle 08.56.29.png">
              <a:extLst>
                <a:ext uri="{FF2B5EF4-FFF2-40B4-BE49-F238E27FC236}">
                  <a16:creationId xmlns:a16="http://schemas.microsoft.com/office/drawing/2014/main" id="{68F6759A-F511-8C46-A0B8-1065F8D3F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2780928"/>
              <a:ext cx="4699000" cy="298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B4737ED9-8F7F-EE4E-8233-EDFA3D6376B9}"/>
                </a:ext>
              </a:extLst>
            </p:cNvPr>
            <p:cNvSpPr/>
            <p:nvPr/>
          </p:nvSpPr>
          <p:spPr>
            <a:xfrm>
              <a:off x="3458871" y="2060848"/>
              <a:ext cx="186621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x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it-IT" altLang="it-IT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65B82495-0ADE-FB47-868A-BABA8D24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526EB63-48B5-CA44-BEC1-F7A7EB15F9A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1987" name="Footer Placeholder 11">
            <a:extLst>
              <a:ext uri="{FF2B5EF4-FFF2-40B4-BE49-F238E27FC236}">
                <a16:creationId xmlns:a16="http://schemas.microsoft.com/office/drawing/2014/main" id="{30D14FEE-8D60-1F47-911E-0F281DAA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41988" name="TextBox 18">
            <a:extLst>
              <a:ext uri="{FF2B5EF4-FFF2-40B4-BE49-F238E27FC236}">
                <a16:creationId xmlns:a16="http://schemas.microsoft.com/office/drawing/2014/main" id="{CF741DA4-A970-F640-8627-D612A649A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20" y="411375"/>
            <a:ext cx="86867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61950" indent="-361950" eaLnBrk="1" hangingPunct="1">
              <a:buFont typeface="+mj-lt"/>
              <a:buAutoNum type="arabicPeriod" startAt="6"/>
            </a:pPr>
            <a:r>
              <a:rPr lang="it-IT" altLang="it-IT" sz="36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Calcolo le coordinate dei punti notevoli, in cui valgono zero </a:t>
            </a:r>
            <a:r>
              <a:rPr lang="it-IT" altLang="it-IT" sz="36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it-IT" altLang="it-IT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3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altLang="it-IT" sz="3600" b="1" dirty="0">
                <a:solidFill>
                  <a:srgbClr val="0000FF"/>
                </a:solidFill>
              </a:rPr>
              <a:t> </a:t>
            </a:r>
            <a:r>
              <a:rPr lang="it-IT" altLang="it-IT" sz="3600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 le sue derivate 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5F329666-433E-6446-B27D-120F5242890F}"/>
              </a:ext>
            </a:extLst>
          </p:cNvPr>
          <p:cNvGrpSpPr/>
          <p:nvPr/>
        </p:nvGrpSpPr>
        <p:grpSpPr>
          <a:xfrm>
            <a:off x="323528" y="1815609"/>
            <a:ext cx="7486308" cy="4540741"/>
            <a:chOff x="133692" y="2128813"/>
            <a:chExt cx="7486308" cy="4540741"/>
          </a:xfrm>
        </p:grpSpPr>
        <p:sp>
          <p:nvSpPr>
            <p:cNvPr id="41990" name="TextBox 6">
              <a:extLst>
                <a:ext uri="{FF2B5EF4-FFF2-40B4-BE49-F238E27FC236}">
                  <a16:creationId xmlns:a16="http://schemas.microsoft.com/office/drawing/2014/main" id="{A75C3C44-CE7B-6F4B-B459-9A531214DD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9800" y="5099516"/>
              <a:ext cx="5410200" cy="1570038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O(0; 0)</a:t>
              </a:r>
            </a:p>
            <a:p>
              <a:pPr eaLnBrk="1" hangingPunct="1"/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A(1; −2)       </a:t>
              </a:r>
              <a:r>
                <a:rPr lang="it-IT" altLang="it-IT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   ,  </a:t>
              </a:r>
              <a:r>
                <a:rPr lang="it-IT" altLang="it-IT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it-IT" altLang="it-IT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1</a:t>
              </a:r>
              <a:r>
                <a:rPr lang="it-IT" altLang="it-IT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3 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it-IT" altLang="it-IT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–2</a:t>
              </a:r>
            </a:p>
            <a:p>
              <a:pPr eaLnBrk="1" hangingPunct="1"/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B(2; −4)       </a:t>
              </a:r>
              <a:r>
                <a:rPr lang="it-IT" altLang="it-IT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1   ,  </a:t>
              </a:r>
              <a:r>
                <a:rPr lang="it-IT" altLang="it-IT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it-IT" altLang="it-IT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2</a:t>
              </a:r>
              <a:r>
                <a:rPr lang="it-IT" altLang="it-IT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3 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r>
                <a:rPr lang="it-IT" altLang="it-IT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–4</a:t>
              </a:r>
            </a:p>
            <a:p>
              <a:pPr eaLnBrk="1" hangingPunct="1"/>
              <a:r>
                <a:rPr lang="it-IT" altLang="it-IT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C(3; 0)  </a:t>
              </a:r>
            </a:p>
          </p:txBody>
        </p:sp>
        <p:pic>
          <p:nvPicPr>
            <p:cNvPr id="41991" name="Picture 8" descr="Schermata 2016-05-02 alle 08.56.29.png">
              <a:extLst>
                <a:ext uri="{FF2B5EF4-FFF2-40B4-BE49-F238E27FC236}">
                  <a16:creationId xmlns:a16="http://schemas.microsoft.com/office/drawing/2014/main" id="{41A04280-F028-3244-AD7D-E5363E903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1"/>
            <a:stretch/>
          </p:blipFill>
          <p:spPr bwMode="auto">
            <a:xfrm>
              <a:off x="2565400" y="2128813"/>
              <a:ext cx="4699000" cy="2836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0E2853D-ED1A-B140-92D3-40ADA4160012}"/>
                </a:ext>
              </a:extLst>
            </p:cNvPr>
            <p:cNvSpPr/>
            <p:nvPr/>
          </p:nvSpPr>
          <p:spPr>
            <a:xfrm>
              <a:off x="133692" y="5622925"/>
              <a:ext cx="186621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= x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it-IT" altLang="it-IT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92492AD2-E8C0-D449-952F-D3A8DCA7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0EE108F-DD63-3D4E-8B05-464770287357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27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3011" name="Footer Placeholder 11">
            <a:extLst>
              <a:ext uri="{FF2B5EF4-FFF2-40B4-BE49-F238E27FC236}">
                <a16:creationId xmlns:a16="http://schemas.microsoft.com/office/drawing/2014/main" id="{6A69B306-9941-344E-9911-3C443993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43012" name="TextBox 18">
            <a:extLst>
              <a:ext uri="{FF2B5EF4-FFF2-40B4-BE49-F238E27FC236}">
                <a16:creationId xmlns:a16="http://schemas.microsoft.com/office/drawing/2014/main" id="{CD843BAA-69C1-AC44-BBBD-76465D098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350992"/>
            <a:ext cx="8784976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542925" indent="-463550" eaLnBrk="1" hangingPunct="1">
              <a:buFont typeface="+mj-lt"/>
              <a:buAutoNum type="arabicPeriod" startAt="7"/>
            </a:pPr>
            <a:r>
              <a:rPr lang="it-IT" altLang="it-IT" sz="3400" b="1" dirty="0">
                <a:solidFill>
                  <a:srgbClr val="0000FF"/>
                </a:solidFill>
              </a:rPr>
              <a:t>Traccio il grafico della funzione, a partire da tutte le informazioni ottenute</a:t>
            </a:r>
          </a:p>
        </p:txBody>
      </p:sp>
      <p:sp>
        <p:nvSpPr>
          <p:cNvPr id="43014" name="TextBox 13">
            <a:extLst>
              <a:ext uri="{FF2B5EF4-FFF2-40B4-BE49-F238E27FC236}">
                <a16:creationId xmlns:a16="http://schemas.microsoft.com/office/drawing/2014/main" id="{7C9EBC67-0264-FC40-887F-36780A318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3622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 b="1"/>
          </a:p>
        </p:txBody>
      </p:sp>
      <p:pic>
        <p:nvPicPr>
          <p:cNvPr id="2" name="1b. DerA13_video1.mp4">
            <a:hlinkClick r:id="" action="ppaction://media"/>
            <a:extLst>
              <a:ext uri="{FF2B5EF4-FFF2-40B4-BE49-F238E27FC236}">
                <a16:creationId xmlns:a16="http://schemas.microsoft.com/office/drawing/2014/main" id="{445E7BD7-F1F8-0142-8A35-C9344DC1ED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5745" b="14426"/>
          <a:stretch/>
        </p:blipFill>
        <p:spPr>
          <a:xfrm>
            <a:off x="558800" y="1794679"/>
            <a:ext cx="8128000" cy="425675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57EC2E4-0600-094E-97FD-04DC5D5F45DC}"/>
              </a:ext>
            </a:extLst>
          </p:cNvPr>
          <p:cNvSpPr txBox="1"/>
          <p:nvPr/>
        </p:nvSpPr>
        <p:spPr>
          <a:xfrm>
            <a:off x="4065724" y="6423719"/>
            <a:ext cx="131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Video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A7891592-87D1-9D43-AE7F-EDE6FC66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65F9270-9E25-7042-B4FA-AECB8F6F6AE1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28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44035" name="Footer Placeholder 11">
            <a:extLst>
              <a:ext uri="{FF2B5EF4-FFF2-40B4-BE49-F238E27FC236}">
                <a16:creationId xmlns:a16="http://schemas.microsoft.com/office/drawing/2014/main" id="{EDFD68F4-7052-4E4D-8ACB-25683160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44036" name="TextBox 18">
            <a:extLst>
              <a:ext uri="{FF2B5EF4-FFF2-40B4-BE49-F238E27FC236}">
                <a16:creationId xmlns:a16="http://schemas.microsoft.com/office/drawing/2014/main" id="{9B1ADDD3-399C-EC4D-9B84-F7B0930E5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299" y="423830"/>
            <a:ext cx="70838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600" b="1" dirty="0">
                <a:solidFill>
                  <a:srgbClr val="FF0000"/>
                </a:solidFill>
                <a:latin typeface="Calibri" panose="020F0502020204030204" pitchFamily="34" charset="0"/>
              </a:rPr>
              <a:t>Lo studio del grafico di una funzione polinomiale è completo</a:t>
            </a:r>
          </a:p>
        </p:txBody>
      </p:sp>
      <p:pic>
        <p:nvPicPr>
          <p:cNvPr id="44038" name="Picture 9" descr="Schermata 2016-05-03 alle 09.28.12.png">
            <a:extLst>
              <a:ext uri="{FF2B5EF4-FFF2-40B4-BE49-F238E27FC236}">
                <a16:creationId xmlns:a16="http://schemas.microsoft.com/office/drawing/2014/main" id="{A4AC7A9F-3775-E642-981A-6EA39A3B8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057400"/>
            <a:ext cx="3767138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2" descr="Schermata 2016-05-03 alle 09.30.53.png">
            <a:extLst>
              <a:ext uri="{FF2B5EF4-FFF2-40B4-BE49-F238E27FC236}">
                <a16:creationId xmlns:a16="http://schemas.microsoft.com/office/drawing/2014/main" id="{392FB743-D3D2-4F4C-AC6D-EBE3F294F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4852988" cy="398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sellaDiTesto 1">
            <a:extLst>
              <a:ext uri="{FF2B5EF4-FFF2-40B4-BE49-F238E27FC236}">
                <a16:creationId xmlns:a16="http://schemas.microsoft.com/office/drawing/2014/main" id="{49EBE1E0-887B-AE4A-B6B8-1B7F2535D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90" y="3885753"/>
            <a:ext cx="7764194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 b="1" dirty="0">
                <a:latin typeface="Calibri" panose="020F0502020204030204" pitchFamily="34" charset="0"/>
              </a:rPr>
              <a:t>Sono definite e derivabili su tutto l’insieme </a:t>
            </a:r>
            <a:r>
              <a:rPr lang="it-IT" altLang="it-IT" sz="3200" b="1" dirty="0" err="1">
                <a:latin typeface="Calibri" panose="020F0502020204030204" pitchFamily="34" charset="0"/>
              </a:rPr>
              <a:t>R</a:t>
            </a:r>
            <a:r>
              <a:rPr lang="it-IT" altLang="it-IT" sz="3200" b="1" dirty="0">
                <a:latin typeface="Calibri" panose="020F0502020204030204" pitchFamily="34" charset="0"/>
              </a:rPr>
              <a:t> dei numeri reali.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CE8092-77FB-6848-9F7C-AAAA1D5B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885225-F4D8-E247-BC39-6AA16517503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7412" name="Footer Placeholder 3">
            <a:extLst>
              <a:ext uri="{FF2B5EF4-FFF2-40B4-BE49-F238E27FC236}">
                <a16:creationId xmlns:a16="http://schemas.microsoft.com/office/drawing/2014/main" id="{F77C4EAF-B9A7-CA48-95DF-AD46E9FA3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17413" name="TextBox 4">
            <a:extLst>
              <a:ext uri="{FF2B5EF4-FFF2-40B4-BE49-F238E27FC236}">
                <a16:creationId xmlns:a16="http://schemas.microsoft.com/office/drawing/2014/main" id="{D9D8C234-BC8C-2F45-920E-CCB87B3F1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Le funzioni polinomiali</a:t>
            </a:r>
          </a:p>
        </p:txBody>
      </p:sp>
      <p:sp>
        <p:nvSpPr>
          <p:cNvPr id="17414" name="TextBox 5">
            <a:extLst>
              <a:ext uri="{FF2B5EF4-FFF2-40B4-BE49-F238E27FC236}">
                <a16:creationId xmlns:a16="http://schemas.microsoft.com/office/drawing/2014/main" id="{DA9D7487-B13F-6E44-BD1F-AC4CCA2DF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787" y="131593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solidFill>
                  <a:srgbClr val="055EF0"/>
                </a:solidFill>
                <a:latin typeface="Calibri" panose="020F0502020204030204" pitchFamily="34" charset="0"/>
              </a:rPr>
              <a:t>IN GENERALE</a:t>
            </a:r>
          </a:p>
        </p:txBody>
      </p:sp>
      <p:sp>
        <p:nvSpPr>
          <p:cNvPr id="17415" name="TextBox 8">
            <a:extLst>
              <a:ext uri="{FF2B5EF4-FFF2-40B4-BE49-F238E27FC236}">
                <a16:creationId xmlns:a16="http://schemas.microsoft.com/office/drawing/2014/main" id="{120F780A-99D7-6B41-BE97-3244F7114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90" y="2065907"/>
            <a:ext cx="7315200" cy="1344613"/>
          </a:xfrm>
          <a:prstGeom prst="rect">
            <a:avLst/>
          </a:prstGeom>
          <a:solidFill>
            <a:srgbClr val="FFFBF7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Funzioni del tipo</a:t>
            </a:r>
          </a:p>
          <a:p>
            <a:pPr eaLnBrk="1" hangingPunct="1"/>
            <a:r>
              <a:rPr lang="it-IT" alt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...+</a:t>
            </a:r>
            <a:r>
              <a:rPr lang="it-IT" alt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it-IT" alt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it-IT" altLang="it-IT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it-IT" altLang="it-IT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it-IT" altLang="it-IT" sz="32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C85447-5283-334C-96B3-91481BB12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CA72B8E-8DC0-314E-AA17-487A090BF5D1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18436" name="Footer Placeholder 3">
            <a:extLst>
              <a:ext uri="{FF2B5EF4-FFF2-40B4-BE49-F238E27FC236}">
                <a16:creationId xmlns:a16="http://schemas.microsoft.com/office/drawing/2014/main" id="{69DF20B3-2C46-C349-9483-50F19A3F0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18437" name="TextBox 4">
            <a:extLst>
              <a:ext uri="{FF2B5EF4-FFF2-40B4-BE49-F238E27FC236}">
                <a16:creationId xmlns:a16="http://schemas.microsoft.com/office/drawing/2014/main" id="{8634ADD3-A431-9B49-8905-133436E1B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361" y="364754"/>
            <a:ext cx="66247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Grafico di funzioni polinomiali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6007AB3-715C-8B4A-A23B-100CE6779DAF}"/>
              </a:ext>
            </a:extLst>
          </p:cNvPr>
          <p:cNvGrpSpPr/>
          <p:nvPr/>
        </p:nvGrpSpPr>
        <p:grpSpPr>
          <a:xfrm>
            <a:off x="203831" y="1452229"/>
            <a:ext cx="8908088" cy="4904121"/>
            <a:chOff x="203831" y="1452229"/>
            <a:chExt cx="8908088" cy="4904121"/>
          </a:xfrm>
        </p:grpSpPr>
        <p:sp>
          <p:nvSpPr>
            <p:cNvPr id="18434" name="CasellaDiTesto 1">
              <a:extLst>
                <a:ext uri="{FF2B5EF4-FFF2-40B4-BE49-F238E27FC236}">
                  <a16:creationId xmlns:a16="http://schemas.microsoft.com/office/drawing/2014/main" id="{F90A7E90-8FE5-5B4C-89C4-510D5766A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831" y="3327379"/>
              <a:ext cx="5279504" cy="2831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it-IT" altLang="it-IT" sz="1000" b="1" dirty="0">
                <a:latin typeface="Calibri" panose="020F0502020204030204" pitchFamily="34" charset="0"/>
              </a:endParaRPr>
            </a:p>
            <a:p>
              <a:pPr eaLnBrk="1" hangingPunct="1"/>
              <a:r>
                <a:rPr lang="it-IT" altLang="it-IT" sz="2800" b="1" dirty="0">
                  <a:latin typeface="Calibri" panose="020F0502020204030204" pitchFamily="34" charset="0"/>
                </a:rPr>
                <a:t>Questa lezione presenta un procedimento per disegnare con carta e penna il grafico delle funzioni polinomiali.</a:t>
              </a:r>
            </a:p>
            <a:p>
              <a:pPr eaLnBrk="1" hangingPunct="1"/>
              <a:r>
                <a:rPr lang="it-IT" altLang="it-IT" sz="2800" b="1" dirty="0">
                  <a:latin typeface="Calibri" panose="020F0502020204030204" pitchFamily="34" charset="0"/>
                </a:rPr>
                <a:t>Il procedimento è basato su una </a:t>
              </a:r>
              <a:r>
                <a:rPr lang="it-IT" altLang="it-IT" sz="2800" b="1" i="1" dirty="0">
                  <a:latin typeface="Calibri" panose="020F0502020204030204" pitchFamily="34" charset="0"/>
                </a:rPr>
                <a:t>‘cassetta di strumenti matematici’.</a:t>
              </a:r>
            </a:p>
          </p:txBody>
        </p:sp>
        <p:sp>
          <p:nvSpPr>
            <p:cNvPr id="18438" name="TextBox 8">
              <a:extLst>
                <a:ext uri="{FF2B5EF4-FFF2-40B4-BE49-F238E27FC236}">
                  <a16:creationId xmlns:a16="http://schemas.microsoft.com/office/drawing/2014/main" id="{41E5BF0E-F92A-C54A-BE8D-6E4DE5158E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7955" y="1452229"/>
              <a:ext cx="5257800" cy="1282402"/>
            </a:xfrm>
            <a:prstGeom prst="rect">
              <a:avLst/>
            </a:prstGeom>
            <a:solidFill>
              <a:srgbClr val="FFFBF7"/>
            </a:solidFill>
            <a:ln w="19050">
              <a:solidFill>
                <a:srgbClr val="0000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Grafico di funzioni del tipo</a:t>
              </a:r>
            </a:p>
            <a:p>
              <a:pPr eaLnBrk="1" hangingPunct="1"/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y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8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...+</a:t>
              </a:r>
              <a:r>
                <a:rPr lang="it-IT" altLang="it-IT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it-IT" altLang="it-IT" sz="28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it-IT" altLang="it-IT" sz="28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aseline="30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it-IT" altLang="it-IT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/>
              <a:endParaRPr lang="it-IT" altLang="it-IT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6FCF7886-2F17-1943-8D86-00BA2AB90BD1}"/>
                </a:ext>
              </a:extLst>
            </p:cNvPr>
            <p:cNvGrpSpPr/>
            <p:nvPr/>
          </p:nvGrpSpPr>
          <p:grpSpPr>
            <a:xfrm>
              <a:off x="5606719" y="3003550"/>
              <a:ext cx="3505200" cy="3352800"/>
              <a:chOff x="5606719" y="3003550"/>
              <a:chExt cx="3505200" cy="3352800"/>
            </a:xfrm>
          </p:grpSpPr>
          <p:pic>
            <p:nvPicPr>
              <p:cNvPr id="18439" name="Picture 12" descr="Cassettiera1.jpg">
                <a:extLst>
                  <a:ext uri="{FF2B5EF4-FFF2-40B4-BE49-F238E27FC236}">
                    <a16:creationId xmlns:a16="http://schemas.microsoft.com/office/drawing/2014/main" id="{761AD669-FE35-6141-BB6F-986CFC6D8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9" t="6000" r="3999" b="6000"/>
              <a:stretch>
                <a:fillRect/>
              </a:stretch>
            </p:blipFill>
            <p:spPr bwMode="auto">
              <a:xfrm>
                <a:off x="5606719" y="3003550"/>
                <a:ext cx="3505200" cy="3352800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40" name="TextBox 13">
                <a:extLst>
                  <a:ext uri="{FF2B5EF4-FFF2-40B4-BE49-F238E27FC236}">
                    <a16:creationId xmlns:a16="http://schemas.microsoft.com/office/drawing/2014/main" id="{C9EEA8E8-EF6C-2848-8237-89B3E2E57E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05958">
                <a:off x="6032189" y="5240467"/>
                <a:ext cx="1738313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SIMMETRIE</a:t>
                </a:r>
              </a:p>
            </p:txBody>
          </p:sp>
          <p:sp>
            <p:nvSpPr>
              <p:cNvPr id="18441" name="TextBox 14">
                <a:extLst>
                  <a:ext uri="{FF2B5EF4-FFF2-40B4-BE49-F238E27FC236}">
                    <a16:creationId xmlns:a16="http://schemas.microsoft.com/office/drawing/2014/main" id="{BDCEA0C5-BEB4-0B4A-A7DE-4497B8CDD7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5664">
                <a:off x="5997269" y="4266210"/>
                <a:ext cx="1855212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/>
                <a:r>
                  <a:rPr lang="it-IT" altLang="it-IT" b="1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SEGNO DI UN POLINOMIO</a:t>
                </a:r>
              </a:p>
            </p:txBody>
          </p:sp>
          <p:sp>
            <p:nvSpPr>
              <p:cNvPr id="18442" name="TextBox 15">
                <a:extLst>
                  <a:ext uri="{FF2B5EF4-FFF2-40B4-BE49-F238E27FC236}">
                    <a16:creationId xmlns:a16="http://schemas.microsoft.com/office/drawing/2014/main" id="{29D46D40-9CFD-E941-AE0C-F52BE971C2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9047">
                <a:off x="6125361" y="3592224"/>
                <a:ext cx="1738313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r>
                  <a:rPr lang="it-IT" altLang="it-IT" b="1" dirty="0">
                    <a:solidFill>
                      <a:srgbClr val="FF0000"/>
                    </a:solidFill>
                    <a:latin typeface="Arial Narrow" panose="020B0604020202020204" pitchFamily="34" charset="0"/>
                  </a:rPr>
                  <a:t>DERIVATE</a:t>
                </a: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0">
            <a:extLst>
              <a:ext uri="{FF2B5EF4-FFF2-40B4-BE49-F238E27FC236}">
                <a16:creationId xmlns:a16="http://schemas.microsoft.com/office/drawing/2014/main" id="{A19A21CA-53F9-FA4B-9C0A-389ACB792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CC956F-9B3D-8D40-8072-FCE5D647FFDC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2771" name="Footer Placeholder 11">
            <a:extLst>
              <a:ext uri="{FF2B5EF4-FFF2-40B4-BE49-F238E27FC236}">
                <a16:creationId xmlns:a16="http://schemas.microsoft.com/office/drawing/2014/main" id="{CD4E8E11-6C9A-EA4A-8C9B-2E571820C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2772" name="TextBox 18">
            <a:extLst>
              <a:ext uri="{FF2B5EF4-FFF2-40B4-BE49-F238E27FC236}">
                <a16:creationId xmlns:a16="http://schemas.microsoft.com/office/drawing/2014/main" id="{C6EA52F3-BB72-8B40-A664-FE1558329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838845"/>
            <a:ext cx="7543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Derivate e grafico di un funzione</a:t>
            </a:r>
          </a:p>
        </p:txBody>
      </p:sp>
      <p:sp>
        <p:nvSpPr>
          <p:cNvPr id="32773" name="TextBox 8">
            <a:extLst>
              <a:ext uri="{FF2B5EF4-FFF2-40B4-BE49-F238E27FC236}">
                <a16:creationId xmlns:a16="http://schemas.microsoft.com/office/drawing/2014/main" id="{9C4A1973-C96C-164D-996D-E89BA5F5A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780640"/>
            <a:ext cx="8856984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Nelle lezioni precedenti sulle derivate hai scoperto:</a:t>
            </a:r>
          </a:p>
          <a:p>
            <a:pPr marL="457200" indent="-457200" eaLnBrk="1" hangingPunct="1">
              <a:buFontTx/>
              <a:buChar char="-"/>
            </a:pPr>
            <a:r>
              <a:rPr lang="it-IT" altLang="it-IT" sz="2800" b="1" dirty="0"/>
              <a:t>una relazione fra il segno della derivata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’(x) di una funzione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(x) e l’andamento crescente o decrescente del grafico di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(x);</a:t>
            </a:r>
          </a:p>
          <a:p>
            <a:pPr marL="457200" indent="-457200" eaLnBrk="1" hangingPunct="1">
              <a:buFontTx/>
              <a:buChar char="-"/>
            </a:pPr>
            <a:r>
              <a:rPr lang="it-IT" altLang="it-IT" sz="2800" b="1" dirty="0"/>
              <a:t>una relazione fra il segno della derivata seconda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’’(x) e la concavità verso l’alto o verso il basso del grafico di </a:t>
            </a:r>
            <a:r>
              <a:rPr lang="it-IT" altLang="it-IT" sz="2800" b="1" dirty="0" err="1"/>
              <a:t>f</a:t>
            </a:r>
            <a:r>
              <a:rPr lang="it-IT" altLang="it-IT" sz="2800" b="1" dirty="0"/>
              <a:t>(x).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5D0E35B-6816-FE41-8A46-A274F829AD51}"/>
              </a:ext>
            </a:extLst>
          </p:cNvPr>
          <p:cNvSpPr txBox="1"/>
          <p:nvPr/>
        </p:nvSpPr>
        <p:spPr>
          <a:xfrm>
            <a:off x="683568" y="5122953"/>
            <a:ext cx="7610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47BE"/>
                </a:solidFill>
              </a:rPr>
              <a:t>Ecco una sintesi grafica di queste relazioni.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10">
            <a:extLst>
              <a:ext uri="{FF2B5EF4-FFF2-40B4-BE49-F238E27FC236}">
                <a16:creationId xmlns:a16="http://schemas.microsoft.com/office/drawing/2014/main" id="{A3E5E129-690C-2F42-A837-3ED14F493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4572000" y="6492875"/>
            <a:ext cx="381000" cy="365125"/>
          </a:xfr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7BB8BE-EBC6-064B-8317-716C80DE403B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eaLnBrk="1" hangingPunct="1"/>
              <a:t>6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Footer Placeholder 11">
            <a:extLst>
              <a:ext uri="{FF2B5EF4-FFF2-40B4-BE49-F238E27FC236}">
                <a16:creationId xmlns:a16="http://schemas.microsoft.com/office/drawing/2014/main" id="{A22806D3-5956-E241-AF5F-690CAA145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Stefano Volpe, 2022</a:t>
            </a:r>
          </a:p>
        </p:txBody>
      </p:sp>
      <p:sp>
        <p:nvSpPr>
          <p:cNvPr id="33796" name="TextBox 18">
            <a:extLst>
              <a:ext uri="{FF2B5EF4-FFF2-40B4-BE49-F238E27FC236}">
                <a16:creationId xmlns:a16="http://schemas.microsoft.com/office/drawing/2014/main" id="{BC7904EF-F943-D446-A3FA-DD8057601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68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</a:rPr>
              <a:t>Segno di </a:t>
            </a:r>
            <a:r>
              <a:rPr lang="it-IT" altLang="it-IT" sz="3200" b="1" dirty="0" err="1">
                <a:solidFill>
                  <a:srgbClr val="FF0000"/>
                </a:solidFill>
              </a:rPr>
              <a:t>f</a:t>
            </a:r>
            <a:r>
              <a:rPr lang="it-IT" altLang="it-IT" sz="3200" b="1" dirty="0">
                <a:solidFill>
                  <a:srgbClr val="FF0000"/>
                </a:solidFill>
              </a:rPr>
              <a:t>’(x) e crescita o decrescita di </a:t>
            </a:r>
            <a:r>
              <a:rPr lang="it-IT" altLang="it-IT" sz="3200" b="1" dirty="0" err="1">
                <a:solidFill>
                  <a:srgbClr val="FF0000"/>
                </a:solidFill>
              </a:rPr>
              <a:t>f</a:t>
            </a:r>
            <a:r>
              <a:rPr lang="it-IT" altLang="it-IT" sz="3200" b="1" dirty="0">
                <a:solidFill>
                  <a:srgbClr val="FF0000"/>
                </a:solidFill>
              </a:rPr>
              <a:t>(x)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FC15E027-4AB9-B24F-A5B5-2430789F4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2590800"/>
            <a:ext cx="1066800" cy="3048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D271979-EECD-EF41-9F7B-B714FD15C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181600"/>
            <a:ext cx="1219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it-IT" altLang="it-IT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33799" name="Picture 11" descr="Schermata 2016-02-02 alle 10.25.04.png">
            <a:extLst>
              <a:ext uri="{FF2B5EF4-FFF2-40B4-BE49-F238E27FC236}">
                <a16:creationId xmlns:a16="http://schemas.microsoft.com/office/drawing/2014/main" id="{19690537-60E7-8E4C-9574-E262CC7ED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2044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2" descr="Schermata 2016-02-02 alle 10.25.45.png">
            <a:extLst>
              <a:ext uri="{FF2B5EF4-FFF2-40B4-BE49-F238E27FC236}">
                <a16:creationId xmlns:a16="http://schemas.microsoft.com/office/drawing/2014/main" id="{99AA016B-7E0A-B64C-A19D-EA85DAC1C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43000"/>
            <a:ext cx="21526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4" descr="Schermata 2016-02-02 alle 10.30.36.png">
            <a:extLst>
              <a:ext uri="{FF2B5EF4-FFF2-40B4-BE49-F238E27FC236}">
                <a16:creationId xmlns:a16="http://schemas.microsoft.com/office/drawing/2014/main" id="{82D49D72-68D8-FB4E-B282-B9D3AC0D1E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91000"/>
            <a:ext cx="346868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2" descr="Schermata 2016-05-01 alle 19.11.48.png">
            <a:extLst>
              <a:ext uri="{FF2B5EF4-FFF2-40B4-BE49-F238E27FC236}">
                <a16:creationId xmlns:a16="http://schemas.microsoft.com/office/drawing/2014/main" id="{792A4AAE-223E-8240-8360-A26CBCDC31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3567113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Number Placeholder 10">
            <a:extLst>
              <a:ext uri="{FF2B5EF4-FFF2-40B4-BE49-F238E27FC236}">
                <a16:creationId xmlns:a16="http://schemas.microsoft.com/office/drawing/2014/main" id="{17AAF714-D630-9E45-BC17-4190DB781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3C5772-EABD-5949-918F-8DC1536C51BE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6866" name="Footer Placeholder 11">
            <a:extLst>
              <a:ext uri="{FF2B5EF4-FFF2-40B4-BE49-F238E27FC236}">
                <a16:creationId xmlns:a16="http://schemas.microsoft.com/office/drawing/2014/main" id="{62D52AFD-59B2-1544-A579-783741AB7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209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Treccani Scuola</a:t>
            </a:r>
          </a:p>
        </p:txBody>
      </p:sp>
      <p:sp>
        <p:nvSpPr>
          <p:cNvPr id="36867" name="TextBox 18">
            <a:extLst>
              <a:ext uri="{FF2B5EF4-FFF2-40B4-BE49-F238E27FC236}">
                <a16:creationId xmlns:a16="http://schemas.microsoft.com/office/drawing/2014/main" id="{0F6A1000-37DB-F945-8037-795B509B6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FF0000"/>
                </a:solidFill>
              </a:rPr>
              <a:t>Segno di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"(x) e concavità del grafico di </a:t>
            </a:r>
            <a:r>
              <a:rPr lang="it-IT" altLang="it-IT" sz="3600" b="1" dirty="0" err="1">
                <a:solidFill>
                  <a:srgbClr val="FF0000"/>
                </a:solidFill>
              </a:rPr>
              <a:t>f</a:t>
            </a:r>
            <a:r>
              <a:rPr lang="it-IT" altLang="it-IT" sz="3600" b="1" dirty="0">
                <a:solidFill>
                  <a:srgbClr val="FF0000"/>
                </a:solidFill>
              </a:rPr>
              <a:t>(x)</a:t>
            </a:r>
          </a:p>
        </p:txBody>
      </p:sp>
      <p:pic>
        <p:nvPicPr>
          <p:cNvPr id="36869" name="Picture 9" descr="Schermata 2016-01-27 alle 16.46.54.png">
            <a:extLst>
              <a:ext uri="{FF2B5EF4-FFF2-40B4-BE49-F238E27FC236}">
                <a16:creationId xmlns:a16="http://schemas.microsoft.com/office/drawing/2014/main" id="{76557E38-EF91-FB4C-8A5B-BFE14DD39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2311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2" descr="Schermata 2016-01-27 alle 16.46.09.png">
            <a:extLst>
              <a:ext uri="{FF2B5EF4-FFF2-40B4-BE49-F238E27FC236}">
                <a16:creationId xmlns:a16="http://schemas.microsoft.com/office/drawing/2014/main" id="{D48E60D2-52DD-CB4F-97C7-EE5FA38F6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23495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6781D38D-703B-E14B-8A8C-E771AAFF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590800"/>
            <a:ext cx="1066800" cy="3048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</a:endParaRPr>
          </a:p>
        </p:txBody>
      </p:sp>
      <p:pic>
        <p:nvPicPr>
          <p:cNvPr id="36872" name="Picture 14" descr="Schermata 2016-01-27 alle 17.02.32.png">
            <a:extLst>
              <a:ext uri="{FF2B5EF4-FFF2-40B4-BE49-F238E27FC236}">
                <a16:creationId xmlns:a16="http://schemas.microsoft.com/office/drawing/2014/main" id="{1A00A27D-6F1A-B146-BC27-48D2DBCA2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22796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5" descr="Schermata 2016-01-27 alle 17.02.21.png">
            <a:extLst>
              <a:ext uri="{FF2B5EF4-FFF2-40B4-BE49-F238E27FC236}">
                <a16:creationId xmlns:a16="http://schemas.microsoft.com/office/drawing/2014/main" id="{E3415DA5-29C8-E949-9A3D-B09BF7800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962400"/>
            <a:ext cx="18288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54323A5B-D758-5A45-A8D7-E45A91F7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81600"/>
            <a:ext cx="12192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566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>
            <a:extLst>
              <a:ext uri="{FF2B5EF4-FFF2-40B4-BE49-F238E27FC236}">
                <a16:creationId xmlns:a16="http://schemas.microsoft.com/office/drawing/2014/main" id="{A51F0780-912C-BC49-AC9F-7939B81DE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Segno di un polinomio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37D1CC-6E52-7A4D-9B0E-41389D77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04DD607-573F-3945-95C5-6D63F996EB60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Footer Placeholder 3">
            <a:extLst>
              <a:ext uri="{FF2B5EF4-FFF2-40B4-BE49-F238E27FC236}">
                <a16:creationId xmlns:a16="http://schemas.microsoft.com/office/drawing/2014/main" id="{FEEFEBFD-18F1-A440-B11C-570436FD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</p:spTree>
    <p:extLst>
      <p:ext uri="{BB962C8B-B14F-4D97-AF65-F5344CB8AC3E}">
        <p14:creationId xmlns:p14="http://schemas.microsoft.com/office/powerpoint/2010/main" val="1557619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>
            <a:extLst>
              <a:ext uri="{FF2B5EF4-FFF2-40B4-BE49-F238E27FC236}">
                <a16:creationId xmlns:a16="http://schemas.microsoft.com/office/drawing/2014/main" id="{45D87393-36F8-0E4D-946F-88FA838BEB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678357"/>
            <a:ext cx="8001000" cy="838200"/>
          </a:xfrm>
        </p:spPr>
        <p:txBody>
          <a:bodyPr anchor="t"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Studiare il segno di un polinomio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4BCC9A-0287-3F4C-AC77-267C04A8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1D6819C-B8EF-8D4E-AA53-535EB16B5E39}" type="slidenum"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9</a:t>
            </a:fld>
            <a:endParaRPr lang="it-IT" altLang="it-IT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7652" name="Footer Placeholder 3">
            <a:extLst>
              <a:ext uri="{FF2B5EF4-FFF2-40B4-BE49-F238E27FC236}">
                <a16:creationId xmlns:a16="http://schemas.microsoft.com/office/drawing/2014/main" id="{DA6A8578-B198-5F4B-BAFB-65A440B8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solidFill>
                  <a:srgbClr val="898989"/>
                </a:solidFill>
                <a:latin typeface="Calibri" panose="020F0502020204030204" pitchFamily="34" charset="0"/>
              </a:rPr>
              <a:t>Stefano Volpe, 2022</a:t>
            </a:r>
          </a:p>
        </p:txBody>
      </p:sp>
      <p:sp>
        <p:nvSpPr>
          <p:cNvPr id="27654" name="TextBox 5">
            <a:extLst>
              <a:ext uri="{FF2B5EF4-FFF2-40B4-BE49-F238E27FC236}">
                <a16:creationId xmlns:a16="http://schemas.microsoft.com/office/drawing/2014/main" id="{D81FB741-29EB-FE4F-A0A0-15D150603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085" y="1916832"/>
            <a:ext cx="5605917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Studiare il segno del polinomio, </a:t>
            </a:r>
          </a:p>
          <a:p>
            <a:pPr eaLnBrk="1" hangingPunct="1"/>
            <a:r>
              <a:rPr lang="it-IT" altLang="it-IT" sz="2800" b="1" dirty="0"/>
              <a:t>ad esempio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+ 2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eaLnBrk="1" hangingPunct="1"/>
            <a:r>
              <a:rPr lang="it-IT" altLang="it-IT" sz="2800" b="1" dirty="0"/>
              <a:t>significa determinare per quali valori di </a:t>
            </a:r>
            <a:r>
              <a:rPr lang="it-IT" altLang="it-IT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it-IT" altLang="it-IT" sz="2800" b="1" dirty="0"/>
              <a:t> </a:t>
            </a:r>
            <a:r>
              <a:rPr lang="it-IT" altLang="it-IT" sz="2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trovo</a:t>
            </a:r>
            <a:r>
              <a:rPr lang="it-IT" altLang="it-IT" sz="2800" b="1" dirty="0"/>
              <a:t>:</a:t>
            </a:r>
          </a:p>
          <a:p>
            <a:pPr marL="44450" lvl="1" algn="ctr" eaLnBrk="1" hangingPunct="1"/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0 </a:t>
            </a:r>
          </a:p>
          <a:p>
            <a:pPr marL="44450" lvl="1" algn="ctr" eaLnBrk="1" hangingPunct="1"/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&lt; 0</a:t>
            </a:r>
          </a:p>
          <a:p>
            <a:pPr marL="44450" algn="ctr" eaLnBrk="1" hangingPunct="1"/>
            <a:r>
              <a:rPr lang="it-IT" altLang="it-IT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it-IT" alt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&gt; 0</a:t>
            </a:r>
            <a:r>
              <a:rPr lang="it-IT" altLang="it-IT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964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13160</TotalTime>
  <Words>1139</Words>
  <Application>Microsoft Macintosh PowerPoint</Application>
  <PresentationFormat>Presentazione su schermo (4:3)</PresentationFormat>
  <Paragraphs>162</Paragraphs>
  <Slides>28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5" baseType="lpstr">
      <vt:lpstr>ＭＳ Ｐゴシック</vt:lpstr>
      <vt:lpstr>Arial</vt:lpstr>
      <vt:lpstr>Arial Narrow</vt:lpstr>
      <vt:lpstr>Calibri</vt:lpstr>
      <vt:lpstr>Symbol</vt:lpstr>
      <vt:lpstr>Times New Roman</vt:lpstr>
      <vt:lpstr>Tema di Office</vt:lpstr>
      <vt:lpstr>Studiare il grafico di funzioni polinomiali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Segno di un polinomio</vt:lpstr>
      <vt:lpstr>Studiare il segno di un polinomio</vt:lpstr>
      <vt:lpstr>Procedimento per studiare il segno di un polinomio</vt:lpstr>
      <vt:lpstr>Procedimento per studiare il segno di un polinomio</vt:lpstr>
      <vt:lpstr>Segno e grafico di un polinomio</vt:lpstr>
      <vt:lpstr>SIMMETRIE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</dc:title>
  <dc:subject/>
  <dc:creator>User</dc:creator>
  <cp:keywords/>
  <dc:description/>
  <cp:lastModifiedBy>Microsoft Office User</cp:lastModifiedBy>
  <cp:revision>477</cp:revision>
  <dcterms:created xsi:type="dcterms:W3CDTF">2016-05-13T06:40:42Z</dcterms:created>
  <dcterms:modified xsi:type="dcterms:W3CDTF">2022-12-07T09:04:38Z</dcterms:modified>
  <cp:category/>
</cp:coreProperties>
</file>