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319" r:id="rId3"/>
    <p:sldId id="320" r:id="rId4"/>
    <p:sldId id="321" r:id="rId5"/>
    <p:sldId id="323" r:id="rId6"/>
    <p:sldId id="305" r:id="rId7"/>
    <p:sldId id="325" r:id="rId8"/>
    <p:sldId id="326" r:id="rId9"/>
    <p:sldId id="327" r:id="rId10"/>
    <p:sldId id="308" r:id="rId11"/>
    <p:sldId id="266" r:id="rId12"/>
    <p:sldId id="328" r:id="rId13"/>
    <p:sldId id="329" r:id="rId14"/>
    <p:sldId id="330" r:id="rId15"/>
    <p:sldId id="332" r:id="rId16"/>
    <p:sldId id="333" r:id="rId17"/>
    <p:sldId id="334" r:id="rId18"/>
    <p:sldId id="335" r:id="rId19"/>
    <p:sldId id="316" r:id="rId20"/>
    <p:sldId id="317" r:id="rId21"/>
    <p:sldId id="318" r:id="rId22"/>
    <p:sldId id="338" r:id="rId23"/>
    <p:sldId id="336" r:id="rId24"/>
    <p:sldId id="337" r:id="rId25"/>
    <p:sldId id="339" r:id="rId26"/>
    <p:sldId id="340" r:id="rId27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9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78F41"/>
    <a:srgbClr val="FFFBEF"/>
    <a:srgbClr val="E2FFFD"/>
    <a:srgbClr val="C6F3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266"/>
    <p:restoredTop sz="94607"/>
  </p:normalViewPr>
  <p:slideViewPr>
    <p:cSldViewPr>
      <p:cViewPr varScale="1">
        <p:scale>
          <a:sx n="124" d="100"/>
          <a:sy n="124" d="100"/>
        </p:scale>
        <p:origin x="1208" y="168"/>
      </p:cViewPr>
      <p:guideLst>
        <p:guide orient="horz" pos="249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903D5EA-8BB7-A145-9C1B-A124BEB786E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it-IT" alt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93DD67-825C-3E41-8065-61ADC7EA1E4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9CDA5093-04EA-024A-9AEC-79BC675E04C3}" type="datetime1">
              <a:rPr lang="it-IT" altLang="it-IT"/>
              <a:pPr/>
              <a:t>14/12/20</a:t>
            </a:fld>
            <a:endParaRPr lang="it-IT" alt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128295-AB06-AC4C-BD87-65F4BEC4753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it-IT" alt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0F4C91-50C1-3040-9C63-DB979C86078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8141A5BA-1B80-5947-A168-06F85C03BBDB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E1CBF43-0F28-4447-99ED-927A581D4B4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it-IT" alt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1C03E8-8030-2749-B70F-2624A813344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56AD3979-C1F6-4943-8280-90A985581B80}" type="datetime1">
              <a:rPr lang="it-IT" altLang="it-IT"/>
              <a:pPr/>
              <a:t>14/12/20</a:t>
            </a:fld>
            <a:endParaRPr lang="it-IT" altLang="it-IT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EAC0206-ABE5-254A-BB4E-4D099ADFBAB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it-IT" altLang="it-IT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AF08E2EF-36B6-F346-A9A2-EB8F259A94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it-IT" altLang="it-IT"/>
              <a:t>Click to edit Master text styles</a:t>
            </a:r>
          </a:p>
          <a:p>
            <a:pPr lvl="1"/>
            <a:r>
              <a:rPr lang="it-IT" altLang="it-IT"/>
              <a:t>Second level</a:t>
            </a:r>
          </a:p>
          <a:p>
            <a:pPr lvl="2"/>
            <a:r>
              <a:rPr lang="it-IT" altLang="it-IT"/>
              <a:t>Third level</a:t>
            </a:r>
          </a:p>
          <a:p>
            <a:pPr lvl="3"/>
            <a:r>
              <a:rPr lang="it-IT" altLang="it-IT"/>
              <a:t>Fourth level</a:t>
            </a:r>
          </a:p>
          <a:p>
            <a:pPr lvl="4"/>
            <a:r>
              <a:rPr lang="it-IT" altLang="it-IT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B2DEB6-7DD2-0740-8ADC-4B32057E2E8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it-IT" alt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954B4C-407A-234F-A5C0-110E2AFCE1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3AD3DCE3-F57A-3F4A-AF8B-CD54EA11D66A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ＭＳ Ｐゴシック" pitchFamily="-108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352CD0BF-D25A-734B-9D05-F7954AA735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2FE8785A-6806-5B4F-9BA2-ED6A06974B0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ea typeface="ＭＳ Ｐゴシック" panose="020B0600070205080204" pitchFamily="34" charset="-12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C37BE6-1F39-C941-880D-1AE89AAB4D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CD46FD8-E4C3-7D42-9BC8-31080EC98C28}" type="slidenum">
              <a:rPr lang="it-IT" altLang="it-IT" sz="1200">
                <a:latin typeface="Calibri" panose="020F0502020204030204" pitchFamily="34" charset="0"/>
              </a:rPr>
              <a:pPr eaLnBrk="1" hangingPunct="1"/>
              <a:t>12</a:t>
            </a:fld>
            <a:endParaRPr lang="it-IT" altLang="it-IT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459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352CD0BF-D25A-734B-9D05-F7954AA735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2FE8785A-6806-5B4F-9BA2-ED6A06974B0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ea typeface="ＭＳ Ｐゴシック" panose="020B0600070205080204" pitchFamily="34" charset="-12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C37BE6-1F39-C941-880D-1AE89AAB4D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CD46FD8-E4C3-7D42-9BC8-31080EC98C28}" type="slidenum">
              <a:rPr lang="it-IT" altLang="it-IT" sz="1200">
                <a:latin typeface="Calibri" panose="020F0502020204030204" pitchFamily="34" charset="0"/>
              </a:rPr>
              <a:pPr eaLnBrk="1" hangingPunct="1"/>
              <a:t>13</a:t>
            </a:fld>
            <a:endParaRPr lang="it-IT" altLang="it-IT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13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352CD0BF-D25A-734B-9D05-F7954AA735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2FE8785A-6806-5B4F-9BA2-ED6A06974B0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ea typeface="ＭＳ Ｐゴシック" panose="020B0600070205080204" pitchFamily="34" charset="-12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C37BE6-1F39-C941-880D-1AE89AAB4D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CD46FD8-E4C3-7D42-9BC8-31080EC98C28}" type="slidenum">
              <a:rPr lang="it-IT" altLang="it-IT" sz="1200">
                <a:latin typeface="Calibri" panose="020F0502020204030204" pitchFamily="34" charset="0"/>
              </a:rPr>
              <a:pPr eaLnBrk="1" hangingPunct="1"/>
              <a:t>14</a:t>
            </a:fld>
            <a:endParaRPr lang="it-IT" altLang="it-IT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226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352CD0BF-D25A-734B-9D05-F7954AA735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2FE8785A-6806-5B4F-9BA2-ED6A06974B0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ea typeface="ＭＳ Ｐゴシック" panose="020B0600070205080204" pitchFamily="34" charset="-12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C37BE6-1F39-C941-880D-1AE89AAB4D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CD46FD8-E4C3-7D42-9BC8-31080EC98C28}" type="slidenum">
              <a:rPr lang="it-IT" altLang="it-IT" sz="1200">
                <a:latin typeface="Calibri" panose="020F0502020204030204" pitchFamily="34" charset="0"/>
              </a:rPr>
              <a:pPr eaLnBrk="1" hangingPunct="1"/>
              <a:t>15</a:t>
            </a:fld>
            <a:endParaRPr lang="it-IT" altLang="it-IT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6858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352CD0BF-D25A-734B-9D05-F7954AA735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2FE8785A-6806-5B4F-9BA2-ED6A06974B0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dirty="0">
              <a:ea typeface="ＭＳ Ｐゴシック" panose="020B0600070205080204" pitchFamily="34" charset="-12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C37BE6-1F39-C941-880D-1AE89AAB4D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CD46FD8-E4C3-7D42-9BC8-31080EC98C28}" type="slidenum">
              <a:rPr lang="it-IT" altLang="it-IT" sz="1200">
                <a:latin typeface="Calibri" panose="020F0502020204030204" pitchFamily="34" charset="0"/>
              </a:rPr>
              <a:pPr eaLnBrk="1" hangingPunct="1"/>
              <a:t>16</a:t>
            </a:fld>
            <a:endParaRPr lang="it-IT" altLang="it-IT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2659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352CD0BF-D25A-734B-9D05-F7954AA735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2FE8785A-6806-5B4F-9BA2-ED6A06974B0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ea typeface="ＭＳ Ｐゴシック" panose="020B0600070205080204" pitchFamily="34" charset="-12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C37BE6-1F39-C941-880D-1AE89AAB4D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CD46FD8-E4C3-7D42-9BC8-31080EC98C28}" type="slidenum">
              <a:rPr lang="it-IT" altLang="it-IT" sz="1200">
                <a:latin typeface="Calibri" panose="020F0502020204030204" pitchFamily="34" charset="0"/>
              </a:rPr>
              <a:pPr eaLnBrk="1" hangingPunct="1"/>
              <a:t>17</a:t>
            </a:fld>
            <a:endParaRPr lang="it-IT" altLang="it-IT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2283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352CD0BF-D25A-734B-9D05-F7954AA735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2FE8785A-6806-5B4F-9BA2-ED6A06974B0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dirty="0">
              <a:ea typeface="ＭＳ Ｐゴシック" panose="020B0600070205080204" pitchFamily="34" charset="-12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C37BE6-1F39-C941-880D-1AE89AAB4D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CD46FD8-E4C3-7D42-9BC8-31080EC98C28}" type="slidenum">
              <a:rPr lang="it-IT" altLang="it-IT" sz="1200">
                <a:latin typeface="Calibri" panose="020F0502020204030204" pitchFamily="34" charset="0"/>
              </a:rPr>
              <a:pPr eaLnBrk="1" hangingPunct="1"/>
              <a:t>18</a:t>
            </a:fld>
            <a:endParaRPr lang="it-IT" altLang="it-IT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066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0212605-799A-6141-B64C-081D625D9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ABE88D-49A0-D541-9B13-BE131D80C47E}" type="datetime1">
              <a:rPr lang="it-IT" altLang="it-IT" smtClean="0"/>
              <a:t>14/12/20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6535493-3597-E044-87C4-28F4FC9D4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7F6B492-B5EB-6B47-AA28-944C29BE3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CF33F5-0AB5-094A-99D1-41A198A581C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07531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D1A6BE1-69F0-ED48-B3B0-521943FF8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BB9A2C-D809-8648-A64F-583964A639DB}" type="datetime1">
              <a:rPr lang="it-IT" altLang="it-IT" smtClean="0"/>
              <a:t>14/12/20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DA50814-F7B8-8744-B103-9BFA2DF92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274B8EF-14C1-9743-9646-A59311512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4B915D-46E8-3540-BC13-0F95870C5FDE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36940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7FC5F33-DAAE-0146-91E2-1014F5284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68679D-448B-934D-A8F4-687BBDC329BB}" type="datetime1">
              <a:rPr lang="it-IT" altLang="it-IT" smtClean="0"/>
              <a:t>14/12/20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801B19B-E561-0047-9EF3-F785D03F7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3A08DC4-221E-6242-97F3-CAC24785D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6E9A74-7B9A-DA42-AF5C-141D243DBE0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90268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2DDB7EA-FDAD-F048-9942-DB0E456CE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1ACC11-AB65-F746-A2D3-844FBD337EFD}" type="datetime1">
              <a:rPr lang="it-IT" altLang="it-IT" smtClean="0"/>
              <a:t>14/12/20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FD6648F-B9EC-C34C-A85E-1DE0CED76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6389F79-949C-BD43-93CC-B2F2BF469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4079A5-D5C6-7344-9243-E0EEFCF95159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66358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8CDBC66-DDB3-8943-8FFE-E4A8E5A04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4554F4-8342-C140-8792-0025FC876C5E}" type="datetime1">
              <a:rPr lang="it-IT" altLang="it-IT" smtClean="0"/>
              <a:t>14/12/20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EE82CFA-0D58-1246-B150-612F08167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A4A89FD-287A-8444-8CC3-533F8C757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391D47-17D4-5A4A-A673-74C4F030FD4C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47920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B3EBD970-832E-F044-A3FE-596914659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C9C35A-F180-D841-84E8-89E3605BAACA}" type="datetime1">
              <a:rPr lang="it-IT" altLang="it-IT" smtClean="0"/>
              <a:t>14/12/20</a:t>
            </a:fld>
            <a:endParaRPr lang="it-IT" alt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637D01D5-A741-014F-A12E-E1A54A6DE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243A3761-7969-0847-A0AE-28DDB2342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8D7A1E-68AC-E54F-ADB5-3E7F0A589BE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18408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>
            <a:extLst>
              <a:ext uri="{FF2B5EF4-FFF2-40B4-BE49-F238E27FC236}">
                <a16:creationId xmlns:a16="http://schemas.microsoft.com/office/drawing/2014/main" id="{4302D3A8-E7EF-5142-9442-C0DE431AA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3E2A7C-2876-324B-B169-805318A90B37}" type="datetime1">
              <a:rPr lang="it-IT" altLang="it-IT" smtClean="0"/>
              <a:t>14/12/20</a:t>
            </a:fld>
            <a:endParaRPr lang="it-IT" altLang="it-IT"/>
          </a:p>
        </p:txBody>
      </p:sp>
      <p:sp>
        <p:nvSpPr>
          <p:cNvPr id="8" name="Segnaposto piè di pagina 4">
            <a:extLst>
              <a:ext uri="{FF2B5EF4-FFF2-40B4-BE49-F238E27FC236}">
                <a16:creationId xmlns:a16="http://schemas.microsoft.com/office/drawing/2014/main" id="{8F3B7662-D81D-9148-82B4-88161619B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9" name="Segnaposto numero diapositiva 5">
            <a:extLst>
              <a:ext uri="{FF2B5EF4-FFF2-40B4-BE49-F238E27FC236}">
                <a16:creationId xmlns:a16="http://schemas.microsoft.com/office/drawing/2014/main" id="{1C94710E-8655-1F45-A269-571298081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661BBF-35D4-5B45-A978-A9E9EC11BD8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12564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3">
            <a:extLst>
              <a:ext uri="{FF2B5EF4-FFF2-40B4-BE49-F238E27FC236}">
                <a16:creationId xmlns:a16="http://schemas.microsoft.com/office/drawing/2014/main" id="{58A5C666-0852-C840-8305-EE1E3B832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0E265A-28F9-C243-8074-1E4348D7B935}" type="datetime1">
              <a:rPr lang="it-IT" altLang="it-IT" smtClean="0"/>
              <a:t>14/12/20</a:t>
            </a:fld>
            <a:endParaRPr lang="it-IT" altLang="it-IT"/>
          </a:p>
        </p:txBody>
      </p:sp>
      <p:sp>
        <p:nvSpPr>
          <p:cNvPr id="4" name="Segnaposto piè di pagina 4">
            <a:extLst>
              <a:ext uri="{FF2B5EF4-FFF2-40B4-BE49-F238E27FC236}">
                <a16:creationId xmlns:a16="http://schemas.microsoft.com/office/drawing/2014/main" id="{4A1D70E3-DC92-1044-BFEC-21013073A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5" name="Segnaposto numero diapositiva 5">
            <a:extLst>
              <a:ext uri="{FF2B5EF4-FFF2-40B4-BE49-F238E27FC236}">
                <a16:creationId xmlns:a16="http://schemas.microsoft.com/office/drawing/2014/main" id="{06591A43-E2A3-1F40-AC91-B4C19929B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2EBD97-AB41-EB4A-A9C6-071340A40CB6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42265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>
            <a:extLst>
              <a:ext uri="{FF2B5EF4-FFF2-40B4-BE49-F238E27FC236}">
                <a16:creationId xmlns:a16="http://schemas.microsoft.com/office/drawing/2014/main" id="{65F43537-807F-F440-ADD4-7351AAD5C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A4DCB1-BA42-1F47-B26F-BF6C144922CB}" type="datetime1">
              <a:rPr lang="it-IT" altLang="it-IT" smtClean="0"/>
              <a:t>14/12/20</a:t>
            </a:fld>
            <a:endParaRPr lang="it-IT" altLang="it-IT"/>
          </a:p>
        </p:txBody>
      </p:sp>
      <p:sp>
        <p:nvSpPr>
          <p:cNvPr id="3" name="Segnaposto piè di pagina 4">
            <a:extLst>
              <a:ext uri="{FF2B5EF4-FFF2-40B4-BE49-F238E27FC236}">
                <a16:creationId xmlns:a16="http://schemas.microsoft.com/office/drawing/2014/main" id="{BB19FBE9-787F-2B45-8254-37ED21D2F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4" name="Segnaposto numero diapositiva 5">
            <a:extLst>
              <a:ext uri="{FF2B5EF4-FFF2-40B4-BE49-F238E27FC236}">
                <a16:creationId xmlns:a16="http://schemas.microsoft.com/office/drawing/2014/main" id="{D2E021ED-467E-3C45-B20F-4B8CFA592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4AF959-F2E4-8245-9243-694C6225286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83602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86855EAC-B510-544B-B044-B74178BBE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83CE21-C8CA-7E4D-A125-FBBFBEC08F81}" type="datetime1">
              <a:rPr lang="it-IT" altLang="it-IT" smtClean="0"/>
              <a:t>14/12/20</a:t>
            </a:fld>
            <a:endParaRPr lang="it-IT" alt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D09DE9AE-CC03-254F-B7B6-BCEB4C86D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6F4D7BBF-6111-DC4A-B66D-996EF111B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440F0E-2EA9-4241-AD74-608503AEB906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79354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3D094C1D-718F-C94B-A0B6-27E842DAE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125E16-17D9-704C-82BE-A48A451483E2}" type="datetime1">
              <a:rPr lang="it-IT" altLang="it-IT" smtClean="0"/>
              <a:t>14/12/20</a:t>
            </a:fld>
            <a:endParaRPr lang="it-IT" alt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4C3F51F1-81F9-0044-9359-5E9EAC81B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4C2E2C83-0573-FA45-9241-EA1ADE47A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ECDF78-AA12-904C-BD33-A16377D6951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62408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>
            <a:extLst>
              <a:ext uri="{FF2B5EF4-FFF2-40B4-BE49-F238E27FC236}">
                <a16:creationId xmlns:a16="http://schemas.microsoft.com/office/drawing/2014/main" id="{9109E39F-D040-964C-8E95-4FED72409DA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Segnaposto testo 2">
            <a:extLst>
              <a:ext uri="{FF2B5EF4-FFF2-40B4-BE49-F238E27FC236}">
                <a16:creationId xmlns:a16="http://schemas.microsoft.com/office/drawing/2014/main" id="{8405D8C8-DAEB-A94B-A8C9-63A809E839C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5DB0A68-7C86-8F40-A8EC-4A859074F4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425B790A-4C6E-2A42-886C-96034277D07E}" type="datetime1">
              <a:rPr lang="it-IT" altLang="it-IT" smtClean="0"/>
              <a:t>14/12/20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85EB625-0313-AE45-BFD7-09CBE75D16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107BD99-03C3-3348-B496-8DADF13B27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370C8A25-1322-1742-B0AD-96A0FA3A2278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olo 1">
            <a:extLst>
              <a:ext uri="{FF2B5EF4-FFF2-40B4-BE49-F238E27FC236}">
                <a16:creationId xmlns:a16="http://schemas.microsoft.com/office/drawing/2014/main" id="{A37FAF06-4152-974E-AA1D-149912C045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5616" y="2204864"/>
            <a:ext cx="7431360" cy="1470025"/>
          </a:xfrm>
        </p:spPr>
        <p:txBody>
          <a:bodyPr/>
          <a:lstStyle/>
          <a:p>
            <a:pPr eaLnBrk="1" hangingPunct="1"/>
            <a:r>
              <a:rPr lang="it-IT" altLang="it-IT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Sistemi lineari di due equazioni in due incognite</a:t>
            </a:r>
            <a:endParaRPr lang="it-IT" altLang="it-IT" b="1" baseline="30000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5363" name="Footer Placeholder 5">
            <a:extLst>
              <a:ext uri="{FF2B5EF4-FFF2-40B4-BE49-F238E27FC236}">
                <a16:creationId xmlns:a16="http://schemas.microsoft.com/office/drawing/2014/main" id="{0F68719C-B2F3-4647-BBD6-B53ED4C09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>
                <a:latin typeface="Calibri" panose="020F0502020204030204" pitchFamily="34" charset="0"/>
              </a:rPr>
              <a:t>Daniela Valenti,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244B37-C522-4E49-BD2C-9282F7904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E09D59F-F002-C347-B1F4-E0155949C23F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5">
            <a:extLst>
              <a:ext uri="{FF2B5EF4-FFF2-40B4-BE49-F238E27FC236}">
                <a16:creationId xmlns:a16="http://schemas.microsoft.com/office/drawing/2014/main" id="{7F71A025-7442-D14D-96F4-5C5EF3B1A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>
                <a:latin typeface="Calibri" panose="020F0502020204030204" pitchFamily="34" charset="0"/>
              </a:rPr>
              <a:t>Daniela Valenti,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599AC8-70FF-C242-89EE-61DC62842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FD4AB1A-18F6-4546-8340-B55E36D0C9AE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10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2532" name="Title 4">
            <a:extLst>
              <a:ext uri="{FF2B5EF4-FFF2-40B4-BE49-F238E27FC236}">
                <a16:creationId xmlns:a16="http://schemas.microsoft.com/office/drawing/2014/main" id="{063CD7D1-F394-A747-A5CA-E6A6F7A045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4941" y="620688"/>
            <a:ext cx="7772400" cy="609600"/>
          </a:xfrm>
        </p:spPr>
        <p:txBody>
          <a:bodyPr anchor="t"/>
          <a:lstStyle/>
          <a:p>
            <a:r>
              <a:rPr lang="it-IT" altLang="it-IT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Attività</a:t>
            </a:r>
            <a:endParaRPr lang="it-IT" altLang="it-IT" b="1" dirty="0">
              <a:solidFill>
                <a:srgbClr val="0000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2533" name="TextBox 13">
            <a:extLst>
              <a:ext uri="{FF2B5EF4-FFF2-40B4-BE49-F238E27FC236}">
                <a16:creationId xmlns:a16="http://schemas.microsoft.com/office/drawing/2014/main" id="{130B70F5-75A7-4C4D-8727-16BC46F355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752600"/>
            <a:ext cx="821087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sz="2800" b="1" dirty="0"/>
              <a:t>Ora un’attività: completa la </a:t>
            </a:r>
            <a:r>
              <a:rPr lang="it-IT" altLang="it-IT" sz="2800" b="1"/>
              <a:t>scheda per </a:t>
            </a:r>
            <a:r>
              <a:rPr lang="it-IT" altLang="it-IT" sz="2800" b="1" dirty="0"/>
              <a:t>impadronirti dei concetti e delle tecniche appena acquisiti sui sistemi lineari.</a:t>
            </a:r>
          </a:p>
        </p:txBody>
      </p:sp>
    </p:spTree>
    <p:extLst>
      <p:ext uri="{BB962C8B-B14F-4D97-AF65-F5344CB8AC3E}">
        <p14:creationId xmlns:p14="http://schemas.microsoft.com/office/powerpoint/2010/main" val="37820851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28CD988-05F8-4140-8F9A-AC8C9FFED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8800"/>
            <a:ext cx="7315200" cy="1143000"/>
          </a:xfrm>
        </p:spPr>
        <p:txBody>
          <a:bodyPr>
            <a:normAutofit/>
          </a:bodyPr>
          <a:lstStyle/>
          <a:p>
            <a:pPr marL="1704975" indent="-1704975" eaLnBrk="1" hangingPunct="1"/>
            <a:r>
              <a:rPr lang="it-IT" altLang="it-IT" sz="40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Che cosa hai trovato</a:t>
            </a:r>
            <a:endParaRPr lang="it-IT" altLang="it-IT" sz="4000" b="1" baseline="30000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3555" name="Footer Placeholder 4">
            <a:extLst>
              <a:ext uri="{FF2B5EF4-FFF2-40B4-BE49-F238E27FC236}">
                <a16:creationId xmlns:a16="http://schemas.microsoft.com/office/drawing/2014/main" id="{E5147206-4E75-7D40-BFDB-FA1392EBC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0080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>
                <a:solidFill>
                  <a:srgbClr val="898989"/>
                </a:solidFill>
                <a:latin typeface="Calibri" panose="020F0502020204030204" pitchFamily="34" charset="0"/>
              </a:rPr>
              <a:t>Daniela Valenti,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899AAD-A13E-A147-AD5C-209314172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2720110-5D3C-1B43-8C24-3C566C77F731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11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0553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E4A1E49-AB95-2C4C-B77C-26F87E1D1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155749"/>
            <a:ext cx="8026152" cy="762000"/>
          </a:xfrm>
        </p:spPr>
        <p:txBody>
          <a:bodyPr anchor="t">
            <a:normAutofit/>
          </a:bodyPr>
          <a:lstStyle/>
          <a:p>
            <a:pPr indent="1588" eaLnBrk="1" hangingPunct="1"/>
            <a:r>
              <a:rPr lang="it-IT" altLang="it-IT" sz="40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Quesiti 1a, 2a, 3a</a:t>
            </a:r>
            <a:endParaRPr lang="it-IT" altLang="it-IT" sz="4000" b="1" baseline="30000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2771" name="Footer Placeholder 4">
            <a:extLst>
              <a:ext uri="{FF2B5EF4-FFF2-40B4-BE49-F238E27FC236}">
                <a16:creationId xmlns:a16="http://schemas.microsoft.com/office/drawing/2014/main" id="{ACF6F936-95E3-114E-9349-407E39854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-281291" y="6492874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 dirty="0">
                <a:solidFill>
                  <a:srgbClr val="898989"/>
                </a:solidFill>
                <a:latin typeface="Calibri" panose="020F0502020204030204" pitchFamily="34" charset="0"/>
              </a:rPr>
              <a:t>Daniela Valenti, 2020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92CF2F-BAE8-7741-B076-6BD65107F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C6D9B3D-563A-004E-99CD-2C5C8C31B410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12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2774" name="TextBox 5">
            <a:extLst>
              <a:ext uri="{FF2B5EF4-FFF2-40B4-BE49-F238E27FC236}">
                <a16:creationId xmlns:a16="http://schemas.microsoft.com/office/drawing/2014/main" id="{C75E4EA4-568E-814A-B953-0F10A591EB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47800" y="25146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80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5AA924F7-0A2A-FD4E-BD28-97D533ADE3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20" y="1075715"/>
            <a:ext cx="8549072" cy="985550"/>
          </a:xfrm>
          <a:prstGeom prst="rect">
            <a:avLst/>
          </a:prstGeom>
        </p:spPr>
      </p:pic>
      <p:grpSp>
        <p:nvGrpSpPr>
          <p:cNvPr id="35" name="Gruppo 34">
            <a:extLst>
              <a:ext uri="{FF2B5EF4-FFF2-40B4-BE49-F238E27FC236}">
                <a16:creationId xmlns:a16="http://schemas.microsoft.com/office/drawing/2014/main" id="{16EAB0FB-005F-554E-BA0E-A975563D75D3}"/>
              </a:ext>
            </a:extLst>
          </p:cNvPr>
          <p:cNvGrpSpPr/>
          <p:nvPr/>
        </p:nvGrpSpPr>
        <p:grpSpPr>
          <a:xfrm>
            <a:off x="3436504" y="2348880"/>
            <a:ext cx="2520280" cy="2606699"/>
            <a:chOff x="6100800" y="2572078"/>
            <a:chExt cx="2520280" cy="2606699"/>
          </a:xfrm>
        </p:grpSpPr>
        <p:pic>
          <p:nvPicPr>
            <p:cNvPr id="33" name="Immagine 32">
              <a:extLst>
                <a:ext uri="{FF2B5EF4-FFF2-40B4-BE49-F238E27FC236}">
                  <a16:creationId xmlns:a16="http://schemas.microsoft.com/office/drawing/2014/main" id="{CB7222EA-9A23-084A-8DD3-CD2608EE2AD5}"/>
                </a:ext>
              </a:extLst>
            </p:cNvPr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6100800" y="2572078"/>
              <a:ext cx="2520280" cy="2606699"/>
            </a:xfrm>
            <a:prstGeom prst="rect">
              <a:avLst/>
            </a:prstGeom>
            <a:ln w="28575">
              <a:solidFill>
                <a:srgbClr val="FF0000"/>
              </a:solidFill>
            </a:ln>
          </p:spPr>
        </p:pic>
        <p:pic>
          <p:nvPicPr>
            <p:cNvPr id="26" name="Immagine 25">
              <a:extLst>
                <a:ext uri="{FF2B5EF4-FFF2-40B4-BE49-F238E27FC236}">
                  <a16:creationId xmlns:a16="http://schemas.microsoft.com/office/drawing/2014/main" id="{2FE47A57-563D-6940-A6A1-2046D72EB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7074" y="2674060"/>
              <a:ext cx="1280406" cy="696059"/>
            </a:xfrm>
            <a:prstGeom prst="rect">
              <a:avLst/>
            </a:prstGeom>
          </p:spPr>
        </p:pic>
      </p:grpSp>
      <p:pic>
        <p:nvPicPr>
          <p:cNvPr id="37" name="Immagine 36">
            <a:extLst>
              <a:ext uri="{FF2B5EF4-FFF2-40B4-BE49-F238E27FC236}">
                <a16:creationId xmlns:a16="http://schemas.microsoft.com/office/drawing/2014/main" id="{C699D190-6319-F249-8D23-4472D15921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244" y="5243194"/>
            <a:ext cx="6400800" cy="889000"/>
          </a:xfrm>
          <a:prstGeom prst="rect">
            <a:avLst/>
          </a:prstGeom>
          <a:ln w="28575"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3240704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E4A1E49-AB95-2C4C-B77C-26F87E1D1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155749"/>
            <a:ext cx="8026152" cy="762000"/>
          </a:xfrm>
        </p:spPr>
        <p:txBody>
          <a:bodyPr anchor="t">
            <a:normAutofit/>
          </a:bodyPr>
          <a:lstStyle/>
          <a:p>
            <a:pPr indent="1588" eaLnBrk="1" hangingPunct="1"/>
            <a:r>
              <a:rPr lang="it-IT" altLang="it-IT" sz="40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Quesiti 1b, 2b, 3b</a:t>
            </a:r>
            <a:endParaRPr lang="it-IT" altLang="it-IT" sz="4000" b="1" baseline="30000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2771" name="Footer Placeholder 4">
            <a:extLst>
              <a:ext uri="{FF2B5EF4-FFF2-40B4-BE49-F238E27FC236}">
                <a16:creationId xmlns:a16="http://schemas.microsoft.com/office/drawing/2014/main" id="{ACF6F936-95E3-114E-9349-407E39854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-281291" y="6492874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 dirty="0">
                <a:solidFill>
                  <a:srgbClr val="898989"/>
                </a:solidFill>
                <a:latin typeface="Calibri" panose="020F0502020204030204" pitchFamily="34" charset="0"/>
              </a:rPr>
              <a:t>Daniela Valenti, 2020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92CF2F-BAE8-7741-B076-6BD65107F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C6D9B3D-563A-004E-99CD-2C5C8C31B410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13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2774" name="TextBox 5">
            <a:extLst>
              <a:ext uri="{FF2B5EF4-FFF2-40B4-BE49-F238E27FC236}">
                <a16:creationId xmlns:a16="http://schemas.microsoft.com/office/drawing/2014/main" id="{C75E4EA4-568E-814A-B953-0F10A591EB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47800" y="25146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80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C22B512-57AD-F743-BAE5-050ACA5183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86" y="1019731"/>
            <a:ext cx="8637784" cy="8969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2DA53AFA-F611-624F-8FCC-DEC723B218EC}"/>
              </a:ext>
            </a:extLst>
          </p:cNvPr>
          <p:cNvPicPr/>
          <p:nvPr/>
        </p:nvPicPr>
        <p:blipFill rotWithShape="1">
          <a:blip r:embed="rId4"/>
          <a:srcRect r="4865"/>
          <a:stretch/>
        </p:blipFill>
        <p:spPr bwMode="auto">
          <a:xfrm>
            <a:off x="3419872" y="2204864"/>
            <a:ext cx="2105068" cy="2520280"/>
          </a:xfrm>
          <a:prstGeom prst="rect">
            <a:avLst/>
          </a:prstGeom>
          <a:ln w="28575">
            <a:solidFill>
              <a:srgbClr val="FF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AE2B888E-DA2F-9544-9339-E89715922C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445" y="5157192"/>
            <a:ext cx="6489700" cy="965200"/>
          </a:xfrm>
          <a:prstGeom prst="rect">
            <a:avLst/>
          </a:prstGeom>
          <a:ln w="28575"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20818867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E4A1E49-AB95-2C4C-B77C-26F87E1D1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155749"/>
            <a:ext cx="8026152" cy="762000"/>
          </a:xfrm>
        </p:spPr>
        <p:txBody>
          <a:bodyPr anchor="t">
            <a:normAutofit/>
          </a:bodyPr>
          <a:lstStyle/>
          <a:p>
            <a:pPr indent="1588" eaLnBrk="1" hangingPunct="1"/>
            <a:r>
              <a:rPr lang="it-IT" altLang="it-IT" sz="40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Riflessioni</a:t>
            </a:r>
            <a:endParaRPr lang="it-IT" altLang="it-IT" sz="4000" b="1" baseline="30000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2771" name="Footer Placeholder 4">
            <a:extLst>
              <a:ext uri="{FF2B5EF4-FFF2-40B4-BE49-F238E27FC236}">
                <a16:creationId xmlns:a16="http://schemas.microsoft.com/office/drawing/2014/main" id="{ACF6F936-95E3-114E-9349-407E39854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-281291" y="6492874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 dirty="0">
                <a:solidFill>
                  <a:srgbClr val="898989"/>
                </a:solidFill>
                <a:latin typeface="Calibri" panose="020F0502020204030204" pitchFamily="34" charset="0"/>
              </a:rPr>
              <a:t>Daniela Valenti, 2020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92CF2F-BAE8-7741-B076-6BD65107F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C6D9B3D-563A-004E-99CD-2C5C8C31B410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14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2774" name="TextBox 5">
            <a:extLst>
              <a:ext uri="{FF2B5EF4-FFF2-40B4-BE49-F238E27FC236}">
                <a16:creationId xmlns:a16="http://schemas.microsoft.com/office/drawing/2014/main" id="{C75E4EA4-568E-814A-B953-0F10A591EB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47800" y="25146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80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055B04F-613B-DE4B-B288-CF07642867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" r="3870"/>
          <a:stretch/>
        </p:blipFill>
        <p:spPr>
          <a:xfrm>
            <a:off x="179512" y="1875527"/>
            <a:ext cx="8712968" cy="881477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1854333C-57D0-E947-9E0E-81CFCA786D3B}"/>
              </a:ext>
            </a:extLst>
          </p:cNvPr>
          <p:cNvSpPr txBox="1"/>
          <p:nvPr/>
        </p:nvSpPr>
        <p:spPr>
          <a:xfrm>
            <a:off x="3940560" y="990267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0000FF"/>
                </a:solidFill>
              </a:rPr>
              <a:t>Algebra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BE915F28-3C27-D84E-A33B-EA1495F1908F}"/>
              </a:ext>
            </a:extLst>
          </p:cNvPr>
          <p:cNvSpPr txBox="1"/>
          <p:nvPr/>
        </p:nvSpPr>
        <p:spPr>
          <a:xfrm>
            <a:off x="683568" y="3861048"/>
            <a:ext cx="7236400" cy="1381147"/>
          </a:xfrm>
          <a:prstGeom prst="rect">
            <a:avLst/>
          </a:prstGeom>
          <a:solidFill>
            <a:srgbClr val="FFFBEF"/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Wingdings" pitchFamily="2" charset="2"/>
              <a:buChar char="Ø"/>
            </a:pPr>
            <a:r>
              <a:rPr lang="it-IT" sz="2400" b="1" dirty="0">
                <a:solidFill>
                  <a:srgbClr val="0000FF"/>
                </a:solidFill>
              </a:rPr>
              <a:t>Organizzazione ordinata dei calcoli.</a:t>
            </a:r>
          </a:p>
          <a:p>
            <a:pPr marL="342900" indent="-342900">
              <a:lnSpc>
                <a:spcPct val="120000"/>
              </a:lnSpc>
              <a:buFont typeface="Wingdings" pitchFamily="2" charset="2"/>
              <a:buChar char="Ø"/>
            </a:pPr>
            <a:r>
              <a:rPr lang="it-IT" sz="2400" b="1" dirty="0">
                <a:solidFill>
                  <a:srgbClr val="0000FF"/>
                </a:solidFill>
              </a:rPr>
              <a:t>Le due equazioni restano insieme.</a:t>
            </a:r>
          </a:p>
          <a:p>
            <a:pPr marL="342900" indent="-342900">
              <a:lnSpc>
                <a:spcPct val="120000"/>
              </a:lnSpc>
              <a:buFont typeface="Wingdings" pitchFamily="2" charset="2"/>
              <a:buChar char="Ø"/>
            </a:pPr>
            <a:r>
              <a:rPr lang="it-IT" sz="2400" b="1" dirty="0">
                <a:solidFill>
                  <a:srgbClr val="0000FF"/>
                </a:solidFill>
              </a:rPr>
              <a:t>La soluzione è una coppia ordinata di numeri.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ED0CA8AB-EFE6-FE40-BDB1-FF8D4F3D59F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01" b="52975"/>
          <a:stretch/>
        </p:blipFill>
        <p:spPr>
          <a:xfrm>
            <a:off x="395536" y="2974052"/>
            <a:ext cx="5235996" cy="418054"/>
          </a:xfrm>
          <a:prstGeom prst="rect">
            <a:avLst/>
          </a:prstGeom>
          <a:ln w="28575">
            <a:noFill/>
          </a:ln>
        </p:spPr>
      </p:pic>
    </p:spTree>
    <p:extLst>
      <p:ext uri="{BB962C8B-B14F-4D97-AF65-F5344CB8AC3E}">
        <p14:creationId xmlns:p14="http://schemas.microsoft.com/office/powerpoint/2010/main" val="37610850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E4A1E49-AB95-2C4C-B77C-26F87E1D1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155749"/>
            <a:ext cx="8026152" cy="762000"/>
          </a:xfrm>
        </p:spPr>
        <p:txBody>
          <a:bodyPr anchor="t">
            <a:normAutofit/>
          </a:bodyPr>
          <a:lstStyle/>
          <a:p>
            <a:pPr indent="1588" eaLnBrk="1" hangingPunct="1"/>
            <a:r>
              <a:rPr lang="it-IT" altLang="it-IT" sz="40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Quesito 1c</a:t>
            </a:r>
            <a:endParaRPr lang="it-IT" altLang="it-IT" sz="4000" b="1" baseline="30000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2771" name="Footer Placeholder 4">
            <a:extLst>
              <a:ext uri="{FF2B5EF4-FFF2-40B4-BE49-F238E27FC236}">
                <a16:creationId xmlns:a16="http://schemas.microsoft.com/office/drawing/2014/main" id="{ACF6F936-95E3-114E-9349-407E39854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-281291" y="6492874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 dirty="0">
                <a:solidFill>
                  <a:srgbClr val="898989"/>
                </a:solidFill>
                <a:latin typeface="Calibri" panose="020F0502020204030204" pitchFamily="34" charset="0"/>
              </a:rPr>
              <a:t>Daniela Valenti, 2020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92CF2F-BAE8-7741-B076-6BD65107F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C6D9B3D-563A-004E-99CD-2C5C8C31B410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15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2774" name="TextBox 5">
            <a:extLst>
              <a:ext uri="{FF2B5EF4-FFF2-40B4-BE49-F238E27FC236}">
                <a16:creationId xmlns:a16="http://schemas.microsoft.com/office/drawing/2014/main" id="{C75E4EA4-568E-814A-B953-0F10A591EB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47800" y="25146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800"/>
          </a:p>
        </p:txBody>
      </p:sp>
      <p:grpSp>
        <p:nvGrpSpPr>
          <p:cNvPr id="25" name="Gruppo 24">
            <a:extLst>
              <a:ext uri="{FF2B5EF4-FFF2-40B4-BE49-F238E27FC236}">
                <a16:creationId xmlns:a16="http://schemas.microsoft.com/office/drawing/2014/main" id="{33421B7F-9013-7B47-AE6A-C688E13034D7}"/>
              </a:ext>
            </a:extLst>
          </p:cNvPr>
          <p:cNvGrpSpPr/>
          <p:nvPr/>
        </p:nvGrpSpPr>
        <p:grpSpPr>
          <a:xfrm>
            <a:off x="467544" y="1844824"/>
            <a:ext cx="8242176" cy="3962076"/>
            <a:chOff x="467544" y="1357135"/>
            <a:chExt cx="8242176" cy="3962076"/>
          </a:xfrm>
        </p:grpSpPr>
        <p:grpSp>
          <p:nvGrpSpPr>
            <p:cNvPr id="24" name="Gruppo 23">
              <a:extLst>
                <a:ext uri="{FF2B5EF4-FFF2-40B4-BE49-F238E27FC236}">
                  <a16:creationId xmlns:a16="http://schemas.microsoft.com/office/drawing/2014/main" id="{B96227AB-DB81-2D4A-A026-901335E3101A}"/>
                </a:ext>
              </a:extLst>
            </p:cNvPr>
            <p:cNvGrpSpPr/>
            <p:nvPr/>
          </p:nvGrpSpPr>
          <p:grpSpPr>
            <a:xfrm>
              <a:off x="467544" y="1357135"/>
              <a:ext cx="8242176" cy="1987930"/>
              <a:chOff x="467544" y="1357135"/>
              <a:chExt cx="8242176" cy="1987930"/>
            </a:xfrm>
          </p:grpSpPr>
          <p:pic>
            <p:nvPicPr>
              <p:cNvPr id="8" name="Immagine 7">
                <a:extLst>
                  <a:ext uri="{FF2B5EF4-FFF2-40B4-BE49-F238E27FC236}">
                    <a16:creationId xmlns:a16="http://schemas.microsoft.com/office/drawing/2014/main" id="{0C099D2A-D0E1-304C-ADAC-491DF46930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7544" y="1357135"/>
                <a:ext cx="6332512" cy="1039305"/>
              </a:xfrm>
              <a:prstGeom prst="rect">
                <a:avLst/>
              </a:prstGeom>
            </p:spPr>
          </p:pic>
          <p:sp>
            <p:nvSpPr>
              <p:cNvPr id="10" name="Rettangolo 9">
                <a:extLst>
                  <a:ext uri="{FF2B5EF4-FFF2-40B4-BE49-F238E27FC236}">
                    <a16:creationId xmlns:a16="http://schemas.microsoft.com/office/drawing/2014/main" id="{7221E44F-8F15-724B-8508-76BE910EAF18}"/>
                  </a:ext>
                </a:extLst>
              </p:cNvPr>
              <p:cNvSpPr/>
              <p:nvPr/>
            </p:nvSpPr>
            <p:spPr>
              <a:xfrm>
                <a:off x="5796136" y="1951817"/>
                <a:ext cx="792088" cy="325444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A7B46FD0-4EA8-7C44-A8A6-1FCBD65872CC}"/>
                  </a:ext>
                </a:extLst>
              </p:cNvPr>
              <p:cNvSpPr txBox="1"/>
              <p:nvPr/>
            </p:nvSpPr>
            <p:spPr>
              <a:xfrm>
                <a:off x="5436096" y="2637179"/>
                <a:ext cx="3273624" cy="707886"/>
              </a:xfrm>
              <a:prstGeom prst="rect">
                <a:avLst/>
              </a:prstGeom>
              <a:solidFill>
                <a:srgbClr val="FFFBEF"/>
              </a:solidFill>
              <a:ln w="28575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2000" b="1" dirty="0">
                    <a:solidFill>
                      <a:srgbClr val="FF0000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rPr>
                  <a:t>Uguaglianza sempre falsa</a:t>
                </a:r>
                <a:r>
                  <a:rPr lang="it-IT" sz="2000" b="1" dirty="0">
                    <a:latin typeface="Arial Narrow" panose="020B0604020202020204" pitchFamily="34" charset="0"/>
                    <a:cs typeface="Arial Narrow" panose="020B0604020202020204" pitchFamily="34" charset="0"/>
                  </a:rPr>
                  <a:t>, cioè EQUAZIONE IMPOSSIBILE</a:t>
                </a:r>
              </a:p>
            </p:txBody>
          </p:sp>
          <p:cxnSp>
            <p:nvCxnSpPr>
              <p:cNvPr id="14" name="Connettore 2 13">
                <a:extLst>
                  <a:ext uri="{FF2B5EF4-FFF2-40B4-BE49-F238E27FC236}">
                    <a16:creationId xmlns:a16="http://schemas.microsoft.com/office/drawing/2014/main" id="{18E46850-9CAF-A447-86D3-F0D67C2A6002}"/>
                  </a:ext>
                </a:extLst>
              </p:cNvPr>
              <p:cNvCxnSpPr/>
              <p:nvPr/>
            </p:nvCxnSpPr>
            <p:spPr>
              <a:xfrm flipH="1" flipV="1">
                <a:off x="6588224" y="2114539"/>
                <a:ext cx="1008112" cy="48028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CasellaDiTesto 16">
              <a:extLst>
                <a:ext uri="{FF2B5EF4-FFF2-40B4-BE49-F238E27FC236}">
                  <a16:creationId xmlns:a16="http://schemas.microsoft.com/office/drawing/2014/main" id="{E6D24368-D24D-3B47-BF16-6A4275CC4BCD}"/>
                </a:ext>
              </a:extLst>
            </p:cNvPr>
            <p:cNvSpPr txBox="1"/>
            <p:nvPr/>
          </p:nvSpPr>
          <p:spPr>
            <a:xfrm>
              <a:off x="2051720" y="4365104"/>
              <a:ext cx="4748336" cy="954107"/>
            </a:xfrm>
            <a:prstGeom prst="rect">
              <a:avLst/>
            </a:prstGeom>
            <a:solidFill>
              <a:srgbClr val="FFFBEF"/>
            </a:solidFill>
            <a:ln w="285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800" b="1" dirty="0">
                  <a:solidFill>
                    <a:srgbClr val="FF0000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Il sistema non ha soluzione</a:t>
              </a:r>
              <a:r>
                <a:rPr lang="it-IT" sz="2800" b="1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, cioè SISTEMA IMPOSSIBILE</a:t>
              </a:r>
            </a:p>
          </p:txBody>
        </p:sp>
        <p:cxnSp>
          <p:nvCxnSpPr>
            <p:cNvPr id="18" name="Connettore 2 17">
              <a:extLst>
                <a:ext uri="{FF2B5EF4-FFF2-40B4-BE49-F238E27FC236}">
                  <a16:creationId xmlns:a16="http://schemas.microsoft.com/office/drawing/2014/main" id="{F2BF0961-0D30-A140-96BF-0451E24A06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23928" y="3078748"/>
              <a:ext cx="1512168" cy="1286356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F0F1ECE7-2C28-8E4E-B60E-7C59BE96F42A}"/>
              </a:ext>
            </a:extLst>
          </p:cNvPr>
          <p:cNvSpPr txBox="1"/>
          <p:nvPr/>
        </p:nvSpPr>
        <p:spPr>
          <a:xfrm>
            <a:off x="683568" y="1052736"/>
            <a:ext cx="4752528" cy="461665"/>
          </a:xfrm>
          <a:prstGeom prst="rect">
            <a:avLst/>
          </a:prstGeom>
          <a:solidFill>
            <a:srgbClr val="FFFBEF"/>
          </a:solidFill>
        </p:spPr>
        <p:txBody>
          <a:bodyPr wrap="square" rtlCol="0">
            <a:spAutoFit/>
          </a:bodyPr>
          <a:lstStyle/>
          <a:p>
            <a:r>
              <a:rPr lang="it-IT" sz="2400" b="1" dirty="0"/>
              <a:t>I calcoli per risolvere il sistema</a:t>
            </a:r>
          </a:p>
        </p:txBody>
      </p:sp>
    </p:spTree>
    <p:extLst>
      <p:ext uri="{BB962C8B-B14F-4D97-AF65-F5344CB8AC3E}">
        <p14:creationId xmlns:p14="http://schemas.microsoft.com/office/powerpoint/2010/main" val="36490965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E4A1E49-AB95-2C4C-B77C-26F87E1D1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155749"/>
            <a:ext cx="8026152" cy="762000"/>
          </a:xfrm>
        </p:spPr>
        <p:txBody>
          <a:bodyPr anchor="t">
            <a:normAutofit/>
          </a:bodyPr>
          <a:lstStyle/>
          <a:p>
            <a:pPr indent="1588" eaLnBrk="1" hangingPunct="1"/>
            <a:r>
              <a:rPr lang="it-IT" altLang="it-IT" sz="40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Quesiti 2c e 3c</a:t>
            </a:r>
            <a:endParaRPr lang="it-IT" altLang="it-IT" sz="4000" b="1" baseline="30000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2771" name="Footer Placeholder 4">
            <a:extLst>
              <a:ext uri="{FF2B5EF4-FFF2-40B4-BE49-F238E27FC236}">
                <a16:creationId xmlns:a16="http://schemas.microsoft.com/office/drawing/2014/main" id="{ACF6F936-95E3-114E-9349-407E39854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-281291" y="6492874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 dirty="0">
                <a:solidFill>
                  <a:srgbClr val="898989"/>
                </a:solidFill>
                <a:latin typeface="Calibri" panose="020F0502020204030204" pitchFamily="34" charset="0"/>
              </a:rPr>
              <a:t>Daniela Valenti, 2020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92CF2F-BAE8-7741-B076-6BD65107F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C6D9B3D-563A-004E-99CD-2C5C8C31B410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16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2774" name="TextBox 5">
            <a:extLst>
              <a:ext uri="{FF2B5EF4-FFF2-40B4-BE49-F238E27FC236}">
                <a16:creationId xmlns:a16="http://schemas.microsoft.com/office/drawing/2014/main" id="{C75E4EA4-568E-814A-B953-0F10A591EB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47800" y="25146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80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0C099D2A-D0E1-304C-ADAC-491DF46930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612"/>
          <a:stretch/>
        </p:blipFill>
        <p:spPr>
          <a:xfrm>
            <a:off x="635308" y="1511028"/>
            <a:ext cx="2304256" cy="1039305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7B46FD0-4EA8-7C44-A8A6-1FCBD65872CC}"/>
              </a:ext>
            </a:extLst>
          </p:cNvPr>
          <p:cNvSpPr txBox="1"/>
          <p:nvPr/>
        </p:nvSpPr>
        <p:spPr>
          <a:xfrm>
            <a:off x="4204370" y="1638667"/>
            <a:ext cx="4584948" cy="1200329"/>
          </a:xfrm>
          <a:prstGeom prst="rect">
            <a:avLst/>
          </a:prstGeom>
          <a:solidFill>
            <a:srgbClr val="FFFBEF"/>
          </a:solidFill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0000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Equazione di retta in forma implicita</a:t>
            </a:r>
          </a:p>
          <a:p>
            <a:r>
              <a:rPr lang="it-IT" sz="24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Esplicito y e ottengo</a:t>
            </a:r>
          </a:p>
          <a:p>
            <a:pPr algn="ctr"/>
            <a:r>
              <a:rPr lang="it-IT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3</a:t>
            </a:r>
            <a:r>
              <a:rPr lang="it-IT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+ </a:t>
            </a:r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F2BF0961-0D30-A140-96BF-0451E24A0696}"/>
              </a:ext>
            </a:extLst>
          </p:cNvPr>
          <p:cNvCxnSpPr>
            <a:cxnSpLocks/>
          </p:cNvCxnSpPr>
          <p:nvPr/>
        </p:nvCxnSpPr>
        <p:spPr>
          <a:xfrm flipH="1">
            <a:off x="2799904" y="1915242"/>
            <a:ext cx="1404466" cy="296017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FC8E58B-9BC6-3F41-9C6F-05A65BFCF611}"/>
              </a:ext>
            </a:extLst>
          </p:cNvPr>
          <p:cNvSpPr txBox="1"/>
          <p:nvPr/>
        </p:nvSpPr>
        <p:spPr>
          <a:xfrm>
            <a:off x="827584" y="918068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Il grafico di due rette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C7A973B9-5399-364A-AA81-DDCC1AF907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2" y="2996952"/>
            <a:ext cx="3600400" cy="3318237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5C5A35BF-1E6D-544A-8A73-C645AF7F0F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034" y="3212976"/>
            <a:ext cx="4423284" cy="1105071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B4FDADC4-9FEA-F94F-99F0-62A2F7C846A4}"/>
              </a:ext>
            </a:extLst>
          </p:cNvPr>
          <p:cNvSpPr txBox="1"/>
          <p:nvPr/>
        </p:nvSpPr>
        <p:spPr>
          <a:xfrm>
            <a:off x="4395048" y="4813826"/>
            <a:ext cx="4281736" cy="1200329"/>
          </a:xfrm>
          <a:prstGeom prst="rect">
            <a:avLst/>
          </a:prstGeom>
          <a:solidFill>
            <a:srgbClr val="FFFBEF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Sono parallele</a:t>
            </a:r>
            <a:endParaRPr lang="it-IT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rette </a:t>
            </a:r>
            <a:r>
              <a:rPr lang="it-IT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= </a:t>
            </a:r>
            <a:r>
              <a:rPr lang="it-IT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it-IT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it-IT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= </a:t>
            </a:r>
            <a:r>
              <a:rPr lang="it-IT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it-IT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+ </a:t>
            </a:r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 hanno la stessa pendenza </a:t>
            </a:r>
            <a:r>
              <a:rPr lang="it-IT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9435384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E4A1E49-AB95-2C4C-B77C-26F87E1D1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155749"/>
            <a:ext cx="8026152" cy="762000"/>
          </a:xfrm>
        </p:spPr>
        <p:txBody>
          <a:bodyPr anchor="t">
            <a:normAutofit/>
          </a:bodyPr>
          <a:lstStyle/>
          <a:p>
            <a:pPr indent="1588" eaLnBrk="1" hangingPunct="1"/>
            <a:r>
              <a:rPr lang="it-IT" altLang="it-IT" sz="40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Quesito 1d</a:t>
            </a:r>
            <a:endParaRPr lang="it-IT" altLang="it-IT" sz="4000" b="1" baseline="30000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2771" name="Footer Placeholder 4">
            <a:extLst>
              <a:ext uri="{FF2B5EF4-FFF2-40B4-BE49-F238E27FC236}">
                <a16:creationId xmlns:a16="http://schemas.microsoft.com/office/drawing/2014/main" id="{ACF6F936-95E3-114E-9349-407E39854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-281291" y="6492874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 dirty="0">
                <a:solidFill>
                  <a:srgbClr val="898989"/>
                </a:solidFill>
                <a:latin typeface="Calibri" panose="020F0502020204030204" pitchFamily="34" charset="0"/>
              </a:rPr>
              <a:t>Daniela Valenti, 2020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92CF2F-BAE8-7741-B076-6BD65107F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C6D9B3D-563A-004E-99CD-2C5C8C31B410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17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2774" name="TextBox 5">
            <a:extLst>
              <a:ext uri="{FF2B5EF4-FFF2-40B4-BE49-F238E27FC236}">
                <a16:creationId xmlns:a16="http://schemas.microsoft.com/office/drawing/2014/main" id="{C75E4EA4-568E-814A-B953-0F10A591EB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47800" y="25146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800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E6D24368-D24D-3B47-BF16-6A4275CC4BCD}"/>
              </a:ext>
            </a:extLst>
          </p:cNvPr>
          <p:cNvSpPr txBox="1"/>
          <p:nvPr/>
        </p:nvSpPr>
        <p:spPr>
          <a:xfrm>
            <a:off x="2051720" y="4852793"/>
            <a:ext cx="5832648" cy="954107"/>
          </a:xfrm>
          <a:prstGeom prst="rect">
            <a:avLst/>
          </a:prstGeom>
          <a:solidFill>
            <a:srgbClr val="FFFBEF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078F4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Il sistema non determina una soluzione</a:t>
            </a:r>
            <a:r>
              <a:rPr lang="it-IT" sz="28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, cioè SISTEMA INDETERMINATO</a:t>
            </a:r>
          </a:p>
        </p:txBody>
      </p: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F2BF0961-0D30-A140-96BF-0451E24A0696}"/>
              </a:ext>
            </a:extLst>
          </p:cNvPr>
          <p:cNvCxnSpPr>
            <a:cxnSpLocks/>
          </p:cNvCxnSpPr>
          <p:nvPr/>
        </p:nvCxnSpPr>
        <p:spPr>
          <a:xfrm flipH="1">
            <a:off x="3923928" y="3566437"/>
            <a:ext cx="1512168" cy="128635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F0F1ECE7-2C28-8E4E-B60E-7C59BE96F42A}"/>
              </a:ext>
            </a:extLst>
          </p:cNvPr>
          <p:cNvSpPr txBox="1"/>
          <p:nvPr/>
        </p:nvSpPr>
        <p:spPr>
          <a:xfrm>
            <a:off x="683568" y="1052736"/>
            <a:ext cx="4752528" cy="461665"/>
          </a:xfrm>
          <a:prstGeom prst="rect">
            <a:avLst/>
          </a:prstGeom>
          <a:solidFill>
            <a:srgbClr val="FFFBEF"/>
          </a:solidFill>
        </p:spPr>
        <p:txBody>
          <a:bodyPr wrap="square" rtlCol="0">
            <a:spAutoFit/>
          </a:bodyPr>
          <a:lstStyle/>
          <a:p>
            <a:r>
              <a:rPr lang="it-IT" sz="2400" b="1" dirty="0"/>
              <a:t>I calcoli per risolvere il sistema</a:t>
            </a:r>
          </a:p>
        </p:txBody>
      </p: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08CCB792-80D4-F04C-8333-A0BB59C28A88}"/>
              </a:ext>
            </a:extLst>
          </p:cNvPr>
          <p:cNvGrpSpPr/>
          <p:nvPr/>
        </p:nvGrpSpPr>
        <p:grpSpPr>
          <a:xfrm>
            <a:off x="457200" y="1698725"/>
            <a:ext cx="8252520" cy="2134029"/>
            <a:chOff x="457200" y="1698725"/>
            <a:chExt cx="8252520" cy="2134029"/>
          </a:xfrm>
        </p:grpSpPr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A7B46FD0-4EA8-7C44-A8A6-1FCBD65872CC}"/>
                </a:ext>
              </a:extLst>
            </p:cNvPr>
            <p:cNvSpPr txBox="1"/>
            <p:nvPr/>
          </p:nvSpPr>
          <p:spPr>
            <a:xfrm>
              <a:off x="5436096" y="3124868"/>
              <a:ext cx="3273624" cy="707886"/>
            </a:xfrm>
            <a:prstGeom prst="rect">
              <a:avLst/>
            </a:prstGeom>
            <a:solidFill>
              <a:srgbClr val="FFFBEF"/>
            </a:solidFill>
            <a:ln w="285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000" b="1" dirty="0">
                  <a:solidFill>
                    <a:srgbClr val="078F41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Uguaglianza sempre vera</a:t>
              </a:r>
              <a:r>
                <a:rPr lang="it-IT" sz="2000" b="1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, cioè EQUAZIONE INDETERMINATA</a:t>
              </a:r>
            </a:p>
          </p:txBody>
        </p:sp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4EC938DE-72ED-7F41-AEB6-AF059CD200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1698725"/>
              <a:ext cx="6553200" cy="1003300"/>
            </a:xfrm>
            <a:prstGeom prst="rect">
              <a:avLst/>
            </a:prstGeom>
          </p:spPr>
        </p:pic>
        <p:sp>
          <p:nvSpPr>
            <p:cNvPr id="20" name="Rettangolo 19">
              <a:extLst>
                <a:ext uri="{FF2B5EF4-FFF2-40B4-BE49-F238E27FC236}">
                  <a16:creationId xmlns:a16="http://schemas.microsoft.com/office/drawing/2014/main" id="{5E45D425-587A-1E4C-9DC5-AA3C36C96A5C}"/>
                </a:ext>
              </a:extLst>
            </p:cNvPr>
            <p:cNvSpPr/>
            <p:nvPr/>
          </p:nvSpPr>
          <p:spPr>
            <a:xfrm>
              <a:off x="5792688" y="2289405"/>
              <a:ext cx="792088" cy="325444"/>
            </a:xfrm>
            <a:prstGeom prst="rect">
              <a:avLst/>
            </a:prstGeom>
            <a:noFill/>
            <a:ln w="28575">
              <a:solidFill>
                <a:srgbClr val="078F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21" name="Connettore 2 20">
              <a:extLst>
                <a:ext uri="{FF2B5EF4-FFF2-40B4-BE49-F238E27FC236}">
                  <a16:creationId xmlns:a16="http://schemas.microsoft.com/office/drawing/2014/main" id="{50C88D2F-82E2-1E48-B197-25DA5832BCD4}"/>
                </a:ext>
              </a:extLst>
            </p:cNvPr>
            <p:cNvCxnSpPr/>
            <p:nvPr/>
          </p:nvCxnSpPr>
          <p:spPr>
            <a:xfrm flipH="1" flipV="1">
              <a:off x="6588224" y="2602228"/>
              <a:ext cx="1008112" cy="480280"/>
            </a:xfrm>
            <a:prstGeom prst="straightConnector1">
              <a:avLst/>
            </a:prstGeom>
            <a:ln w="28575">
              <a:solidFill>
                <a:srgbClr val="078F4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A69575C2-204F-ED4D-AFEB-818292F6EAE3}"/>
                </a:ext>
              </a:extLst>
            </p:cNvPr>
            <p:cNvSpPr/>
            <p:nvPr/>
          </p:nvSpPr>
          <p:spPr>
            <a:xfrm>
              <a:off x="3923928" y="1837844"/>
              <a:ext cx="432048" cy="362531"/>
            </a:xfrm>
            <a:prstGeom prst="rect">
              <a:avLst/>
            </a:prstGeom>
            <a:noFill/>
            <a:ln w="317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23" name="Connettore 2 22">
              <a:extLst>
                <a:ext uri="{FF2B5EF4-FFF2-40B4-BE49-F238E27FC236}">
                  <a16:creationId xmlns:a16="http://schemas.microsoft.com/office/drawing/2014/main" id="{217E21EC-0372-A942-95CC-AA03836B74D2}"/>
                </a:ext>
              </a:extLst>
            </p:cNvPr>
            <p:cNvCxnSpPr>
              <a:cxnSpLocks/>
            </p:cNvCxnSpPr>
            <p:nvPr/>
          </p:nvCxnSpPr>
          <p:spPr>
            <a:xfrm>
              <a:off x="3912044" y="2194961"/>
              <a:ext cx="159794" cy="257166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452845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E4A1E49-AB95-2C4C-B77C-26F87E1D1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155749"/>
            <a:ext cx="8026152" cy="762000"/>
          </a:xfrm>
        </p:spPr>
        <p:txBody>
          <a:bodyPr anchor="t">
            <a:normAutofit/>
          </a:bodyPr>
          <a:lstStyle/>
          <a:p>
            <a:pPr indent="1588" eaLnBrk="1" hangingPunct="1"/>
            <a:r>
              <a:rPr lang="it-IT" altLang="it-IT" sz="40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Quesiti 2d e 3d</a:t>
            </a:r>
            <a:endParaRPr lang="it-IT" altLang="it-IT" sz="4000" b="1" baseline="30000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2771" name="Footer Placeholder 4">
            <a:extLst>
              <a:ext uri="{FF2B5EF4-FFF2-40B4-BE49-F238E27FC236}">
                <a16:creationId xmlns:a16="http://schemas.microsoft.com/office/drawing/2014/main" id="{ACF6F936-95E3-114E-9349-407E39854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-281291" y="6492874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 dirty="0">
                <a:solidFill>
                  <a:srgbClr val="898989"/>
                </a:solidFill>
                <a:latin typeface="Calibri" panose="020F0502020204030204" pitchFamily="34" charset="0"/>
              </a:rPr>
              <a:t>Daniela Valenti, 2020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92CF2F-BAE8-7741-B076-6BD65107F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C6D9B3D-563A-004E-99CD-2C5C8C31B410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18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2774" name="TextBox 5">
            <a:extLst>
              <a:ext uri="{FF2B5EF4-FFF2-40B4-BE49-F238E27FC236}">
                <a16:creationId xmlns:a16="http://schemas.microsoft.com/office/drawing/2014/main" id="{C75E4EA4-568E-814A-B953-0F10A591EB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47800" y="25146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80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7B46FD0-4EA8-7C44-A8A6-1FCBD65872CC}"/>
              </a:ext>
            </a:extLst>
          </p:cNvPr>
          <p:cNvSpPr txBox="1"/>
          <p:nvPr/>
        </p:nvSpPr>
        <p:spPr>
          <a:xfrm>
            <a:off x="4204370" y="1479135"/>
            <a:ext cx="4584948" cy="1200329"/>
          </a:xfrm>
          <a:prstGeom prst="rect">
            <a:avLst/>
          </a:prstGeom>
          <a:solidFill>
            <a:srgbClr val="FFFBEF"/>
          </a:solidFill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0000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Equazione di retta in forma implicita</a:t>
            </a:r>
          </a:p>
          <a:p>
            <a:r>
              <a:rPr lang="it-IT" sz="24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 Esplicito y e ottengo</a:t>
            </a:r>
          </a:p>
          <a:p>
            <a:pPr algn="ctr"/>
            <a:r>
              <a:rPr lang="it-IT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3</a:t>
            </a:r>
            <a:r>
              <a:rPr lang="it-IT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it-IT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FC8E58B-9BC6-3F41-9C6F-05A65BFCF611}"/>
              </a:ext>
            </a:extLst>
          </p:cNvPr>
          <p:cNvSpPr txBox="1"/>
          <p:nvPr/>
        </p:nvSpPr>
        <p:spPr>
          <a:xfrm>
            <a:off x="827584" y="918068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Il grafico di due rette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B4FDADC4-9FEA-F94F-99F0-62A2F7C846A4}"/>
              </a:ext>
            </a:extLst>
          </p:cNvPr>
          <p:cNvSpPr txBox="1"/>
          <p:nvPr/>
        </p:nvSpPr>
        <p:spPr>
          <a:xfrm>
            <a:off x="4423072" y="4866015"/>
            <a:ext cx="4386186" cy="1200329"/>
          </a:xfrm>
          <a:prstGeom prst="rect">
            <a:avLst/>
          </a:prstGeom>
          <a:solidFill>
            <a:srgbClr val="FFFBEF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078F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Sono coincidenti</a:t>
            </a:r>
          </a:p>
          <a:p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rette </a:t>
            </a:r>
            <a:r>
              <a:rPr lang="it-IT" sz="2400" b="1" i="1" dirty="0">
                <a:solidFill>
                  <a:srgbClr val="078F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= </a:t>
            </a:r>
            <a:r>
              <a:rPr lang="it-IT" sz="2400" b="1" dirty="0">
                <a:solidFill>
                  <a:srgbClr val="078F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it-IT" sz="2400" b="1" i="1" dirty="0">
                <a:solidFill>
                  <a:srgbClr val="078F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it-IT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b="1" dirty="0">
                <a:solidFill>
                  <a:srgbClr val="078F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it-IT" sz="2400" b="1" i="1" dirty="0">
                <a:solidFill>
                  <a:srgbClr val="078F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– y = </a:t>
            </a:r>
            <a:r>
              <a:rPr lang="it-IT" sz="2400" b="1" dirty="0">
                <a:solidFill>
                  <a:srgbClr val="078F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  <a:p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 hanno </a:t>
            </a:r>
            <a:r>
              <a:rPr lang="it-IT" sz="2400" b="1" dirty="0">
                <a:solidFill>
                  <a:srgbClr val="078F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equazioni equivalenti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A429DB5-1848-9C42-8F37-726CF73268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39" y="1458991"/>
            <a:ext cx="2235065" cy="996718"/>
          </a:xfrm>
          <a:prstGeom prst="rect">
            <a:avLst/>
          </a:prstGeom>
        </p:spPr>
      </p:pic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B118E904-2C6C-0942-9FDB-464DB829068E}"/>
              </a:ext>
            </a:extLst>
          </p:cNvPr>
          <p:cNvCxnSpPr>
            <a:cxnSpLocks/>
          </p:cNvCxnSpPr>
          <p:nvPr/>
        </p:nvCxnSpPr>
        <p:spPr>
          <a:xfrm flipH="1">
            <a:off x="2799904" y="1915242"/>
            <a:ext cx="1404466" cy="289622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magine 9">
            <a:extLst>
              <a:ext uri="{FF2B5EF4-FFF2-40B4-BE49-F238E27FC236}">
                <a16:creationId xmlns:a16="http://schemas.microsoft.com/office/drawing/2014/main" id="{25C2596C-061A-BA41-B824-79B2E9CBD4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558" y="3291027"/>
            <a:ext cx="4457700" cy="1016000"/>
          </a:xfrm>
          <a:prstGeom prst="rect">
            <a:avLst/>
          </a:prstGeom>
          <a:ln w="28575">
            <a:solidFill>
              <a:srgbClr val="078F41"/>
            </a:solidFill>
          </a:ln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41AC6309-1AD9-D34E-820E-E65459398D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35499"/>
            <a:ext cx="3666086" cy="3666086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1117496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Footer Placeholder 5">
            <a:extLst>
              <a:ext uri="{FF2B5EF4-FFF2-40B4-BE49-F238E27FC236}">
                <a16:creationId xmlns:a16="http://schemas.microsoft.com/office/drawing/2014/main" id="{9DA9CE4A-24F5-F043-8B75-26F42CF32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>
                <a:latin typeface="Calibri" panose="020F0502020204030204" pitchFamily="34" charset="0"/>
              </a:rPr>
              <a:t>Daniela Valenti,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656E56-1CB6-E142-A9FC-FDA5BD8F7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3BD4768-9C9C-904C-BE4F-7CA5F94A5AFE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19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9461" name="Title 4">
            <a:extLst>
              <a:ext uri="{FF2B5EF4-FFF2-40B4-BE49-F238E27FC236}">
                <a16:creationId xmlns:a16="http://schemas.microsoft.com/office/drawing/2014/main" id="{DBBA0007-D0FB-B640-9558-733771410F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2400"/>
            <a:ext cx="9144000" cy="609600"/>
          </a:xfrm>
        </p:spPr>
        <p:txBody>
          <a:bodyPr anchor="t"/>
          <a:lstStyle/>
          <a:p>
            <a:r>
              <a:rPr lang="it-IT" altLang="it-IT" sz="4000" b="1" dirty="0">
                <a:solidFill>
                  <a:srgbClr val="FF0000"/>
                </a:solidFill>
                <a:latin typeface="Arial Narrow Bold" panose="020B0606020202030204" pitchFamily="34" charset="0"/>
                <a:ea typeface="ＭＳ Ｐゴシック" panose="020B0600070205080204" pitchFamily="34" charset="-128"/>
              </a:rPr>
              <a:t>Riconoscere equazioni di rette parallele</a:t>
            </a:r>
            <a:endParaRPr lang="it-IT" altLang="it-IT" sz="4000" b="1" dirty="0">
              <a:solidFill>
                <a:srgbClr val="0000FF"/>
              </a:solidFill>
              <a:latin typeface="Arial Narrow Bold" panose="020B0606020202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9462" name="TextBox 21">
            <a:extLst>
              <a:ext uri="{FF2B5EF4-FFF2-40B4-BE49-F238E27FC236}">
                <a16:creationId xmlns:a16="http://schemas.microsoft.com/office/drawing/2014/main" id="{B6F4540F-3187-9E45-BE75-20D039CFD0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029200"/>
            <a:ext cx="3276600" cy="1323439"/>
          </a:xfrm>
          <a:prstGeom prst="rect">
            <a:avLst/>
          </a:prstGeom>
          <a:solidFill>
            <a:srgbClr val="FEFFD5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000" b="1" dirty="0">
                <a:solidFill>
                  <a:srgbClr val="078F41"/>
                </a:solidFill>
                <a:latin typeface="Arial Narrow" panose="020B0604020202020204" pitchFamily="34" charset="0"/>
              </a:rPr>
              <a:t>Uguaglianza sempre vera, </a:t>
            </a:r>
            <a:r>
              <a:rPr lang="it-IT" altLang="it-IT" sz="2000" b="1" dirty="0">
                <a:latin typeface="Arial Narrow" panose="020B0604020202020204" pitchFamily="34" charset="0"/>
              </a:rPr>
              <a:t>cioè EQUAZIONE INDETERMINATA</a:t>
            </a:r>
          </a:p>
          <a:p>
            <a:pPr eaLnBrk="1" hangingPunct="1"/>
            <a:r>
              <a:rPr lang="it-IT" altLang="it-IT" sz="2000" b="1" dirty="0">
                <a:latin typeface="Arial Narrow" panose="020B0604020202020204" pitchFamily="34" charset="0"/>
              </a:rPr>
              <a:t>SISTEMA INDETERMINATO</a:t>
            </a:r>
          </a:p>
          <a:p>
            <a:pPr algn="ctr" eaLnBrk="1" hangingPunct="1"/>
            <a:r>
              <a:rPr lang="it-IT" altLang="it-IT" sz="2000" b="1" dirty="0">
                <a:solidFill>
                  <a:srgbClr val="078F41"/>
                </a:solidFill>
              </a:rPr>
              <a:t>RETTE COINCIDENTI</a:t>
            </a:r>
          </a:p>
        </p:txBody>
      </p:sp>
      <p:sp>
        <p:nvSpPr>
          <p:cNvPr id="19463" name="TextBox 11">
            <a:extLst>
              <a:ext uri="{FF2B5EF4-FFF2-40B4-BE49-F238E27FC236}">
                <a16:creationId xmlns:a16="http://schemas.microsoft.com/office/drawing/2014/main" id="{FC691BEA-4D65-3446-92DC-BF0CCA6F8F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762000"/>
            <a:ext cx="8763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/>
              <a:t>Il procedimento seguito prima si può ripetere in generale, a partire dalle </a:t>
            </a:r>
            <a:r>
              <a:rPr lang="it-IT" altLang="it-IT" b="1" i="1"/>
              <a:t>equazioni esplicite </a:t>
            </a:r>
            <a:r>
              <a:rPr lang="it-IT" altLang="it-IT" b="1"/>
              <a:t>di una qualunque coppia di rette con la </a:t>
            </a:r>
            <a:r>
              <a:rPr lang="it-IT" altLang="it-IT" b="1">
                <a:solidFill>
                  <a:srgbClr val="FF0000"/>
                </a:solidFill>
              </a:rPr>
              <a:t>stessa pendenza </a:t>
            </a:r>
            <a:r>
              <a:rPr lang="it-IT" altLang="it-IT" b="1" i="1">
                <a:solidFill>
                  <a:srgbClr val="FF0000"/>
                </a:solidFill>
              </a:rPr>
              <a:t>m</a:t>
            </a:r>
            <a:r>
              <a:rPr lang="it-IT" altLang="it-IT" b="1"/>
              <a:t>: ecco che cosa si trova.</a:t>
            </a:r>
            <a:endParaRPr lang="it-IT" altLang="it-IT" b="1" i="1"/>
          </a:p>
        </p:txBody>
      </p:sp>
      <p:pic>
        <p:nvPicPr>
          <p:cNvPr id="19464" name="Picture 12" descr="Schermata 2014-09-13 alle 18.41.23.png">
            <a:extLst>
              <a:ext uri="{FF2B5EF4-FFF2-40B4-BE49-F238E27FC236}">
                <a16:creationId xmlns:a16="http://schemas.microsoft.com/office/drawing/2014/main" id="{247CB0AA-B8C6-D446-8F53-CFA0FAF37C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"/>
          <a:stretch/>
        </p:blipFill>
        <p:spPr bwMode="auto">
          <a:xfrm>
            <a:off x="611560" y="2971800"/>
            <a:ext cx="6297240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0D50E4A-2724-3945-8E62-42B1263D1631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3733800" y="4495800"/>
            <a:ext cx="1676400" cy="5334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CEB8C375-C2D5-8447-87AF-AF6BCF268A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3962400"/>
            <a:ext cx="914400" cy="5334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it-IT" altLang="it-IT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9467" name="TextBox 21">
            <a:extLst>
              <a:ext uri="{FF2B5EF4-FFF2-40B4-BE49-F238E27FC236}">
                <a16:creationId xmlns:a16="http://schemas.microsoft.com/office/drawing/2014/main" id="{543CD52E-EBAF-B249-AA30-6D20066EEA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5029200"/>
            <a:ext cx="3048000" cy="1323975"/>
          </a:xfrm>
          <a:prstGeom prst="rect">
            <a:avLst/>
          </a:prstGeom>
          <a:solidFill>
            <a:srgbClr val="FEFFD5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000" b="1">
                <a:solidFill>
                  <a:srgbClr val="FF0000"/>
                </a:solidFill>
                <a:latin typeface="Arial Narrow" panose="020B0604020202020204" pitchFamily="34" charset="0"/>
              </a:rPr>
              <a:t>Uguaglianza falsa</a:t>
            </a:r>
            <a:r>
              <a:rPr lang="it-IT" altLang="it-IT" sz="2000" b="1">
                <a:latin typeface="Arial Narrow" panose="020B0604020202020204" pitchFamily="34" charset="0"/>
              </a:rPr>
              <a:t>, cioè EQUAZIONE IMPOSSIBILE</a:t>
            </a:r>
          </a:p>
          <a:p>
            <a:pPr eaLnBrk="1" hangingPunct="1"/>
            <a:r>
              <a:rPr lang="it-IT" altLang="it-IT" sz="2000" b="1">
                <a:latin typeface="Arial Narrow" panose="020B0604020202020204" pitchFamily="34" charset="0"/>
              </a:rPr>
              <a:t>SISTEMA IMPOSSIBILE</a:t>
            </a:r>
          </a:p>
          <a:p>
            <a:pPr algn="ctr" eaLnBrk="1" hangingPunct="1"/>
            <a:r>
              <a:rPr lang="it-IT" altLang="it-IT" sz="2000" b="1">
                <a:solidFill>
                  <a:srgbClr val="FF0000"/>
                </a:solidFill>
              </a:rPr>
              <a:t>RETTE PARALLELE</a:t>
            </a:r>
            <a:endParaRPr lang="it-IT" altLang="it-IT" sz="2000" b="1">
              <a:solidFill>
                <a:srgbClr val="FF0000"/>
              </a:solidFill>
              <a:latin typeface="Arial Narrow" panose="020B0604020202020204" pitchFamily="34" charset="0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8D1FA86-1FAD-B946-99AD-A13CE9F615E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324600" y="4495800"/>
            <a:ext cx="1295400" cy="5334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" name="Immagine 2">
            <a:extLst>
              <a:ext uri="{FF2B5EF4-FFF2-40B4-BE49-F238E27FC236}">
                <a16:creationId xmlns:a16="http://schemas.microsoft.com/office/drawing/2014/main" id="{EDD7718A-1489-6C4F-AA57-ED7FB187ED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0"/>
          <a:stretch/>
        </p:blipFill>
        <p:spPr>
          <a:xfrm>
            <a:off x="3347864" y="1874837"/>
            <a:ext cx="1728192" cy="107415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olo 1">
            <a:extLst>
              <a:ext uri="{FF2B5EF4-FFF2-40B4-BE49-F238E27FC236}">
                <a16:creationId xmlns:a16="http://schemas.microsoft.com/office/drawing/2014/main" id="{A37FAF06-4152-974E-AA1D-149912C045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1079" y="308918"/>
            <a:ext cx="8458200" cy="836712"/>
          </a:xfrm>
        </p:spPr>
        <p:txBody>
          <a:bodyPr/>
          <a:lstStyle/>
          <a:p>
            <a:pPr eaLnBrk="1" hangingPunct="1"/>
            <a:r>
              <a:rPr lang="it-IT" altLang="it-IT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Punto comune a due rette</a:t>
            </a:r>
            <a:endParaRPr lang="it-IT" altLang="it-IT" b="1" baseline="30000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5363" name="Footer Placeholder 5">
            <a:extLst>
              <a:ext uri="{FF2B5EF4-FFF2-40B4-BE49-F238E27FC236}">
                <a16:creationId xmlns:a16="http://schemas.microsoft.com/office/drawing/2014/main" id="{0F68719C-B2F3-4647-BBD6-B53ED4C09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 dirty="0">
                <a:latin typeface="Calibri" panose="020F0502020204030204" pitchFamily="34" charset="0"/>
              </a:rPr>
              <a:t>Daniela Valenti,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244B37-C522-4E49-BD2C-9282F7904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E09D59F-F002-C347-B1F4-E0155949C23F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9F90508E-A9CC-7E4B-A7C8-F4F64EF461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340768"/>
            <a:ext cx="3581400" cy="4025900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6D423F34-31F3-4A4F-BDC5-B962E13845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12" y="2068937"/>
            <a:ext cx="4727022" cy="2160240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C00236E-CA66-8140-9F4D-509A7861818C}"/>
              </a:ext>
            </a:extLst>
          </p:cNvPr>
          <p:cNvSpPr txBox="1"/>
          <p:nvPr/>
        </p:nvSpPr>
        <p:spPr>
          <a:xfrm>
            <a:off x="5026619" y="5517232"/>
            <a:ext cx="3868831" cy="830997"/>
          </a:xfrm>
          <a:prstGeom prst="rect">
            <a:avLst/>
          </a:prstGeom>
          <a:solidFill>
            <a:srgbClr val="FFFBEF"/>
          </a:solidFill>
        </p:spPr>
        <p:txBody>
          <a:bodyPr wrap="square" rtlCol="0">
            <a:spAutoFit/>
          </a:bodyPr>
          <a:lstStyle/>
          <a:p>
            <a:r>
              <a:rPr lang="it-IT" sz="2400" b="1" dirty="0"/>
              <a:t>Le due rette hanno in comune il punto </a:t>
            </a:r>
            <a:r>
              <a:rPr lang="it-IT" sz="2400" b="1" dirty="0">
                <a:solidFill>
                  <a:srgbClr val="FF0000"/>
                </a:solidFill>
              </a:rPr>
              <a:t>A(1, 2)</a:t>
            </a:r>
            <a:endParaRPr lang="it-IT" sz="2400" b="1" dirty="0"/>
          </a:p>
        </p:txBody>
      </p: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58916927-2509-1940-8D00-A1C682B68FFA}"/>
              </a:ext>
            </a:extLst>
          </p:cNvPr>
          <p:cNvCxnSpPr>
            <a:cxnSpLocks/>
          </p:cNvCxnSpPr>
          <p:nvPr/>
        </p:nvCxnSpPr>
        <p:spPr>
          <a:xfrm>
            <a:off x="4458516" y="3356992"/>
            <a:ext cx="194421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A8A531CC-5FEE-0E46-B39E-45588C279703}"/>
              </a:ext>
            </a:extLst>
          </p:cNvPr>
          <p:cNvSpPr txBox="1"/>
          <p:nvPr/>
        </p:nvSpPr>
        <p:spPr>
          <a:xfrm>
            <a:off x="395536" y="4365104"/>
            <a:ext cx="3851920" cy="1200329"/>
          </a:xfrm>
          <a:prstGeom prst="rect">
            <a:avLst/>
          </a:prstGeom>
          <a:solidFill>
            <a:srgbClr val="FFFBEF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/>
              <a:t>Trovo la coppia ordinata di numeri </a:t>
            </a:r>
            <a:r>
              <a:rPr lang="it-IT" sz="2400" b="1" dirty="0">
                <a:solidFill>
                  <a:srgbClr val="FF0000"/>
                </a:solidFill>
              </a:rPr>
              <a:t>(1, 2)</a:t>
            </a:r>
            <a:r>
              <a:rPr lang="it-IT" sz="2400" b="1" dirty="0"/>
              <a:t> in tutte e due le tabelle </a:t>
            </a:r>
          </a:p>
        </p:txBody>
      </p:sp>
    </p:spTree>
    <p:extLst>
      <p:ext uri="{BB962C8B-B14F-4D97-AF65-F5344CB8AC3E}">
        <p14:creationId xmlns:p14="http://schemas.microsoft.com/office/powerpoint/2010/main" val="39407817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5">
            <a:extLst>
              <a:ext uri="{FF2B5EF4-FFF2-40B4-BE49-F238E27FC236}">
                <a16:creationId xmlns:a16="http://schemas.microsoft.com/office/drawing/2014/main" id="{CB08556B-5D9D-F945-B962-C74F1E215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>
                <a:latin typeface="Calibri" panose="020F0502020204030204" pitchFamily="34" charset="0"/>
              </a:rPr>
              <a:t>Daniela Valenti,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206A7F-7EEE-EB43-9E8D-F1CE1B753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BF73AB0-5043-2847-96F7-2BBF5C548274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20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0484" name="Title 4">
            <a:extLst>
              <a:ext uri="{FF2B5EF4-FFF2-40B4-BE49-F238E27FC236}">
                <a16:creationId xmlns:a16="http://schemas.microsoft.com/office/drawing/2014/main" id="{70930C0F-3F65-074F-8D27-20B97989A7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" y="152400"/>
            <a:ext cx="8839200" cy="609600"/>
          </a:xfrm>
        </p:spPr>
        <p:txBody>
          <a:bodyPr anchor="t"/>
          <a:lstStyle/>
          <a:p>
            <a:r>
              <a:rPr lang="it-IT" altLang="it-IT" b="1">
                <a:solidFill>
                  <a:srgbClr val="FF0000"/>
                </a:solidFill>
                <a:latin typeface="Arial Narrow Bold" panose="020B0606020202030204" pitchFamily="34" charset="0"/>
                <a:ea typeface="ＭＳ Ｐゴシック" panose="020B0600070205080204" pitchFamily="34" charset="-128"/>
              </a:rPr>
              <a:t>Riconoscere equazioni di rette parallele</a:t>
            </a:r>
            <a:endParaRPr lang="it-IT" altLang="it-IT" b="1">
              <a:solidFill>
                <a:srgbClr val="0000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0485" name="TextBox 14">
            <a:extLst>
              <a:ext uri="{FF2B5EF4-FFF2-40B4-BE49-F238E27FC236}">
                <a16:creationId xmlns:a16="http://schemas.microsoft.com/office/drawing/2014/main" id="{5CF164CE-51E5-3B4F-B01B-92BABA9C45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584" y="1077774"/>
            <a:ext cx="7620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 dirty="0">
                <a:solidFill>
                  <a:srgbClr val="0000FF"/>
                </a:solidFill>
              </a:rPr>
              <a:t>E se le rette sono scritte in forma implicita? </a:t>
            </a:r>
          </a:p>
        </p:txBody>
      </p:sp>
      <p:pic>
        <p:nvPicPr>
          <p:cNvPr id="20486" name="Picture 19" descr="Schermata 2014-09-14 alle 18.20.59.png">
            <a:extLst>
              <a:ext uri="{FF2B5EF4-FFF2-40B4-BE49-F238E27FC236}">
                <a16:creationId xmlns:a16="http://schemas.microsoft.com/office/drawing/2014/main" id="{FAF99ADD-1702-F042-ACA4-698CD57D45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038600"/>
            <a:ext cx="29972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CB929D3-04FB-BF4D-9993-54E6C17E7927}"/>
              </a:ext>
            </a:extLst>
          </p:cNvPr>
          <p:cNvSpPr/>
          <p:nvPr/>
        </p:nvSpPr>
        <p:spPr>
          <a:xfrm>
            <a:off x="533400" y="2438400"/>
            <a:ext cx="4495800" cy="1570038"/>
          </a:xfrm>
          <a:prstGeom prst="rect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it-IT" altLang="it-IT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b ≠ 0</a:t>
            </a:r>
          </a:p>
          <a:p>
            <a:pPr eaLnBrk="1" hangingPunct="1"/>
            <a:r>
              <a:rPr lang="it-IT" altLang="it-IT" b="1" dirty="0">
                <a:latin typeface="Arial Narrow Bold" panose="020B0606020202030204" pitchFamily="34" charset="0"/>
              </a:rPr>
              <a:t>Esplicito y  e confronto le pendenze</a:t>
            </a:r>
          </a:p>
          <a:p>
            <a:pPr eaLnBrk="1" hangingPunct="1"/>
            <a:r>
              <a:rPr lang="it-IT" alt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it-IT" alt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ESEMPIO</a:t>
            </a:r>
          </a:p>
          <a:p>
            <a:pPr eaLnBrk="1" hangingPunct="1"/>
            <a:r>
              <a:rPr lang="it-IT" alt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it-IT" alt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+ 2</a:t>
            </a:r>
            <a:r>
              <a:rPr lang="it-IT" alt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it-IT" alt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     e      6</a:t>
            </a:r>
            <a:r>
              <a:rPr lang="it-IT" alt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+ 4</a:t>
            </a:r>
            <a:r>
              <a:rPr lang="it-IT" alt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it-IT" alt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8 = 0</a:t>
            </a:r>
          </a:p>
        </p:txBody>
      </p:sp>
      <p:sp>
        <p:nvSpPr>
          <p:cNvPr id="20488" name="TextBox 31">
            <a:extLst>
              <a:ext uri="{FF2B5EF4-FFF2-40B4-BE49-F238E27FC236}">
                <a16:creationId xmlns:a16="http://schemas.microsoft.com/office/drawing/2014/main" id="{BABAEFEF-AA61-834D-86BE-4235D1979F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5334000"/>
            <a:ext cx="3145160" cy="1015663"/>
          </a:xfrm>
          <a:prstGeom prst="rect">
            <a:avLst/>
          </a:prstGeom>
          <a:solidFill>
            <a:srgbClr val="FFFFE4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000" b="1" dirty="0"/>
              <a:t>Nelle equazioni trovo la stessa pendenza, perciò</a:t>
            </a:r>
          </a:p>
          <a:p>
            <a:pPr eaLnBrk="1" hangingPunct="1"/>
            <a:r>
              <a:rPr lang="it-IT" altLang="it-IT" sz="2000" b="1" dirty="0"/>
              <a:t>le rette sono parallele </a:t>
            </a:r>
          </a:p>
        </p:txBody>
      </p:sp>
      <p:sp>
        <p:nvSpPr>
          <p:cNvPr id="20489" name="Rectangle 35">
            <a:extLst>
              <a:ext uri="{FF2B5EF4-FFF2-40B4-BE49-F238E27FC236}">
                <a16:creationId xmlns:a16="http://schemas.microsoft.com/office/drawing/2014/main" id="{9DB287A7-F228-1141-8F41-F21EEB1D91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242" y="1828800"/>
            <a:ext cx="47884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b="1" dirty="0">
                <a:solidFill>
                  <a:srgbClr val="008000"/>
                </a:solidFill>
                <a:cs typeface="Arial" panose="020B0604020202020204" pitchFamily="34" charset="0"/>
              </a:rPr>
              <a:t>Equazioni del tipo </a:t>
            </a:r>
            <a:r>
              <a:rPr lang="it-IT" altLang="it-IT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t-IT" altLang="it-IT" b="1" i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b</a:t>
            </a:r>
            <a:r>
              <a:rPr lang="it-IT" altLang="it-IT" b="1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it-IT" altLang="it-IT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c = 0</a:t>
            </a:r>
          </a:p>
        </p:txBody>
      </p:sp>
      <p:pic>
        <p:nvPicPr>
          <p:cNvPr id="41" name="Picture 40" descr="Schermata 2014-09-14 alle 18.58.11.png">
            <a:extLst>
              <a:ext uri="{FF2B5EF4-FFF2-40B4-BE49-F238E27FC236}">
                <a16:creationId xmlns:a16="http://schemas.microsoft.com/office/drawing/2014/main" id="{7630A0D0-3829-C64D-A667-2B90C3D7A7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3328" y="2286000"/>
            <a:ext cx="3591272" cy="3591272"/>
          </a:xfrm>
          <a:prstGeom prst="rect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5">
            <a:extLst>
              <a:ext uri="{FF2B5EF4-FFF2-40B4-BE49-F238E27FC236}">
                <a16:creationId xmlns:a16="http://schemas.microsoft.com/office/drawing/2014/main" id="{E1328A67-6319-BA4E-9887-8AE3F6C67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>
                <a:latin typeface="Calibri" panose="020F0502020204030204" pitchFamily="34" charset="0"/>
              </a:rPr>
              <a:t>Daniela Valenti,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614E2C-4E42-7C41-BCF9-16FE418AC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E757B12-91E9-BC49-93E0-4B23DC15F92A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21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1508" name="Title 4">
            <a:extLst>
              <a:ext uri="{FF2B5EF4-FFF2-40B4-BE49-F238E27FC236}">
                <a16:creationId xmlns:a16="http://schemas.microsoft.com/office/drawing/2014/main" id="{C7D730EB-8B9F-B24B-AFC4-547C92322D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" y="152400"/>
            <a:ext cx="8839200" cy="609600"/>
          </a:xfrm>
        </p:spPr>
        <p:txBody>
          <a:bodyPr anchor="t"/>
          <a:lstStyle/>
          <a:p>
            <a:r>
              <a:rPr lang="it-IT" altLang="it-IT" b="1">
                <a:solidFill>
                  <a:srgbClr val="FF0000"/>
                </a:solidFill>
                <a:latin typeface="Arial Narrow Bold" panose="020B0606020202030204" pitchFamily="34" charset="0"/>
                <a:ea typeface="ＭＳ Ｐゴシック" panose="020B0600070205080204" pitchFamily="34" charset="-128"/>
              </a:rPr>
              <a:t>Riconoscere equazioni di rette parallele</a:t>
            </a:r>
            <a:endParaRPr lang="it-IT" altLang="it-IT" b="1">
              <a:solidFill>
                <a:srgbClr val="0000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1509" name="TextBox 14">
            <a:extLst>
              <a:ext uri="{FF2B5EF4-FFF2-40B4-BE49-F238E27FC236}">
                <a16:creationId xmlns:a16="http://schemas.microsoft.com/office/drawing/2014/main" id="{E434EDE4-3ACE-2E49-B879-65A0AB2239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066800"/>
            <a:ext cx="80584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 dirty="0">
                <a:solidFill>
                  <a:srgbClr val="0000FF"/>
                </a:solidFill>
              </a:rPr>
              <a:t>E se le rette sono scritte in forma implicita? </a:t>
            </a:r>
          </a:p>
        </p:txBody>
      </p:sp>
      <p:sp>
        <p:nvSpPr>
          <p:cNvPr id="21510" name="Rectangle 35">
            <a:extLst>
              <a:ext uri="{FF2B5EF4-FFF2-40B4-BE49-F238E27FC236}">
                <a16:creationId xmlns:a16="http://schemas.microsoft.com/office/drawing/2014/main" id="{D1C36267-43CA-B040-B6B9-EC571277F1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2842" y="1600200"/>
            <a:ext cx="47884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b="1" dirty="0">
                <a:solidFill>
                  <a:srgbClr val="008000"/>
                </a:solidFill>
                <a:cs typeface="Arial" panose="020B0604020202020204" pitchFamily="34" charset="0"/>
              </a:rPr>
              <a:t>Equazioni del tipo </a:t>
            </a:r>
            <a:r>
              <a:rPr lang="it-IT" altLang="it-IT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t-IT" altLang="it-IT" b="1" i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b</a:t>
            </a:r>
            <a:r>
              <a:rPr lang="it-IT" altLang="it-IT" b="1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it-IT" altLang="it-IT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c = 0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E924ED1-BEFB-CF45-8016-C95D327AC865}"/>
              </a:ext>
            </a:extLst>
          </p:cNvPr>
          <p:cNvSpPr/>
          <p:nvPr/>
        </p:nvSpPr>
        <p:spPr>
          <a:xfrm>
            <a:off x="838200" y="2328862"/>
            <a:ext cx="3352800" cy="1570038"/>
          </a:xfrm>
          <a:prstGeom prst="rect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it-IT" altLang="it-IT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b = 0 e a ≠ 0</a:t>
            </a:r>
          </a:p>
          <a:p>
            <a:pPr eaLnBrk="1" hangingPunct="1"/>
            <a:r>
              <a:rPr lang="it-IT" altLang="it-IT" b="1" dirty="0">
                <a:latin typeface="Arial Narrow Bold" panose="020B0606020202030204" pitchFamily="34" charset="0"/>
              </a:rPr>
              <a:t>Esplicito x</a:t>
            </a:r>
          </a:p>
          <a:p>
            <a:pPr eaLnBrk="1" hangingPunct="1"/>
            <a:r>
              <a:rPr lang="it-IT" alt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it-IT" alt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ESEMPIO</a:t>
            </a:r>
          </a:p>
          <a:p>
            <a:pPr eaLnBrk="1" hangingPunct="1"/>
            <a:r>
              <a:rPr lang="it-IT" alt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it-IT" alt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+ 2 = 0   e   4</a:t>
            </a:r>
            <a:r>
              <a:rPr lang="it-IT" alt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8 = 0</a:t>
            </a:r>
          </a:p>
        </p:txBody>
      </p:sp>
      <p:pic>
        <p:nvPicPr>
          <p:cNvPr id="21512" name="Picture 38" descr="Schermata 2014-09-14 alle 18.40.38.png">
            <a:extLst>
              <a:ext uri="{FF2B5EF4-FFF2-40B4-BE49-F238E27FC236}">
                <a16:creationId xmlns:a16="http://schemas.microsoft.com/office/drawing/2014/main" id="{9300399F-05B4-F343-87F3-0F291ACFA2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9"/>
          <a:stretch>
            <a:fillRect/>
          </a:stretch>
        </p:blipFill>
        <p:spPr bwMode="auto">
          <a:xfrm>
            <a:off x="1371600" y="4038600"/>
            <a:ext cx="22987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3" name="TextBox 39">
            <a:extLst>
              <a:ext uri="{FF2B5EF4-FFF2-40B4-BE49-F238E27FC236}">
                <a16:creationId xmlns:a16="http://schemas.microsoft.com/office/drawing/2014/main" id="{768893F9-05AF-CA4B-B70B-5E533613CD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024" y="5105668"/>
            <a:ext cx="3746376" cy="1323439"/>
          </a:xfrm>
          <a:prstGeom prst="rect">
            <a:avLst/>
          </a:prstGeom>
          <a:solidFill>
            <a:srgbClr val="FFFFE4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000" b="1" dirty="0"/>
              <a:t>Equazioni del tipo x = k, perciò le rette sono parallele fra loro, perché entrambe sono parallele all’asse y. </a:t>
            </a:r>
          </a:p>
        </p:txBody>
      </p:sp>
      <p:pic>
        <p:nvPicPr>
          <p:cNvPr id="16" name="Picture 15" descr="Schermata 2014-09-14 alle 19.04.54.png">
            <a:extLst>
              <a:ext uri="{FF2B5EF4-FFF2-40B4-BE49-F238E27FC236}">
                <a16:creationId xmlns:a16="http://schemas.microsoft.com/office/drawing/2014/main" id="{475333C3-03BB-3F46-B85F-B0939EE378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2438400"/>
            <a:ext cx="4114800" cy="315753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5">
            <a:extLst>
              <a:ext uri="{FF2B5EF4-FFF2-40B4-BE49-F238E27FC236}">
                <a16:creationId xmlns:a16="http://schemas.microsoft.com/office/drawing/2014/main" id="{E1328A67-6319-BA4E-9887-8AE3F6C67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>
                <a:latin typeface="Calibri" panose="020F0502020204030204" pitchFamily="34" charset="0"/>
              </a:rPr>
              <a:t>Daniela Valenti,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614E2C-4E42-7C41-BCF9-16FE418AC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E757B12-91E9-BC49-93E0-4B23DC15F92A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22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1508" name="Title 4">
            <a:extLst>
              <a:ext uri="{FF2B5EF4-FFF2-40B4-BE49-F238E27FC236}">
                <a16:creationId xmlns:a16="http://schemas.microsoft.com/office/drawing/2014/main" id="{C7D730EB-8B9F-B24B-AFC4-547C92322D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7624" y="111782"/>
            <a:ext cx="6931496" cy="609600"/>
          </a:xfrm>
        </p:spPr>
        <p:txBody>
          <a:bodyPr anchor="t"/>
          <a:lstStyle/>
          <a:p>
            <a:r>
              <a:rPr lang="it-IT" altLang="it-IT" sz="4000" b="1" dirty="0">
                <a:solidFill>
                  <a:srgbClr val="FF0000"/>
                </a:solidFill>
                <a:latin typeface="Arial Narrow Bold" panose="020B0606020202030204" pitchFamily="34" charset="0"/>
                <a:ea typeface="ＭＳ Ｐゴシック" panose="020B0600070205080204" pitchFamily="34" charset="-128"/>
              </a:rPr>
              <a:t>Quesito 4</a:t>
            </a:r>
            <a:endParaRPr lang="it-IT" altLang="it-IT" sz="4000" b="1" dirty="0">
              <a:solidFill>
                <a:srgbClr val="0000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2E48C86-C936-544A-A927-283AF00B546B}"/>
              </a:ext>
            </a:extLst>
          </p:cNvPr>
          <p:cNvSpPr txBox="1"/>
          <p:nvPr/>
        </p:nvSpPr>
        <p:spPr>
          <a:xfrm>
            <a:off x="1145970" y="730300"/>
            <a:ext cx="6768752" cy="523220"/>
          </a:xfrm>
          <a:prstGeom prst="rect">
            <a:avLst/>
          </a:prstGeom>
          <a:solidFill>
            <a:srgbClr val="FFFBEF"/>
          </a:solidFill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0000FF"/>
                </a:solidFill>
              </a:rPr>
              <a:t>A. ‘Tradurre’ il problema in un sistema 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BE660D8C-B65D-3446-AE55-83E3845AC3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03"/>
          <a:stretch/>
        </p:blipFill>
        <p:spPr>
          <a:xfrm>
            <a:off x="1040906" y="1323273"/>
            <a:ext cx="6804389" cy="2566497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14F526BF-9D79-8B4D-A333-7BFA07B7B429}"/>
              </a:ext>
            </a:extLst>
          </p:cNvPr>
          <p:cNvSpPr txBox="1"/>
          <p:nvPr/>
        </p:nvSpPr>
        <p:spPr>
          <a:xfrm>
            <a:off x="1259631" y="4077072"/>
            <a:ext cx="6585663" cy="2308324"/>
          </a:xfrm>
          <a:prstGeom prst="rect">
            <a:avLst/>
          </a:prstGeom>
          <a:solidFill>
            <a:srgbClr val="FFFBEF"/>
          </a:solidFill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0000FF"/>
                </a:solidFill>
              </a:rPr>
              <a:t>Debbo trovare: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rgbClr val="0000FF"/>
                </a:solidFill>
              </a:rPr>
              <a:t>quantità x di carburante T;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rgbClr val="0000FF"/>
                </a:solidFill>
              </a:rPr>
              <a:t>quantità y di carburante P.</a:t>
            </a:r>
          </a:p>
          <a:p>
            <a:r>
              <a:rPr lang="it-IT" sz="2400" b="1" dirty="0">
                <a:solidFill>
                  <a:srgbClr val="0000FF"/>
                </a:solidFill>
              </a:rPr>
              <a:t>Trovo </a:t>
            </a:r>
            <a:r>
              <a:rPr lang="it-IT" sz="2400" b="1" dirty="0">
                <a:solidFill>
                  <a:srgbClr val="FF0000"/>
                </a:solidFill>
              </a:rPr>
              <a:t>due</a:t>
            </a:r>
            <a:r>
              <a:rPr lang="it-IT" sz="2400" b="1" dirty="0">
                <a:solidFill>
                  <a:srgbClr val="0000FF"/>
                </a:solidFill>
              </a:rPr>
              <a:t> incognite.</a:t>
            </a:r>
          </a:p>
          <a:p>
            <a:r>
              <a:rPr lang="it-IT" sz="2400" b="1" dirty="0">
                <a:solidFill>
                  <a:srgbClr val="0000FF"/>
                </a:solidFill>
              </a:rPr>
              <a:t>Per risolvere il problema avrò bisogno di </a:t>
            </a:r>
            <a:r>
              <a:rPr lang="it-IT" sz="2400" b="1" dirty="0">
                <a:solidFill>
                  <a:srgbClr val="FF0000"/>
                </a:solidFill>
              </a:rPr>
              <a:t>due</a:t>
            </a:r>
            <a:r>
              <a:rPr lang="it-IT" sz="2400" b="1" dirty="0">
                <a:solidFill>
                  <a:srgbClr val="0000FF"/>
                </a:solidFill>
              </a:rPr>
              <a:t> equazioni legate da un sistema.</a:t>
            </a:r>
          </a:p>
        </p:txBody>
      </p:sp>
    </p:spTree>
    <p:extLst>
      <p:ext uri="{BB962C8B-B14F-4D97-AF65-F5344CB8AC3E}">
        <p14:creationId xmlns:p14="http://schemas.microsoft.com/office/powerpoint/2010/main" val="6488739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5">
            <a:extLst>
              <a:ext uri="{FF2B5EF4-FFF2-40B4-BE49-F238E27FC236}">
                <a16:creationId xmlns:a16="http://schemas.microsoft.com/office/drawing/2014/main" id="{E1328A67-6319-BA4E-9887-8AE3F6C67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>
                <a:latin typeface="Calibri" panose="020F0502020204030204" pitchFamily="34" charset="0"/>
              </a:rPr>
              <a:t>Daniela Valenti,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614E2C-4E42-7C41-BCF9-16FE418AC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E757B12-91E9-BC49-93E0-4B23DC15F92A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23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1508" name="Title 4">
            <a:extLst>
              <a:ext uri="{FF2B5EF4-FFF2-40B4-BE49-F238E27FC236}">
                <a16:creationId xmlns:a16="http://schemas.microsoft.com/office/drawing/2014/main" id="{C7D730EB-8B9F-B24B-AFC4-547C92322D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7624" y="111782"/>
            <a:ext cx="6931496" cy="609600"/>
          </a:xfrm>
        </p:spPr>
        <p:txBody>
          <a:bodyPr anchor="t"/>
          <a:lstStyle/>
          <a:p>
            <a:r>
              <a:rPr lang="it-IT" altLang="it-IT" sz="4000" b="1" dirty="0">
                <a:solidFill>
                  <a:srgbClr val="FF0000"/>
                </a:solidFill>
                <a:latin typeface="Arial Narrow Bold" panose="020B0606020202030204" pitchFamily="34" charset="0"/>
                <a:ea typeface="ＭＳ Ｐゴシック" panose="020B0600070205080204" pitchFamily="34" charset="-128"/>
              </a:rPr>
              <a:t>Quesito 4</a:t>
            </a:r>
            <a:endParaRPr lang="it-IT" altLang="it-IT" sz="4000" b="1" dirty="0">
              <a:solidFill>
                <a:srgbClr val="0000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2E48C86-C936-544A-A927-283AF00B546B}"/>
              </a:ext>
            </a:extLst>
          </p:cNvPr>
          <p:cNvSpPr txBox="1"/>
          <p:nvPr/>
        </p:nvSpPr>
        <p:spPr>
          <a:xfrm>
            <a:off x="1145970" y="730300"/>
            <a:ext cx="6768752" cy="523220"/>
          </a:xfrm>
          <a:prstGeom prst="rect">
            <a:avLst/>
          </a:prstGeom>
          <a:solidFill>
            <a:srgbClr val="FFFBEF"/>
          </a:solidFill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0000FF"/>
                </a:solidFill>
              </a:rPr>
              <a:t>A. ‘Tradurre’ il problema in un sistema 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BE660D8C-B65D-3446-AE55-83E3845AC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06" y="1323273"/>
            <a:ext cx="6804389" cy="3569672"/>
          </a:xfrm>
          <a:prstGeom prst="rect">
            <a:avLst/>
          </a:prstGeom>
        </p:spPr>
      </p:pic>
      <p:grpSp>
        <p:nvGrpSpPr>
          <p:cNvPr id="35" name="Gruppo 34">
            <a:extLst>
              <a:ext uri="{FF2B5EF4-FFF2-40B4-BE49-F238E27FC236}">
                <a16:creationId xmlns:a16="http://schemas.microsoft.com/office/drawing/2014/main" id="{B61165C6-8A8E-F248-B4EC-F03EC86916C2}"/>
              </a:ext>
            </a:extLst>
          </p:cNvPr>
          <p:cNvGrpSpPr/>
          <p:nvPr/>
        </p:nvGrpSpPr>
        <p:grpSpPr>
          <a:xfrm>
            <a:off x="1133829" y="4110486"/>
            <a:ext cx="6985291" cy="2104993"/>
            <a:chOff x="1133829" y="4110486"/>
            <a:chExt cx="6985291" cy="2104993"/>
          </a:xfrm>
        </p:grpSpPr>
        <p:cxnSp>
          <p:nvCxnSpPr>
            <p:cNvPr id="22" name="Connettore 2 21">
              <a:extLst>
                <a:ext uri="{FF2B5EF4-FFF2-40B4-BE49-F238E27FC236}">
                  <a16:creationId xmlns:a16="http://schemas.microsoft.com/office/drawing/2014/main" id="{1F61C3C5-150A-3B4E-AFBF-60B323B80117}"/>
                </a:ext>
              </a:extLst>
            </p:cNvPr>
            <p:cNvCxnSpPr>
              <a:cxnSpLocks/>
              <a:endCxn id="29" idx="0"/>
            </p:cNvCxnSpPr>
            <p:nvPr/>
          </p:nvCxnSpPr>
          <p:spPr>
            <a:xfrm>
              <a:off x="6846796" y="5033816"/>
              <a:ext cx="76756" cy="548172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ttangolo 30">
              <a:extLst>
                <a:ext uri="{FF2B5EF4-FFF2-40B4-BE49-F238E27FC236}">
                  <a16:creationId xmlns:a16="http://schemas.microsoft.com/office/drawing/2014/main" id="{8769D151-A20D-9148-9B83-A8B90FD823B3}"/>
                </a:ext>
              </a:extLst>
            </p:cNvPr>
            <p:cNvSpPr/>
            <p:nvPr/>
          </p:nvSpPr>
          <p:spPr>
            <a:xfrm>
              <a:off x="1394607" y="4573134"/>
              <a:ext cx="1243675" cy="288032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" name="CasellaDiTesto 24">
              <a:extLst>
                <a:ext uri="{FF2B5EF4-FFF2-40B4-BE49-F238E27FC236}">
                  <a16:creationId xmlns:a16="http://schemas.microsoft.com/office/drawing/2014/main" id="{B24EB505-0955-5242-8A33-69EE08E264E9}"/>
                </a:ext>
              </a:extLst>
            </p:cNvPr>
            <p:cNvSpPr txBox="1"/>
            <p:nvPr/>
          </p:nvSpPr>
          <p:spPr>
            <a:xfrm>
              <a:off x="1133829" y="5157192"/>
              <a:ext cx="3222147" cy="923330"/>
            </a:xfrm>
            <a:prstGeom prst="rect">
              <a:avLst/>
            </a:prstGeom>
            <a:solidFill>
              <a:srgbClr val="FFFBEF"/>
            </a:solidFill>
            <a:ln w="19050"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b="1" dirty="0">
                  <a:solidFill>
                    <a:srgbClr val="0000FF"/>
                  </a:solidFill>
                </a:rPr>
                <a:t>Mescolo, cioè addiziono, </a:t>
              </a:r>
              <a:r>
                <a:rPr lang="it-IT" b="1" i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it-IT" b="1" dirty="0">
                  <a:solidFill>
                    <a:srgbClr val="0000FF"/>
                  </a:solidFill>
                </a:rPr>
                <a:t> litri di T e </a:t>
              </a:r>
              <a:r>
                <a:rPr lang="it-IT" b="1" i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it-IT" b="1" dirty="0">
                  <a:solidFill>
                    <a:srgbClr val="0000FF"/>
                  </a:solidFill>
                </a:rPr>
                <a:t> litri di </a:t>
              </a:r>
              <a:r>
                <a:rPr lang="it-IT" b="1" dirty="0" err="1">
                  <a:solidFill>
                    <a:srgbClr val="0000FF"/>
                  </a:solidFill>
                </a:rPr>
                <a:t>P</a:t>
              </a:r>
              <a:r>
                <a:rPr lang="it-IT" b="1" dirty="0">
                  <a:solidFill>
                    <a:srgbClr val="0000FF"/>
                  </a:solidFill>
                </a:rPr>
                <a:t> per avere 6 litri di carburante.</a:t>
              </a:r>
            </a:p>
          </p:txBody>
        </p:sp>
        <p:cxnSp>
          <p:nvCxnSpPr>
            <p:cNvPr id="34" name="Connettore 2 33">
              <a:extLst>
                <a:ext uri="{FF2B5EF4-FFF2-40B4-BE49-F238E27FC236}">
                  <a16:creationId xmlns:a16="http://schemas.microsoft.com/office/drawing/2014/main" id="{29FEA2A5-1060-8749-BD6B-4AE8A289A728}"/>
                </a:ext>
              </a:extLst>
            </p:cNvPr>
            <p:cNvCxnSpPr>
              <a:cxnSpLocks/>
              <a:endCxn id="31" idx="3"/>
            </p:cNvCxnSpPr>
            <p:nvPr/>
          </p:nvCxnSpPr>
          <p:spPr>
            <a:xfrm flipH="1" flipV="1">
              <a:off x="2638282" y="4717150"/>
              <a:ext cx="432048" cy="39076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CasellaDiTesto 35">
              <a:extLst>
                <a:ext uri="{FF2B5EF4-FFF2-40B4-BE49-F238E27FC236}">
                  <a16:creationId xmlns:a16="http://schemas.microsoft.com/office/drawing/2014/main" id="{65ECAC2A-B306-D44F-A6C0-FF1437465E6B}"/>
                </a:ext>
              </a:extLst>
            </p:cNvPr>
            <p:cNvSpPr txBox="1"/>
            <p:nvPr/>
          </p:nvSpPr>
          <p:spPr>
            <a:xfrm>
              <a:off x="4896973" y="4110486"/>
              <a:ext cx="3222147" cy="923330"/>
            </a:xfrm>
            <a:prstGeom prst="rect">
              <a:avLst/>
            </a:prstGeom>
            <a:solidFill>
              <a:srgbClr val="FFFBEF"/>
            </a:solidFill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b="1" dirty="0">
                  <a:solidFill>
                    <a:srgbClr val="0000FF"/>
                  </a:solidFill>
                </a:rPr>
                <a:t>Il 7% </a:t>
              </a:r>
              <a:r>
                <a:rPr lang="it-IT" b="1" dirty="0">
                  <a:solidFill>
                    <a:srgbClr val="FF0000"/>
                  </a:solidFill>
                </a:rPr>
                <a:t>di</a:t>
              </a:r>
              <a:r>
                <a:rPr lang="it-IT" b="1" dirty="0">
                  <a:solidFill>
                    <a:srgbClr val="0000FF"/>
                  </a:solidFill>
                </a:rPr>
                <a:t> </a:t>
              </a:r>
              <a:r>
                <a:rPr lang="it-IT" b="1" i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it-IT" b="1" dirty="0">
                  <a:solidFill>
                    <a:srgbClr val="0000FF"/>
                  </a:solidFill>
                </a:rPr>
                <a:t> litri di T </a:t>
              </a:r>
              <a:r>
                <a:rPr lang="it-IT" b="1" dirty="0">
                  <a:solidFill>
                    <a:srgbClr val="FF0000"/>
                  </a:solidFill>
                </a:rPr>
                <a:t>+</a:t>
              </a:r>
              <a:r>
                <a:rPr lang="it-IT" b="1" dirty="0">
                  <a:solidFill>
                    <a:srgbClr val="0000FF"/>
                  </a:solidFill>
                </a:rPr>
                <a:t> l’1% </a:t>
              </a:r>
              <a:r>
                <a:rPr lang="it-IT" b="1" dirty="0">
                  <a:solidFill>
                    <a:srgbClr val="FF0000"/>
                  </a:solidFill>
                </a:rPr>
                <a:t>di</a:t>
              </a:r>
              <a:r>
                <a:rPr lang="it-IT" b="1" dirty="0">
                  <a:solidFill>
                    <a:srgbClr val="0000FF"/>
                  </a:solidFill>
                </a:rPr>
                <a:t> </a:t>
              </a:r>
              <a:r>
                <a:rPr lang="it-IT" b="1" i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it-IT" b="1" dirty="0">
                  <a:solidFill>
                    <a:srgbClr val="0000FF"/>
                  </a:solidFill>
                </a:rPr>
                <a:t> litri di </a:t>
              </a:r>
              <a:r>
                <a:rPr lang="it-IT" b="1" dirty="0" err="1">
                  <a:solidFill>
                    <a:srgbClr val="0000FF"/>
                  </a:solidFill>
                </a:rPr>
                <a:t>P</a:t>
              </a:r>
              <a:r>
                <a:rPr lang="it-IT" b="1" dirty="0">
                  <a:solidFill>
                    <a:srgbClr val="0000FF"/>
                  </a:solidFill>
                </a:rPr>
                <a:t> danno una quantità d’olio che è il 3% </a:t>
              </a:r>
              <a:r>
                <a:rPr lang="it-IT" b="1" dirty="0">
                  <a:solidFill>
                    <a:srgbClr val="FF0000"/>
                  </a:solidFill>
                </a:rPr>
                <a:t>di</a:t>
              </a:r>
              <a:r>
                <a:rPr lang="it-IT" b="1" dirty="0">
                  <a:solidFill>
                    <a:srgbClr val="0000FF"/>
                  </a:solidFill>
                </a:rPr>
                <a:t> 6 litri.</a:t>
              </a:r>
            </a:p>
          </p:txBody>
        </p:sp>
        <p:cxnSp>
          <p:nvCxnSpPr>
            <p:cNvPr id="37" name="Connettore 2 36">
              <a:extLst>
                <a:ext uri="{FF2B5EF4-FFF2-40B4-BE49-F238E27FC236}">
                  <a16:creationId xmlns:a16="http://schemas.microsoft.com/office/drawing/2014/main" id="{3B2BEDD3-784E-634C-8A99-EE90B1DDAB42}"/>
                </a:ext>
              </a:extLst>
            </p:cNvPr>
            <p:cNvCxnSpPr>
              <a:cxnSpLocks/>
              <a:stCxn id="36" idx="1"/>
            </p:cNvCxnSpPr>
            <p:nvPr/>
          </p:nvCxnSpPr>
          <p:spPr>
            <a:xfrm flipH="1" flipV="1">
              <a:off x="4149481" y="4351435"/>
              <a:ext cx="747492" cy="220716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ttangolo 38">
              <a:extLst>
                <a:ext uri="{FF2B5EF4-FFF2-40B4-BE49-F238E27FC236}">
                  <a16:creationId xmlns:a16="http://schemas.microsoft.com/office/drawing/2014/main" id="{F3704059-5436-B54B-9FEE-1E0CF289BA1C}"/>
                </a:ext>
              </a:extLst>
            </p:cNvPr>
            <p:cNvSpPr/>
            <p:nvPr/>
          </p:nvSpPr>
          <p:spPr>
            <a:xfrm>
              <a:off x="6467871" y="4717150"/>
              <a:ext cx="1377423" cy="288032"/>
            </a:xfrm>
            <a:prstGeom prst="rect">
              <a:avLst/>
            </a:prstGeom>
            <a:noFill/>
            <a:ln>
              <a:solidFill>
                <a:srgbClr val="078F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29" name="Immagine 28">
              <a:extLst>
                <a:ext uri="{FF2B5EF4-FFF2-40B4-BE49-F238E27FC236}">
                  <a16:creationId xmlns:a16="http://schemas.microsoft.com/office/drawing/2014/main" id="{6D457067-EAE1-D14D-988F-BA5EEB54A7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297"/>
            <a:stretch/>
          </p:blipFill>
          <p:spPr>
            <a:xfrm>
              <a:off x="6538799" y="5581988"/>
              <a:ext cx="769505" cy="633491"/>
            </a:xfrm>
            <a:prstGeom prst="rect">
              <a:avLst/>
            </a:prstGeom>
            <a:ln w="28575">
              <a:solidFill>
                <a:srgbClr val="078F4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8681625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5">
            <a:extLst>
              <a:ext uri="{FF2B5EF4-FFF2-40B4-BE49-F238E27FC236}">
                <a16:creationId xmlns:a16="http://schemas.microsoft.com/office/drawing/2014/main" id="{E1328A67-6319-BA4E-9887-8AE3F6C67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>
                <a:latin typeface="Calibri" panose="020F0502020204030204" pitchFamily="34" charset="0"/>
              </a:rPr>
              <a:t>Daniela Valenti,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614E2C-4E42-7C41-BCF9-16FE418AC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E757B12-91E9-BC49-93E0-4B23DC15F92A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24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1508" name="Title 4">
            <a:extLst>
              <a:ext uri="{FF2B5EF4-FFF2-40B4-BE49-F238E27FC236}">
                <a16:creationId xmlns:a16="http://schemas.microsoft.com/office/drawing/2014/main" id="{C7D730EB-8B9F-B24B-AFC4-547C92322D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4400" y="414853"/>
            <a:ext cx="8172400" cy="609600"/>
          </a:xfrm>
        </p:spPr>
        <p:txBody>
          <a:bodyPr anchor="t"/>
          <a:lstStyle/>
          <a:p>
            <a:r>
              <a:rPr lang="it-IT" altLang="it-IT" sz="4000" b="1" dirty="0">
                <a:solidFill>
                  <a:srgbClr val="FF0000"/>
                </a:solidFill>
                <a:latin typeface="Arial Narrow Bold" panose="020B0606020202030204" pitchFamily="34" charset="0"/>
                <a:ea typeface="ＭＳ Ｐゴシック" panose="020B0600070205080204" pitchFamily="34" charset="-128"/>
              </a:rPr>
              <a:t>Riflessione sulla parte A</a:t>
            </a:r>
            <a:endParaRPr lang="it-IT" altLang="it-IT" sz="4000" b="1" dirty="0">
              <a:solidFill>
                <a:srgbClr val="0000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9ACE04A-8273-9541-82C7-E1DC48B87636}"/>
              </a:ext>
            </a:extLst>
          </p:cNvPr>
          <p:cNvSpPr txBox="1"/>
          <p:nvPr/>
        </p:nvSpPr>
        <p:spPr>
          <a:xfrm>
            <a:off x="827584" y="1328896"/>
            <a:ext cx="7730008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0000FF"/>
                </a:solidFill>
              </a:rPr>
              <a:t>Parte fondamentale, fortemente legata alla comprensione del testo.</a:t>
            </a:r>
          </a:p>
          <a:p>
            <a:r>
              <a:rPr lang="it-IT" sz="2800" b="1" dirty="0">
                <a:solidFill>
                  <a:srgbClr val="0000FF"/>
                </a:solidFill>
              </a:rPr>
              <a:t>Dipende anche da: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b="1" dirty="0"/>
              <a:t>come il testo è organizzato e scritto nel linguaggio naturale;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b="1" dirty="0"/>
              <a:t>quanto il linguaggio matematico è correttamente compreso.</a:t>
            </a:r>
            <a:br>
              <a:rPr lang="it-IT" sz="2800" b="1" dirty="0"/>
            </a:br>
            <a:endParaRPr lang="it-IT" sz="1000" b="1" dirty="0"/>
          </a:p>
          <a:p>
            <a:r>
              <a:rPr lang="it-IT" sz="2800" b="1" dirty="0">
                <a:solidFill>
                  <a:srgbClr val="0000FF"/>
                </a:solidFill>
              </a:rPr>
              <a:t>Sviluppa una ‘mentalità scientifica’ per affrontare e risolvere problemi anche nella vita quotidiana. </a:t>
            </a:r>
          </a:p>
        </p:txBody>
      </p:sp>
    </p:spTree>
    <p:extLst>
      <p:ext uri="{BB962C8B-B14F-4D97-AF65-F5344CB8AC3E}">
        <p14:creationId xmlns:p14="http://schemas.microsoft.com/office/powerpoint/2010/main" val="36309317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5">
            <a:extLst>
              <a:ext uri="{FF2B5EF4-FFF2-40B4-BE49-F238E27FC236}">
                <a16:creationId xmlns:a16="http://schemas.microsoft.com/office/drawing/2014/main" id="{E1328A67-6319-BA4E-9887-8AE3F6C67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>
                <a:latin typeface="Calibri" panose="020F0502020204030204" pitchFamily="34" charset="0"/>
              </a:rPr>
              <a:t>Daniela Valenti,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614E2C-4E42-7C41-BCF9-16FE418AC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E757B12-91E9-BC49-93E0-4B23DC15F92A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25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1508" name="Title 4">
            <a:extLst>
              <a:ext uri="{FF2B5EF4-FFF2-40B4-BE49-F238E27FC236}">
                <a16:creationId xmlns:a16="http://schemas.microsoft.com/office/drawing/2014/main" id="{C7D730EB-8B9F-B24B-AFC4-547C92322D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5616" y="332656"/>
            <a:ext cx="6931496" cy="609600"/>
          </a:xfrm>
        </p:spPr>
        <p:txBody>
          <a:bodyPr anchor="t"/>
          <a:lstStyle/>
          <a:p>
            <a:r>
              <a:rPr lang="it-IT" altLang="it-IT" sz="4000" b="1" dirty="0">
                <a:solidFill>
                  <a:srgbClr val="FF0000"/>
                </a:solidFill>
                <a:latin typeface="Arial Narrow Bold" panose="020B0606020202030204" pitchFamily="34" charset="0"/>
                <a:ea typeface="ＭＳ Ｐゴシック" panose="020B0600070205080204" pitchFamily="34" charset="-128"/>
              </a:rPr>
              <a:t>Quesito 4</a:t>
            </a:r>
            <a:endParaRPr lang="it-IT" altLang="it-IT" sz="4000" b="1" dirty="0">
              <a:solidFill>
                <a:srgbClr val="0000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2E48C86-C936-544A-A927-283AF00B546B}"/>
              </a:ext>
            </a:extLst>
          </p:cNvPr>
          <p:cNvSpPr txBox="1"/>
          <p:nvPr/>
        </p:nvSpPr>
        <p:spPr>
          <a:xfrm>
            <a:off x="414266" y="1318559"/>
            <a:ext cx="7776864" cy="523220"/>
          </a:xfrm>
          <a:prstGeom prst="rect">
            <a:avLst/>
          </a:prstGeom>
          <a:solidFill>
            <a:srgbClr val="FFFBEF"/>
          </a:solidFill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0000FF"/>
                </a:solidFill>
              </a:rPr>
              <a:t>B. Sviluppare i calcoli per trovare il risultato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DF095DA-2F79-0943-8321-4DDDCE431A23}"/>
              </a:ext>
            </a:extLst>
          </p:cNvPr>
          <p:cNvSpPr txBox="1"/>
          <p:nvPr/>
        </p:nvSpPr>
        <p:spPr>
          <a:xfrm>
            <a:off x="355983" y="1938472"/>
            <a:ext cx="8445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078F41"/>
                </a:solidFill>
              </a:rPr>
              <a:t>La scheda suggerisce di sviluppare i calcoli con frazioni</a:t>
            </a:r>
          </a:p>
        </p:txBody>
      </p:sp>
      <p:grpSp>
        <p:nvGrpSpPr>
          <p:cNvPr id="28" name="Gruppo 27">
            <a:extLst>
              <a:ext uri="{FF2B5EF4-FFF2-40B4-BE49-F238E27FC236}">
                <a16:creationId xmlns:a16="http://schemas.microsoft.com/office/drawing/2014/main" id="{C8E8A635-6BE7-AA41-A2D1-61CD25AA0A64}"/>
              </a:ext>
            </a:extLst>
          </p:cNvPr>
          <p:cNvGrpSpPr/>
          <p:nvPr/>
        </p:nvGrpSpPr>
        <p:grpSpPr>
          <a:xfrm>
            <a:off x="99999" y="2636912"/>
            <a:ext cx="8676456" cy="2999326"/>
            <a:chOff x="269776" y="2362848"/>
            <a:chExt cx="8676456" cy="2999326"/>
          </a:xfrm>
        </p:grpSpPr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E5AE6ECF-282C-0E48-8389-DE3A3A5A45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776" y="3136177"/>
              <a:ext cx="8316416" cy="2225997"/>
            </a:xfrm>
            <a:prstGeom prst="rect">
              <a:avLst/>
            </a:prstGeom>
          </p:spPr>
        </p:pic>
        <p:grpSp>
          <p:nvGrpSpPr>
            <p:cNvPr id="26" name="Gruppo 25">
              <a:extLst>
                <a:ext uri="{FF2B5EF4-FFF2-40B4-BE49-F238E27FC236}">
                  <a16:creationId xmlns:a16="http://schemas.microsoft.com/office/drawing/2014/main" id="{4ED34840-0043-C143-BADE-89B11A6CAC90}"/>
                </a:ext>
              </a:extLst>
            </p:cNvPr>
            <p:cNvGrpSpPr/>
            <p:nvPr/>
          </p:nvGrpSpPr>
          <p:grpSpPr>
            <a:xfrm>
              <a:off x="2817168" y="2362848"/>
              <a:ext cx="6129064" cy="2532658"/>
              <a:chOff x="2817168" y="2362848"/>
              <a:chExt cx="6129064" cy="2532658"/>
            </a:xfrm>
          </p:grpSpPr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8BE409F3-E251-824D-922E-77A05FF451FE}"/>
                  </a:ext>
                </a:extLst>
              </p:cNvPr>
              <p:cNvSpPr txBox="1"/>
              <p:nvPr/>
            </p:nvSpPr>
            <p:spPr>
              <a:xfrm>
                <a:off x="2817168" y="2362848"/>
                <a:ext cx="3528392" cy="646331"/>
              </a:xfrm>
              <a:prstGeom prst="rect">
                <a:avLst/>
              </a:prstGeom>
              <a:solidFill>
                <a:srgbClr val="FFFBEF"/>
              </a:solidFill>
              <a:ln w="19050">
                <a:solidFill>
                  <a:srgbClr val="FFC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b="1" dirty="0"/>
                  <a:t>Moltiplico per 100 i due membri per agevolare i calcoli </a:t>
                </a:r>
              </a:p>
            </p:txBody>
          </p:sp>
          <p:cxnSp>
            <p:nvCxnSpPr>
              <p:cNvPr id="8" name="Connettore 2 7">
                <a:extLst>
                  <a:ext uri="{FF2B5EF4-FFF2-40B4-BE49-F238E27FC236}">
                    <a16:creationId xmlns:a16="http://schemas.microsoft.com/office/drawing/2014/main" id="{A1CF5EE3-97A9-E540-AAFD-4F616E16E64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95936" y="3009179"/>
                <a:ext cx="432048" cy="419821"/>
              </a:xfrm>
              <a:prstGeom prst="straightConnector1">
                <a:avLst/>
              </a:prstGeom>
              <a:ln w="508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CasellaDiTesto 22">
                <a:extLst>
                  <a:ext uri="{FF2B5EF4-FFF2-40B4-BE49-F238E27FC236}">
                    <a16:creationId xmlns:a16="http://schemas.microsoft.com/office/drawing/2014/main" id="{F7E630F1-855C-5A4F-84DF-545B48BA063B}"/>
                  </a:ext>
                </a:extLst>
              </p:cNvPr>
              <p:cNvSpPr txBox="1"/>
              <p:nvPr/>
            </p:nvSpPr>
            <p:spPr>
              <a:xfrm>
                <a:off x="5580112" y="4249175"/>
                <a:ext cx="3366120" cy="646331"/>
              </a:xfrm>
              <a:prstGeom prst="rect">
                <a:avLst/>
              </a:prstGeom>
              <a:solidFill>
                <a:srgbClr val="E2FFFD"/>
              </a:solidFill>
              <a:ln w="19050">
                <a:solidFill>
                  <a:srgbClr val="0000FF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b="1" dirty="0"/>
                  <a:t>Esplicito una delle incognite per la sostituzione</a:t>
                </a:r>
              </a:p>
            </p:txBody>
          </p:sp>
          <p:cxnSp>
            <p:nvCxnSpPr>
              <p:cNvPr id="27" name="Connettore 2 26">
                <a:extLst>
                  <a:ext uri="{FF2B5EF4-FFF2-40B4-BE49-F238E27FC236}">
                    <a16:creationId xmlns:a16="http://schemas.microsoft.com/office/drawing/2014/main" id="{5E930E8A-F51F-2349-9D45-3655DEC5E5F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427984" y="3987358"/>
                <a:ext cx="1152128" cy="554640"/>
              </a:xfrm>
              <a:prstGeom prst="straightConnector1">
                <a:avLst/>
              </a:prstGeom>
              <a:ln w="50800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Rettangolo 19">
                <a:extLst>
                  <a:ext uri="{FF2B5EF4-FFF2-40B4-BE49-F238E27FC236}">
                    <a16:creationId xmlns:a16="http://schemas.microsoft.com/office/drawing/2014/main" id="{524BA52D-6A39-3B4D-A851-DCD2E4557A85}"/>
                  </a:ext>
                </a:extLst>
              </p:cNvPr>
              <p:cNvSpPr/>
              <p:nvPr/>
            </p:nvSpPr>
            <p:spPr>
              <a:xfrm>
                <a:off x="7020272" y="3741381"/>
                <a:ext cx="720080" cy="335691"/>
              </a:xfrm>
              <a:prstGeom prst="rect">
                <a:avLst/>
              </a:pr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33" name="Connettore 2 32">
                <a:extLst>
                  <a:ext uri="{FF2B5EF4-FFF2-40B4-BE49-F238E27FC236}">
                    <a16:creationId xmlns:a16="http://schemas.microsoft.com/office/drawing/2014/main" id="{35140C42-4CD9-1242-B827-4F52E002685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380313" y="3623649"/>
                <a:ext cx="360039" cy="117732"/>
              </a:xfrm>
              <a:prstGeom prst="straightConnector1">
                <a:avLst/>
              </a:prstGeom>
              <a:ln w="38100">
                <a:solidFill>
                  <a:srgbClr val="0000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2" name="Immagine 31">
            <a:extLst>
              <a:ext uri="{FF2B5EF4-FFF2-40B4-BE49-F238E27FC236}">
                <a16:creationId xmlns:a16="http://schemas.microsoft.com/office/drawing/2014/main" id="{A7DF3945-650A-2940-9B85-31ED97CA9C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83" y="5779951"/>
            <a:ext cx="7670800" cy="698500"/>
          </a:xfrm>
          <a:prstGeom prst="rect">
            <a:avLst/>
          </a:prstGeom>
          <a:ln w="28575">
            <a:solidFill>
              <a:srgbClr val="078F41"/>
            </a:solidFill>
          </a:ln>
        </p:spPr>
      </p:pic>
    </p:spTree>
    <p:extLst>
      <p:ext uri="{BB962C8B-B14F-4D97-AF65-F5344CB8AC3E}">
        <p14:creationId xmlns:p14="http://schemas.microsoft.com/office/powerpoint/2010/main" val="3588298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5">
            <a:extLst>
              <a:ext uri="{FF2B5EF4-FFF2-40B4-BE49-F238E27FC236}">
                <a16:creationId xmlns:a16="http://schemas.microsoft.com/office/drawing/2014/main" id="{E1328A67-6319-BA4E-9887-8AE3F6C67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>
                <a:latin typeface="Calibri" panose="020F0502020204030204" pitchFamily="34" charset="0"/>
              </a:rPr>
              <a:t>Daniela Valenti,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614E2C-4E42-7C41-BCF9-16FE418AC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E757B12-91E9-BC49-93E0-4B23DC15F92A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26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1508" name="Title 4">
            <a:extLst>
              <a:ext uri="{FF2B5EF4-FFF2-40B4-BE49-F238E27FC236}">
                <a16:creationId xmlns:a16="http://schemas.microsoft.com/office/drawing/2014/main" id="{C7D730EB-8B9F-B24B-AFC4-547C92322D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3608" y="163889"/>
            <a:ext cx="6931496" cy="609600"/>
          </a:xfrm>
        </p:spPr>
        <p:txBody>
          <a:bodyPr anchor="t"/>
          <a:lstStyle/>
          <a:p>
            <a:r>
              <a:rPr lang="it-IT" altLang="it-IT" sz="4000" b="1" dirty="0">
                <a:solidFill>
                  <a:srgbClr val="FF0000"/>
                </a:solidFill>
                <a:latin typeface="Arial Narrow Bold" panose="020B0606020202030204" pitchFamily="34" charset="0"/>
                <a:ea typeface="ＭＳ Ｐゴシック" panose="020B0600070205080204" pitchFamily="34" charset="-128"/>
              </a:rPr>
              <a:t>Quesito 4</a:t>
            </a:r>
            <a:endParaRPr lang="it-IT" altLang="it-IT" sz="4000" b="1" dirty="0">
              <a:solidFill>
                <a:srgbClr val="0000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2E48C86-C936-544A-A927-283AF00B546B}"/>
              </a:ext>
            </a:extLst>
          </p:cNvPr>
          <p:cNvSpPr txBox="1"/>
          <p:nvPr/>
        </p:nvSpPr>
        <p:spPr>
          <a:xfrm>
            <a:off x="414266" y="830793"/>
            <a:ext cx="7776864" cy="523220"/>
          </a:xfrm>
          <a:prstGeom prst="rect">
            <a:avLst/>
          </a:prstGeom>
          <a:solidFill>
            <a:srgbClr val="FFFBEF"/>
          </a:solidFill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0000FF"/>
                </a:solidFill>
              </a:rPr>
              <a:t>B. Sviluppare i calcoli per trovare il risultato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50C2962-8A20-CD40-A8EE-4122941796F0}"/>
              </a:ext>
            </a:extLst>
          </p:cNvPr>
          <p:cNvSpPr txBox="1"/>
          <p:nvPr/>
        </p:nvSpPr>
        <p:spPr>
          <a:xfrm>
            <a:off x="397498" y="1483136"/>
            <a:ext cx="79741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Ci sono vari altri procedimenti corretti; ad esempio, potevo svolgere i calcoli con numeri decimali, esplicitare y dalla prima equazione, …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F2599B9F-DCC0-644F-84FF-43B238D50B72}"/>
              </a:ext>
            </a:extLst>
          </p:cNvPr>
          <p:cNvSpPr txBox="1"/>
          <p:nvPr/>
        </p:nvSpPr>
        <p:spPr>
          <a:xfrm>
            <a:off x="466056" y="4752800"/>
            <a:ext cx="7992888" cy="1569660"/>
          </a:xfrm>
          <a:prstGeom prst="rect">
            <a:avLst/>
          </a:prstGeom>
          <a:solidFill>
            <a:srgbClr val="FFFBEF"/>
          </a:solidFill>
        </p:spPr>
        <p:txBody>
          <a:bodyPr wrap="square" rtlCol="0">
            <a:spAutoFit/>
          </a:bodyPr>
          <a:lstStyle/>
          <a:p>
            <a:r>
              <a:rPr lang="it-IT" sz="2400" b="1" dirty="0"/>
              <a:t>Importante: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b="1" dirty="0"/>
              <a:t>scegliere i procedimenti più agevoli;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b="1" dirty="0"/>
              <a:t>organizzare i calcoli in modo chiaro e ordinato;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rgbClr val="0000FF"/>
                </a:solidFill>
              </a:rPr>
              <a:t>ricordare che la soluzione è una coppia di numeri. </a:t>
            </a:r>
          </a:p>
        </p:txBody>
      </p: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D3460326-51B7-E148-B031-810C96CAAA23}"/>
              </a:ext>
            </a:extLst>
          </p:cNvPr>
          <p:cNvGrpSpPr/>
          <p:nvPr/>
        </p:nvGrpSpPr>
        <p:grpSpPr>
          <a:xfrm>
            <a:off x="208856" y="2683465"/>
            <a:ext cx="8507288" cy="1939079"/>
            <a:chOff x="208856" y="2683465"/>
            <a:chExt cx="8507288" cy="1939079"/>
          </a:xfrm>
        </p:grpSpPr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F2AFAE59-6BA4-7F4B-A895-0A5869D679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856" y="2683465"/>
              <a:ext cx="8507288" cy="1939079"/>
            </a:xfrm>
            <a:prstGeom prst="rect">
              <a:avLst/>
            </a:prstGeom>
          </p:spPr>
        </p:pic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F77C57C8-4C52-0044-9115-6ECB4A774587}"/>
                </a:ext>
              </a:extLst>
            </p:cNvPr>
            <p:cNvSpPr txBox="1"/>
            <p:nvPr/>
          </p:nvSpPr>
          <p:spPr>
            <a:xfrm>
              <a:off x="6553200" y="3763607"/>
              <a:ext cx="1637930" cy="830997"/>
            </a:xfrm>
            <a:prstGeom prst="rect">
              <a:avLst/>
            </a:prstGeom>
            <a:solidFill>
              <a:srgbClr val="FFFBEF"/>
            </a:solidFill>
            <a:ln w="25400">
              <a:solidFill>
                <a:srgbClr val="078F4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400" b="1" dirty="0"/>
                <a:t>Soluzione</a:t>
              </a:r>
            </a:p>
            <a:p>
              <a:pPr algn="ctr"/>
              <a:r>
                <a:rPr lang="it-IT" sz="2400" b="1" dirty="0"/>
                <a:t>(</a:t>
              </a:r>
              <a:r>
                <a:rPr lang="it-IT" sz="2400" b="1" dirty="0">
                  <a:solidFill>
                    <a:srgbClr val="FF0000"/>
                  </a:solidFill>
                </a:rPr>
                <a:t>2</a:t>
              </a:r>
              <a:r>
                <a:rPr lang="it-IT" sz="2400" b="1" dirty="0"/>
                <a:t>, </a:t>
              </a:r>
              <a:r>
                <a:rPr lang="it-IT" sz="2400" b="1" dirty="0">
                  <a:solidFill>
                    <a:srgbClr val="0000FF"/>
                  </a:solidFill>
                </a:rPr>
                <a:t>4</a:t>
              </a:r>
              <a:r>
                <a:rPr lang="it-IT" sz="2400" b="1" dirty="0"/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27019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olo 1">
            <a:extLst>
              <a:ext uri="{FF2B5EF4-FFF2-40B4-BE49-F238E27FC236}">
                <a16:creationId xmlns:a16="http://schemas.microsoft.com/office/drawing/2014/main" id="{A37FAF06-4152-974E-AA1D-149912C045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332656"/>
            <a:ext cx="8458200" cy="836712"/>
          </a:xfrm>
        </p:spPr>
        <p:txBody>
          <a:bodyPr/>
          <a:lstStyle/>
          <a:p>
            <a:pPr eaLnBrk="1" hangingPunct="1"/>
            <a:r>
              <a:rPr lang="it-IT" altLang="it-IT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Vocabolario matematico</a:t>
            </a:r>
            <a:endParaRPr lang="it-IT" altLang="it-IT" b="1" baseline="30000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5363" name="Footer Placeholder 5">
            <a:extLst>
              <a:ext uri="{FF2B5EF4-FFF2-40B4-BE49-F238E27FC236}">
                <a16:creationId xmlns:a16="http://schemas.microsoft.com/office/drawing/2014/main" id="{0F68719C-B2F3-4647-BBD6-B53ED4C09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>
                <a:latin typeface="Calibri" panose="020F0502020204030204" pitchFamily="34" charset="0"/>
              </a:rPr>
              <a:t>Daniela Valenti,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244B37-C522-4E49-BD2C-9282F7904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E09D59F-F002-C347-B1F4-E0155949C23F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3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F0B1089-A3C7-8A47-8DDD-B59DB78BB4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340768"/>
            <a:ext cx="3568700" cy="3898900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B064C9B3-4239-724A-88A3-2417FBCEB4C3}"/>
              </a:ext>
            </a:extLst>
          </p:cNvPr>
          <p:cNvSpPr txBox="1"/>
          <p:nvPr/>
        </p:nvSpPr>
        <p:spPr>
          <a:xfrm>
            <a:off x="787959" y="1630541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rgbClr val="0000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Geometria analitica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92B550D0-0E89-0741-8E97-FEA3CFF911B2}"/>
              </a:ext>
            </a:extLst>
          </p:cNvPr>
          <p:cNvSpPr txBox="1"/>
          <p:nvPr/>
        </p:nvSpPr>
        <p:spPr>
          <a:xfrm>
            <a:off x="735360" y="2276872"/>
            <a:ext cx="4320480" cy="830997"/>
          </a:xfrm>
          <a:prstGeom prst="rect">
            <a:avLst/>
          </a:prstGeom>
          <a:solidFill>
            <a:srgbClr val="FFFBEF"/>
          </a:solidFill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FF0000"/>
                </a:solidFill>
              </a:rPr>
              <a:t>A</a:t>
            </a:r>
            <a:r>
              <a:rPr lang="it-IT" sz="2400" b="1" dirty="0"/>
              <a:t> è il </a:t>
            </a:r>
            <a:r>
              <a:rPr lang="it-IT" sz="2400" b="1" dirty="0">
                <a:solidFill>
                  <a:srgbClr val="FF0000"/>
                </a:solidFill>
              </a:rPr>
              <a:t>punto di intersezione </a:t>
            </a:r>
            <a:r>
              <a:rPr lang="it-IT" sz="2400" b="1" dirty="0"/>
              <a:t>delle due rette </a:t>
            </a:r>
            <a:r>
              <a:rPr lang="it-IT" sz="2400" b="1" i="1" dirty="0" err="1"/>
              <a:t>r</a:t>
            </a:r>
            <a:r>
              <a:rPr lang="it-IT" sz="2400" b="1" dirty="0"/>
              <a:t> ed </a:t>
            </a:r>
            <a:r>
              <a:rPr lang="it-IT" sz="2400" b="1" i="1" dirty="0"/>
              <a:t>s.</a:t>
            </a:r>
          </a:p>
        </p:txBody>
      </p:sp>
    </p:spTree>
    <p:extLst>
      <p:ext uri="{BB962C8B-B14F-4D97-AF65-F5344CB8AC3E}">
        <p14:creationId xmlns:p14="http://schemas.microsoft.com/office/powerpoint/2010/main" val="386377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olo 1">
            <a:extLst>
              <a:ext uri="{FF2B5EF4-FFF2-40B4-BE49-F238E27FC236}">
                <a16:creationId xmlns:a16="http://schemas.microsoft.com/office/drawing/2014/main" id="{A37FAF06-4152-974E-AA1D-149912C045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599" y="180759"/>
            <a:ext cx="8458200" cy="836712"/>
          </a:xfrm>
        </p:spPr>
        <p:txBody>
          <a:bodyPr/>
          <a:lstStyle/>
          <a:p>
            <a:pPr eaLnBrk="1" hangingPunct="1"/>
            <a:r>
              <a:rPr lang="it-IT" altLang="it-IT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Vocabolario matematico</a:t>
            </a:r>
            <a:endParaRPr lang="it-IT" altLang="it-IT" b="1" baseline="30000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5363" name="Footer Placeholder 5">
            <a:extLst>
              <a:ext uri="{FF2B5EF4-FFF2-40B4-BE49-F238E27FC236}">
                <a16:creationId xmlns:a16="http://schemas.microsoft.com/office/drawing/2014/main" id="{0F68719C-B2F3-4647-BBD6-B53ED4C09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>
                <a:latin typeface="Calibri" panose="020F0502020204030204" pitchFamily="34" charset="0"/>
              </a:rPr>
              <a:t>Daniela Valenti,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244B37-C522-4E49-BD2C-9282F7904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E09D59F-F002-C347-B1F4-E0155949C23F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4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064C9B3-4239-724A-88A3-2417FBCEB4C3}"/>
              </a:ext>
            </a:extLst>
          </p:cNvPr>
          <p:cNvSpPr txBox="1"/>
          <p:nvPr/>
        </p:nvSpPr>
        <p:spPr>
          <a:xfrm>
            <a:off x="3609794" y="913068"/>
            <a:ext cx="16958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rgbClr val="0000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Algebra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92B550D0-0E89-0741-8E97-FEA3CFF911B2}"/>
              </a:ext>
            </a:extLst>
          </p:cNvPr>
          <p:cNvSpPr txBox="1"/>
          <p:nvPr/>
        </p:nvSpPr>
        <p:spPr>
          <a:xfrm>
            <a:off x="755576" y="3904647"/>
            <a:ext cx="6480720" cy="830997"/>
          </a:xfrm>
          <a:prstGeom prst="rect">
            <a:avLst/>
          </a:prstGeom>
          <a:solidFill>
            <a:srgbClr val="FFFBEF"/>
          </a:solidFill>
        </p:spPr>
        <p:txBody>
          <a:bodyPr wrap="square" rtlCol="0">
            <a:spAutoFit/>
          </a:bodyPr>
          <a:lstStyle/>
          <a:p>
            <a:r>
              <a:rPr lang="it-IT" sz="2400" b="1" dirty="0"/>
              <a:t>La coppia ordinata di numeri (</a:t>
            </a:r>
            <a:r>
              <a:rPr lang="it-IT" sz="2400" b="1" dirty="0">
                <a:solidFill>
                  <a:srgbClr val="FF0000"/>
                </a:solidFill>
              </a:rPr>
              <a:t>1, 2</a:t>
            </a:r>
            <a:r>
              <a:rPr lang="it-IT" sz="2400" b="1" dirty="0"/>
              <a:t>)</a:t>
            </a:r>
            <a:r>
              <a:rPr lang="it-IT" sz="2400" b="1" dirty="0">
                <a:solidFill>
                  <a:srgbClr val="FF0000"/>
                </a:solidFill>
              </a:rPr>
              <a:t> </a:t>
            </a:r>
            <a:r>
              <a:rPr lang="it-IT" sz="2400" b="1" i="1" dirty="0"/>
              <a:t>soddisfa</a:t>
            </a:r>
            <a:r>
              <a:rPr lang="it-IT" sz="2400" b="1" dirty="0"/>
              <a:t> le due equazioni </a:t>
            </a:r>
            <a:r>
              <a:rPr lang="it-IT" sz="2400" b="1" i="1" dirty="0">
                <a:solidFill>
                  <a:srgbClr val="078F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it-IT" sz="2400" b="1" dirty="0">
                <a:solidFill>
                  <a:srgbClr val="078F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2</a:t>
            </a:r>
            <a:r>
              <a:rPr lang="it-IT" sz="2400" b="1" i="1" dirty="0">
                <a:solidFill>
                  <a:srgbClr val="078F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sz="2400" b="1" dirty="0">
                <a:solidFill>
                  <a:srgbClr val="078F4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b="1" dirty="0"/>
              <a:t>e </a:t>
            </a:r>
            <a:r>
              <a:rPr lang="it-IT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it-IT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– 3</a:t>
            </a:r>
            <a:r>
              <a:rPr lang="it-IT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+ 5 </a:t>
            </a:r>
            <a:endParaRPr lang="it-IT" sz="24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2BD5ACF0-9032-C446-9CBE-A95094E515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544465"/>
            <a:ext cx="4727022" cy="216024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5A1882CA-A391-2C45-92A9-627E25406E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935586"/>
            <a:ext cx="71882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448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58557E1-6FE8-FD44-8130-B1959C15C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5036"/>
            <a:ext cx="8458200" cy="762000"/>
          </a:xfrm>
        </p:spPr>
        <p:txBody>
          <a:bodyPr anchor="t">
            <a:normAutofit fontScale="90000"/>
          </a:bodyPr>
          <a:lstStyle/>
          <a:p>
            <a:pPr marL="1704975" indent="-1704975" eaLnBrk="1" hangingPunct="1"/>
            <a:r>
              <a:rPr lang="it-IT" altLang="it-IT" sz="36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Sistema lineare di due equazioni in due incognite</a:t>
            </a:r>
            <a:endParaRPr lang="it-IT" altLang="it-IT" sz="3600" b="1" baseline="30000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6628" name="Footer Placeholder 4">
            <a:extLst>
              <a:ext uri="{FF2B5EF4-FFF2-40B4-BE49-F238E27FC236}">
                <a16:creationId xmlns:a16="http://schemas.microsoft.com/office/drawing/2014/main" id="{69BBD5E9-0510-F648-AB4C-C4CD0DD99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0080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>
                <a:solidFill>
                  <a:srgbClr val="898989"/>
                </a:solidFill>
                <a:latin typeface="Calibri" panose="020F0502020204030204" pitchFamily="34" charset="0"/>
              </a:rPr>
              <a:t>Daniela Valenti, 2020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58302B-4049-344F-9EE8-095ACB975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7AE081C-C8AB-6B43-8AE2-732C87012D57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5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6630" name="TextBox 12">
            <a:extLst>
              <a:ext uri="{FF2B5EF4-FFF2-40B4-BE49-F238E27FC236}">
                <a16:creationId xmlns:a16="http://schemas.microsoft.com/office/drawing/2014/main" id="{3D50D27B-D588-D34B-AC78-2882E50A22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2616387"/>
            <a:ext cx="8092008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it-IT" altLang="it-IT" b="1" dirty="0">
                <a:latin typeface="Arial Narrow" panose="020B0604020202020204" pitchFamily="34" charset="0"/>
              </a:rPr>
              <a:t>La parentesi graffa </a:t>
            </a:r>
            <a:r>
              <a:rPr lang="it-IT" altLang="it-IT" sz="2800" b="1" dirty="0">
                <a:solidFill>
                  <a:srgbClr val="FF0000"/>
                </a:solidFill>
                <a:latin typeface="Arial Narrow" panose="020B0604020202020204" pitchFamily="34" charset="0"/>
              </a:rPr>
              <a:t>{ </a:t>
            </a:r>
            <a:r>
              <a:rPr lang="it-IT" altLang="it-IT" b="1" dirty="0">
                <a:solidFill>
                  <a:srgbClr val="000000"/>
                </a:solidFill>
                <a:latin typeface="Arial Narrow" panose="020B0604020202020204" pitchFamily="34" charset="0"/>
              </a:rPr>
              <a:t>ricorda che debbo esaminare le due equazioni insieme, </a:t>
            </a:r>
            <a:r>
              <a:rPr lang="it-IT" altLang="it-IT" b="1" dirty="0">
                <a:solidFill>
                  <a:srgbClr val="0000FF"/>
                </a:solidFill>
                <a:latin typeface="Arial Narrow" panose="020B0604020202020204" pitchFamily="34" charset="0"/>
              </a:rPr>
              <a:t>senza mai separarle</a:t>
            </a:r>
            <a:r>
              <a:rPr lang="it-IT" altLang="it-IT" b="1" dirty="0">
                <a:solidFill>
                  <a:srgbClr val="000000"/>
                </a:solidFill>
                <a:latin typeface="Arial Narrow" panose="020B0604020202020204" pitchFamily="34" charset="0"/>
              </a:rPr>
              <a:t>.</a:t>
            </a:r>
            <a:br>
              <a:rPr lang="it-IT" altLang="it-IT" b="1" dirty="0">
                <a:solidFill>
                  <a:srgbClr val="000000"/>
                </a:solidFill>
                <a:latin typeface="Arial Narrow" panose="020B0604020202020204" pitchFamily="34" charset="0"/>
              </a:rPr>
            </a:br>
            <a:endParaRPr lang="it-IT" altLang="it-IT" sz="800" b="1" dirty="0">
              <a:solidFill>
                <a:srgbClr val="000000"/>
              </a:solidFill>
              <a:latin typeface="Arial Narrow" panose="020B0604020202020204" pitchFamily="34" charset="0"/>
            </a:endParaRPr>
          </a:p>
          <a:p>
            <a:pPr eaLnBrk="1" hangingPunct="1">
              <a:buFontTx/>
              <a:buAutoNum type="arabicPeriod"/>
            </a:pPr>
            <a:r>
              <a:rPr lang="it-IT" altLang="it-IT" b="1" dirty="0">
                <a:solidFill>
                  <a:srgbClr val="000000"/>
                </a:solidFill>
                <a:latin typeface="Arial Narrow" panose="020B0604020202020204" pitchFamily="34" charset="0"/>
              </a:rPr>
              <a:t>Il </a:t>
            </a:r>
            <a:r>
              <a:rPr lang="it-IT" altLang="it-IT" b="1" dirty="0">
                <a:solidFill>
                  <a:srgbClr val="FF0000"/>
                </a:solidFill>
                <a:latin typeface="Arial Narrow" panose="020B0604020202020204" pitchFamily="34" charset="0"/>
              </a:rPr>
              <a:t>sistema è lineare </a:t>
            </a:r>
            <a:r>
              <a:rPr lang="it-IT" altLang="it-IT" b="1" dirty="0">
                <a:solidFill>
                  <a:srgbClr val="000000"/>
                </a:solidFill>
                <a:latin typeface="Arial Narrow" panose="020B0604020202020204" pitchFamily="34" charset="0"/>
              </a:rPr>
              <a:t>(o di I grado), dato che le due equazioni sono di I grado.</a:t>
            </a:r>
            <a:br>
              <a:rPr lang="it-IT" altLang="it-IT" b="1" dirty="0">
                <a:solidFill>
                  <a:srgbClr val="000000"/>
                </a:solidFill>
                <a:latin typeface="Arial Narrow" panose="020B0604020202020204" pitchFamily="34" charset="0"/>
              </a:rPr>
            </a:br>
            <a:endParaRPr lang="it-IT" altLang="it-IT" sz="800" b="1" dirty="0">
              <a:solidFill>
                <a:srgbClr val="000000"/>
              </a:solidFill>
              <a:latin typeface="Arial Narrow" panose="020B0604020202020204" pitchFamily="34" charset="0"/>
            </a:endParaRPr>
          </a:p>
          <a:p>
            <a:pPr eaLnBrk="1" hangingPunct="1">
              <a:buFontTx/>
              <a:buAutoNum type="arabicPeriod"/>
            </a:pPr>
            <a:r>
              <a:rPr lang="it-IT" altLang="it-IT" b="1" dirty="0">
                <a:solidFill>
                  <a:srgbClr val="000000"/>
                </a:solidFill>
                <a:latin typeface="Arial Narrow" panose="020B0604020202020204" pitchFamily="34" charset="0"/>
              </a:rPr>
              <a:t>La scrittura (</a:t>
            </a:r>
            <a:r>
              <a:rPr lang="it-IT" altLang="it-IT" b="1" dirty="0">
                <a:solidFill>
                  <a:srgbClr val="FF0000"/>
                </a:solidFill>
                <a:latin typeface="Arial Narrow" panose="020B0604020202020204" pitchFamily="34" charset="0"/>
              </a:rPr>
              <a:t>1</a:t>
            </a:r>
            <a:r>
              <a:rPr lang="it-IT" altLang="it-IT" b="1" dirty="0">
                <a:solidFill>
                  <a:srgbClr val="000000"/>
                </a:solidFill>
                <a:latin typeface="Arial Narrow" panose="020B0604020202020204" pitchFamily="34" charset="0"/>
              </a:rPr>
              <a:t>, </a:t>
            </a:r>
            <a:r>
              <a:rPr lang="it-IT" altLang="it-IT" b="1" dirty="0">
                <a:solidFill>
                  <a:srgbClr val="0000FF"/>
                </a:solidFill>
                <a:latin typeface="Arial Narrow" panose="020B0604020202020204" pitchFamily="34" charset="0"/>
              </a:rPr>
              <a:t>2</a:t>
            </a:r>
            <a:r>
              <a:rPr lang="it-IT" altLang="it-IT" b="1" dirty="0">
                <a:solidFill>
                  <a:srgbClr val="000000"/>
                </a:solidFill>
                <a:latin typeface="Arial Narrow" panose="020B0604020202020204" pitchFamily="34" charset="0"/>
              </a:rPr>
              <a:t>) descrive una </a:t>
            </a:r>
            <a:r>
              <a:rPr lang="it-IT" altLang="it-IT" b="1" dirty="0">
                <a:solidFill>
                  <a:srgbClr val="008000"/>
                </a:solidFill>
                <a:latin typeface="Arial Narrow" panose="020B0604020202020204" pitchFamily="34" charset="0"/>
              </a:rPr>
              <a:t>coppia ordinata di numeri</a:t>
            </a:r>
            <a:r>
              <a:rPr lang="it-IT" altLang="it-IT" b="1" dirty="0">
                <a:solidFill>
                  <a:srgbClr val="000000"/>
                </a:solidFill>
                <a:latin typeface="Arial Narrow" panose="020B0604020202020204" pitchFamily="34" charset="0"/>
              </a:rPr>
              <a:t>: due numeri scritti vicini, sempre nello stesso ordine.</a:t>
            </a:r>
            <a:br>
              <a:rPr lang="it-IT" altLang="it-IT" b="1" dirty="0">
                <a:solidFill>
                  <a:srgbClr val="000000"/>
                </a:solidFill>
                <a:latin typeface="Arial Narrow" panose="020B0604020202020204" pitchFamily="34" charset="0"/>
              </a:rPr>
            </a:br>
            <a:endParaRPr lang="it-IT" altLang="it-IT" sz="800" b="1" dirty="0">
              <a:solidFill>
                <a:srgbClr val="000000"/>
              </a:solidFill>
              <a:latin typeface="Arial Narrow" panose="020B0604020202020204" pitchFamily="34" charset="0"/>
            </a:endParaRPr>
          </a:p>
          <a:p>
            <a:pPr eaLnBrk="1" hangingPunct="1"/>
            <a:endParaRPr lang="it-IT" altLang="it-IT" sz="800" b="1" dirty="0">
              <a:solidFill>
                <a:srgbClr val="000000"/>
              </a:solidFill>
              <a:latin typeface="Arial Narrow" panose="020B0604020202020204" pitchFamily="34" charset="0"/>
            </a:endParaRPr>
          </a:p>
          <a:p>
            <a:pPr eaLnBrk="1" hangingPunct="1">
              <a:buFont typeface="+mj-lt"/>
              <a:buAutoNum type="arabicPeriod" startAt="4"/>
            </a:pPr>
            <a:r>
              <a:rPr lang="it-IT" altLang="it-IT" b="1" dirty="0">
                <a:solidFill>
                  <a:srgbClr val="000000"/>
                </a:solidFill>
                <a:latin typeface="Arial Narrow" panose="020B0604020202020204" pitchFamily="34" charset="0"/>
              </a:rPr>
              <a:t>La coppia (</a:t>
            </a:r>
            <a:r>
              <a:rPr lang="it-IT" altLang="it-IT" b="1" dirty="0">
                <a:solidFill>
                  <a:srgbClr val="FF0000"/>
                </a:solidFill>
                <a:latin typeface="Arial Narrow" panose="020B0604020202020204" pitchFamily="34" charset="0"/>
              </a:rPr>
              <a:t>1</a:t>
            </a:r>
            <a:r>
              <a:rPr lang="it-IT" altLang="it-IT" b="1" dirty="0">
                <a:solidFill>
                  <a:srgbClr val="000000"/>
                </a:solidFill>
                <a:latin typeface="Arial Narrow" panose="020B0604020202020204" pitchFamily="34" charset="0"/>
              </a:rPr>
              <a:t>, </a:t>
            </a:r>
            <a:r>
              <a:rPr lang="it-IT" altLang="it-IT" b="1" dirty="0">
                <a:solidFill>
                  <a:srgbClr val="0000FF"/>
                </a:solidFill>
                <a:latin typeface="Arial Narrow" panose="020B0604020202020204" pitchFamily="34" charset="0"/>
              </a:rPr>
              <a:t>2</a:t>
            </a:r>
            <a:r>
              <a:rPr lang="it-IT" altLang="it-IT" b="1" dirty="0">
                <a:solidFill>
                  <a:srgbClr val="000000"/>
                </a:solidFill>
                <a:latin typeface="Arial Narrow" panose="020B0604020202020204" pitchFamily="34" charset="0"/>
              </a:rPr>
              <a:t>) è </a:t>
            </a:r>
            <a:r>
              <a:rPr lang="it-IT" altLang="it-IT" b="1" dirty="0">
                <a:solidFill>
                  <a:srgbClr val="FF0000"/>
                </a:solidFill>
                <a:latin typeface="Arial Narrow" panose="020B0604020202020204" pitchFamily="34" charset="0"/>
              </a:rPr>
              <a:t>la soluzione del sistema</a:t>
            </a:r>
            <a:r>
              <a:rPr lang="it-IT" altLang="it-IT" b="1" dirty="0">
                <a:solidFill>
                  <a:srgbClr val="000000"/>
                </a:solidFill>
                <a:latin typeface="Arial Narrow" panose="020B0604020202020204" pitchFamily="34" charset="0"/>
              </a:rPr>
              <a:t>.</a:t>
            </a:r>
            <a:r>
              <a:rPr lang="it-IT" altLang="it-IT" b="1" dirty="0">
                <a:solidFill>
                  <a:srgbClr val="000000"/>
                </a:solidFill>
              </a:rPr>
              <a:t>     </a:t>
            </a:r>
            <a:r>
              <a:rPr lang="it-IT" altLang="it-IT" b="1" dirty="0"/>
              <a:t>  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A95A3FB-C367-DD44-9C73-C978D9C526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478" y="1270972"/>
            <a:ext cx="2874042" cy="1254416"/>
          </a:xfrm>
          <a:prstGeom prst="rect">
            <a:avLst/>
          </a:prstGeom>
        </p:spPr>
      </p:pic>
      <p:cxnSp>
        <p:nvCxnSpPr>
          <p:cNvPr id="13" name="Straight Connector 15">
            <a:extLst>
              <a:ext uri="{FF2B5EF4-FFF2-40B4-BE49-F238E27FC236}">
                <a16:creationId xmlns:a16="http://schemas.microsoft.com/office/drawing/2014/main" id="{9C84410A-ACFF-CF4E-BA9B-5B4FD24FE207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411760" y="1939630"/>
            <a:ext cx="576064" cy="84129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52735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Footer Placeholder 5">
            <a:extLst>
              <a:ext uri="{FF2B5EF4-FFF2-40B4-BE49-F238E27FC236}">
                <a16:creationId xmlns:a16="http://schemas.microsoft.com/office/drawing/2014/main" id="{D1B01B23-7294-214E-81ED-71B64FA2B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>
                <a:latin typeface="Calibri" panose="020F0502020204030204" pitchFamily="34" charset="0"/>
              </a:rPr>
              <a:t>Daniela Valenti,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2D8EA0-9F4C-C645-8007-034B4C312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05800" y="6356350"/>
            <a:ext cx="381000" cy="365125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513414B-DDDE-1344-ADEA-BD633CFA6074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6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6389" name="Title 4">
            <a:extLst>
              <a:ext uri="{FF2B5EF4-FFF2-40B4-BE49-F238E27FC236}">
                <a16:creationId xmlns:a16="http://schemas.microsoft.com/office/drawing/2014/main" id="{368C9191-A088-994F-A11C-A184ABC8E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7772400" cy="685800"/>
          </a:xfrm>
        </p:spPr>
        <p:txBody>
          <a:bodyPr anchor="t"/>
          <a:lstStyle/>
          <a:p>
            <a:r>
              <a:rPr lang="it-IT" altLang="it-IT" b="1" dirty="0">
                <a:ea typeface="ＭＳ Ｐゴシック" panose="020B0600070205080204" pitchFamily="34" charset="-128"/>
              </a:rPr>
              <a:t>Soluzione</a:t>
            </a:r>
            <a:r>
              <a:rPr lang="it-IT" altLang="it-IT" b="1" dirty="0">
                <a:solidFill>
                  <a:srgbClr val="008000"/>
                </a:solidFill>
                <a:ea typeface="ＭＳ Ｐゴシック" panose="020B0600070205080204" pitchFamily="34" charset="-128"/>
              </a:rPr>
              <a:t> grafica</a:t>
            </a:r>
            <a:endParaRPr lang="it-IT" altLang="it-IT" b="1" dirty="0">
              <a:solidFill>
                <a:srgbClr val="0000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6390" name="TextBox 6">
            <a:extLst>
              <a:ext uri="{FF2B5EF4-FFF2-40B4-BE49-F238E27FC236}">
                <a16:creationId xmlns:a16="http://schemas.microsoft.com/office/drawing/2014/main" id="{93A2BCD0-D6A1-734A-9969-D70F5467F1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025" y="1977404"/>
            <a:ext cx="549552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 dirty="0">
                <a:latin typeface="Arial Narrow Bold" panose="020B0606020202030204" pitchFamily="34" charset="0"/>
              </a:rPr>
              <a:t>Traccio </a:t>
            </a:r>
            <a:r>
              <a:rPr lang="it-IT" altLang="it-IT" b="1" dirty="0">
                <a:solidFill>
                  <a:srgbClr val="008000"/>
                </a:solidFill>
                <a:latin typeface="Arial Narrow Bold" panose="020B0606020202030204" pitchFamily="34" charset="0"/>
              </a:rPr>
              <a:t>il grafico delle rette </a:t>
            </a:r>
            <a:r>
              <a:rPr lang="it-IT" altLang="it-IT" b="1" dirty="0">
                <a:latin typeface="Arial Narrow Bold" panose="020B0606020202030204" pitchFamily="34" charset="0"/>
              </a:rPr>
              <a:t>con un software di geometria dinamica e trovo la soluzione </a:t>
            </a:r>
          </a:p>
          <a:p>
            <a:pPr eaLnBrk="1" hangingPunct="1"/>
            <a:r>
              <a:rPr lang="it-IT" altLang="it-IT" b="1" dirty="0">
                <a:latin typeface="Arial Narrow Bold" panose="020B0606020202030204" pitchFamily="34" charset="0"/>
              </a:rPr>
              <a:t>                  (</a:t>
            </a:r>
            <a:r>
              <a:rPr lang="it-IT" altLang="it-IT" b="1" dirty="0">
                <a:solidFill>
                  <a:srgbClr val="FF0000"/>
                </a:solidFill>
                <a:latin typeface="Arial Narrow Bold" panose="020B0606020202030204" pitchFamily="34" charset="0"/>
              </a:rPr>
              <a:t>0,8</a:t>
            </a:r>
            <a:r>
              <a:rPr lang="it-IT" altLang="it-IT" b="1" dirty="0">
                <a:latin typeface="Arial Narrow Bold" panose="020B0606020202030204" pitchFamily="34" charset="0"/>
              </a:rPr>
              <a:t>, </a:t>
            </a:r>
            <a:r>
              <a:rPr lang="it-IT" altLang="it-IT" b="1" dirty="0">
                <a:solidFill>
                  <a:srgbClr val="078F41"/>
                </a:solidFill>
                <a:latin typeface="Arial Narrow Bold" panose="020B0606020202030204" pitchFamily="34" charset="0"/>
              </a:rPr>
              <a:t>4,3</a:t>
            </a:r>
            <a:r>
              <a:rPr lang="it-IT" altLang="it-IT" b="1" dirty="0">
                <a:latin typeface="Arial Narrow Bold" panose="020B0606020202030204" pitchFamily="34" charset="0"/>
              </a:rPr>
              <a:t>)</a:t>
            </a:r>
          </a:p>
        </p:txBody>
      </p:sp>
      <p:sp>
        <p:nvSpPr>
          <p:cNvPr id="16397" name="TextBox 14">
            <a:extLst>
              <a:ext uri="{FF2B5EF4-FFF2-40B4-BE49-F238E27FC236}">
                <a16:creationId xmlns:a16="http://schemas.microsoft.com/office/drawing/2014/main" id="{6074EA5F-FCA3-3C45-9548-3CCD8902C2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838200"/>
            <a:ext cx="5943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 dirty="0">
                <a:latin typeface="Arial Narrow Bold" panose="020B0606020202030204" pitchFamily="34" charset="0"/>
              </a:rPr>
              <a:t>Come trovo la soluzione del sistema qui sotto?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7AE8F957-2386-1B4C-827A-288B5D61AC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289" y="820641"/>
            <a:ext cx="2457536" cy="3023989"/>
          </a:xfrm>
          <a:prstGeom prst="rect">
            <a:avLst/>
          </a:prstGeom>
          <a:ln w="28575">
            <a:solidFill>
              <a:srgbClr val="0000FF"/>
            </a:solidFill>
          </a:ln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81E1D241-4DEF-B04E-AFFF-4C43BB5560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457" y="1211372"/>
            <a:ext cx="2246640" cy="849476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46156BA3-6840-114D-940E-F6A2F6A89914}"/>
              </a:ext>
            </a:extLst>
          </p:cNvPr>
          <p:cNvSpPr txBox="1"/>
          <p:nvPr/>
        </p:nvSpPr>
        <p:spPr>
          <a:xfrm>
            <a:off x="447134" y="3110686"/>
            <a:ext cx="3557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0000FF"/>
                </a:solidFill>
              </a:rPr>
              <a:t>La soluzione è esatta?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49FABB5-5B18-624A-A970-96F6CBC124B9}"/>
              </a:ext>
            </a:extLst>
          </p:cNvPr>
          <p:cNvSpPr txBox="1"/>
          <p:nvPr/>
        </p:nvSpPr>
        <p:spPr>
          <a:xfrm>
            <a:off x="6464289" y="5331773"/>
            <a:ext cx="2411760" cy="830997"/>
          </a:xfrm>
          <a:prstGeom prst="rect">
            <a:avLst/>
          </a:prstGeom>
          <a:solidFill>
            <a:srgbClr val="FFFBEF"/>
          </a:solidFill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078F41"/>
                </a:solidFill>
              </a:rPr>
              <a:t>La soluzione è approssimata</a:t>
            </a:r>
          </a:p>
        </p:txBody>
      </p:sp>
      <p:grpSp>
        <p:nvGrpSpPr>
          <p:cNvPr id="15" name="Gruppo 14">
            <a:extLst>
              <a:ext uri="{FF2B5EF4-FFF2-40B4-BE49-F238E27FC236}">
                <a16:creationId xmlns:a16="http://schemas.microsoft.com/office/drawing/2014/main" id="{1F76E728-910F-5642-897A-2D9AD1E3364C}"/>
              </a:ext>
            </a:extLst>
          </p:cNvPr>
          <p:cNvGrpSpPr/>
          <p:nvPr/>
        </p:nvGrpSpPr>
        <p:grpSpPr>
          <a:xfrm>
            <a:off x="163551" y="3562620"/>
            <a:ext cx="6086271" cy="2744548"/>
            <a:chOff x="163551" y="3562620"/>
            <a:chExt cx="6086271" cy="2744548"/>
          </a:xfrm>
        </p:grpSpPr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AF6B7092-9569-A048-B818-1653951923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551" y="3562620"/>
              <a:ext cx="6086271" cy="2744548"/>
            </a:xfrm>
            <a:prstGeom prst="rect">
              <a:avLst/>
            </a:prstGeom>
          </p:spPr>
        </p:pic>
        <p:sp>
          <p:nvSpPr>
            <p:cNvPr id="14" name="Rettangolo 13">
              <a:extLst>
                <a:ext uri="{FF2B5EF4-FFF2-40B4-BE49-F238E27FC236}">
                  <a16:creationId xmlns:a16="http://schemas.microsoft.com/office/drawing/2014/main" id="{693EDD8B-8DBB-E240-84DB-0B3127F22C0C}"/>
                </a:ext>
              </a:extLst>
            </p:cNvPr>
            <p:cNvSpPr/>
            <p:nvPr/>
          </p:nvSpPr>
          <p:spPr>
            <a:xfrm>
              <a:off x="4283968" y="5331773"/>
              <a:ext cx="1964432" cy="936104"/>
            </a:xfrm>
            <a:prstGeom prst="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Footer Placeholder 5">
            <a:extLst>
              <a:ext uri="{FF2B5EF4-FFF2-40B4-BE49-F238E27FC236}">
                <a16:creationId xmlns:a16="http://schemas.microsoft.com/office/drawing/2014/main" id="{D1B01B23-7294-214E-81ED-71B64FA2B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>
                <a:latin typeface="Calibri" panose="020F0502020204030204" pitchFamily="34" charset="0"/>
              </a:rPr>
              <a:t>Daniela Valenti,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2D8EA0-9F4C-C645-8007-034B4C312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05800" y="6356350"/>
            <a:ext cx="381000" cy="365125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513414B-DDDE-1344-ADEA-BD633CFA6074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7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6389" name="Title 4">
            <a:extLst>
              <a:ext uri="{FF2B5EF4-FFF2-40B4-BE49-F238E27FC236}">
                <a16:creationId xmlns:a16="http://schemas.microsoft.com/office/drawing/2014/main" id="{368C9191-A088-994F-A11C-A184ABC8E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3922" y="88361"/>
            <a:ext cx="7772400" cy="685800"/>
          </a:xfrm>
        </p:spPr>
        <p:txBody>
          <a:bodyPr anchor="t"/>
          <a:lstStyle/>
          <a:p>
            <a:r>
              <a:rPr lang="it-IT" altLang="it-IT" b="1" dirty="0">
                <a:ea typeface="ＭＳ Ｐゴシック" panose="020B0600070205080204" pitchFamily="34" charset="-128"/>
              </a:rPr>
              <a:t>Soluzione</a:t>
            </a:r>
            <a:r>
              <a:rPr lang="it-IT" altLang="it-IT" b="1" dirty="0">
                <a:solidFill>
                  <a:srgbClr val="008000"/>
                </a:solidFill>
                <a:ea typeface="ＭＳ Ｐゴシック" panose="020B0600070205080204" pitchFamily="34" charset="-128"/>
              </a:rPr>
              <a:t> </a:t>
            </a:r>
            <a:r>
              <a:rPr lang="it-IT" altLang="it-IT" b="1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algebrica</a:t>
            </a:r>
          </a:p>
        </p:txBody>
      </p:sp>
      <p:sp>
        <p:nvSpPr>
          <p:cNvPr id="16390" name="TextBox 6">
            <a:extLst>
              <a:ext uri="{FF2B5EF4-FFF2-40B4-BE49-F238E27FC236}">
                <a16:creationId xmlns:a16="http://schemas.microsoft.com/office/drawing/2014/main" id="{93A2BCD0-D6A1-734A-9969-D70F5467F1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476" y="2037505"/>
            <a:ext cx="823183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 dirty="0">
                <a:latin typeface="Arial Narrow Bold" panose="020B0606020202030204" pitchFamily="34" charset="0"/>
              </a:rPr>
              <a:t>C’è </a:t>
            </a:r>
            <a:r>
              <a:rPr lang="it-IT" altLang="it-IT" b="1" dirty="0">
                <a:solidFill>
                  <a:srgbClr val="0000FF"/>
                </a:solidFill>
                <a:latin typeface="Arial Narrow Bold" panose="020B0606020202030204" pitchFamily="34" charset="0"/>
              </a:rPr>
              <a:t>un procedimento algebrico </a:t>
            </a:r>
            <a:r>
              <a:rPr lang="it-IT" altLang="it-IT" b="1" dirty="0">
                <a:latin typeface="Arial Narrow Bold" panose="020B0606020202030204" pitchFamily="34" charset="0"/>
              </a:rPr>
              <a:t>per ottenere sempre la soluzione esatta</a:t>
            </a:r>
            <a:r>
              <a:rPr lang="it-IT" altLang="it-IT" dirty="0"/>
              <a:t>.</a:t>
            </a:r>
            <a:r>
              <a:rPr lang="it-IT" altLang="it-IT" b="1" dirty="0">
                <a:latin typeface="Arial Narrow Bold" panose="020B0606020202030204" pitchFamily="34" charset="0"/>
              </a:rPr>
              <a:t> Ecco qui sotto i calcoli da eseguire con carta e penna.</a:t>
            </a:r>
            <a:r>
              <a:rPr lang="it-IT" altLang="it-IT" dirty="0"/>
              <a:t> </a:t>
            </a:r>
          </a:p>
        </p:txBody>
      </p:sp>
      <p:sp>
        <p:nvSpPr>
          <p:cNvPr id="16397" name="TextBox 14">
            <a:extLst>
              <a:ext uri="{FF2B5EF4-FFF2-40B4-BE49-F238E27FC236}">
                <a16:creationId xmlns:a16="http://schemas.microsoft.com/office/drawing/2014/main" id="{6074EA5F-FCA3-3C45-9548-3CCD8902C2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838200"/>
            <a:ext cx="68594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 dirty="0">
                <a:latin typeface="Arial Narrow Bold" panose="020B0606020202030204" pitchFamily="34" charset="0"/>
              </a:rPr>
              <a:t>Come trovo la soluzione esatta del sistema qui sotto?</a:t>
            </a:r>
          </a:p>
        </p:txBody>
      </p:sp>
      <p:sp>
        <p:nvSpPr>
          <p:cNvPr id="16398" name="TextBox 15">
            <a:extLst>
              <a:ext uri="{FF2B5EF4-FFF2-40B4-BE49-F238E27FC236}">
                <a16:creationId xmlns:a16="http://schemas.microsoft.com/office/drawing/2014/main" id="{50C3FDF0-96E3-1547-8A9F-295B02B17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3722" y="2970285"/>
            <a:ext cx="3352800" cy="369888"/>
          </a:xfrm>
          <a:prstGeom prst="rect">
            <a:avLst/>
          </a:prstGeom>
          <a:solidFill>
            <a:srgbClr val="FEFFD5"/>
          </a:solidFill>
          <a:ln w="3175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800" b="1" dirty="0">
                <a:solidFill>
                  <a:srgbClr val="0000FF"/>
                </a:solidFill>
              </a:rPr>
              <a:t>METODO DI SOSTITUZIONE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81E1D241-4DEF-B04E-AFFF-4C43BB5560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722" y="1202861"/>
            <a:ext cx="2552700" cy="965200"/>
          </a:xfrm>
          <a:prstGeom prst="rect">
            <a:avLst/>
          </a:prstGeom>
        </p:spPr>
      </p:pic>
      <p:grpSp>
        <p:nvGrpSpPr>
          <p:cNvPr id="35" name="Gruppo 34">
            <a:extLst>
              <a:ext uri="{FF2B5EF4-FFF2-40B4-BE49-F238E27FC236}">
                <a16:creationId xmlns:a16="http://schemas.microsoft.com/office/drawing/2014/main" id="{56CF866F-73B9-3245-8F68-2056B59B6A81}"/>
              </a:ext>
            </a:extLst>
          </p:cNvPr>
          <p:cNvGrpSpPr/>
          <p:nvPr/>
        </p:nvGrpSpPr>
        <p:grpSpPr>
          <a:xfrm>
            <a:off x="283363" y="3439916"/>
            <a:ext cx="8684649" cy="2004188"/>
            <a:chOff x="272644" y="3680964"/>
            <a:chExt cx="8684649" cy="2004188"/>
          </a:xfrm>
        </p:grpSpPr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8916D5AE-6629-004E-9036-D7D0DD5A3407}"/>
                </a:ext>
              </a:extLst>
            </p:cNvPr>
            <p:cNvSpPr txBox="1"/>
            <p:nvPr/>
          </p:nvSpPr>
          <p:spPr>
            <a:xfrm>
              <a:off x="272644" y="4963295"/>
              <a:ext cx="3835152" cy="707886"/>
            </a:xfrm>
            <a:prstGeom prst="rect">
              <a:avLst/>
            </a:prstGeom>
            <a:solidFill>
              <a:srgbClr val="FFFBEF"/>
            </a:solidFill>
          </p:spPr>
          <p:txBody>
            <a:bodyPr wrap="square" rtlCol="0">
              <a:spAutoFit/>
            </a:bodyPr>
            <a:lstStyle/>
            <a:p>
              <a:r>
                <a:rPr lang="it-IT" sz="2000" b="1" dirty="0">
                  <a:solidFill>
                    <a:srgbClr val="0000FF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Sostituzione</a:t>
              </a:r>
              <a:r>
                <a:rPr lang="it-IT" sz="2000" b="1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 per avere un’equazione di I grado in nella sola incognita</a:t>
              </a:r>
              <a:r>
                <a:rPr lang="it-IT" sz="2000" b="1" dirty="0">
                  <a:latin typeface="Chalkboard SE" panose="03050602040202020205" pitchFamily="66" charset="77"/>
                </a:rPr>
                <a:t> </a:t>
              </a:r>
              <a:r>
                <a:rPr lang="it-IT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it-IT" sz="2000" b="1" dirty="0">
                  <a:latin typeface="Chalkboard SE" panose="03050602040202020205" pitchFamily="66" charset="77"/>
                </a:rPr>
                <a:t> </a:t>
              </a:r>
            </a:p>
          </p:txBody>
        </p:sp>
        <p:grpSp>
          <p:nvGrpSpPr>
            <p:cNvPr id="34" name="Gruppo 33">
              <a:extLst>
                <a:ext uri="{FF2B5EF4-FFF2-40B4-BE49-F238E27FC236}">
                  <a16:creationId xmlns:a16="http://schemas.microsoft.com/office/drawing/2014/main" id="{5F0B01BD-D00A-BD49-AB90-C39D9A9FB4BB}"/>
                </a:ext>
              </a:extLst>
            </p:cNvPr>
            <p:cNvGrpSpPr/>
            <p:nvPr/>
          </p:nvGrpSpPr>
          <p:grpSpPr>
            <a:xfrm>
              <a:off x="395536" y="3680964"/>
              <a:ext cx="8561757" cy="2004188"/>
              <a:chOff x="334289" y="3888813"/>
              <a:chExt cx="8561757" cy="2004188"/>
            </a:xfrm>
          </p:grpSpPr>
          <p:pic>
            <p:nvPicPr>
              <p:cNvPr id="11" name="Immagine 10">
                <a:extLst>
                  <a:ext uri="{FF2B5EF4-FFF2-40B4-BE49-F238E27FC236}">
                    <a16:creationId xmlns:a16="http://schemas.microsoft.com/office/drawing/2014/main" id="{F9CCA8FF-07FF-C943-9C61-2C6BB067FE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4289" y="3888813"/>
                <a:ext cx="8561757" cy="1291525"/>
              </a:xfrm>
              <a:prstGeom prst="rect">
                <a:avLst/>
              </a:prstGeom>
            </p:spPr>
          </p:pic>
          <p:grpSp>
            <p:nvGrpSpPr>
              <p:cNvPr id="31" name="Gruppo 30">
                <a:extLst>
                  <a:ext uri="{FF2B5EF4-FFF2-40B4-BE49-F238E27FC236}">
                    <a16:creationId xmlns:a16="http://schemas.microsoft.com/office/drawing/2014/main" id="{61E64012-E3B9-A94C-822F-51EB883AA548}"/>
                  </a:ext>
                </a:extLst>
              </p:cNvPr>
              <p:cNvGrpSpPr/>
              <p:nvPr/>
            </p:nvGrpSpPr>
            <p:grpSpPr>
              <a:xfrm>
                <a:off x="685515" y="4160127"/>
                <a:ext cx="7620285" cy="1732874"/>
                <a:chOff x="611560" y="4160126"/>
                <a:chExt cx="7620285" cy="1732874"/>
              </a:xfrm>
            </p:grpSpPr>
            <p:sp>
              <p:nvSpPr>
                <p:cNvPr id="22" name="Rettangolo 21">
                  <a:extLst>
                    <a:ext uri="{FF2B5EF4-FFF2-40B4-BE49-F238E27FC236}">
                      <a16:creationId xmlns:a16="http://schemas.microsoft.com/office/drawing/2014/main" id="{661E462C-9892-3E46-AAEC-15C7D4E0B482}"/>
                    </a:ext>
                  </a:extLst>
                </p:cNvPr>
                <p:cNvSpPr/>
                <p:nvPr/>
              </p:nvSpPr>
              <p:spPr>
                <a:xfrm>
                  <a:off x="884460" y="4160126"/>
                  <a:ext cx="772307" cy="282529"/>
                </a:xfrm>
                <a:prstGeom prst="rect">
                  <a:avLst/>
                </a:prstGeom>
                <a:noFill/>
                <a:ln w="28575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cxnSp>
              <p:nvCxnSpPr>
                <p:cNvPr id="23" name="Connettore 2 22">
                  <a:extLst>
                    <a:ext uri="{FF2B5EF4-FFF2-40B4-BE49-F238E27FC236}">
                      <a16:creationId xmlns:a16="http://schemas.microsoft.com/office/drawing/2014/main" id="{AF11D49B-145E-C44C-BBDD-50BC413FFF1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11560" y="4429782"/>
                  <a:ext cx="270840" cy="127352"/>
                </a:xfrm>
                <a:prstGeom prst="straightConnector1">
                  <a:avLst/>
                </a:prstGeom>
                <a:ln w="28575">
                  <a:solidFill>
                    <a:srgbClr val="0000FF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" name="CasellaDiTesto 25">
                  <a:extLst>
                    <a:ext uri="{FF2B5EF4-FFF2-40B4-BE49-F238E27FC236}">
                      <a16:creationId xmlns:a16="http://schemas.microsoft.com/office/drawing/2014/main" id="{07B4D2D8-E448-CE46-8D92-A343D30EBB24}"/>
                    </a:ext>
                  </a:extLst>
                </p:cNvPr>
                <p:cNvSpPr txBox="1"/>
                <p:nvPr/>
              </p:nvSpPr>
              <p:spPr>
                <a:xfrm>
                  <a:off x="4113136" y="5176545"/>
                  <a:ext cx="2436000" cy="707886"/>
                </a:xfrm>
                <a:prstGeom prst="rect">
                  <a:avLst/>
                </a:prstGeom>
                <a:solidFill>
                  <a:srgbClr val="FFFBEF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2000" b="1" dirty="0">
                      <a:solidFill>
                        <a:srgbClr val="FF0000"/>
                      </a:solidFill>
                      <a:latin typeface="Arial Narrow" panose="020B0604020202020204" pitchFamily="34" charset="0"/>
                      <a:cs typeface="Arial Narrow" panose="020B0604020202020204" pitchFamily="34" charset="0"/>
                    </a:rPr>
                    <a:t>Risolvo</a:t>
                  </a:r>
                  <a:r>
                    <a:rPr lang="it-IT" sz="2000" b="1" dirty="0">
                      <a:latin typeface="Arial Narrow" panose="020B0604020202020204" pitchFamily="34" charset="0"/>
                      <a:cs typeface="Arial Narrow" panose="020B0604020202020204" pitchFamily="34" charset="0"/>
                    </a:rPr>
                    <a:t> l’equazione di I grado per ricavare </a:t>
                  </a:r>
                  <a:r>
                    <a:rPr lang="it-IT" sz="20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r>
                    <a:rPr lang="it-IT" sz="2000" b="1" dirty="0">
                      <a:latin typeface="Arial Narrow" panose="020B0604020202020204" pitchFamily="34" charset="0"/>
                      <a:cs typeface="Arial Narrow" panose="020B0604020202020204" pitchFamily="34" charset="0"/>
                    </a:rPr>
                    <a:t> </a:t>
                  </a:r>
                  <a:r>
                    <a:rPr lang="it-IT" sz="2000" b="1" dirty="0">
                      <a:latin typeface="Chalkboard SE" panose="03050602040202020205" pitchFamily="66" charset="77"/>
                    </a:rPr>
                    <a:t> </a:t>
                  </a:r>
                </a:p>
              </p:txBody>
            </p:sp>
            <p:sp>
              <p:nvSpPr>
                <p:cNvPr id="27" name="CasellaDiTesto 26">
                  <a:extLst>
                    <a:ext uri="{FF2B5EF4-FFF2-40B4-BE49-F238E27FC236}">
                      <a16:creationId xmlns:a16="http://schemas.microsoft.com/office/drawing/2014/main" id="{EE884299-4D24-DD4C-A452-FACCB66F3FB7}"/>
                    </a:ext>
                  </a:extLst>
                </p:cNvPr>
                <p:cNvSpPr txBox="1"/>
                <p:nvPr/>
              </p:nvSpPr>
              <p:spPr>
                <a:xfrm>
                  <a:off x="6647669" y="5185114"/>
                  <a:ext cx="1584176" cy="707886"/>
                </a:xfrm>
                <a:prstGeom prst="rect">
                  <a:avLst/>
                </a:prstGeom>
                <a:solidFill>
                  <a:srgbClr val="FFFBEF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2000" b="1" dirty="0">
                      <a:solidFill>
                        <a:srgbClr val="0000FF"/>
                      </a:solidFill>
                      <a:latin typeface="Arial Narrow" panose="020B0604020202020204" pitchFamily="34" charset="0"/>
                      <a:cs typeface="Arial Narrow" panose="020B0604020202020204" pitchFamily="34" charset="0"/>
                    </a:rPr>
                    <a:t>Sostituzione</a:t>
                  </a:r>
                  <a:r>
                    <a:rPr lang="it-IT" sz="2000" b="1" dirty="0">
                      <a:latin typeface="Arial Narrow" panose="020B0604020202020204" pitchFamily="34" charset="0"/>
                      <a:cs typeface="Arial Narrow" panose="020B0604020202020204" pitchFamily="34" charset="0"/>
                    </a:rPr>
                    <a:t> per ricavare </a:t>
                  </a:r>
                  <a:r>
                    <a:rPr lang="it-IT" sz="20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y</a:t>
                  </a:r>
                  <a:r>
                    <a:rPr lang="it-IT" sz="2000" b="1" dirty="0">
                      <a:latin typeface="Chalkboard SE" panose="03050602040202020205" pitchFamily="66" charset="77"/>
                    </a:rPr>
                    <a:t> </a:t>
                  </a:r>
                </a:p>
              </p:txBody>
            </p:sp>
            <p:sp>
              <p:nvSpPr>
                <p:cNvPr id="28" name="Rettangolo 27">
                  <a:extLst>
                    <a:ext uri="{FF2B5EF4-FFF2-40B4-BE49-F238E27FC236}">
                      <a16:creationId xmlns:a16="http://schemas.microsoft.com/office/drawing/2014/main" id="{B2ADF42B-9CB1-F54C-B0B5-E8C42E3E2FF4}"/>
                    </a:ext>
                  </a:extLst>
                </p:cNvPr>
                <p:cNvSpPr/>
                <p:nvPr/>
              </p:nvSpPr>
              <p:spPr>
                <a:xfrm>
                  <a:off x="6797915" y="4474989"/>
                  <a:ext cx="772307" cy="592936"/>
                </a:xfrm>
                <a:prstGeom prst="rect">
                  <a:avLst/>
                </a:prstGeom>
                <a:noFill/>
                <a:ln w="28575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9" name="Freccia angolare in su 28">
                  <a:extLst>
                    <a:ext uri="{FF2B5EF4-FFF2-40B4-BE49-F238E27FC236}">
                      <a16:creationId xmlns:a16="http://schemas.microsoft.com/office/drawing/2014/main" id="{505AE3DD-A3DD-2C4C-B631-4BE89FE03E6D}"/>
                    </a:ext>
                  </a:extLst>
                </p:cNvPr>
                <p:cNvSpPr/>
                <p:nvPr/>
              </p:nvSpPr>
              <p:spPr>
                <a:xfrm>
                  <a:off x="7606182" y="4442655"/>
                  <a:ext cx="166218" cy="432048"/>
                </a:xfrm>
                <a:prstGeom prst="bentUpArrow">
                  <a:avLst/>
                </a:prstGeom>
                <a:solidFill>
                  <a:srgbClr val="0000FF"/>
                </a:solidFill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</p:grpSp>
      </p:grpSp>
      <p:pic>
        <p:nvPicPr>
          <p:cNvPr id="38" name="Immagine 37">
            <a:extLst>
              <a:ext uri="{FF2B5EF4-FFF2-40B4-BE49-F238E27FC236}">
                <a16:creationId xmlns:a16="http://schemas.microsoft.com/office/drawing/2014/main" id="{453E5C58-442D-D448-B4C5-98CF7C74B5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741" y="5573858"/>
            <a:ext cx="4402460" cy="75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60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Footer Placeholder 5">
            <a:extLst>
              <a:ext uri="{FF2B5EF4-FFF2-40B4-BE49-F238E27FC236}">
                <a16:creationId xmlns:a16="http://schemas.microsoft.com/office/drawing/2014/main" id="{D1B01B23-7294-214E-81ED-71B64FA2B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>
                <a:latin typeface="Calibri" panose="020F0502020204030204" pitchFamily="34" charset="0"/>
              </a:rPr>
              <a:t>Daniela Valenti,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2D8EA0-9F4C-C645-8007-034B4C312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05800" y="6356350"/>
            <a:ext cx="381000" cy="365125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513414B-DDDE-1344-ADEA-BD633CFA6074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8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6389" name="Title 4">
            <a:extLst>
              <a:ext uri="{FF2B5EF4-FFF2-40B4-BE49-F238E27FC236}">
                <a16:creationId xmlns:a16="http://schemas.microsoft.com/office/drawing/2014/main" id="{368C9191-A088-994F-A11C-A184ABC8E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3922" y="88361"/>
            <a:ext cx="7772400" cy="685800"/>
          </a:xfrm>
        </p:spPr>
        <p:txBody>
          <a:bodyPr anchor="t"/>
          <a:lstStyle/>
          <a:p>
            <a:r>
              <a:rPr lang="it-IT" altLang="it-IT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La soluzione algebrica è esatta?</a:t>
            </a:r>
          </a:p>
        </p:txBody>
      </p:sp>
      <p:sp>
        <p:nvSpPr>
          <p:cNvPr id="16390" name="TextBox 6">
            <a:extLst>
              <a:ext uri="{FF2B5EF4-FFF2-40B4-BE49-F238E27FC236}">
                <a16:creationId xmlns:a16="http://schemas.microsoft.com/office/drawing/2014/main" id="{93A2BCD0-D6A1-734A-9969-D70F5467F1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7749" y="2204864"/>
            <a:ext cx="15247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 dirty="0">
                <a:solidFill>
                  <a:srgbClr val="0000FF"/>
                </a:solidFill>
              </a:rPr>
              <a:t>Verifico</a:t>
            </a:r>
          </a:p>
        </p:txBody>
      </p:sp>
      <p:grpSp>
        <p:nvGrpSpPr>
          <p:cNvPr id="15" name="Gruppo 14">
            <a:extLst>
              <a:ext uri="{FF2B5EF4-FFF2-40B4-BE49-F238E27FC236}">
                <a16:creationId xmlns:a16="http://schemas.microsoft.com/office/drawing/2014/main" id="{146F5D9F-0519-DF49-8D78-FB2945880856}"/>
              </a:ext>
            </a:extLst>
          </p:cNvPr>
          <p:cNvGrpSpPr/>
          <p:nvPr/>
        </p:nvGrpSpPr>
        <p:grpSpPr>
          <a:xfrm>
            <a:off x="243922" y="1003166"/>
            <a:ext cx="8589274" cy="965200"/>
            <a:chOff x="186077" y="1239664"/>
            <a:chExt cx="8589274" cy="965200"/>
          </a:xfrm>
        </p:grpSpPr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81E1D241-4DEF-B04E-AFFF-4C43BB5560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2257" y="1239664"/>
              <a:ext cx="2552700" cy="965200"/>
            </a:xfrm>
            <a:prstGeom prst="rect">
              <a:avLst/>
            </a:prstGeom>
          </p:spPr>
        </p:pic>
        <p:sp>
          <p:nvSpPr>
            <p:cNvPr id="5" name="CasellaDiTesto 4">
              <a:extLst>
                <a:ext uri="{FF2B5EF4-FFF2-40B4-BE49-F238E27FC236}">
                  <a16:creationId xmlns:a16="http://schemas.microsoft.com/office/drawing/2014/main" id="{0419E99A-5091-284F-82A9-7765C00FF333}"/>
                </a:ext>
              </a:extLst>
            </p:cNvPr>
            <p:cNvSpPr txBox="1"/>
            <p:nvPr/>
          </p:nvSpPr>
          <p:spPr>
            <a:xfrm>
              <a:off x="1405363" y="1491432"/>
              <a:ext cx="50896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400" b="1" dirty="0"/>
                <a:t>è la soluzione esatta del sistema</a:t>
              </a:r>
            </a:p>
          </p:txBody>
        </p:sp>
        <p:sp>
          <p:nvSpPr>
            <p:cNvPr id="6" name="CasellaDiTesto 5">
              <a:extLst>
                <a:ext uri="{FF2B5EF4-FFF2-40B4-BE49-F238E27FC236}">
                  <a16:creationId xmlns:a16="http://schemas.microsoft.com/office/drawing/2014/main" id="{A716B5A9-2B19-494B-9393-E6505B2E43FF}"/>
                </a:ext>
              </a:extLst>
            </p:cNvPr>
            <p:cNvSpPr txBox="1"/>
            <p:nvPr/>
          </p:nvSpPr>
          <p:spPr>
            <a:xfrm>
              <a:off x="8419504" y="1402302"/>
              <a:ext cx="35584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3200" b="1" dirty="0">
                  <a:solidFill>
                    <a:srgbClr val="FF0000"/>
                  </a:solidFill>
                </a:rPr>
                <a:t>?</a:t>
              </a:r>
            </a:p>
          </p:txBody>
        </p:sp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4835584D-9ED1-EF46-97F6-28D01E5D71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077" y="1276655"/>
              <a:ext cx="1261723" cy="891217"/>
            </a:xfrm>
            <a:prstGeom prst="rect">
              <a:avLst/>
            </a:prstGeom>
          </p:spPr>
        </p:pic>
      </p:grpSp>
      <p:pic>
        <p:nvPicPr>
          <p:cNvPr id="14" name="Immagine 13">
            <a:extLst>
              <a:ext uri="{FF2B5EF4-FFF2-40B4-BE49-F238E27FC236}">
                <a16:creationId xmlns:a16="http://schemas.microsoft.com/office/drawing/2014/main" id="{A87F8EDF-DBBC-4D45-84C0-BE75985F6B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66529"/>
            <a:ext cx="5508104" cy="2102900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CD839092-866A-7F41-8B73-873E784E7B6F}"/>
              </a:ext>
            </a:extLst>
          </p:cNvPr>
          <p:cNvSpPr txBox="1"/>
          <p:nvPr/>
        </p:nvSpPr>
        <p:spPr>
          <a:xfrm>
            <a:off x="5997523" y="3208250"/>
            <a:ext cx="2649350" cy="954107"/>
          </a:xfrm>
          <a:prstGeom prst="rect">
            <a:avLst/>
          </a:prstGeom>
          <a:solidFill>
            <a:srgbClr val="FFFBEF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Coppia di uguaglianze vere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E8CC6BD6-09AE-094F-8307-7469E9983960}"/>
              </a:ext>
            </a:extLst>
          </p:cNvPr>
          <p:cNvSpPr txBox="1"/>
          <p:nvPr/>
        </p:nvSpPr>
        <p:spPr>
          <a:xfrm>
            <a:off x="2411760" y="5013176"/>
            <a:ext cx="4032448" cy="523220"/>
          </a:xfrm>
          <a:prstGeom prst="rect">
            <a:avLst/>
          </a:prstGeom>
          <a:solidFill>
            <a:srgbClr val="FFFBEF"/>
          </a:solidFill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0000FF"/>
                </a:solidFill>
              </a:rPr>
              <a:t>La soluzione è esatta</a:t>
            </a:r>
          </a:p>
        </p:txBody>
      </p:sp>
    </p:spTree>
    <p:extLst>
      <p:ext uri="{BB962C8B-B14F-4D97-AF65-F5344CB8AC3E}">
        <p14:creationId xmlns:p14="http://schemas.microsoft.com/office/powerpoint/2010/main" val="3043576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Footer Placeholder 5">
            <a:extLst>
              <a:ext uri="{FF2B5EF4-FFF2-40B4-BE49-F238E27FC236}">
                <a16:creationId xmlns:a16="http://schemas.microsoft.com/office/drawing/2014/main" id="{D1B01B23-7294-214E-81ED-71B64FA2B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>
                <a:latin typeface="Calibri" panose="020F0502020204030204" pitchFamily="34" charset="0"/>
              </a:rPr>
              <a:t>Daniela Valenti,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2D8EA0-9F4C-C645-8007-034B4C312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05800" y="6356350"/>
            <a:ext cx="381000" cy="365125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513414B-DDDE-1344-ADEA-BD633CFA6074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9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6389" name="Title 4">
            <a:extLst>
              <a:ext uri="{FF2B5EF4-FFF2-40B4-BE49-F238E27FC236}">
                <a16:creationId xmlns:a16="http://schemas.microsoft.com/office/drawing/2014/main" id="{368C9191-A088-994F-A11C-A184ABC8E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3922" y="209325"/>
            <a:ext cx="8589274" cy="685800"/>
          </a:xfrm>
        </p:spPr>
        <p:txBody>
          <a:bodyPr anchor="t"/>
          <a:lstStyle/>
          <a:p>
            <a:r>
              <a:rPr lang="it-IT" altLang="it-IT" sz="40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Soluzione algebrica e soluzione grafica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F0231022-D9BD-5F45-AED7-53AD6C8D3CE8}"/>
              </a:ext>
            </a:extLst>
          </p:cNvPr>
          <p:cNvGrpSpPr/>
          <p:nvPr/>
        </p:nvGrpSpPr>
        <p:grpSpPr>
          <a:xfrm>
            <a:off x="243922" y="1003166"/>
            <a:ext cx="8518880" cy="965200"/>
            <a:chOff x="243922" y="1003166"/>
            <a:chExt cx="8518880" cy="965200"/>
          </a:xfrm>
        </p:grpSpPr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81E1D241-4DEF-B04E-AFFF-4C43BB5560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0102" y="1003166"/>
              <a:ext cx="2552700" cy="965200"/>
            </a:xfrm>
            <a:prstGeom prst="rect">
              <a:avLst/>
            </a:prstGeom>
          </p:spPr>
        </p:pic>
        <p:sp>
          <p:nvSpPr>
            <p:cNvPr id="5" name="CasellaDiTesto 4">
              <a:extLst>
                <a:ext uri="{FF2B5EF4-FFF2-40B4-BE49-F238E27FC236}">
                  <a16:creationId xmlns:a16="http://schemas.microsoft.com/office/drawing/2014/main" id="{0419E99A-5091-284F-82A9-7765C00FF333}"/>
                </a:ext>
              </a:extLst>
            </p:cNvPr>
            <p:cNvSpPr txBox="1"/>
            <p:nvPr/>
          </p:nvSpPr>
          <p:spPr>
            <a:xfrm>
              <a:off x="1463208" y="1254934"/>
              <a:ext cx="50896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400" b="1" dirty="0"/>
                <a:t>è la soluzione esatta del sistema</a:t>
              </a:r>
            </a:p>
          </p:txBody>
        </p:sp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4835584D-9ED1-EF46-97F6-28D01E5D71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922" y="1040157"/>
              <a:ext cx="1261723" cy="891217"/>
            </a:xfrm>
            <a:prstGeom prst="rect">
              <a:avLst/>
            </a:prstGeom>
          </p:spPr>
        </p:pic>
      </p:grpSp>
      <p:pic>
        <p:nvPicPr>
          <p:cNvPr id="18" name="Immagine 17">
            <a:extLst>
              <a:ext uri="{FF2B5EF4-FFF2-40B4-BE49-F238E27FC236}">
                <a16:creationId xmlns:a16="http://schemas.microsoft.com/office/drawing/2014/main" id="{6385BA1B-5882-9541-A6E9-1D1F1FEAD0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221" y="2239536"/>
            <a:ext cx="2457536" cy="3023989"/>
          </a:xfrm>
          <a:prstGeom prst="rect">
            <a:avLst/>
          </a:prstGeom>
          <a:ln w="28575">
            <a:solidFill>
              <a:srgbClr val="0000FF"/>
            </a:solidFill>
          </a:ln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3CFFBD3F-14E5-E640-B48F-10AA85AE533C}"/>
              </a:ext>
            </a:extLst>
          </p:cNvPr>
          <p:cNvSpPr txBox="1"/>
          <p:nvPr/>
        </p:nvSpPr>
        <p:spPr>
          <a:xfrm>
            <a:off x="467544" y="2218982"/>
            <a:ext cx="5328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Con la calcolatrice trovo che: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0A2BF1F7-E547-5143-B0DF-995E8EA5F3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54" y="2924944"/>
            <a:ext cx="3456384" cy="1220504"/>
          </a:xfrm>
          <a:prstGeom prst="rect">
            <a:avLst/>
          </a:prstGeom>
          <a:ln w="28575">
            <a:solidFill>
              <a:srgbClr val="0000FF"/>
            </a:solidFill>
          </a:ln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8D23BAA2-3837-9146-9C91-EFC306A0CA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446" y="4307688"/>
            <a:ext cx="3528392" cy="1081770"/>
          </a:xfrm>
          <a:prstGeom prst="rect">
            <a:avLst/>
          </a:prstGeom>
          <a:ln w="28575">
            <a:solidFill>
              <a:srgbClr val="078F41"/>
            </a:solidFill>
          </a:ln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E77497F8-36C9-174B-B1AE-3BF7676846A9}"/>
              </a:ext>
            </a:extLst>
          </p:cNvPr>
          <p:cNvSpPr txBox="1"/>
          <p:nvPr/>
        </p:nvSpPr>
        <p:spPr>
          <a:xfrm>
            <a:off x="441233" y="5580692"/>
            <a:ext cx="8182213" cy="830997"/>
          </a:xfrm>
          <a:prstGeom prst="rect">
            <a:avLst/>
          </a:prstGeom>
          <a:solidFill>
            <a:srgbClr val="FFFBEF"/>
          </a:solidFill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0000FF"/>
                </a:solidFill>
              </a:rPr>
              <a:t>Il software di geometria dinamica ha dato la soluzione con numeri decimali che approssimano le frazioni.</a:t>
            </a:r>
          </a:p>
        </p:txBody>
      </p:sp>
    </p:spTree>
    <p:extLst>
      <p:ext uri="{BB962C8B-B14F-4D97-AF65-F5344CB8AC3E}">
        <p14:creationId xmlns:p14="http://schemas.microsoft.com/office/powerpoint/2010/main" val="63679261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40472</TotalTime>
  <Words>1119</Words>
  <Application>Microsoft Macintosh PowerPoint</Application>
  <PresentationFormat>Presentazione su schermo (4:3)</PresentationFormat>
  <Paragraphs>188</Paragraphs>
  <Slides>26</Slides>
  <Notes>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35" baseType="lpstr">
      <vt:lpstr>ＭＳ Ｐゴシック</vt:lpstr>
      <vt:lpstr>Arial</vt:lpstr>
      <vt:lpstr>Arial Narrow</vt:lpstr>
      <vt:lpstr>Arial Narrow Bold</vt:lpstr>
      <vt:lpstr>Calibri</vt:lpstr>
      <vt:lpstr>Chalkboard SE</vt:lpstr>
      <vt:lpstr>Times New Roman</vt:lpstr>
      <vt:lpstr>Wingdings</vt:lpstr>
      <vt:lpstr>Tema di Office</vt:lpstr>
      <vt:lpstr>Sistemi lineari di due equazioni in due incognite</vt:lpstr>
      <vt:lpstr>Punto comune a due rette</vt:lpstr>
      <vt:lpstr>Vocabolario matematico</vt:lpstr>
      <vt:lpstr>Vocabolario matematico</vt:lpstr>
      <vt:lpstr>Sistema lineare di due equazioni in due incognite</vt:lpstr>
      <vt:lpstr>Soluzione grafica</vt:lpstr>
      <vt:lpstr>Soluzione algebrica</vt:lpstr>
      <vt:lpstr>La soluzione algebrica è esatta?</vt:lpstr>
      <vt:lpstr>Soluzione algebrica e soluzione grafica</vt:lpstr>
      <vt:lpstr>Attività</vt:lpstr>
      <vt:lpstr>Che cosa hai trovato</vt:lpstr>
      <vt:lpstr>Quesiti 1a, 2a, 3a</vt:lpstr>
      <vt:lpstr>Quesiti 1b, 2b, 3b</vt:lpstr>
      <vt:lpstr>Riflessioni</vt:lpstr>
      <vt:lpstr>Quesito 1c</vt:lpstr>
      <vt:lpstr>Quesiti 2c e 3c</vt:lpstr>
      <vt:lpstr>Quesito 1d</vt:lpstr>
      <vt:lpstr>Quesiti 2d e 3d</vt:lpstr>
      <vt:lpstr>Riconoscere equazioni di rette parallele</vt:lpstr>
      <vt:lpstr>Riconoscere equazioni di rette parallele</vt:lpstr>
      <vt:lpstr>Riconoscere equazioni di rette parallele</vt:lpstr>
      <vt:lpstr>Quesito 4</vt:lpstr>
      <vt:lpstr>Quesito 4</vt:lpstr>
      <vt:lpstr>Riflessione sulla parte A</vt:lpstr>
      <vt:lpstr>Quesito 4</vt:lpstr>
      <vt:lpstr>Quesito 4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Introduzione ‘ parabola come grafico di una funzione’</dc:title>
  <dc:subject/>
  <dc:creator>Daniela Valenti</dc:creator>
  <cp:keywords/>
  <dc:description/>
  <cp:lastModifiedBy>Microsoft Office User</cp:lastModifiedBy>
  <cp:revision>766</cp:revision>
  <dcterms:created xsi:type="dcterms:W3CDTF">2014-09-15T07:56:48Z</dcterms:created>
  <dcterms:modified xsi:type="dcterms:W3CDTF">2020-12-14T09:47:12Z</dcterms:modified>
  <cp:category/>
</cp:coreProperties>
</file>