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637" r:id="rId3"/>
    <p:sldId id="283" r:id="rId4"/>
    <p:sldId id="291" r:id="rId5"/>
    <p:sldId id="257" r:id="rId6"/>
    <p:sldId id="265" r:id="rId7"/>
    <p:sldId id="263" r:id="rId8"/>
    <p:sldId id="271" r:id="rId9"/>
    <p:sldId id="267" r:id="rId10"/>
    <p:sldId id="274" r:id="rId11"/>
    <p:sldId id="268" r:id="rId12"/>
    <p:sldId id="312" r:id="rId13"/>
    <p:sldId id="278" r:id="rId14"/>
    <p:sldId id="286" r:id="rId15"/>
    <p:sldId id="314" r:id="rId16"/>
    <p:sldId id="638" r:id="rId17"/>
    <p:sldId id="272" r:id="rId18"/>
    <p:sldId id="273" r:id="rId19"/>
    <p:sldId id="394" r:id="rId20"/>
    <p:sldId id="396" r:id="rId21"/>
    <p:sldId id="397" r:id="rId22"/>
    <p:sldId id="398" r:id="rId23"/>
    <p:sldId id="399" r:id="rId24"/>
    <p:sldId id="400" r:id="rId25"/>
    <p:sldId id="401" r:id="rId26"/>
    <p:sldId id="403" r:id="rId2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F"/>
    <a:srgbClr val="3A7B53"/>
    <a:srgbClr val="6D8770"/>
    <a:srgbClr val="0048BA"/>
    <a:srgbClr val="4F6151"/>
    <a:srgbClr val="0057DD"/>
    <a:srgbClr val="E2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252"/>
  </p:normalViewPr>
  <p:slideViewPr>
    <p:cSldViewPr>
      <p:cViewPr varScale="1">
        <p:scale>
          <a:sx n="115" d="100"/>
          <a:sy n="115" d="100"/>
        </p:scale>
        <p:origin x="20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F9C65C-2A92-5648-AF21-D8403DB61B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24FF3-9ED6-0248-A949-234C07DD9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E5781A-6C6B-564D-93A3-FA05A629EEBC}" type="datetime1">
              <a:rPr lang="it-IT" altLang="it-IT"/>
              <a:pPr>
                <a:defRPr/>
              </a:pPr>
              <a:t>14/02/23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A5AE3-1AA0-E149-BF2E-474CD1A341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7894D-1749-4F45-9895-42196C04D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D678E5-BCF3-0B4A-ACF2-968C23AFD8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4A59D-3DEA-6D49-AE8D-D87938EEA0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E7E22-8AD9-6447-B617-E4E733F2EC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417988-430E-5840-AD4A-D99C15BD29E3}" type="datetime1">
              <a:rPr lang="it-IT" altLang="it-IT"/>
              <a:pPr>
                <a:defRPr/>
              </a:pPr>
              <a:t>14/02/23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2D7E54-0293-8E43-9D6C-9780BAD297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2415499-4FBB-9F46-A655-D44DFED00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4B414-7C16-6E49-BE96-90270DDCB7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B18E7-FC2A-374B-A908-B53F42E3C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5B8E34-E568-CE4C-9DE2-2B86371A9A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5B8E34-E568-CE4C-9DE2-2B86371A9A6D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850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8E490C-2CAA-5A4F-A857-23C7054B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38C3-1555-5A43-9593-BD780CB1C232}" type="datetime1">
              <a:rPr lang="it-IT" altLang="it-IT" smtClean="0"/>
              <a:t>14/02/23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AB4C11-69D0-0645-B86D-0BC8C94E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25D4C8-00AE-8F40-9425-6323D2B0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A73FB-FA01-9F45-8204-78F5CA59A2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650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516737-242F-E349-8187-25822777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14B8-AE7B-E444-B0A2-1E179B046E53}" type="datetime1">
              <a:rPr lang="it-IT" altLang="it-IT" smtClean="0"/>
              <a:t>14/02/23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4BE818-BFE0-934B-A273-0C31C54B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50ED64-BCA8-6645-AAEF-937581F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E341-B18D-764B-A499-1214F035E1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278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53427C-F99E-AF47-A9AF-9656B9B8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4592-569C-6C43-9926-94984DA5F968}" type="datetime1">
              <a:rPr lang="it-IT" altLang="it-IT" smtClean="0"/>
              <a:t>14/02/23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C2A279-BD7D-D643-B4CB-71520754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FFE90F-6276-424D-8738-43B10D7B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345FB-363B-B043-8487-D095C7FB25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7248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CEB0B-244C-C94B-B017-D0FF9ABDA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6E017-F4BC-C64E-8FA3-AFFC123130CB}" type="datetime1">
              <a:rPr lang="it-IT" altLang="it-IT" smtClean="0"/>
              <a:t>14/02/23</a:t>
            </a:fld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F75C-4E59-7B46-BD26-AF773C462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 e 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E55FE-2CBC-4E4B-88FB-6CABB7783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31685-90E7-1143-BB2E-022ECCEEB6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45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128A94-3E5E-C846-982E-77A520D4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5B97-AA5D-2545-81CF-AF94B2D5A701}" type="datetime1">
              <a:rPr lang="it-IT" altLang="it-IT" smtClean="0"/>
              <a:t>14/02/23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F1AF56-E99F-194C-9EB5-D3D83F4B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73B486-D241-9642-908D-68486E6A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2D5A-34FB-B24A-B894-6E33DF2D49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97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FA653A-EB1F-0946-9114-53536FF5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7557-43A4-C642-9F83-13162BC83711}" type="datetime1">
              <a:rPr lang="it-IT" altLang="it-IT" smtClean="0"/>
              <a:t>14/02/23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584E8-A26C-5841-9B70-5455EBEC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543C77-6C46-D84D-BE2B-9DFC3826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370B-4EE9-EC4A-AA98-8BFE798EEE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779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7FE5767-1B29-0341-ACCF-C0A0C4AA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3FCD-AE0F-B948-9501-3C8D45A065DD}" type="datetime1">
              <a:rPr lang="it-IT" altLang="it-IT" smtClean="0"/>
              <a:t>14/02/23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9A01305-68A4-4A43-9DB0-3247F57B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69BEFD7-1749-B44A-9291-64C1C8FE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8C86-CAD8-AF47-985B-6A1DBD26CD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124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F111723-F285-D24F-996E-C2B6C0B1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2F1A-81C1-2447-9DD4-2F24E21F0D47}" type="datetime1">
              <a:rPr lang="it-IT" altLang="it-IT" smtClean="0"/>
              <a:t>14/02/23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2CFB29B-E4D9-4643-91CA-49BA094C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C5580D6C-45C1-494A-897D-EB43C985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7830-1B5D-B545-A186-A5E85CFBF9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201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38416835-D545-7A4A-BBA5-BA94EA08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F795-6484-F54A-8895-1B96403E9ECA}" type="datetime1">
              <a:rPr lang="it-IT" altLang="it-IT" smtClean="0"/>
              <a:t>14/02/23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B8E5A125-4971-EF43-B985-722517A3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1B571C5-138A-B747-8355-C49CED49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6215-B2EC-864E-89CD-94ACA5CA4D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233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CD215482-A896-984A-922E-1859D694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7B6F-CFAA-314F-A7AD-3E89A568F121}" type="datetime1">
              <a:rPr lang="it-IT" altLang="it-IT" smtClean="0"/>
              <a:t>14/02/23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2D551A9D-76ED-0B4F-AA8D-8BC22239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5ED4CA5C-F3C0-1446-B698-5006D908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102DE-1027-0C4C-81DA-9B122A4F32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244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9285ED7-FD63-C74B-805E-B6B2A623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03C8-558F-E544-89ED-46FB68BE6652}" type="datetime1">
              <a:rPr lang="it-IT" altLang="it-IT" smtClean="0"/>
              <a:t>14/02/23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73D132C-F281-E74F-9782-3DDFC573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0311E5DF-2BC6-EB43-AA5A-0F2194CC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F323-171A-384C-BD49-6D99F4BE7F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22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6E54B03E-6419-A44F-9685-7A1EE303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E28-ED52-7940-92FD-E3DC6BC78D09}" type="datetime1">
              <a:rPr lang="it-IT" altLang="it-IT" smtClean="0"/>
              <a:t>14/02/23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1F57F77-AD6D-3F48-B808-71DFC2E7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F90EEC7-08CD-7841-B382-125CEF15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BBBC-F71D-5245-830E-4820F2821B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614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C289F19D-2BEC-254B-8C6E-70E74EA61B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A77C5477-F51B-0E40-8F2A-374E7CFA85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BB291E-E04A-A04F-816A-933E1DB8B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C9DB76-CD0D-AE4F-8C16-7D389349E99D}" type="datetime1">
              <a:rPr lang="it-IT" altLang="it-IT" smtClean="0"/>
              <a:t>14/02/23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F6D799-D80F-9044-97D3-2ECC7F362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BA9A67-6315-794B-951E-87CD42DD0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5091F7-4BAF-094F-BB1A-69A3029EAF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70675792-01D3-4F43-AF75-4399047B2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276872"/>
            <a:ext cx="8458200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Asintoti</a:t>
            </a: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2A0A01EC-2A40-E049-B691-6AE28E687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90AEAE-6F9C-F14A-A5C0-B60BC97631F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3289CEE7-2D32-3E49-B545-B7722B6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>
            <a:extLst>
              <a:ext uri="{FF2B5EF4-FFF2-40B4-BE49-F238E27FC236}">
                <a16:creationId xmlns:a16="http://schemas.microsoft.com/office/drawing/2014/main" id="{7EC97423-63E1-B147-8104-75081500D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Determinare l’equazione dell’asintoto obliquo</a:t>
            </a:r>
          </a:p>
        </p:txBody>
      </p:sp>
      <p:sp>
        <p:nvSpPr>
          <p:cNvPr id="25602" name="Slide Number Placeholder 2">
            <a:extLst>
              <a:ext uri="{FF2B5EF4-FFF2-40B4-BE49-F238E27FC236}">
                <a16:creationId xmlns:a16="http://schemas.microsoft.com/office/drawing/2014/main" id="{0A025224-B597-8A4A-BCC2-C33C0AC0A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62DD1F-AB7D-4445-9440-D25EBBECA058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5603" name="Footer Placeholder 3">
            <a:extLst>
              <a:ext uri="{FF2B5EF4-FFF2-40B4-BE49-F238E27FC236}">
                <a16:creationId xmlns:a16="http://schemas.microsoft.com/office/drawing/2014/main" id="{D82F1AC3-0155-2345-8FE0-316F50B2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5604" name="CasellaDiTesto 1">
            <a:extLst>
              <a:ext uri="{FF2B5EF4-FFF2-40B4-BE49-F238E27FC236}">
                <a16:creationId xmlns:a16="http://schemas.microsoft.com/office/drawing/2014/main" id="{C43F4597-5B7B-D94F-9D4B-05F65344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62200"/>
            <a:ext cx="7620000" cy="196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/>
              <a:t>Come determino l’equazione dell’asintoto obliquo, se l’espressione analitica della funzione non è semplice come quella appena studiata?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2">
            <a:extLst>
              <a:ext uri="{FF2B5EF4-FFF2-40B4-BE49-F238E27FC236}">
                <a16:creationId xmlns:a16="http://schemas.microsoft.com/office/drawing/2014/main" id="{12F95208-C16E-014C-8998-2D753535CA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79A76A-3003-D445-9331-6ADA67907E0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6626" name="Footer Placeholder 3">
            <a:extLst>
              <a:ext uri="{FF2B5EF4-FFF2-40B4-BE49-F238E27FC236}">
                <a16:creationId xmlns:a16="http://schemas.microsoft.com/office/drawing/2014/main" id="{BE19ACED-0308-E64B-B5E8-4E7A6E97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E1565AC0-A92F-8643-98CC-A489C23D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Un procedimento generale</a:t>
            </a:r>
          </a:p>
        </p:txBody>
      </p:sp>
      <p:pic>
        <p:nvPicPr>
          <p:cNvPr id="26628" name="Picture 5" descr="Schermata 2016-05-26 alle 11.53.47.png">
            <a:extLst>
              <a:ext uri="{FF2B5EF4-FFF2-40B4-BE49-F238E27FC236}">
                <a16:creationId xmlns:a16="http://schemas.microsoft.com/office/drawing/2014/main" id="{4FB2F7B8-9B99-5844-A091-1CE109643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1"/>
            <a:ext cx="4199384" cy="331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Schermata 2016-05-26 alle 12.04.57.png">
            <a:extLst>
              <a:ext uri="{FF2B5EF4-FFF2-40B4-BE49-F238E27FC236}">
                <a16:creationId xmlns:a16="http://schemas.microsoft.com/office/drawing/2014/main" id="{EA049EB9-4A9B-384F-A0DD-B8EEF4D5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7" y="4077073"/>
            <a:ext cx="4970463" cy="165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8">
            <a:extLst>
              <a:ext uri="{FF2B5EF4-FFF2-40B4-BE49-F238E27FC236}">
                <a16:creationId xmlns:a16="http://schemas.microsoft.com/office/drawing/2014/main" id="{81E2831D-EB14-0148-8861-02A50B88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48636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E come procedo per determinare il coefficiente m?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>
            <a:extLst>
              <a:ext uri="{FF2B5EF4-FFF2-40B4-BE49-F238E27FC236}">
                <a16:creationId xmlns:a16="http://schemas.microsoft.com/office/drawing/2014/main" id="{C292DE26-FBCC-7343-8B17-D7F84438D0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429390-D2BB-6540-8D49-C0033289DA8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7650" name="Footer Placeholder 3">
            <a:extLst>
              <a:ext uri="{FF2B5EF4-FFF2-40B4-BE49-F238E27FC236}">
                <a16:creationId xmlns:a16="http://schemas.microsoft.com/office/drawing/2014/main" id="{ECE4DF80-1A84-0D46-A3A1-9A580A1C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7651" name="TextBox 4">
            <a:extLst>
              <a:ext uri="{FF2B5EF4-FFF2-40B4-BE49-F238E27FC236}">
                <a16:creationId xmlns:a16="http://schemas.microsoft.com/office/drawing/2014/main" id="{F1027561-A82D-1B44-92FA-F7DD928B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Un procedimento generale per calcolare m</a:t>
            </a:r>
          </a:p>
        </p:txBody>
      </p:sp>
      <p:pic>
        <p:nvPicPr>
          <p:cNvPr id="27652" name="Picture 9" descr="Schermata 2016-05-26 alle 12.19.59.png">
            <a:extLst>
              <a:ext uri="{FF2B5EF4-FFF2-40B4-BE49-F238E27FC236}">
                <a16:creationId xmlns:a16="http://schemas.microsoft.com/office/drawing/2014/main" id="{B6BA3792-68D6-964A-86B0-C87A52C59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50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>
            <a:extLst>
              <a:ext uri="{FF2B5EF4-FFF2-40B4-BE49-F238E27FC236}">
                <a16:creationId xmlns:a16="http://schemas.microsoft.com/office/drawing/2014/main" id="{B87C0D4A-E350-354C-B7F0-B4903EB74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305719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cs typeface="Times New Roman" panose="02020603050405020304" pitchFamily="18" charset="0"/>
              </a:rPr>
              <a:t>Ecco come calcolare i coefficienti </a:t>
            </a:r>
            <a:r>
              <a:rPr lang="it-IT" altLang="it-IT" b="1" i="1" dirty="0">
                <a:cs typeface="Times New Roman" panose="02020603050405020304" pitchFamily="18" charset="0"/>
              </a:rPr>
              <a:t>m</a:t>
            </a:r>
            <a:r>
              <a:rPr lang="it-IT" altLang="it-IT" b="1" dirty="0">
                <a:cs typeface="Times New Roman" panose="02020603050405020304" pitchFamily="18" charset="0"/>
              </a:rPr>
              <a:t> e </a:t>
            </a:r>
            <a:r>
              <a:rPr lang="it-IT" altLang="it-IT" b="1" i="1" dirty="0" err="1">
                <a:cs typeface="Times New Roman" panose="02020603050405020304" pitchFamily="18" charset="0"/>
              </a:rPr>
              <a:t>q</a:t>
            </a:r>
            <a:r>
              <a:rPr lang="it-IT" altLang="it-IT" b="1" dirty="0">
                <a:cs typeface="Times New Roman" panose="02020603050405020304" pitchFamily="18" charset="0"/>
              </a:rPr>
              <a:t> in modo che la retta d’equazione </a:t>
            </a:r>
            <a:r>
              <a:rPr lang="it-IT" altLang="it-IT" b="1" i="1" dirty="0"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cs typeface="Times New Roman" panose="02020603050405020304" pitchFamily="18" charset="0"/>
              </a:rPr>
              <a:t> = </a:t>
            </a:r>
            <a:r>
              <a:rPr lang="it-IT" altLang="it-IT" b="1" i="1" dirty="0">
                <a:cs typeface="Times New Roman" panose="02020603050405020304" pitchFamily="18" charset="0"/>
              </a:rPr>
              <a:t>mx</a:t>
            </a:r>
            <a:r>
              <a:rPr lang="it-IT" altLang="it-IT" b="1" dirty="0">
                <a:cs typeface="Times New Roman" panose="02020603050405020304" pitchFamily="18" charset="0"/>
              </a:rPr>
              <a:t> + </a:t>
            </a:r>
            <a:r>
              <a:rPr lang="it-IT" altLang="it-IT" b="1" i="1" dirty="0" err="1">
                <a:cs typeface="Times New Roman" panose="02020603050405020304" pitchFamily="18" charset="0"/>
              </a:rPr>
              <a:t>q</a:t>
            </a:r>
            <a:r>
              <a:rPr lang="it-IT" altLang="it-IT" b="1" dirty="0">
                <a:cs typeface="Times New Roman" panose="02020603050405020304" pitchFamily="18" charset="0"/>
              </a:rPr>
              <a:t>  sia asintoto per il grafico di </a:t>
            </a:r>
            <a:r>
              <a:rPr lang="it-IT" altLang="it-IT" b="1" i="1" dirty="0"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cs typeface="Times New Roman" panose="02020603050405020304" pitchFamily="18" charset="0"/>
              </a:rPr>
              <a:t> = </a:t>
            </a:r>
            <a:r>
              <a:rPr lang="it-IT" altLang="it-IT" b="1" i="1" dirty="0" err="1">
                <a:cs typeface="Times New Roman" panose="02020603050405020304" pitchFamily="18" charset="0"/>
              </a:rPr>
              <a:t>f</a:t>
            </a:r>
            <a:r>
              <a:rPr lang="it-IT" altLang="it-IT" b="1" dirty="0">
                <a:cs typeface="Times New Roman" panose="02020603050405020304" pitchFamily="18" charset="0"/>
              </a:rPr>
              <a:t> (</a:t>
            </a:r>
            <a:r>
              <a:rPr lang="it-IT" altLang="it-IT" b="1" i="1" dirty="0"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cs typeface="Times New Roman" panose="02020603050405020304" pitchFamily="18" charset="0"/>
              </a:rPr>
              <a:t>).</a:t>
            </a:r>
            <a:endParaRPr lang="it-IT" altLang="it-IT" b="1" dirty="0">
              <a:cs typeface="Arial" panose="020B0604020202020204" pitchFamily="34" charset="0"/>
            </a:endParaRPr>
          </a:p>
        </p:txBody>
      </p:sp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1127B93A-1207-E949-BB68-2DDDCBB7E8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26BFA6-0A70-EA47-938C-0BF8EA34C47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Footer Placeholder 6">
            <a:extLst>
              <a:ext uri="{FF2B5EF4-FFF2-40B4-BE49-F238E27FC236}">
                <a16:creationId xmlns:a16="http://schemas.microsoft.com/office/drawing/2014/main" id="{2100FA42-E8D0-4E4C-84D7-AB379670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8676" name="TextBox 7">
            <a:extLst>
              <a:ext uri="{FF2B5EF4-FFF2-40B4-BE49-F238E27FC236}">
                <a16:creationId xmlns:a16="http://schemas.microsoft.com/office/drawing/2014/main" id="{73434BCE-6AA6-3648-88BE-0622A51E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Come determinare l’asintoto obliquo</a:t>
            </a:r>
          </a:p>
        </p:txBody>
      </p:sp>
      <p:pic>
        <p:nvPicPr>
          <p:cNvPr id="28677" name="Picture 8" descr="Schermata 2016-05-26 alle 12.30.01.png">
            <a:extLst>
              <a:ext uri="{FF2B5EF4-FFF2-40B4-BE49-F238E27FC236}">
                <a16:creationId xmlns:a16="http://schemas.microsoft.com/office/drawing/2014/main" id="{4C938273-5618-EA42-A2D3-6B666117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7" y="3168651"/>
            <a:ext cx="7007225" cy="1295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Box 9">
            <a:extLst>
              <a:ext uri="{FF2B5EF4-FFF2-40B4-BE49-F238E27FC236}">
                <a16:creationId xmlns:a16="http://schemas.microsoft.com/office/drawing/2014/main" id="{6D2C9CFD-6755-E649-B095-288F3F9FD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19" y="4784342"/>
            <a:ext cx="6553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/>
              <a:t>Se </a:t>
            </a:r>
            <a:r>
              <a:rPr lang="it-IT" altLang="it-IT" b="1" dirty="0">
                <a:solidFill>
                  <a:srgbClr val="0000FF"/>
                </a:solidFill>
              </a:rPr>
              <a:t>non</a:t>
            </a:r>
            <a:r>
              <a:rPr lang="it-IT" altLang="it-IT" b="1" dirty="0"/>
              <a:t> trovo entrambi i limiti finiti, la curva </a:t>
            </a:r>
            <a:r>
              <a:rPr lang="it-IT" altLang="it-IT" b="1" dirty="0">
                <a:solidFill>
                  <a:srgbClr val="0000FF"/>
                </a:solidFill>
              </a:rPr>
              <a:t>non</a:t>
            </a:r>
            <a:r>
              <a:rPr lang="it-IT" altLang="it-IT" b="1" dirty="0"/>
              <a:t> ha un asintoto obliquo.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51AB389F-D711-4C45-AE3F-7D728801A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Osservazioni</a:t>
            </a:r>
          </a:p>
        </p:txBody>
      </p:sp>
      <p:sp>
        <p:nvSpPr>
          <p:cNvPr id="29698" name="Slide Number Placeholder 2">
            <a:extLst>
              <a:ext uri="{FF2B5EF4-FFF2-40B4-BE49-F238E27FC236}">
                <a16:creationId xmlns:a16="http://schemas.microsoft.com/office/drawing/2014/main" id="{D3860E0A-361B-E544-9E9C-F6C9BBAFA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17E426-B6CA-6D48-80E9-AE16771A591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9699" name="Footer Placeholder 3">
            <a:extLst>
              <a:ext uri="{FF2B5EF4-FFF2-40B4-BE49-F238E27FC236}">
                <a16:creationId xmlns:a16="http://schemas.microsoft.com/office/drawing/2014/main" id="{D445DFE4-5931-8940-BCCA-7A1305A2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9700" name="Rettangolo 1">
            <a:extLst>
              <a:ext uri="{FF2B5EF4-FFF2-40B4-BE49-F238E27FC236}">
                <a16:creationId xmlns:a16="http://schemas.microsoft.com/office/drawing/2014/main" id="{58F01E00-474E-3841-BA16-E2EC460D8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92994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1. L’asintoto orizzontale diventa un caso particolare di asintoto obliquo (con </a:t>
            </a:r>
            <a:r>
              <a:rPr lang="it-IT" altLang="it-IT" sz="2800" b="1" i="1" dirty="0"/>
              <a:t>m</a:t>
            </a:r>
            <a:r>
              <a:rPr lang="it-IT" altLang="it-IT" sz="2800" b="1" dirty="0"/>
              <a:t> = 0).</a:t>
            </a:r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01F4B2F6-166E-ED4D-83A0-316703B7B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073276"/>
            <a:ext cx="87849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2</a:t>
            </a:r>
            <a:r>
              <a:rPr lang="it-IT" altLang="it-IT" sz="2400" dirty="0"/>
              <a:t>. </a:t>
            </a:r>
            <a:r>
              <a:rPr lang="it-IT" altLang="it-IT" sz="2800" b="1" dirty="0"/>
              <a:t>Per determinare gli asintoti obliqui debbo calcolare limiti di forme indeterminate del tipo </a:t>
            </a:r>
            <a:r>
              <a:rPr lang="it-IT" altLang="it-IT" sz="2800" b="1" dirty="0">
                <a:sym typeface="Symbol" pitchFamily="2" charset="2"/>
              </a:rPr>
              <a:t>/.</a:t>
            </a:r>
            <a:br>
              <a:rPr lang="it-IT" altLang="it-IT" sz="2800" b="1" dirty="0">
                <a:sym typeface="Symbol" pitchFamily="2" charset="2"/>
              </a:rPr>
            </a:br>
            <a:r>
              <a:rPr lang="it-IT" altLang="it-IT" sz="2800" b="1" dirty="0">
                <a:sym typeface="Symbol" pitchFamily="2" charset="2"/>
              </a:rPr>
              <a:t>Posso applicare il teorema di de l’</a:t>
            </a:r>
            <a:r>
              <a:rPr lang="it-IT" altLang="it-IT" sz="2800" b="1" dirty="0" err="1">
                <a:sym typeface="Symbol" pitchFamily="2" charset="2"/>
              </a:rPr>
              <a:t>Hopital</a:t>
            </a:r>
            <a:r>
              <a:rPr lang="it-IT" altLang="it-IT" sz="2800" b="1" dirty="0">
                <a:sym typeface="Symbol" pitchFamily="2" charset="2"/>
              </a:rPr>
              <a:t>, ma n</a:t>
            </a:r>
            <a:r>
              <a:rPr lang="it-IT" altLang="it-IT" sz="2800" b="1" dirty="0"/>
              <a:t>el caso di limiti di quozienti di polinomi, conviene ricordare che:</a:t>
            </a:r>
          </a:p>
        </p:txBody>
      </p:sp>
      <p:pic>
        <p:nvPicPr>
          <p:cNvPr id="10" name="Picture 9" descr="Algebra7_Approfondi4.jpg">
            <a:extLst>
              <a:ext uri="{FF2B5EF4-FFF2-40B4-BE49-F238E27FC236}">
                <a16:creationId xmlns:a16="http://schemas.microsoft.com/office/drawing/2014/main" id="{33AF88BB-7C9D-2243-9A69-8CD18F10A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69" y="4077072"/>
            <a:ext cx="5853262" cy="1533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>
            <a:extLst>
              <a:ext uri="{FF2B5EF4-FFF2-40B4-BE49-F238E27FC236}">
                <a16:creationId xmlns:a16="http://schemas.microsoft.com/office/drawing/2014/main" id="{F4E098BF-CFBC-BA4C-896F-8EBC22E27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908720"/>
            <a:ext cx="83820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Richiamo gli asintoti verticali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5899F-96C2-6248-8360-663B384B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661D18-44BE-8342-ABEF-8885EF3D5C4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Footer Placeholder 3">
            <a:extLst>
              <a:ext uri="{FF2B5EF4-FFF2-40B4-BE49-F238E27FC236}">
                <a16:creationId xmlns:a16="http://schemas.microsoft.com/office/drawing/2014/main" id="{E2B3CAA6-281F-D94D-BA98-3BCADBFB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Treccani Scuola</a:t>
            </a:r>
          </a:p>
        </p:txBody>
      </p:sp>
      <p:sp>
        <p:nvSpPr>
          <p:cNvPr id="30725" name="Rettangolo 1">
            <a:extLst>
              <a:ext uri="{FF2B5EF4-FFF2-40B4-BE49-F238E27FC236}">
                <a16:creationId xmlns:a16="http://schemas.microsoft.com/office/drawing/2014/main" id="{813C0FC4-2D6F-C341-9111-8DA9EB015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43" y="1951431"/>
            <a:ext cx="8534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Calibri" panose="020F0502020204030204" pitchFamily="34" charset="0"/>
              </a:rPr>
              <a:t>Per completare lo studio degli asintoti ricordo che il grafico di una funzione può avere anche uno o più asintoti verticali.</a:t>
            </a:r>
          </a:p>
          <a:p>
            <a:pPr eaLnBrk="1" hangingPunct="1"/>
            <a:r>
              <a:rPr lang="it-IT" altLang="it-IT" sz="3200" b="1" dirty="0">
                <a:latin typeface="Calibri" panose="020F0502020204030204" pitchFamily="34" charset="0"/>
              </a:rPr>
              <a:t>Come determino gli asintoti verticali?</a:t>
            </a:r>
          </a:p>
        </p:txBody>
      </p:sp>
    </p:spTree>
    <p:extLst>
      <p:ext uri="{BB962C8B-B14F-4D97-AF65-F5344CB8AC3E}">
        <p14:creationId xmlns:p14="http://schemas.microsoft.com/office/powerpoint/2010/main" val="271495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>
            <a:extLst>
              <a:ext uri="{FF2B5EF4-FFF2-40B4-BE49-F238E27FC236}">
                <a16:creationId xmlns:a16="http://schemas.microsoft.com/office/drawing/2014/main" id="{601874CC-ECD6-5B44-BA42-6C4388C9F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Asintoto verticale</a:t>
            </a:r>
          </a:p>
        </p:txBody>
      </p:sp>
      <p:sp>
        <p:nvSpPr>
          <p:cNvPr id="31746" name="Slide Number Placeholder 2">
            <a:extLst>
              <a:ext uri="{FF2B5EF4-FFF2-40B4-BE49-F238E27FC236}">
                <a16:creationId xmlns:a16="http://schemas.microsoft.com/office/drawing/2014/main" id="{900BF492-3BD4-A048-898F-432DEA26F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4B5BF9-1819-A849-8DF9-582CD751F1D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1747" name="Footer Placeholder 3">
            <a:extLst>
              <a:ext uri="{FF2B5EF4-FFF2-40B4-BE49-F238E27FC236}">
                <a16:creationId xmlns:a16="http://schemas.microsoft.com/office/drawing/2014/main" id="{A3FC140A-6E5E-334B-ADD3-6FE99950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992CA9E6-C5AD-B940-8635-7C015B10B8B1}"/>
              </a:ext>
            </a:extLst>
          </p:cNvPr>
          <p:cNvGrpSpPr/>
          <p:nvPr/>
        </p:nvGrpSpPr>
        <p:grpSpPr>
          <a:xfrm>
            <a:off x="662501" y="873341"/>
            <a:ext cx="7818997" cy="5524068"/>
            <a:chOff x="755576" y="875845"/>
            <a:chExt cx="7818997" cy="5524068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BE6FD01-F4BC-714A-8E8E-4B737A9FE0D4}"/>
                </a:ext>
              </a:extLst>
            </p:cNvPr>
            <p:cNvGrpSpPr/>
            <p:nvPr/>
          </p:nvGrpSpPr>
          <p:grpSpPr>
            <a:xfrm>
              <a:off x="755576" y="2922117"/>
              <a:ext cx="7818997" cy="3477796"/>
              <a:chOff x="781578" y="2786289"/>
              <a:chExt cx="7818997" cy="3477796"/>
            </a:xfrm>
          </p:grpSpPr>
          <p:sp>
            <p:nvSpPr>
              <p:cNvPr id="31749" name="TextBox 12">
                <a:extLst>
                  <a:ext uri="{FF2B5EF4-FFF2-40B4-BE49-F238E27FC236}">
                    <a16:creationId xmlns:a16="http://schemas.microsoft.com/office/drawing/2014/main" id="{252D405D-583F-6842-AB2D-EC967145C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6475" y="3144964"/>
                <a:ext cx="3374100" cy="11695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539750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dirty="0">
                    <a:latin typeface="Arial Narrow" panose="020B0604020202020204" pitchFamily="34" charset="0"/>
                  </a:rPr>
                  <a:t>      </a:t>
                </a:r>
                <a:r>
                  <a:rPr lang="it-IT" altLang="it-I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DOMINIO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Numeri reali escluso </a:t>
                </a:r>
                <a:r>
                  <a:rPr lang="it-IT" alt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0597B300-75C7-8B45-BDA5-FD4A00FAB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578" y="2786289"/>
                <a:ext cx="3339365" cy="3385532"/>
              </a:xfrm>
              <a:prstGeom prst="rect">
                <a:avLst/>
              </a:prstGeom>
            </p:spPr>
          </p:pic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0DD85DEE-713F-4346-8A41-A4C10AEA88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09" t="10251"/>
              <a:stretch/>
            </p:blipFill>
            <p:spPr>
              <a:xfrm>
                <a:off x="5216198" y="4014542"/>
                <a:ext cx="3384377" cy="2249543"/>
              </a:xfrm>
              <a:prstGeom prst="rect">
                <a:avLst/>
              </a:prstGeom>
            </p:spPr>
          </p:pic>
          <p:cxnSp>
            <p:nvCxnSpPr>
              <p:cNvPr id="14" name="Straight Arrow Connector 11">
                <a:extLst>
                  <a:ext uri="{FF2B5EF4-FFF2-40B4-BE49-F238E27FC236}">
                    <a16:creationId xmlns:a16="http://schemas.microsoft.com/office/drawing/2014/main" id="{D1716BAF-64F2-3645-8610-7FEB10C2C2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91222" y="6031244"/>
                <a:ext cx="3180978" cy="80646"/>
              </a:xfrm>
              <a:prstGeom prst="straightConnector1">
                <a:avLst/>
              </a:prstGeom>
              <a:noFill/>
              <a:ln w="25400">
                <a:solidFill>
                  <a:srgbClr val="0048BA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C8D14796-88C7-C24A-9AA5-8A093DDF2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421" y="875845"/>
              <a:ext cx="6814758" cy="1630674"/>
            </a:xfrm>
            <a:prstGeom prst="rect">
              <a:avLst/>
            </a:prstGeom>
          </p:spPr>
        </p:pic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94868EA3-0D38-094C-8FA9-0CDBD3F95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2122" y="2384318"/>
              <a:ext cx="1387161" cy="461665"/>
            </a:xfrm>
            <a:prstGeom prst="rect">
              <a:avLst/>
            </a:prstGeom>
            <a:solidFill>
              <a:srgbClr val="FFFBEF"/>
            </a:solidFill>
            <a:ln>
              <a:solidFill>
                <a:srgbClr val="0048BA"/>
              </a:solidFill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48BA"/>
                  </a:solidFill>
                </a:rPr>
                <a:t>ESEMPIO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30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8CE4D5-3280-E542-BF67-46DCBB83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CCD4F6-3793-5443-8498-C850D1D79AA7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Footer Placeholder 3">
            <a:extLst>
              <a:ext uri="{FF2B5EF4-FFF2-40B4-BE49-F238E27FC236}">
                <a16:creationId xmlns:a16="http://schemas.microsoft.com/office/drawing/2014/main" id="{19914CCD-1A4C-E343-983E-E113DE9E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91581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Valenti, 2023</a:t>
            </a:r>
          </a:p>
        </p:txBody>
      </p:sp>
      <p:sp>
        <p:nvSpPr>
          <p:cNvPr id="29700" name="Title 4">
            <a:extLst>
              <a:ext uri="{FF2B5EF4-FFF2-40B4-BE49-F238E27FC236}">
                <a16:creationId xmlns:a16="http://schemas.microsoft.com/office/drawing/2014/main" id="{F4F4D65E-CB6A-7A4F-8935-49B13475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96" y="1556792"/>
            <a:ext cx="86106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Attività</a:t>
            </a: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C4549A96-08A1-B243-AEAB-407CF1E45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35" y="2728475"/>
            <a:ext cx="79900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Calibri" panose="020F0502020204030204" pitchFamily="34" charset="0"/>
              </a:rPr>
              <a:t>Completa la scheda di lavoro per riflettere sugli asintoti del grafico di una funzione. </a:t>
            </a:r>
          </a:p>
        </p:txBody>
      </p:sp>
    </p:spTree>
    <p:extLst>
      <p:ext uri="{BB962C8B-B14F-4D97-AF65-F5344CB8AC3E}">
        <p14:creationId xmlns:p14="http://schemas.microsoft.com/office/powerpoint/2010/main" val="391314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27F1B-09C2-304C-8BFD-C3685FE5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92C169-8BDA-C442-9B22-1CFEE6C43F8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Footer Placeholder 3">
            <a:extLst>
              <a:ext uri="{FF2B5EF4-FFF2-40B4-BE49-F238E27FC236}">
                <a16:creationId xmlns:a16="http://schemas.microsoft.com/office/drawing/2014/main" id="{01F8B302-AC81-6A48-84E8-C1D8BFF2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4380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 e Daniela Valenti, 2023</a:t>
            </a:r>
          </a:p>
        </p:txBody>
      </p:sp>
      <p:sp>
        <p:nvSpPr>
          <p:cNvPr id="30724" name="Title 4">
            <a:extLst>
              <a:ext uri="{FF2B5EF4-FFF2-40B4-BE49-F238E27FC236}">
                <a16:creationId xmlns:a16="http://schemas.microsoft.com/office/drawing/2014/main" id="{1819BF48-0EE7-4A42-B232-9F6DAD6BE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Revisione dell’attività</a:t>
            </a:r>
          </a:p>
        </p:txBody>
      </p:sp>
    </p:spTree>
    <p:extLst>
      <p:ext uri="{BB962C8B-B14F-4D97-AF65-F5344CB8AC3E}">
        <p14:creationId xmlns:p14="http://schemas.microsoft.com/office/powerpoint/2010/main" val="1509062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697" y="243343"/>
            <a:ext cx="3528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Quesiti 1 e 2a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542766C-D16B-5847-9CCC-0362F8866BE9}"/>
              </a:ext>
            </a:extLst>
          </p:cNvPr>
          <p:cNvGrpSpPr/>
          <p:nvPr/>
        </p:nvGrpSpPr>
        <p:grpSpPr>
          <a:xfrm>
            <a:off x="934834" y="939898"/>
            <a:ext cx="7485903" cy="5409186"/>
            <a:chOff x="934834" y="939898"/>
            <a:chExt cx="7485903" cy="5409186"/>
          </a:xfrm>
        </p:grpSpPr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6FF8F001-4371-BA4B-9C75-111898FC22AC}"/>
                </a:ext>
              </a:extLst>
            </p:cNvPr>
            <p:cNvGrpSpPr/>
            <p:nvPr/>
          </p:nvGrpSpPr>
          <p:grpSpPr>
            <a:xfrm>
              <a:off x="3381642" y="4790114"/>
              <a:ext cx="2918550" cy="1558970"/>
              <a:chOff x="4644008" y="4994230"/>
              <a:chExt cx="2918550" cy="1558970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31F54BE3-BFAA-D748-9530-731B48EA8A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4008" y="5358420"/>
                <a:ext cx="2692400" cy="1092200"/>
              </a:xfrm>
              <a:prstGeom prst="rect">
                <a:avLst/>
              </a:prstGeom>
            </p:spPr>
          </p:pic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DD632251-EEA3-1A41-B086-B8EC668A5DBC}"/>
                  </a:ext>
                </a:extLst>
              </p:cNvPr>
              <p:cNvSpPr txBox="1"/>
              <p:nvPr/>
            </p:nvSpPr>
            <p:spPr>
              <a:xfrm>
                <a:off x="6593326" y="4994230"/>
                <a:ext cx="325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C962FB7F-E946-2B4F-8645-362718469C09}"/>
                  </a:ext>
                </a:extLst>
              </p:cNvPr>
              <p:cNvSpPr/>
              <p:nvPr/>
            </p:nvSpPr>
            <p:spPr>
              <a:xfrm>
                <a:off x="5580112" y="5358420"/>
                <a:ext cx="720080" cy="5188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3" name="Connettore 2 12">
                <a:extLst>
                  <a:ext uri="{FF2B5EF4-FFF2-40B4-BE49-F238E27FC236}">
                    <a16:creationId xmlns:a16="http://schemas.microsoft.com/office/drawing/2014/main" id="{F2B4C261-9BF7-9741-A80C-BF2A21B144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0208" y="5255840"/>
                <a:ext cx="695176" cy="10258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e 27">
                <a:extLst>
                  <a:ext uri="{FF2B5EF4-FFF2-40B4-BE49-F238E27FC236}">
                    <a16:creationId xmlns:a16="http://schemas.microsoft.com/office/drawing/2014/main" id="{74B3EEAB-9DDF-274A-A8A2-28DA41FAEA3F}"/>
                  </a:ext>
                </a:extLst>
              </p:cNvPr>
              <p:cNvSpPr/>
              <p:nvPr/>
            </p:nvSpPr>
            <p:spPr>
              <a:xfrm>
                <a:off x="5364088" y="5930552"/>
                <a:ext cx="1321296" cy="6226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9" name="Connettore 2 28">
                <a:extLst>
                  <a:ext uri="{FF2B5EF4-FFF2-40B4-BE49-F238E27FC236}">
                    <a16:creationId xmlns:a16="http://schemas.microsoft.com/office/drawing/2014/main" id="{91D6B716-A6FF-7449-88F9-0A63B51FC5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34424" y="6281656"/>
                <a:ext cx="695176" cy="10258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2CC9924E-A942-6049-B85D-DD836E8AFEDD}"/>
                  </a:ext>
                </a:extLst>
              </p:cNvPr>
              <p:cNvSpPr txBox="1"/>
              <p:nvPr/>
            </p:nvSpPr>
            <p:spPr>
              <a:xfrm>
                <a:off x="7237542" y="6020046"/>
                <a:ext cx="325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1817D2B2-0627-964D-B954-A90C3CE9E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34" y="939898"/>
              <a:ext cx="7485903" cy="3850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42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A0FCEAE8-F34D-D34F-8FC4-3463592D2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4737"/>
            <a:ext cx="8964488" cy="1470025"/>
          </a:xfrm>
        </p:spPr>
        <p:txBody>
          <a:bodyPr/>
          <a:lstStyle/>
          <a:p>
            <a:pPr eaLnBrk="1" hangingPunct="1"/>
            <a:r>
              <a:rPr lang="it-IT" altLang="it-IT" sz="3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Grafici di funzioni per studiare la crescita di popolazioni, di contagi in un</a:t>
            </a:r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’epidemia, 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…</a:t>
            </a: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1FD095BA-1A7D-CC42-B92F-9BA9CD59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12D2DE-E284-074F-8DC8-A14F53F5AFE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780122B7-1E46-F84C-B90D-9AB53401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43771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Stefano Volpe e Daniela Valenti,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04DC45AB-54F4-874F-944A-265EDFDBB5BB}"/>
                  </a:ext>
                </a:extLst>
              </p:cNvPr>
              <p:cNvSpPr txBox="1"/>
              <p:nvPr/>
            </p:nvSpPr>
            <p:spPr>
              <a:xfrm>
                <a:off x="5508104" y="5001114"/>
                <a:ext cx="3244756" cy="1311641"/>
              </a:xfrm>
              <a:prstGeom prst="rect">
                <a:avLst/>
              </a:prstGeom>
              <a:solidFill>
                <a:srgbClr val="FFFEE8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Funzione logistica 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it-IT" sz="2400" b="1" dirty="0">
                    <a:solidFill>
                      <a:srgbClr val="0048B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Crescita limitata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2400" b="1" i="1" smtClean="0">
                              <a:solidFill>
                                <a:srgbClr val="0048B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sz="2400" b="1" i="1">
                                  <a:solidFill>
                                    <a:srgbClr val="0048B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sz="2400">
                                  <a:solidFill>
                                    <a:srgbClr val="0048B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sz="2400" b="1" i="1">
                                  <a:solidFill>
                                    <a:srgbClr val="0048B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it-IT" sz="2400" b="1" i="1">
                                  <a:solidFill>
                                    <a:srgbClr val="0048B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it-IT" sz="2400" b="1" i="1" smtClean="0">
                              <a:solidFill>
                                <a:srgbClr val="0048B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it-IT" sz="2400" b="1" i="1">
                                  <a:solidFill>
                                    <a:srgbClr val="0048B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>
                                  <a:solidFill>
                                    <a:srgbClr val="0048B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>
                              <a:solidFill>
                                <a:srgbClr val="0048B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it-IT" sz="2400" b="1" i="1" smtClean="0">
                              <a:solidFill>
                                <a:srgbClr val="0048B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func>
                    </m:oMath>
                  </m:oMathPara>
                </a14:m>
                <a:endPara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04DC45AB-54F4-874F-944A-265EDFDBB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001114"/>
                <a:ext cx="3244756" cy="1311641"/>
              </a:xfrm>
              <a:prstGeom prst="rect">
                <a:avLst/>
              </a:prstGeom>
              <a:blipFill>
                <a:blip r:embed="rId2"/>
                <a:stretch>
                  <a:fillRect l="-388" t="-2830" r="-388" b="-94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o 5">
            <a:extLst>
              <a:ext uri="{FF2B5EF4-FFF2-40B4-BE49-F238E27FC236}">
                <a16:creationId xmlns:a16="http://schemas.microsoft.com/office/drawing/2014/main" id="{194D6E65-A223-104C-A5E8-BDAE58E5FA76}"/>
              </a:ext>
            </a:extLst>
          </p:cNvPr>
          <p:cNvGrpSpPr/>
          <p:nvPr/>
        </p:nvGrpSpPr>
        <p:grpSpPr>
          <a:xfrm>
            <a:off x="395536" y="1509594"/>
            <a:ext cx="8405624" cy="4885749"/>
            <a:chOff x="395536" y="1509594"/>
            <a:chExt cx="8405624" cy="4885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27CF0F9A-D348-1B41-8EA4-BBEDAAAB9459}"/>
                    </a:ext>
                  </a:extLst>
                </p:cNvPr>
                <p:cNvSpPr txBox="1"/>
                <p:nvPr/>
              </p:nvSpPr>
              <p:spPr>
                <a:xfrm>
                  <a:off x="395536" y="5083702"/>
                  <a:ext cx="3816424" cy="1311641"/>
                </a:xfrm>
                <a:prstGeom prst="rect">
                  <a:avLst/>
                </a:prstGeom>
                <a:solidFill>
                  <a:srgbClr val="FFFEE8"/>
                </a:solidFill>
                <a:ln w="19050">
                  <a:solidFill>
                    <a:srgbClr val="089045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b="1" dirty="0">
                      <a:solidFill>
                        <a:srgbClr val="08904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Funzione esponenziale  </a:t>
                  </a:r>
                  <a:r>
                    <a:rPr lang="it-IT" sz="2400" b="1" i="1" dirty="0" err="1">
                      <a:solidFill>
                        <a:srgbClr val="08904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it-IT" sz="2400" b="1" dirty="0">
                      <a:solidFill>
                        <a:srgbClr val="08904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it-IT" sz="2400" b="1" i="1" dirty="0">
                      <a:solidFill>
                        <a:srgbClr val="08904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it-IT" sz="2400" b="1" dirty="0">
                      <a:solidFill>
                        <a:srgbClr val="08904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  <a:p>
                  <a:pPr algn="ctr"/>
                  <a:r>
                    <a:rPr lang="it-IT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Crescita illimitata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it-IT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it-IT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it-IT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it-IT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it-IT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=+</m:t>
                            </m:r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e>
                        </m:func>
                      </m:oMath>
                    </m:oMathPara>
                  </a14:m>
                  <a:endParaRPr lang="it-IT" sz="2400" b="1" dirty="0">
                    <a:solidFill>
                      <a:srgbClr val="08904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27CF0F9A-D348-1B41-8EA4-BBEDAAAB94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5083702"/>
                  <a:ext cx="3816424" cy="1311641"/>
                </a:xfrm>
                <a:prstGeom prst="rect">
                  <a:avLst/>
                </a:prstGeom>
                <a:blipFill>
                  <a:blip r:embed="rId3"/>
                  <a:stretch>
                    <a:fillRect l="-658" t="-1869" r="-658" b="-935"/>
                  </a:stretch>
                </a:blipFill>
                <a:ln w="19050">
                  <a:solidFill>
                    <a:srgbClr val="089045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2B5F627A-A414-1F4D-A5E8-40950A9B6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148" y="1942014"/>
              <a:ext cx="7088191" cy="3091199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791A84D-B15A-9042-8AB0-54E4F223D0D1}"/>
                </a:ext>
              </a:extLst>
            </p:cNvPr>
            <p:cNvSpPr txBox="1"/>
            <p:nvPr/>
          </p:nvSpPr>
          <p:spPr>
            <a:xfrm>
              <a:off x="6650955" y="2955305"/>
              <a:ext cx="2150205" cy="707886"/>
            </a:xfrm>
            <a:prstGeom prst="rect">
              <a:avLst/>
            </a:prstGeom>
            <a:solidFill>
              <a:srgbClr val="FFFEE8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4F61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Funzione logistica </a:t>
              </a:r>
              <a:r>
                <a:rPr lang="it-IT" sz="2000" b="1" i="1" dirty="0">
                  <a:solidFill>
                    <a:srgbClr val="4F61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g</a:t>
              </a:r>
              <a:r>
                <a:rPr lang="it-IT" sz="2000" b="1" dirty="0">
                  <a:solidFill>
                    <a:srgbClr val="4F61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(</a:t>
              </a:r>
              <a:r>
                <a:rPr lang="it-IT" sz="2000" b="1" i="1" dirty="0">
                  <a:solidFill>
                    <a:srgbClr val="4F61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x</a:t>
              </a:r>
              <a:r>
                <a:rPr lang="it-IT" sz="2000" b="1" dirty="0">
                  <a:solidFill>
                    <a:srgbClr val="4F61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)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9771747-7067-044E-AF70-59D270293FC7}"/>
                </a:ext>
              </a:extLst>
            </p:cNvPr>
            <p:cNvSpPr txBox="1"/>
            <p:nvPr/>
          </p:nvSpPr>
          <p:spPr>
            <a:xfrm>
              <a:off x="1890179" y="1509594"/>
              <a:ext cx="2563924" cy="707886"/>
            </a:xfrm>
            <a:prstGeom prst="rect">
              <a:avLst/>
            </a:prstGeom>
            <a:solidFill>
              <a:srgbClr val="FFFEE8"/>
            </a:solidFill>
            <a:ln w="19050">
              <a:solidFill>
                <a:srgbClr val="08904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89045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Funzione esponenziale </a:t>
              </a:r>
            </a:p>
            <a:p>
              <a:pPr algn="ctr"/>
              <a:r>
                <a:rPr lang="it-IT" sz="2000" b="1" i="1" dirty="0" err="1">
                  <a:solidFill>
                    <a:srgbClr val="089045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sz="2000" b="1" dirty="0">
                  <a:solidFill>
                    <a:srgbClr val="089045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(</a:t>
              </a:r>
              <a:r>
                <a:rPr lang="it-IT" sz="2000" b="1" i="1" dirty="0">
                  <a:solidFill>
                    <a:srgbClr val="089045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x</a:t>
              </a:r>
              <a:r>
                <a:rPr lang="it-IT" sz="2000" b="1" dirty="0">
                  <a:solidFill>
                    <a:srgbClr val="089045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)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19B22C4-4B04-2D4E-B9CF-D1D2449EAB3D}"/>
                </a:ext>
              </a:extLst>
            </p:cNvPr>
            <p:cNvSpPr txBox="1"/>
            <p:nvPr/>
          </p:nvSpPr>
          <p:spPr>
            <a:xfrm>
              <a:off x="6233450" y="1663482"/>
              <a:ext cx="2447406" cy="400110"/>
            </a:xfrm>
            <a:prstGeom prst="rect">
              <a:avLst/>
            </a:prstGeom>
            <a:solidFill>
              <a:srgbClr val="FFFEE8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4F61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Asintoto orizzontale</a:t>
              </a:r>
            </a:p>
          </p:txBody>
        </p: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970AF46D-509B-6140-B32C-AA1E9E1A8A98}"/>
                </a:ext>
              </a:extLst>
            </p:cNvPr>
            <p:cNvCxnSpPr/>
            <p:nvPr/>
          </p:nvCxnSpPr>
          <p:spPr>
            <a:xfrm flipH="1">
              <a:off x="5220072" y="2034918"/>
              <a:ext cx="1013378" cy="8552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813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260648"/>
            <a:ext cx="3528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Quesito 2b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E36E9C2-E49D-0948-A41E-FA71383670AD}"/>
              </a:ext>
            </a:extLst>
          </p:cNvPr>
          <p:cNvGrpSpPr/>
          <p:nvPr/>
        </p:nvGrpSpPr>
        <p:grpSpPr>
          <a:xfrm>
            <a:off x="627997" y="980728"/>
            <a:ext cx="7983495" cy="4967831"/>
            <a:chOff x="627997" y="980728"/>
            <a:chExt cx="7983495" cy="4967831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EF1436AE-8D3B-7C40-9CB8-E0FBD99EDFF3}"/>
                </a:ext>
              </a:extLst>
            </p:cNvPr>
            <p:cNvGrpSpPr/>
            <p:nvPr/>
          </p:nvGrpSpPr>
          <p:grpSpPr>
            <a:xfrm>
              <a:off x="827584" y="4119247"/>
              <a:ext cx="6893060" cy="1829312"/>
              <a:chOff x="827584" y="4119247"/>
              <a:chExt cx="6893060" cy="1829312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9BF7F792-E88E-5A44-8EB4-C1AC25D7D5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584" y="4119247"/>
                <a:ext cx="6893060" cy="1829312"/>
              </a:xfrm>
              <a:prstGeom prst="rect">
                <a:avLst/>
              </a:prstGeom>
            </p:spPr>
          </p:pic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6DD5D3E5-FC54-794A-802A-AAF9AAD76850}"/>
                  </a:ext>
                </a:extLst>
              </p:cNvPr>
              <p:cNvSpPr/>
              <p:nvPr/>
            </p:nvSpPr>
            <p:spPr>
              <a:xfrm>
                <a:off x="4932040" y="4653137"/>
                <a:ext cx="2788604" cy="129542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A7726537-5CEB-094B-A700-88B279266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97" y="980728"/>
              <a:ext cx="7983495" cy="2880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817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21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260648"/>
            <a:ext cx="2304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Quesito 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7ABC25-13DF-9542-A42B-E3148925C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63000" cy="4953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010CB1B-9367-0A4C-A746-D50A55DC1BF5}"/>
              </a:ext>
            </a:extLst>
          </p:cNvPr>
          <p:cNvPicPr/>
          <p:nvPr/>
        </p:nvPicPr>
        <p:blipFill rotWithShape="1">
          <a:blip r:embed="rId3"/>
          <a:srcRect t="1338"/>
          <a:stretch/>
        </p:blipFill>
        <p:spPr bwMode="auto">
          <a:xfrm>
            <a:off x="2555776" y="1837808"/>
            <a:ext cx="4320480" cy="4471512"/>
          </a:xfrm>
          <a:prstGeom prst="rect">
            <a:avLst/>
          </a:prstGeom>
          <a:ln w="254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1CD3DB-4EC1-6642-A9D7-AA255B4A1866}"/>
              </a:ext>
            </a:extLst>
          </p:cNvPr>
          <p:cNvSpPr txBox="1"/>
          <p:nvPr/>
        </p:nvSpPr>
        <p:spPr>
          <a:xfrm>
            <a:off x="7010400" y="584765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Fig.1</a:t>
            </a:r>
          </a:p>
        </p:txBody>
      </p:sp>
    </p:spTree>
    <p:extLst>
      <p:ext uri="{BB962C8B-B14F-4D97-AF65-F5344CB8AC3E}">
        <p14:creationId xmlns:p14="http://schemas.microsoft.com/office/powerpoint/2010/main" val="59132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22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490685"/>
            <a:ext cx="4032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Quesiti 4 e 5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F7C21B7-FCC0-FD45-92E7-F85FE741B958}"/>
              </a:ext>
            </a:extLst>
          </p:cNvPr>
          <p:cNvGrpSpPr/>
          <p:nvPr/>
        </p:nvGrpSpPr>
        <p:grpSpPr>
          <a:xfrm>
            <a:off x="179512" y="1415173"/>
            <a:ext cx="8856984" cy="5102446"/>
            <a:chOff x="179512" y="1415173"/>
            <a:chExt cx="8856984" cy="5102446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010CB1B-9367-0A4C-A746-D50A55DC1BF5}"/>
                </a:ext>
              </a:extLst>
            </p:cNvPr>
            <p:cNvPicPr/>
            <p:nvPr/>
          </p:nvPicPr>
          <p:blipFill rotWithShape="1">
            <a:blip r:embed="rId2"/>
            <a:srcRect t="1338"/>
            <a:stretch/>
          </p:blipFill>
          <p:spPr bwMode="auto">
            <a:xfrm>
              <a:off x="3635896" y="3128037"/>
              <a:ext cx="2952328" cy="3389582"/>
            </a:xfrm>
            <a:prstGeom prst="rect">
              <a:avLst/>
            </a:prstGeom>
            <a:ln w="25400">
              <a:solidFill>
                <a:srgbClr val="0000FF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12CD9F0-138A-A943-9822-BBFB2DD9FA74}"/>
                </a:ext>
              </a:extLst>
            </p:cNvPr>
            <p:cNvSpPr txBox="1"/>
            <p:nvPr/>
          </p:nvSpPr>
          <p:spPr>
            <a:xfrm>
              <a:off x="6804248" y="5877272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/>
                <a:t>Fig.1</a:t>
              </a:r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82DC7C0-8A13-394B-AC0E-CC4A3BB1E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415173"/>
              <a:ext cx="8856984" cy="1390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600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23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260648"/>
            <a:ext cx="4032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Quesiti 6 e 7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51E33DD9-81D9-DB4C-A7D1-D1EFD451EAEA}"/>
              </a:ext>
            </a:extLst>
          </p:cNvPr>
          <p:cNvGrpSpPr/>
          <p:nvPr/>
        </p:nvGrpSpPr>
        <p:grpSpPr>
          <a:xfrm>
            <a:off x="428836" y="2621062"/>
            <a:ext cx="8476456" cy="3932138"/>
            <a:chOff x="428836" y="2500936"/>
            <a:chExt cx="8476456" cy="393213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010CB1B-9367-0A4C-A746-D50A55DC1BF5}"/>
                </a:ext>
              </a:extLst>
            </p:cNvPr>
            <p:cNvPicPr/>
            <p:nvPr/>
          </p:nvPicPr>
          <p:blipFill rotWithShape="1">
            <a:blip r:embed="rId2"/>
            <a:srcRect t="1338"/>
            <a:stretch/>
          </p:blipFill>
          <p:spPr bwMode="auto">
            <a:xfrm>
              <a:off x="428836" y="2500936"/>
              <a:ext cx="2952328" cy="3389582"/>
            </a:xfrm>
            <a:prstGeom prst="rect">
              <a:avLst/>
            </a:prstGeom>
            <a:ln w="25400">
              <a:solidFill>
                <a:srgbClr val="0000FF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12CD9F0-138A-A943-9822-BBFB2DD9FA74}"/>
                </a:ext>
              </a:extLst>
            </p:cNvPr>
            <p:cNvSpPr txBox="1"/>
            <p:nvPr/>
          </p:nvSpPr>
          <p:spPr>
            <a:xfrm>
              <a:off x="1197496" y="5971409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/>
                <a:t>Fig.1</a:t>
              </a: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70C9A56-FBA1-104D-8C9B-41EA4850FA65}"/>
                </a:ext>
              </a:extLst>
            </p:cNvPr>
            <p:cNvSpPr/>
            <p:nvPr/>
          </p:nvSpPr>
          <p:spPr>
            <a:xfrm>
              <a:off x="4860032" y="5950809"/>
              <a:ext cx="9861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400" b="1" dirty="0"/>
                <a:t>Fig. 2</a:t>
              </a:r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AD6BB94-33F0-0D43-AA6A-5DEA89262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4"/>
            <a:stretch/>
          </p:blipFill>
          <p:spPr>
            <a:xfrm>
              <a:off x="3667130" y="2760024"/>
              <a:ext cx="3165413" cy="3092822"/>
            </a:xfrm>
            <a:prstGeom prst="rect">
              <a:avLst/>
            </a:prstGeom>
            <a:noFill/>
            <a:ln w="25400">
              <a:solidFill>
                <a:srgbClr val="3A7B53"/>
              </a:solidFill>
            </a:ln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0ADD0F1-D5E5-D343-823A-DC39B22470B2}"/>
                </a:ext>
              </a:extLst>
            </p:cNvPr>
            <p:cNvSpPr txBox="1"/>
            <p:nvPr/>
          </p:nvSpPr>
          <p:spPr>
            <a:xfrm>
              <a:off x="7249108" y="3449003"/>
              <a:ext cx="1656184" cy="9233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 una </a:t>
              </a:r>
              <a:r>
                <a:rPr 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it-IT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corrispondono due </a:t>
              </a:r>
              <a:r>
                <a:rPr 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0DD1C7B9-A5DA-F946-8082-78D3592C3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4208" y="3789040"/>
              <a:ext cx="804900" cy="216024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C0F4EF53-8D09-424A-9E59-2042EEDA7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7" y="828876"/>
            <a:ext cx="8635445" cy="169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12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24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2700"/>
            <a:ext cx="3275856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dirty="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2" y="88598"/>
            <a:ext cx="2448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Quesito 8 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A08E145-8DD5-EF4A-B40A-BC18AA45112F}"/>
              </a:ext>
            </a:extLst>
          </p:cNvPr>
          <p:cNvGrpSpPr/>
          <p:nvPr/>
        </p:nvGrpSpPr>
        <p:grpSpPr>
          <a:xfrm>
            <a:off x="221625" y="918322"/>
            <a:ext cx="8521700" cy="5747133"/>
            <a:chOff x="221625" y="918322"/>
            <a:chExt cx="8521700" cy="5747133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FACDA67D-C68A-5448-B6B7-0302023FCB19}"/>
                </a:ext>
              </a:extLst>
            </p:cNvPr>
            <p:cNvGrpSpPr/>
            <p:nvPr/>
          </p:nvGrpSpPr>
          <p:grpSpPr>
            <a:xfrm>
              <a:off x="333466" y="3779788"/>
              <a:ext cx="8298017" cy="2885667"/>
              <a:chOff x="90408" y="3819933"/>
              <a:chExt cx="8298017" cy="2885667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96304034-3A22-BC48-ADCD-F72ED0EFE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9205" y="3819933"/>
                <a:ext cx="3319220" cy="2885667"/>
              </a:xfrm>
              <a:prstGeom prst="rect">
                <a:avLst/>
              </a:prstGeom>
              <a:ln w="25400">
                <a:solidFill>
                  <a:srgbClr val="FFC000"/>
                </a:solidFill>
              </a:ln>
            </p:spPr>
          </p:pic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id="{57F87D1D-45C2-8A41-8BE7-92308892CA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5146" y="5262766"/>
                <a:ext cx="2265313" cy="457182"/>
              </a:xfrm>
              <a:prstGeom prst="straightConnector1">
                <a:avLst/>
              </a:prstGeom>
              <a:ln w="38100">
                <a:solidFill>
                  <a:srgbClr val="3A7B5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C0EA7D75-3EFF-F145-AB6E-BBB378E749BF}"/>
                  </a:ext>
                </a:extLst>
              </p:cNvPr>
              <p:cNvSpPr txBox="1"/>
              <p:nvPr/>
            </p:nvSpPr>
            <p:spPr>
              <a:xfrm>
                <a:off x="90408" y="4842292"/>
                <a:ext cx="4392067" cy="830997"/>
              </a:xfrm>
              <a:prstGeom prst="rect">
                <a:avLst/>
              </a:prstGeom>
              <a:solidFill>
                <a:srgbClr val="FFFBEF"/>
              </a:solidFill>
              <a:ln w="34925">
                <a:solidFill>
                  <a:srgbClr val="3A7B5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Discontinuità in corrispondenza di 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0: non c’è il punto (0, –1).</a:t>
                </a:r>
              </a:p>
            </p:txBody>
          </p:sp>
        </p:grp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5CC56B9-9FEA-3C49-8A62-A72627CA96A9}"/>
                </a:ext>
              </a:extLst>
            </p:cNvPr>
            <p:cNvGrpSpPr/>
            <p:nvPr/>
          </p:nvGrpSpPr>
          <p:grpSpPr>
            <a:xfrm>
              <a:off x="221625" y="918322"/>
              <a:ext cx="8521700" cy="2691374"/>
              <a:chOff x="221625" y="651302"/>
              <a:chExt cx="8521700" cy="2691374"/>
            </a:xfrm>
          </p:grpSpPr>
          <p:cxnSp>
            <p:nvCxnSpPr>
              <p:cNvPr id="15" name="Connettore 2 14">
                <a:extLst>
                  <a:ext uri="{FF2B5EF4-FFF2-40B4-BE49-F238E27FC236}">
                    <a16:creationId xmlns:a16="http://schemas.microsoft.com/office/drawing/2014/main" id="{BEFE2E57-26D7-4541-84CB-9A66C24327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54656" y="2260797"/>
                <a:ext cx="1493756" cy="403238"/>
              </a:xfrm>
              <a:prstGeom prst="straightConnector1">
                <a:avLst/>
              </a:prstGeom>
              <a:ln w="41275">
                <a:solidFill>
                  <a:srgbClr val="0057DD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2 15">
                <a:extLst>
                  <a:ext uri="{FF2B5EF4-FFF2-40B4-BE49-F238E27FC236}">
                    <a16:creationId xmlns:a16="http://schemas.microsoft.com/office/drawing/2014/main" id="{5977927F-8305-D84D-BC93-0F64F52622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19096" y="2271738"/>
                <a:ext cx="1443168" cy="459148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45F34A9C-0266-124F-BE62-1BDC9FF7B65F}"/>
                  </a:ext>
                </a:extLst>
              </p:cNvPr>
              <p:cNvSpPr txBox="1"/>
              <p:nvPr/>
            </p:nvSpPr>
            <p:spPr>
              <a:xfrm>
                <a:off x="473863" y="2511679"/>
                <a:ext cx="2984597" cy="83099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 indeterminata del tipo 0/0</a:t>
                </a:r>
              </a:p>
            </p:txBody>
          </p:sp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042E8DE0-7C5F-8E49-8A0E-DEED1069C2F2}"/>
                  </a:ext>
                </a:extLst>
              </p:cNvPr>
              <p:cNvSpPr txBox="1"/>
              <p:nvPr/>
            </p:nvSpPr>
            <p:spPr>
              <a:xfrm>
                <a:off x="5042637" y="2493872"/>
                <a:ext cx="2918179" cy="83099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57D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Applico il teorema di de l’</a:t>
                </a:r>
                <a:r>
                  <a:rPr lang="it-IT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Hopital</a:t>
                </a:r>
                <a:endPara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3D05F0C9-496A-E04E-9ECE-6232D5A95B65}"/>
                  </a:ext>
                </a:extLst>
              </p:cNvPr>
              <p:cNvGrpSpPr/>
              <p:nvPr/>
            </p:nvGrpSpPr>
            <p:grpSpPr>
              <a:xfrm>
                <a:off x="221625" y="651302"/>
                <a:ext cx="8521700" cy="1562100"/>
                <a:chOff x="221625" y="651302"/>
                <a:chExt cx="8521700" cy="1562100"/>
              </a:xfrm>
            </p:grpSpPr>
            <p:pic>
              <p:nvPicPr>
                <p:cNvPr id="6" name="Immagine 5">
                  <a:extLst>
                    <a:ext uri="{FF2B5EF4-FFF2-40B4-BE49-F238E27FC236}">
                      <a16:creationId xmlns:a16="http://schemas.microsoft.com/office/drawing/2014/main" id="{486C0349-01F4-F644-8C03-6DE367D0A1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1625" y="651302"/>
                  <a:ext cx="8521700" cy="1562100"/>
                </a:xfrm>
                <a:prstGeom prst="rect">
                  <a:avLst/>
                </a:prstGeom>
              </p:spPr>
            </p:pic>
            <p:sp>
              <p:nvSpPr>
                <p:cNvPr id="19" name="Ovale 18">
                  <a:extLst>
                    <a:ext uri="{FF2B5EF4-FFF2-40B4-BE49-F238E27FC236}">
                      <a16:creationId xmlns:a16="http://schemas.microsoft.com/office/drawing/2014/main" id="{A5FA8608-0E2C-2847-9FEF-7C02A8114018}"/>
                    </a:ext>
                  </a:extLst>
                </p:cNvPr>
                <p:cNvSpPr/>
                <p:nvPr/>
              </p:nvSpPr>
              <p:spPr>
                <a:xfrm>
                  <a:off x="4694869" y="1587377"/>
                  <a:ext cx="485865" cy="50405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05224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25</a:t>
            </a:fld>
            <a:endParaRPr lang="it-IT" altLang="it-IT" sz="1400" dirty="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225239"/>
            <a:ext cx="2304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Quesito 9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F903F04-AA90-D24A-BB65-38980477C4AC}"/>
              </a:ext>
            </a:extLst>
          </p:cNvPr>
          <p:cNvGrpSpPr/>
          <p:nvPr/>
        </p:nvGrpSpPr>
        <p:grpSpPr>
          <a:xfrm>
            <a:off x="395536" y="2085725"/>
            <a:ext cx="8604956" cy="3362459"/>
            <a:chOff x="197514" y="1964742"/>
            <a:chExt cx="8604956" cy="3362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4D13CC3F-4796-BB43-B213-48342DC53E97}"/>
                    </a:ext>
                  </a:extLst>
                </p:cNvPr>
                <p:cNvSpPr txBox="1"/>
                <p:nvPr/>
              </p:nvSpPr>
              <p:spPr>
                <a:xfrm>
                  <a:off x="197514" y="1964742"/>
                  <a:ext cx="8604956" cy="33624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200" b="1" dirty="0"/>
                    <a:t>Posso ripetere questo ragionamento a partire da qualunque funzione polinomiale </a:t>
                  </a:r>
                  <a:r>
                    <a:rPr lang="it-IT" sz="2200" b="1" i="1" dirty="0" err="1"/>
                    <a:t>f</a:t>
                  </a:r>
                  <a:r>
                    <a:rPr lang="it-IT" sz="2200" b="1" dirty="0"/>
                    <a:t>(</a:t>
                  </a:r>
                  <a:r>
                    <a:rPr lang="it-IT" sz="2200" b="1" i="1" dirty="0"/>
                    <a:t>x</a:t>
                  </a:r>
                  <a:r>
                    <a:rPr lang="it-IT" sz="2200" b="1" dirty="0"/>
                    <a:t>) di grado </a:t>
                  </a:r>
                  <a:r>
                    <a:rPr lang="it-IT" sz="2200" b="1" i="1" dirty="0" err="1"/>
                    <a:t>n</a:t>
                  </a:r>
                  <a:r>
                    <a:rPr lang="it-IT" sz="2200" b="1" dirty="0"/>
                    <a:t> &gt; 1.</a:t>
                  </a:r>
                </a:p>
                <a:p>
                  <a:r>
                    <a:rPr lang="it-IT" sz="2400" b="1" dirty="0"/>
                    <a:t>         </a:t>
                  </a:r>
                  <a14:m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sSup>
                        <m:sSup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it-IT" sz="2400" b="1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it-IT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it-IT" sz="2400" b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2200" b="1" dirty="0"/>
                    <a:t>Nessun numero reale è escluso dal dominio, perciò </a:t>
                  </a:r>
                  <a:r>
                    <a:rPr lang="it-IT" sz="2200" b="1" i="1" dirty="0" err="1"/>
                    <a:t>f</a:t>
                  </a:r>
                  <a:r>
                    <a:rPr lang="it-IT" sz="2200" b="1" dirty="0"/>
                    <a:t>(</a:t>
                  </a:r>
                  <a:r>
                    <a:rPr lang="it-IT" sz="2200" b="1" i="1" dirty="0"/>
                    <a:t>x</a:t>
                  </a:r>
                  <a:r>
                    <a:rPr lang="it-IT" sz="2200" b="1" dirty="0"/>
                    <a:t>) non può avere asintoti verticali.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2200" b="1" dirty="0"/>
                    <a:t>Per tutte le funzioni polinomiali </a:t>
                  </a:r>
                  <a:r>
                    <a:rPr lang="it-IT" sz="2200" b="1" i="1" dirty="0" err="1"/>
                    <a:t>f</a:t>
                  </a:r>
                  <a:r>
                    <a:rPr lang="it-IT" sz="2200" b="1" dirty="0"/>
                    <a:t>(</a:t>
                  </a:r>
                  <a:r>
                    <a:rPr lang="it-IT" sz="2200" b="1" i="1" dirty="0"/>
                    <a:t>x)</a:t>
                  </a:r>
                  <a:r>
                    <a:rPr lang="it-IT" sz="2200" b="1" dirty="0"/>
                    <a:t> di grado </a:t>
                  </a:r>
                  <a:r>
                    <a:rPr lang="it-IT" sz="2200" b="1" i="1" dirty="0" err="1"/>
                    <a:t>n</a:t>
                  </a:r>
                  <a:r>
                    <a:rPr lang="it-IT" sz="2200" b="1" dirty="0"/>
                    <a:t> &gt;1, trovo:</a:t>
                  </a:r>
                </a:p>
                <a:p>
                  <a:pPr marL="323850"/>
                  <a:endParaRPr lang="it-IT" sz="2400" b="1" dirty="0"/>
                </a:p>
                <a:p>
                  <a:pPr marL="323850"/>
                  <a:endParaRPr lang="it-IT" sz="2400" b="1" dirty="0"/>
                </a:p>
                <a:p>
                  <a:pPr marL="323850"/>
                  <a:br>
                    <a:rPr lang="it-IT" sz="800" b="1" dirty="0"/>
                  </a:br>
                  <a:r>
                    <a:rPr lang="it-IT" sz="2200" b="1" dirty="0"/>
                    <a:t>Perciò </a:t>
                  </a:r>
                  <a:r>
                    <a:rPr lang="it-IT" sz="2200" b="1" i="1" dirty="0" err="1"/>
                    <a:t>f</a:t>
                  </a:r>
                  <a:r>
                    <a:rPr lang="it-IT" sz="2200" b="1" dirty="0"/>
                    <a:t>(</a:t>
                  </a:r>
                  <a:r>
                    <a:rPr lang="it-IT" sz="2200" b="1" i="1" dirty="0"/>
                    <a:t>x</a:t>
                  </a:r>
                  <a:r>
                    <a:rPr lang="it-IT" sz="2200" b="1" dirty="0"/>
                    <a:t>) non può avere un asintoto obliquo.</a:t>
                  </a:r>
                </a:p>
              </p:txBody>
            </p:sp>
          </mc:Choice>
          <mc:Fallback xmlns="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4D13CC3F-4796-BB43-B213-48342DC53E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14" y="1964742"/>
                  <a:ext cx="8604956" cy="3362459"/>
                </a:xfrm>
                <a:prstGeom prst="rect">
                  <a:avLst/>
                </a:prstGeom>
                <a:blipFill>
                  <a:blip r:embed="rId2"/>
                  <a:stretch>
                    <a:fillRect l="-884" t="-752" b="-225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E72085F0-38AB-CB46-A503-A65795B8D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566" y="4069152"/>
              <a:ext cx="2028968" cy="849568"/>
            </a:xfrm>
            <a:prstGeom prst="rect">
              <a:avLst/>
            </a:prstGeom>
          </p:spPr>
        </p:pic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AED6C4-9584-0044-8053-F6CAD3CB991D}"/>
              </a:ext>
            </a:extLst>
          </p:cNvPr>
          <p:cNvSpPr txBox="1"/>
          <p:nvPr/>
        </p:nvSpPr>
        <p:spPr>
          <a:xfrm>
            <a:off x="647564" y="5678645"/>
            <a:ext cx="7704856" cy="523220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8BA"/>
                </a:solidFill>
              </a:rPr>
              <a:t>Le funzioni polinomiali non hanno asintoti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DEBB13F-C152-2A4E-8F7B-8B4DD4635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4" y="1039589"/>
            <a:ext cx="878082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43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26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Stefano Volpe e Daniela Valenti, 2023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404664"/>
            <a:ext cx="3024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</a:rPr>
              <a:t>Quesito 10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6E7DD4C-7BFA-0C43-AA9E-E94D38AC5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22" y="2560386"/>
            <a:ext cx="3516867" cy="261144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149010-19D1-D248-BF98-52B6B8CE53F3}"/>
              </a:ext>
            </a:extLst>
          </p:cNvPr>
          <p:cNvSpPr txBox="1"/>
          <p:nvPr/>
        </p:nvSpPr>
        <p:spPr>
          <a:xfrm>
            <a:off x="709263" y="5372216"/>
            <a:ext cx="7821361" cy="954107"/>
          </a:xfrm>
          <a:prstGeom prst="rect">
            <a:avLst/>
          </a:prstGeom>
          <a:solidFill>
            <a:srgbClr val="FFFBEF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Condizione necessaria per trovare un asintoto obliquo: 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il dominio della funzione deve essere illimitato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2C37F1-4B7F-CE47-972D-2641E5C3A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2" y="1035973"/>
            <a:ext cx="7785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4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2">
            <a:extLst>
              <a:ext uri="{FF2B5EF4-FFF2-40B4-BE49-F238E27FC236}">
                <a16:creationId xmlns:a16="http://schemas.microsoft.com/office/drawing/2014/main" id="{9C37F483-5218-7944-9A69-82A6F99D1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8C932D-4114-D640-B37B-0596460E94B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8DF5BA0A-429A-9540-8010-7DCF48CF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17411" name="TextBox 5">
            <a:extLst>
              <a:ext uri="{FF2B5EF4-FFF2-40B4-BE49-F238E27FC236}">
                <a16:creationId xmlns:a16="http://schemas.microsoft.com/office/drawing/2014/main" id="{BAD4D7F6-363F-9640-90AF-6CA33B5BE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253" y="238727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Un nuovo modello di crescita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57FFCC3-2F29-BF4A-B54E-1C1050ADBC19}"/>
                  </a:ext>
                </a:extLst>
              </p:cNvPr>
              <p:cNvSpPr txBox="1"/>
              <p:nvPr/>
            </p:nvSpPr>
            <p:spPr>
              <a:xfrm>
                <a:off x="1043608" y="5533172"/>
                <a:ext cx="2530152" cy="942309"/>
              </a:xfrm>
              <a:prstGeom prst="rect">
                <a:avLst/>
              </a:prstGeom>
              <a:solidFill>
                <a:srgbClr val="FFFEE8"/>
              </a:solidFill>
              <a:ln w="19050">
                <a:solidFill>
                  <a:srgbClr val="08904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Crescita illimitata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=+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57FFCC3-2F29-BF4A-B54E-1C1050ADB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533172"/>
                <a:ext cx="2530152" cy="942309"/>
              </a:xfrm>
              <a:prstGeom prst="rect">
                <a:avLst/>
              </a:prstGeom>
              <a:blipFill>
                <a:blip r:embed="rId2"/>
                <a:stretch>
                  <a:fillRect l="-2970" t="-2597" r="-2970" b="-1299"/>
                </a:stretch>
              </a:blipFill>
              <a:ln w="19050">
                <a:solidFill>
                  <a:srgbClr val="089045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A4E8D1-B2B7-114B-95FF-4C4085266658}"/>
              </a:ext>
            </a:extLst>
          </p:cNvPr>
          <p:cNvSpPr txBox="1"/>
          <p:nvPr/>
        </p:nvSpPr>
        <p:spPr>
          <a:xfrm>
            <a:off x="4462438" y="5404161"/>
            <a:ext cx="4086366" cy="1200329"/>
          </a:xfrm>
          <a:prstGeom prst="rect">
            <a:avLst/>
          </a:prstGeom>
          <a:solidFill>
            <a:srgbClr val="FFFEE8"/>
          </a:solidFill>
          <a:ln w="19050">
            <a:solidFill>
              <a:srgbClr val="0890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la crescita ‘è frenata’ dalla retta </a:t>
            </a:r>
            <a:r>
              <a:rPr lang="it-IT" sz="2400" b="1" dirty="0" err="1">
                <a:solidFill>
                  <a:srgbClr val="0048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tende a diventare una crescita lineare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52CA66C-DBAD-1841-B8B8-B29938B49A7B}"/>
              </a:ext>
            </a:extLst>
          </p:cNvPr>
          <p:cNvGrpSpPr/>
          <p:nvPr/>
        </p:nvGrpSpPr>
        <p:grpSpPr>
          <a:xfrm>
            <a:off x="1763688" y="1103406"/>
            <a:ext cx="5397500" cy="4157570"/>
            <a:chOff x="1763688" y="1103406"/>
            <a:chExt cx="5397500" cy="415757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6B90A3C7-F2C7-FE4A-891E-CA4F3A3CF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1"/>
            <a:stretch/>
          </p:blipFill>
          <p:spPr>
            <a:xfrm>
              <a:off x="1763688" y="1103406"/>
              <a:ext cx="5397500" cy="4157570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9BABCF7-5AFF-F641-A2E5-26D0B583D88F}"/>
                </a:ext>
              </a:extLst>
            </p:cNvPr>
            <p:cNvSpPr txBox="1"/>
            <p:nvPr/>
          </p:nvSpPr>
          <p:spPr>
            <a:xfrm>
              <a:off x="5785541" y="2564904"/>
              <a:ext cx="1224859" cy="646331"/>
            </a:xfrm>
            <a:prstGeom prst="rect">
              <a:avLst/>
            </a:prstGeom>
            <a:solidFill>
              <a:srgbClr val="FFFBEF"/>
            </a:solidFill>
            <a:ln>
              <a:solidFill>
                <a:srgbClr val="0048B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48BA"/>
                  </a:solidFill>
                </a:rPr>
                <a:t>Asintoto obliquo</a:t>
              </a:r>
            </a:p>
          </p:txBody>
        </p:sp>
      </p:grp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6F89B80-5327-F54C-8267-0BE898AAD446}"/>
              </a:ext>
            </a:extLst>
          </p:cNvPr>
          <p:cNvCxnSpPr/>
          <p:nvPr/>
        </p:nvCxnSpPr>
        <p:spPr>
          <a:xfrm flipH="1" flipV="1">
            <a:off x="5148064" y="2564904"/>
            <a:ext cx="648072" cy="360040"/>
          </a:xfrm>
          <a:prstGeom prst="straightConnector1">
            <a:avLst/>
          </a:prstGeom>
          <a:ln w="19050">
            <a:solidFill>
              <a:srgbClr val="0048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>
            <a:extLst>
              <a:ext uri="{FF2B5EF4-FFF2-40B4-BE49-F238E27FC236}">
                <a16:creationId xmlns:a16="http://schemas.microsoft.com/office/drawing/2014/main" id="{71DD0A9B-4607-1C40-A3F5-A15E53DD2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CE44B-C41D-C14C-BDBE-003C691F375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780E526F-B3FC-944F-887B-741A57CB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08884F1C-21AA-7740-A873-6D624D35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2132856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Asintoti obliqui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2">
            <a:extLst>
              <a:ext uri="{FF2B5EF4-FFF2-40B4-BE49-F238E27FC236}">
                <a16:creationId xmlns:a16="http://schemas.microsoft.com/office/drawing/2014/main" id="{8A49AAEC-25C2-AC46-A39D-12BFF719B1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47464A-6FE7-1642-A52E-3E1C10EBE74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DD9EC01C-8D5B-1C41-B4A7-1D87A3E1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0483" name="TextBox 5">
            <a:extLst>
              <a:ext uri="{FF2B5EF4-FFF2-40B4-BE49-F238E27FC236}">
                <a16:creationId xmlns:a16="http://schemas.microsoft.com/office/drawing/2014/main" id="{D8DF9FDB-34C3-5B49-8D44-0DDA33799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03" y="196126"/>
            <a:ext cx="8219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Un esempio per cominciare lo studio</a:t>
            </a:r>
          </a:p>
        </p:txBody>
      </p:sp>
      <p:sp>
        <p:nvSpPr>
          <p:cNvPr id="20484" name="CasellaDiTesto 1">
            <a:extLst>
              <a:ext uri="{FF2B5EF4-FFF2-40B4-BE49-F238E27FC236}">
                <a16:creationId xmlns:a16="http://schemas.microsoft.com/office/drawing/2014/main" id="{1DD1146A-0503-8444-8FFE-D5852E64A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09800"/>
            <a:ext cx="7200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Il suo insieme di definizione coincide con l’insieme </a:t>
            </a:r>
            <a:r>
              <a:rPr lang="it-IT" altLang="it-IT" sz="2400" b="1" dirty="0" err="1"/>
              <a:t>R</a:t>
            </a:r>
            <a:r>
              <a:rPr lang="it-IT" altLang="it-IT" sz="2400" b="1" dirty="0"/>
              <a:t> dei numeri reali escluso il numero 0, che rende nullo il denominatore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 dirty="0">
                <a:cs typeface="Times New Roman" panose="02020603050405020304" pitchFamily="18" charset="0"/>
              </a:rPr>
              <a:t> della frazione.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cs typeface="Times New Roman" panose="02020603050405020304" pitchFamily="18" charset="0"/>
              </a:rPr>
              <a:t>La funzione ha dunque un dominio illimitato, perciò è possibile calcolare i</a:t>
            </a:r>
            <a:r>
              <a:rPr lang="it-IT" altLang="it-IT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it-IT" altLang="it-IT" sz="2400" b="1" dirty="0">
                <a:cs typeface="Times New Roman" panose="02020603050405020304" pitchFamily="18" charset="0"/>
              </a:rPr>
              <a:t> seguent</a:t>
            </a:r>
            <a:r>
              <a:rPr lang="it-IT" altLang="it-IT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it-IT" altLang="it-IT" sz="2400" b="1" dirty="0">
                <a:cs typeface="Times New Roman" panose="02020603050405020304" pitchFamily="18" charset="0"/>
              </a:rPr>
              <a:t> limit</a:t>
            </a:r>
            <a:r>
              <a:rPr lang="it-IT" altLang="it-IT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it-IT" altLang="it-IT" sz="2400" b="1" dirty="0"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0485" name="Object 2">
            <a:extLst>
              <a:ext uri="{FF2B5EF4-FFF2-40B4-BE49-F238E27FC236}">
                <a16:creationId xmlns:a16="http://schemas.microsoft.com/office/drawing/2014/main" id="{6594F823-D052-1749-A5B7-B85881035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191000"/>
          <a:ext cx="2565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3" name="Equation" r:id="rId3" imgW="8382000" imgH="2540000" progId="Equation.3">
                  <p:embed/>
                </p:oleObj>
              </mc:Choice>
              <mc:Fallback>
                <p:oleObj name="Equation" r:id="rId3" imgW="8382000" imgH="2540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2565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CasellaDiTesto 4">
            <a:extLst>
              <a:ext uri="{FF2B5EF4-FFF2-40B4-BE49-F238E27FC236}">
                <a16:creationId xmlns:a16="http://schemas.microsoft.com/office/drawing/2014/main" id="{7D109923-9631-3449-8D3C-BFEDE8C7C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816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Concludo che la funzione non ha asintoto orizzontale.</a:t>
            </a:r>
          </a:p>
        </p:txBody>
      </p:sp>
      <p:sp>
        <p:nvSpPr>
          <p:cNvPr id="20487" name="Rectangle 9">
            <a:extLst>
              <a:ext uri="{FF2B5EF4-FFF2-40B4-BE49-F238E27FC236}">
                <a16:creationId xmlns:a16="http://schemas.microsoft.com/office/drawing/2014/main" id="{4CF6D787-D9DF-F44F-B80B-510EAF9F2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2718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Analizzo la funzione</a:t>
            </a:r>
            <a:endParaRPr lang="it-IT" altLang="it-IT" sz="2400" dirty="0">
              <a:latin typeface="Arial" panose="020B0604020202020204" pitchFamily="34" charset="0"/>
            </a:endParaRPr>
          </a:p>
        </p:txBody>
      </p:sp>
      <p:graphicFrame>
        <p:nvGraphicFramePr>
          <p:cNvPr id="20488" name="Object 3">
            <a:extLst>
              <a:ext uri="{FF2B5EF4-FFF2-40B4-BE49-F238E27FC236}">
                <a16:creationId xmlns:a16="http://schemas.microsoft.com/office/drawing/2014/main" id="{6FA1BF8C-146D-4B49-A5CB-8B7E57A61B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6988" y="1554163"/>
          <a:ext cx="18494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4" name="Microsoft Equation" r:id="rId5" imgW="9067800" imgH="3505200" progId="Equation.DSMT4">
                  <p:embed/>
                </p:oleObj>
              </mc:Choice>
              <mc:Fallback>
                <p:oleObj name="Microsoft Equation" r:id="rId5" imgW="9067800" imgH="3505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1554163"/>
                        <a:ext cx="184943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2">
            <a:extLst>
              <a:ext uri="{FF2B5EF4-FFF2-40B4-BE49-F238E27FC236}">
                <a16:creationId xmlns:a16="http://schemas.microsoft.com/office/drawing/2014/main" id="{2CFD9FAD-71DA-9540-9366-4215A1C7E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2A5EF1-FA2B-6A4E-9961-15CC242C29F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1506" name="Footer Placeholder 3">
            <a:extLst>
              <a:ext uri="{FF2B5EF4-FFF2-40B4-BE49-F238E27FC236}">
                <a16:creationId xmlns:a16="http://schemas.microsoft.com/office/drawing/2014/main" id="{ED8D588F-088C-1641-BFE5-56A9BD3E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1507" name="TextBox 5">
            <a:extLst>
              <a:ext uri="{FF2B5EF4-FFF2-40B4-BE49-F238E27FC236}">
                <a16:creationId xmlns:a16="http://schemas.microsoft.com/office/drawing/2014/main" id="{67CE650A-1967-DC44-85AF-8373616F8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487739"/>
            <a:ext cx="3294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Osservo il limite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E436D5F-AE06-B948-BDCD-E782338C98C6}"/>
              </a:ext>
            </a:extLst>
          </p:cNvPr>
          <p:cNvGrpSpPr/>
          <p:nvPr/>
        </p:nvGrpSpPr>
        <p:grpSpPr>
          <a:xfrm>
            <a:off x="685800" y="1198145"/>
            <a:ext cx="8054280" cy="4198585"/>
            <a:chOff x="685800" y="1198145"/>
            <a:chExt cx="8054280" cy="4198585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9F95BF42-5F8C-7644-85D4-A3DB12FF02EF}"/>
                </a:ext>
              </a:extLst>
            </p:cNvPr>
            <p:cNvGrpSpPr/>
            <p:nvPr/>
          </p:nvGrpSpPr>
          <p:grpSpPr>
            <a:xfrm>
              <a:off x="1981200" y="1198145"/>
              <a:ext cx="3294063" cy="1676400"/>
              <a:chOff x="1066800" y="685800"/>
              <a:chExt cx="3294063" cy="1676400"/>
            </a:xfrm>
          </p:grpSpPr>
          <p:graphicFrame>
            <p:nvGraphicFramePr>
              <p:cNvPr id="21508" name="Object 2">
                <a:extLst>
                  <a:ext uri="{FF2B5EF4-FFF2-40B4-BE49-F238E27FC236}">
                    <a16:creationId xmlns:a16="http://schemas.microsoft.com/office/drawing/2014/main" id="{D6E5791D-AC40-474C-A5B8-BD2CC04510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2545592"/>
                  </p:ext>
                </p:extLst>
              </p:nvPr>
            </p:nvGraphicFramePr>
            <p:xfrm>
              <a:off x="1066800" y="1295400"/>
              <a:ext cx="3294063" cy="990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91" name="Equation" r:id="rId3" imgW="8382000" imgH="2540000" progId="Equation.3">
                      <p:embed/>
                    </p:oleObj>
                  </mc:Choice>
                  <mc:Fallback>
                    <p:oleObj name="Equation" r:id="rId3" imgW="8382000" imgH="25400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6800" y="1295400"/>
                            <a:ext cx="3294063" cy="990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D4E525-51CA-8F49-A2BA-8D5A75783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1219200"/>
                <a:ext cx="533400" cy="1143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it-IT" altLang="it-IT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6F26DB9-C755-8D4B-AF1A-55EC551D23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505200" y="990600"/>
                <a:ext cx="457200" cy="30480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11" name="TextBox 10">
                <a:extLst>
                  <a:ext uri="{FF2B5EF4-FFF2-40B4-BE49-F238E27FC236}">
                    <a16:creationId xmlns:a16="http://schemas.microsoft.com/office/drawing/2014/main" id="{4FE98E8C-6947-2941-907B-509A0BD48E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685800"/>
                <a:ext cx="2286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800" b="1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sp>
          <p:nvSpPr>
            <p:cNvPr id="21512" name="CasellaDiTesto 1">
              <a:extLst>
                <a:ext uri="{FF2B5EF4-FFF2-40B4-BE49-F238E27FC236}">
                  <a16:creationId xmlns:a16="http://schemas.microsoft.com/office/drawing/2014/main" id="{B8A94D20-90D3-D34D-A592-C913064BA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3052812"/>
              <a:ext cx="7772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/>
                <a:t>Un’intuizione: al crescere della x in valore assoluto, il grafico della funzione si avvicina sempre più alla retta di equazione y = 2x + 3.</a:t>
              </a:r>
            </a:p>
          </p:txBody>
        </p:sp>
        <p:sp>
          <p:nvSpPr>
            <p:cNvPr id="21513" name="CasellaDiTesto 2">
              <a:extLst>
                <a:ext uri="{FF2B5EF4-FFF2-40B4-BE49-F238E27FC236}">
                  <a16:creationId xmlns:a16="http://schemas.microsoft.com/office/drawing/2014/main" id="{A6AD20B9-BC1F-8A4A-A3C4-F6A1E0124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4442623"/>
              <a:ext cx="805428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/>
                <a:t>Cerco conferma a questa intuizione con un software, che disegna il grafico della retta e della curva.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>
            <a:extLst>
              <a:ext uri="{FF2B5EF4-FFF2-40B4-BE49-F238E27FC236}">
                <a16:creationId xmlns:a16="http://schemas.microsoft.com/office/drawing/2014/main" id="{AB6861D4-BB55-DF4F-A6EB-C936C6314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A89F3-6D3D-2144-A97D-800B6266D567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1" name="Footer Placeholder 3">
            <a:extLst>
              <a:ext uri="{FF2B5EF4-FFF2-40B4-BE49-F238E27FC236}">
                <a16:creationId xmlns:a16="http://schemas.microsoft.com/office/drawing/2014/main" id="{959AA162-AE70-0E4F-B14E-98291BD2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1F314A3-FB87-F041-B5FA-607FE4AAEA94}"/>
              </a:ext>
            </a:extLst>
          </p:cNvPr>
          <p:cNvGrpSpPr/>
          <p:nvPr/>
        </p:nvGrpSpPr>
        <p:grpSpPr>
          <a:xfrm>
            <a:off x="1118533" y="1227138"/>
            <a:ext cx="6906933" cy="4038600"/>
            <a:chOff x="1170267" y="914400"/>
            <a:chExt cx="6906933" cy="4038600"/>
          </a:xfrm>
        </p:grpSpPr>
        <p:pic>
          <p:nvPicPr>
            <p:cNvPr id="22529" name="Picture 2">
              <a:extLst>
                <a:ext uri="{FF2B5EF4-FFF2-40B4-BE49-F238E27FC236}">
                  <a16:creationId xmlns:a16="http://schemas.microsoft.com/office/drawing/2014/main" id="{8485002C-2E89-9048-AF1C-F9B1EBCAA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87"/>
            <a:stretch>
              <a:fillRect/>
            </a:stretch>
          </p:blipFill>
          <p:spPr bwMode="auto">
            <a:xfrm>
              <a:off x="1170267" y="914400"/>
              <a:ext cx="6878638" cy="403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2" name="TextBox 4">
              <a:extLst>
                <a:ext uri="{FF2B5EF4-FFF2-40B4-BE49-F238E27FC236}">
                  <a16:creationId xmlns:a16="http://schemas.microsoft.com/office/drawing/2014/main" id="{1F0F3D68-A230-4141-862B-ABFF43DFB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3352800"/>
              <a:ext cx="2438400" cy="461963"/>
            </a:xfrm>
            <a:prstGeom prst="rect">
              <a:avLst/>
            </a:prstGeom>
            <a:solidFill>
              <a:srgbClr val="FFFBDA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Asintoto obliquo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F20DC3F-6A43-464F-B09A-8D22E35237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029200" y="3124200"/>
              <a:ext cx="6096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4" name="TextBox 8">
            <a:extLst>
              <a:ext uri="{FF2B5EF4-FFF2-40B4-BE49-F238E27FC236}">
                <a16:creationId xmlns:a16="http://schemas.microsoft.com/office/drawing/2014/main" id="{F860C9CE-51BE-8A4E-8C7E-F9E320DF0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Asintoto obliquo: asintoto con equazione del tipo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                                     y = mx +q</a:t>
            </a:r>
          </a:p>
        </p:txBody>
      </p:sp>
      <p:sp>
        <p:nvSpPr>
          <p:cNvPr id="22535" name="TextBox 7">
            <a:extLst>
              <a:ext uri="{FF2B5EF4-FFF2-40B4-BE49-F238E27FC236}">
                <a16:creationId xmlns:a16="http://schemas.microsoft.com/office/drawing/2014/main" id="{ECC3F89A-34A4-8C41-B04F-99275F3E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466725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Asintoto obliquo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2">
            <a:extLst>
              <a:ext uri="{FF2B5EF4-FFF2-40B4-BE49-F238E27FC236}">
                <a16:creationId xmlns:a16="http://schemas.microsoft.com/office/drawing/2014/main" id="{4D406135-0744-524A-8545-CF941D960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E9E2FB-CA24-9046-A2A0-B5571F6C364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3554" name="Footer Placeholder 3">
            <a:extLst>
              <a:ext uri="{FF2B5EF4-FFF2-40B4-BE49-F238E27FC236}">
                <a16:creationId xmlns:a16="http://schemas.microsoft.com/office/drawing/2014/main" id="{D7D7ADBC-5232-D34D-A387-3C3A2540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A50B4FC2-8217-2348-A3E6-458E829A8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39951"/>
            <a:ext cx="748883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Osservo una caratteristica della figura</a:t>
            </a:r>
          </a:p>
        </p:txBody>
      </p:sp>
      <p:sp>
        <p:nvSpPr>
          <p:cNvPr id="23556" name="TextBox 5">
            <a:extLst>
              <a:ext uri="{FF2B5EF4-FFF2-40B4-BE49-F238E27FC236}">
                <a16:creationId xmlns:a16="http://schemas.microsoft.com/office/drawing/2014/main" id="{B2EC8E1A-BA0B-2848-84AF-FD2E1C74D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Invece di dire ‘la curva si avvicina alla retta’, dico che ‘la distanza AB tende a 0 al crescere di x in valore assoluto’.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In simboli scrivo </a:t>
            </a:r>
          </a:p>
        </p:txBody>
      </p:sp>
      <p:pic>
        <p:nvPicPr>
          <p:cNvPr id="23557" name="Picture 7" descr="Schermata 2016-05-13 alle 20.37.16.png">
            <a:extLst>
              <a:ext uri="{FF2B5EF4-FFF2-40B4-BE49-F238E27FC236}">
                <a16:creationId xmlns:a16="http://schemas.microsoft.com/office/drawing/2014/main" id="{A97DC826-53F1-0B4B-9B56-D49E0447E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413385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8" name="Object 2">
            <a:extLst>
              <a:ext uri="{FF2B5EF4-FFF2-40B4-BE49-F238E27FC236}">
                <a16:creationId xmlns:a16="http://schemas.microsoft.com/office/drawing/2014/main" id="{5313B462-BE34-F140-9A58-74E7D9102F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5638800"/>
          <a:ext cx="17684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Equation" r:id="rId4" imgW="8839200" imgH="3048000" progId="Equation.3">
                  <p:embed/>
                </p:oleObj>
              </mc:Choice>
              <mc:Fallback>
                <p:oleObj name="Equation" r:id="rId4" imgW="8839200" imgH="304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38800"/>
                        <a:ext cx="17684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2">
            <a:extLst>
              <a:ext uri="{FF2B5EF4-FFF2-40B4-BE49-F238E27FC236}">
                <a16:creationId xmlns:a16="http://schemas.microsoft.com/office/drawing/2014/main" id="{474A7ADA-8E48-5A4A-B7FC-A282E3EEA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8407D7-A428-B946-8B35-5E6769EE96F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4578" name="Footer Placeholder 3">
            <a:extLst>
              <a:ext uri="{FF2B5EF4-FFF2-40B4-BE49-F238E27FC236}">
                <a16:creationId xmlns:a16="http://schemas.microsoft.com/office/drawing/2014/main" id="{D136C6AB-FFE5-A747-B238-77029525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4579" name="TextBox 4">
            <a:extLst>
              <a:ext uri="{FF2B5EF4-FFF2-40B4-BE49-F238E27FC236}">
                <a16:creationId xmlns:a16="http://schemas.microsoft.com/office/drawing/2014/main" id="{FA15BCF6-38AB-AA48-A459-CCFE6D35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Riconoscere un asintoto obliquo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dirty="0">
              <a:solidFill>
                <a:srgbClr val="0000FF"/>
              </a:solidFill>
            </a:endParaRPr>
          </a:p>
        </p:txBody>
      </p:sp>
      <p:sp>
        <p:nvSpPr>
          <p:cNvPr id="24580" name="TextBox 6">
            <a:extLst>
              <a:ext uri="{FF2B5EF4-FFF2-40B4-BE49-F238E27FC236}">
                <a16:creationId xmlns:a16="http://schemas.microsoft.com/office/drawing/2014/main" id="{3A189D02-CB91-AD46-A707-E0735E753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763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00"/>
                </a:solidFill>
              </a:rPr>
              <a:t>Una retta è asintoto obliquo per una curva se, presi due punti di uguale ascissa, A sulla curva e B sulla retta, trovo: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24581" name="Object 2">
            <a:extLst>
              <a:ext uri="{FF2B5EF4-FFF2-40B4-BE49-F238E27FC236}">
                <a16:creationId xmlns:a16="http://schemas.microsoft.com/office/drawing/2014/main" id="{597E31A2-F118-FB4D-8233-E6D0856825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1905000"/>
          <a:ext cx="16002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9" name="Equation" r:id="rId3" imgW="8839200" imgH="3048000" progId="Equation.3">
                  <p:embed/>
                </p:oleObj>
              </mc:Choice>
              <mc:Fallback>
                <p:oleObj name="Equation" r:id="rId3" imgW="8839200" imgH="304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05000"/>
                        <a:ext cx="16002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2" name="Picture 10" descr="Schermata 2016-05-26 alle 11.55.09.png">
            <a:extLst>
              <a:ext uri="{FF2B5EF4-FFF2-40B4-BE49-F238E27FC236}">
                <a16:creationId xmlns:a16="http://schemas.microsoft.com/office/drawing/2014/main" id="{73AB078C-3994-6045-A7D4-7C6973086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50292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870</Words>
  <Application>Microsoft Macintosh PowerPoint</Application>
  <PresentationFormat>Presentazione su schermo (4:3)</PresentationFormat>
  <Paragraphs>148</Paragraphs>
  <Slides>26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Cambria Math</vt:lpstr>
      <vt:lpstr>Symbol</vt:lpstr>
      <vt:lpstr>Times New Roman</vt:lpstr>
      <vt:lpstr>Tema di Office</vt:lpstr>
      <vt:lpstr>Equation</vt:lpstr>
      <vt:lpstr>Microsoft Equation</vt:lpstr>
      <vt:lpstr>Asintoti</vt:lpstr>
      <vt:lpstr>Grafici di funzioni per studiare la crescita di popolazioni, di contagi in un’epidemia, 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Determinare l’equazione dell’asintoto obliquo</vt:lpstr>
      <vt:lpstr>Presentazione standard di PowerPoint</vt:lpstr>
      <vt:lpstr>Presentazione standard di PowerPoint</vt:lpstr>
      <vt:lpstr>Presentazione standard di PowerPoint</vt:lpstr>
      <vt:lpstr>Osservazioni</vt:lpstr>
      <vt:lpstr>Richiamo gli asintoti verticali</vt:lpstr>
      <vt:lpstr>Asintoto verticale</vt:lpstr>
      <vt:lpstr>Attività</vt:lpstr>
      <vt:lpstr>Revisione dell’attività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FRF</dc:title>
  <dc:subject/>
  <dc:creator>User</dc:creator>
  <cp:keywords/>
  <dc:description/>
  <cp:lastModifiedBy>Microsoft Office User</cp:lastModifiedBy>
  <cp:revision>255</cp:revision>
  <dcterms:created xsi:type="dcterms:W3CDTF">2016-05-27T08:54:43Z</dcterms:created>
  <dcterms:modified xsi:type="dcterms:W3CDTF">2023-02-14T17:37:22Z</dcterms:modified>
  <cp:category/>
</cp:coreProperties>
</file>