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8" r:id="rId3"/>
    <p:sldId id="320" r:id="rId4"/>
    <p:sldId id="319" r:id="rId5"/>
    <p:sldId id="321" r:id="rId6"/>
    <p:sldId id="323" r:id="rId7"/>
    <p:sldId id="324" r:id="rId8"/>
    <p:sldId id="257" r:id="rId9"/>
    <p:sldId id="258" r:id="rId10"/>
    <p:sldId id="282" r:id="rId11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>
      <p:cViewPr varScale="1">
        <p:scale>
          <a:sx n="86" d="100"/>
          <a:sy n="86" d="100"/>
        </p:scale>
        <p:origin x="1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716B2-B1BA-194D-A115-1C3987032D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94A0F-DB85-9440-BA13-62B53476DD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42D1F8-2FE0-F24E-830C-5D40E7CFB2A5}" type="datetime1">
              <a:rPr lang="it-IT" altLang="it-IT"/>
              <a:pPr/>
              <a:t>21/07/22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9DABE-B9C3-FE41-8A00-841B5FD0B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7FDF-C2A4-2E4F-8459-CBDA40652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FF4E50-587F-F74F-AFB9-315A6B5C76D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CAEA37-265E-FB48-B66E-047FC0AAC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E23B9-7CEF-6C4E-9F78-4D2ECB9560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0B239D-9E66-464A-A1D7-A6330A1DE585}" type="datetime1">
              <a:rPr lang="it-IT" altLang="it-IT"/>
              <a:pPr/>
              <a:t>21/07/22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B7ACE3-1B3B-C747-B5BB-F12D602ACD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91CDD1-A084-4742-8790-39D7389B9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C9EED-D3C8-B24D-B028-740472E92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5577A-DA54-924D-AE7F-E3EAA20FC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81806-4E12-D545-BDB9-46BA9A27658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0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5236AA8-4831-8F4F-BB7F-17C77870D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FB3AEBF-36FE-3E42-9A66-C56618D9C8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E86D2233-0053-FF48-9B0D-00EB58B1D75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CBD29B0D-940F-7D47-B4FC-890AF51CA7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3558" name="Footer Placeholder 5">
            <a:extLst>
              <a:ext uri="{FF2B5EF4-FFF2-40B4-BE49-F238E27FC236}">
                <a16:creationId xmlns:a16="http://schemas.microsoft.com/office/drawing/2014/main" id="{F80AF451-6DC9-8B45-A064-4A8C93CC99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3559" name="Slide Number Placeholder 6">
            <a:extLst>
              <a:ext uri="{FF2B5EF4-FFF2-40B4-BE49-F238E27FC236}">
                <a16:creationId xmlns:a16="http://schemas.microsoft.com/office/drawing/2014/main" id="{D80BCC50-B813-4D49-8499-6D91CA53D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7EC947-0FC2-AD49-B7C1-ED5B59405618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9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44D39018-18A0-CF4B-98BD-2232269DA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93EBFE81-6BE7-B847-94C6-FBFE59EBC5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Header Placeholder 3">
            <a:extLst>
              <a:ext uri="{FF2B5EF4-FFF2-40B4-BE49-F238E27FC236}">
                <a16:creationId xmlns:a16="http://schemas.microsoft.com/office/drawing/2014/main" id="{984D1E3A-8847-654E-A4EA-5B83BF18F03D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0181" name="Date Placeholder 4">
            <a:extLst>
              <a:ext uri="{FF2B5EF4-FFF2-40B4-BE49-F238E27FC236}">
                <a16:creationId xmlns:a16="http://schemas.microsoft.com/office/drawing/2014/main" id="{28234D94-D546-6344-91F1-DD748CA383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0182" name="Footer Placeholder 5">
            <a:extLst>
              <a:ext uri="{FF2B5EF4-FFF2-40B4-BE49-F238E27FC236}">
                <a16:creationId xmlns:a16="http://schemas.microsoft.com/office/drawing/2014/main" id="{972F9CBF-66A0-3246-8B9E-E7086B2079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0183" name="Slide Number Placeholder 6">
            <a:extLst>
              <a:ext uri="{FF2B5EF4-FFF2-40B4-BE49-F238E27FC236}">
                <a16:creationId xmlns:a16="http://schemas.microsoft.com/office/drawing/2014/main" id="{1205BE6D-D148-FC46-B651-7CAD3D963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DE0373-1E9E-9348-A811-D4025326B539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8B5BB-146A-694C-BCDE-CEE3A179D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6348F-22BE-2247-992D-0A25153C7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A505A-7BCB-914E-8AE0-D61BBBE55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4DFC7-3EE7-DA4F-B97B-A8B8A4D84C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012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5CCD3-2137-BD42-8040-0E494EA7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28090A-F034-BB43-9633-690DC7154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CAD3B-DEE1-4B4C-9DF9-659544E92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7A3CD-ED15-5F4A-9F5D-4129CFCF5D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311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37EF8-A5BE-2C46-83D9-EEF167191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0D024-861A-F640-A1FC-CEBBE8F65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BC499C-D658-8F47-A326-A15FD4EA2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BA896-15A4-5B4A-9643-5B694E0F09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853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7C7379-6CBB-C545-896F-45A182013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BD0CE-3BBB-0A47-A27E-B744DC12F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66D9B-7558-EC46-8A25-2ABDF0566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C8764-742C-F347-81CD-1D8AD6C16B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465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28B0F3-525A-8340-A721-0F3F8667C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0FD2D4-3301-5442-826D-6C9A963AA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3F2868-7772-A84F-BB30-65787C4D7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F57C7-79C6-6149-B67F-70570B0F71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444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D274C0-13E9-594E-9706-C16E92F17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7E4A3C-8077-EE44-A5E7-F60AFB108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3B12DD-2F9A-B341-B119-081C15163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98E4D-6D2B-5E41-95CC-E0FE9FB48E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388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7D4C66-8356-C84C-87FF-D21EDD883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605877-A32E-2D4A-9097-67E05EF80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52568-C0C7-CA47-B60E-1D51E2245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B33BD-8B15-7B48-A38A-9C6114852C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488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308E4-4AE7-DF41-AA7C-1708E5728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B81BA-03F1-2649-BC41-4C55DA597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E8A90E-055D-A942-906B-A66321B35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2A356-6C63-1F49-86B5-3822436125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08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CB529-18D4-3444-B90B-1790378FA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D393D-2836-0743-AB09-AD5FDB5EC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1A355-2CA6-204F-A369-D8FAC0F73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C541F-AD9D-B549-809C-0D0786953F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18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8AACC1-99A3-1943-9566-3D9283F4D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55BCAB-ABCB-2244-AC87-5A12F7DB6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98EC36-DB3E-624A-A8F6-DFE4B7CBA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CF5AC-3E3A-5147-80AB-EAB68982E4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504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013A2A-59D9-2449-94E3-C6D083E26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9ED072-618D-D947-9139-20669A17A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F4FB4A-6842-6C48-BA1E-F6993C5FA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A9DBE-30EF-1442-9CA7-733E24D46B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012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D7FC31-9917-1940-A1D0-BC4E070B1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25A535-087C-B342-9D9B-76A7B02D2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844528-A2F3-5B4B-AF2B-D617942B4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A64CD-8D0A-7C48-B658-7C2332C18F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40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CDEE3-288D-1549-8E27-5530AFCCF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25736-DDB8-BF4A-87F5-76D84D4DE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83F5E-166C-B246-B760-1F7FE5DE0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89ECC-8F37-BE48-AFDD-DE7F7FE953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93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C80FE-9FDD-8543-BC8C-CA1E957AB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0B32F-561D-174F-B5C2-3B3879B4D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87DA7-BA0A-364C-9E12-6242CEE6E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0BEB6-F3C3-FB4B-B038-26BC3B8BD4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190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2D3E25-06D3-2843-B77A-907B8099B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103E16-2015-294D-9AE5-FE9C33446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F94C1A-7737-4346-8937-56DDE37BB0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7D94CE-C8A1-DE45-A27F-64C3476F59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6F7635-70C9-FA40-A1AF-F5851572D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A86618-43B0-1749-B534-DD405980ECA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C16E141-3620-EF4B-B79C-822C7B73DB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600" y="2276872"/>
            <a:ext cx="7239000" cy="2160588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Funzioni definite per casi nella realtà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C6EE7BDF-B3DF-A74B-AA7E-5F9C2CE4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40350E5-873C-0C4F-B69C-A4D497F5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9FB08C-BF67-2247-84DD-5754DFA88AED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8">
            <a:extLst>
              <a:ext uri="{FF2B5EF4-FFF2-40B4-BE49-F238E27FC236}">
                <a16:creationId xmlns:a16="http://schemas.microsoft.com/office/drawing/2014/main" id="{12EA15D5-00AD-174E-886B-5B0A9CEAA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Funzioni ottenute con polinomi</a:t>
            </a:r>
          </a:p>
        </p:txBody>
      </p:sp>
      <p:sp>
        <p:nvSpPr>
          <p:cNvPr id="49156" name="Rectangle 1032">
            <a:extLst>
              <a:ext uri="{FF2B5EF4-FFF2-40B4-BE49-F238E27FC236}">
                <a16:creationId xmlns:a16="http://schemas.microsoft.com/office/drawing/2014/main" id="{3413131D-C543-6A4E-B933-2D59958E7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9157" name="Rectangle 1034">
            <a:extLst>
              <a:ext uri="{FF2B5EF4-FFF2-40B4-BE49-F238E27FC236}">
                <a16:creationId xmlns:a16="http://schemas.microsoft.com/office/drawing/2014/main" id="{BFD37913-99C3-B848-99E3-04C6979F5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9158" name="Slide Number Placeholder 16">
            <a:extLst>
              <a:ext uri="{FF2B5EF4-FFF2-40B4-BE49-F238E27FC236}">
                <a16:creationId xmlns:a16="http://schemas.microsoft.com/office/drawing/2014/main" id="{6B35123E-1574-0F4E-B8F7-35DAA435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946C02-1031-CB43-872E-3E4274BD61A7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49159" name="Footer Placeholder 17">
            <a:extLst>
              <a:ext uri="{FF2B5EF4-FFF2-40B4-BE49-F238E27FC236}">
                <a16:creationId xmlns:a16="http://schemas.microsoft.com/office/drawing/2014/main" id="{641B321E-242C-EA49-90BA-022851F2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2022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49160" name="TextBox 16">
            <a:extLst>
              <a:ext uri="{FF2B5EF4-FFF2-40B4-BE49-F238E27FC236}">
                <a16:creationId xmlns:a16="http://schemas.microsoft.com/office/drawing/2014/main" id="{942EA1BC-7BDD-B040-A136-62052CD54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Ecco due funzioni da confrontare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1F905-E060-5F4C-BF50-DE0DB2925BC5}"/>
              </a:ext>
            </a:extLst>
          </p:cNvPr>
          <p:cNvSpPr txBox="1"/>
          <p:nvPr/>
        </p:nvSpPr>
        <p:spPr>
          <a:xfrm>
            <a:off x="381000" y="4648200"/>
            <a:ext cx="85344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Dove trovo la diversità di queste due funzioni?</a:t>
            </a:r>
            <a:r>
              <a:rPr lang="it-IT" altLang="it-IT" b="1" dirty="0">
                <a:latin typeface="Arial Narrow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SOLO IN UN PUNTO.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>
                <a:latin typeface="Arial Narrow" panose="020B0604020202020204" pitchFamily="34" charset="0"/>
              </a:rPr>
              <a:t>Il punto 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A(1, 1) </a:t>
            </a:r>
            <a:r>
              <a:rPr lang="it-IT" altLang="it-IT" b="1" dirty="0">
                <a:latin typeface="Arial Narrow" panose="020B0604020202020204" pitchFamily="34" charset="0"/>
              </a:rPr>
              <a:t>fa parte del grafico di </a:t>
            </a:r>
            <a:r>
              <a:rPr lang="it-IT" altLang="it-IT" b="1" i="1" dirty="0" err="1">
                <a:latin typeface="Arial Narrow" panose="020B0604020202020204" pitchFamily="34" charset="0"/>
              </a:rPr>
              <a:t>f</a:t>
            </a:r>
            <a:r>
              <a:rPr lang="it-IT" altLang="it-IT" b="1">
                <a:latin typeface="Arial Narrow" panose="020B0604020202020204" pitchFamily="34" charset="0"/>
              </a:rPr>
              <a:t>(</a:t>
            </a:r>
            <a:r>
              <a:rPr lang="it-IT" altLang="it-IT" b="1" i="1">
                <a:latin typeface="Arial Narrow" panose="020B0604020202020204" pitchFamily="34" charset="0"/>
              </a:rPr>
              <a:t>x)</a:t>
            </a:r>
            <a:r>
              <a:rPr lang="it-IT" altLang="it-IT" b="1">
                <a:latin typeface="Arial Narrow" panose="020B0604020202020204" pitchFamily="34" charset="0"/>
              </a:rPr>
              <a:t>.  </a:t>
            </a:r>
            <a:endParaRPr lang="it-IT" altLang="it-IT" b="1" dirty="0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800" b="1" dirty="0">
              <a:latin typeface="Arial Narrow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>
                <a:latin typeface="Arial Narrow" panose="020B0604020202020204" pitchFamily="34" charset="0"/>
              </a:rPr>
              <a:t>Nella funzione definita per casi </a:t>
            </a:r>
            <a:r>
              <a:rPr lang="it-IT" altLang="it-IT" b="1" i="1" dirty="0">
                <a:latin typeface="Arial Narrow" panose="020B0604020202020204" pitchFamily="34" charset="0"/>
              </a:rPr>
              <a:t>g</a:t>
            </a:r>
            <a:r>
              <a:rPr lang="it-IT" altLang="it-IT" b="1" dirty="0">
                <a:latin typeface="Arial Narrow" panose="020B0604020202020204" pitchFamily="34" charset="0"/>
              </a:rPr>
              <a:t>(</a:t>
            </a:r>
            <a:r>
              <a:rPr lang="it-IT" altLang="it-IT" b="1" i="1" dirty="0">
                <a:latin typeface="Arial Narrow" panose="020B0604020202020204" pitchFamily="34" charset="0"/>
              </a:rPr>
              <a:t>x</a:t>
            </a:r>
            <a:r>
              <a:rPr lang="it-IT" altLang="it-IT" b="1" dirty="0">
                <a:latin typeface="Arial Narrow" panose="020B0604020202020204" pitchFamily="34" charset="0"/>
              </a:rPr>
              <a:t>) il punto A(1, 1) è stato ‘spostato’ in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A’(1, 2) </a:t>
            </a:r>
            <a:r>
              <a:rPr lang="it-IT" altLang="it-IT" b="1" dirty="0">
                <a:latin typeface="Arial Narrow" panose="020B0604020202020204" pitchFamily="34" charset="0"/>
              </a:rPr>
              <a:t>e ha lasciato ‘un foro </a:t>
            </a:r>
            <a:r>
              <a:rPr lang="it-IT" altLang="it-IT" b="1" dirty="0" err="1">
                <a:latin typeface="Arial Narrow" panose="020B0604020202020204" pitchFamily="34" charset="0"/>
              </a:rPr>
              <a:t>vuoto’</a:t>
            </a:r>
            <a:r>
              <a:rPr lang="it-IT" altLang="it-IT" b="1" dirty="0">
                <a:latin typeface="Arial Narrow" panose="020B0604020202020204" pitchFamily="34" charset="0"/>
              </a:rPr>
              <a:t> sulla curva.</a:t>
            </a:r>
          </a:p>
        </p:txBody>
      </p:sp>
      <p:pic>
        <p:nvPicPr>
          <p:cNvPr id="49162" name="Picture 26" descr="Schermata 2015-12-07 alle 10.19.41.png">
            <a:extLst>
              <a:ext uri="{FF2B5EF4-FFF2-40B4-BE49-F238E27FC236}">
                <a16:creationId xmlns:a16="http://schemas.microsoft.com/office/drawing/2014/main" id="{0FB30947-9514-184B-8825-60CD2D11F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667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TextBox 27">
            <a:extLst>
              <a:ext uri="{FF2B5EF4-FFF2-40B4-BE49-F238E27FC236}">
                <a16:creationId xmlns:a16="http://schemas.microsoft.com/office/drawing/2014/main" id="{9F60D8E2-2CBB-C140-B955-9A1E94E8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33800"/>
            <a:ext cx="1219200" cy="461963"/>
          </a:xfrm>
          <a:prstGeom prst="rect">
            <a:avLst/>
          </a:prstGeom>
          <a:solidFill>
            <a:srgbClr val="FDFFF4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9164" name="Picture 29" descr="Schermata 2015-12-07 alle 10.39.19.png">
            <a:extLst>
              <a:ext uri="{FF2B5EF4-FFF2-40B4-BE49-F238E27FC236}">
                <a16:creationId xmlns:a16="http://schemas.microsoft.com/office/drawing/2014/main" id="{61B61D47-ED9D-4048-98FA-E980B19FB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"/>
          <a:stretch>
            <a:fillRect/>
          </a:stretch>
        </p:blipFill>
        <p:spPr bwMode="auto">
          <a:xfrm>
            <a:off x="4801980" y="1408205"/>
            <a:ext cx="2647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54" name="Object 2">
            <a:extLst>
              <a:ext uri="{FF2B5EF4-FFF2-40B4-BE49-F238E27FC236}">
                <a16:creationId xmlns:a16="http://schemas.microsoft.com/office/drawing/2014/main" id="{4472C12F-8B5E-5A45-B213-8A26A23624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657600"/>
          <a:ext cx="2133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20193000" imgH="7366000" progId="Equation.3">
                  <p:embed/>
                </p:oleObj>
              </mc:Choice>
              <mc:Fallback>
                <p:oleObj name="Equation" r:id="rId6" imgW="20193000" imgH="7366000" progId="Equation.3">
                  <p:embed/>
                  <p:pic>
                    <p:nvPicPr>
                      <p:cNvPr id="49154" name="Object 2">
                        <a:extLst>
                          <a:ext uri="{FF2B5EF4-FFF2-40B4-BE49-F238E27FC236}">
                            <a16:creationId xmlns:a16="http://schemas.microsoft.com/office/drawing/2014/main" id="{4472C12F-8B5E-5A45-B213-8A26A23624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57600"/>
                        <a:ext cx="21336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23A46728-5E28-6841-8DCE-DBC3E1EFC097}"/>
              </a:ext>
            </a:extLst>
          </p:cNvPr>
          <p:cNvSpPr txBox="1"/>
          <p:nvPr/>
        </p:nvSpPr>
        <p:spPr>
          <a:xfrm>
            <a:off x="3048000" y="1447800"/>
            <a:ext cx="1676400" cy="646113"/>
          </a:xfrm>
          <a:prstGeom prst="rect">
            <a:avLst/>
          </a:prstGeom>
          <a:solidFill>
            <a:srgbClr val="FEEBE8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solidFill>
                  <a:srgbClr val="000000"/>
                </a:solidFill>
                <a:latin typeface="Arial Narrow" panose="020B0604020202020204" pitchFamily="34" charset="0"/>
              </a:rPr>
              <a:t>A(1, 1) fa parte del grafico</a:t>
            </a:r>
            <a:endParaRPr lang="it-IT" altLang="it-IT" sz="1800" b="1" i="1">
              <a:solidFill>
                <a:srgbClr val="000000"/>
              </a:solidFill>
              <a:latin typeface="Arial Narrow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E023F4-03B1-6E4B-9279-6427DB6FFC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00400" y="2057400"/>
            <a:ext cx="1143000" cy="68580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33230CB-B7AA-4E41-B891-956BA12DA60A}"/>
              </a:ext>
            </a:extLst>
          </p:cNvPr>
          <p:cNvSpPr txBox="1"/>
          <p:nvPr/>
        </p:nvSpPr>
        <p:spPr>
          <a:xfrm>
            <a:off x="7192608" y="2501788"/>
            <a:ext cx="1907704" cy="707886"/>
          </a:xfrm>
          <a:prstGeom prst="rect">
            <a:avLst/>
          </a:prstGeom>
          <a:solidFill>
            <a:srgbClr val="FCFFE7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A(1, 1</a:t>
            </a:r>
            <a:r>
              <a:rPr lang="it-IT" altLang="it-IT" sz="2000" b="1" dirty="0">
                <a:solidFill>
                  <a:srgbClr val="FF0000"/>
                </a:solidFill>
                <a:latin typeface="Arial Narrow" panose="020B0604020202020204" pitchFamily="34" charset="0"/>
              </a:rPr>
              <a:t>) NON </a:t>
            </a:r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fa parte del grafico</a:t>
            </a:r>
            <a:endParaRPr lang="it-IT" altLang="it-IT" sz="2000" b="1" i="1" dirty="0">
              <a:solidFill>
                <a:srgbClr val="000000"/>
              </a:solidFill>
              <a:latin typeface="Arial Narrow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FBBCD4-81F5-924B-B878-0CEC20B5F7E7}"/>
              </a:ext>
            </a:extLst>
          </p:cNvPr>
          <p:cNvCxnSpPr>
            <a:cxnSpLocks noChangeShapeType="1"/>
            <a:endCxn id="37" idx="1"/>
          </p:cNvCxnSpPr>
          <p:nvPr/>
        </p:nvCxnSpPr>
        <p:spPr bwMode="auto">
          <a:xfrm>
            <a:off x="6804248" y="2723667"/>
            <a:ext cx="388360" cy="13206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4CB7A15-9A9A-CF46-B27C-4B6078104084}"/>
              </a:ext>
            </a:extLst>
          </p:cNvPr>
          <p:cNvSpPr txBox="1"/>
          <p:nvPr/>
        </p:nvSpPr>
        <p:spPr>
          <a:xfrm>
            <a:off x="7421208" y="1636875"/>
            <a:ext cx="1679104" cy="707886"/>
          </a:xfrm>
          <a:prstGeom prst="rect">
            <a:avLst/>
          </a:prstGeom>
          <a:solidFill>
            <a:srgbClr val="FEEBE8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000000"/>
                </a:solidFill>
                <a:latin typeface="Arial Narrow" panose="020B0604020202020204" pitchFamily="34" charset="0"/>
              </a:rPr>
              <a:t>A’(1, 2) fa parte del grafico</a:t>
            </a:r>
            <a:endParaRPr lang="it-IT" altLang="it-IT" sz="2000" b="1" i="1" dirty="0">
              <a:solidFill>
                <a:srgbClr val="000000"/>
              </a:solidFill>
              <a:latin typeface="Arial Narrow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2FAC54-017D-CB47-BCEC-9F04221A93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87808" y="2057400"/>
            <a:ext cx="533400" cy="7455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E89453C1-F71B-A945-8AC6-C60FBC68E8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0443" y="3654243"/>
            <a:ext cx="2427441" cy="10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685800"/>
            <a:ext cx="6400800" cy="990600"/>
          </a:xfrm>
        </p:spPr>
        <p:txBody>
          <a:bodyPr/>
          <a:lstStyle/>
          <a:p>
            <a:pPr algn="l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Descrivo in linguaggio matematico una funzione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5C51A-0EDC-7748-B803-82EAD8D57CCD}"/>
              </a:ext>
            </a:extLst>
          </p:cNvPr>
          <p:cNvSpPr txBox="1"/>
          <p:nvPr/>
        </p:nvSpPr>
        <p:spPr>
          <a:xfrm>
            <a:off x="838200" y="2209800"/>
            <a:ext cx="7620000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14350" indent="254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Descrivo in linguaggio matematico la funzione che lega la tariffa telefonica mensile y al variare del numero x di minuti di telefonate in uscita.</a:t>
            </a:r>
          </a:p>
          <a:p>
            <a:pPr eaLnBrk="1" hangingPunct="1"/>
            <a:endParaRPr lang="it-IT" altLang="it-IT" sz="1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43CC3D3-5F30-6B4F-ACBA-B44C1859AA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0"/>
            <a:ext cx="7315200" cy="9906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Tariffa telefonica mensile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EF0A5127-AB9C-9F43-B965-3A86C2CC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DCFDE47A-AADA-5D4A-9D2C-8B0B5872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E7B4AE-D797-EB46-AD1A-BA588D779BC8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pic>
        <p:nvPicPr>
          <p:cNvPr id="21509" name="Picture 7" descr="Tariffa_tel.jpg">
            <a:extLst>
              <a:ext uri="{FF2B5EF4-FFF2-40B4-BE49-F238E27FC236}">
                <a16:creationId xmlns:a16="http://schemas.microsoft.com/office/drawing/2014/main" id="{4E1A09E0-1548-D942-A9E8-010A193AC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5902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595CA-B35E-7642-8DFA-27C9B9584B47}"/>
              </a:ext>
            </a:extLst>
          </p:cNvPr>
          <p:cNvSpPr txBox="1"/>
          <p:nvPr/>
        </p:nvSpPr>
        <p:spPr>
          <a:xfrm>
            <a:off x="533400" y="2819400"/>
            <a:ext cx="7848600" cy="19383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3366FF"/>
                </a:solidFill>
              </a:rPr>
              <a:t>Quanti minuti al mese posso telefonare?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solidFill>
                  <a:srgbClr val="3366FF"/>
                </a:solidFill>
              </a:rPr>
              <a:t>al minimo 0; questo succede se pago la tariffa, e uso il telefono solo per ricevere telefonate.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solidFill>
                  <a:srgbClr val="3366FF"/>
                </a:solidFill>
              </a:rPr>
              <a:t>al massimo 43 200, se qualcuno telefona con questa tariffa giorno e notte.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EC81A-6187-C141-A953-4741E51E6F0E}"/>
              </a:ext>
            </a:extLst>
          </p:cNvPr>
          <p:cNvSpPr txBox="1"/>
          <p:nvPr/>
        </p:nvSpPr>
        <p:spPr>
          <a:xfrm>
            <a:off x="228600" y="1295400"/>
            <a:ext cx="3352800" cy="708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Numero di minuti in 30 giorni = </a:t>
            </a:r>
          </a:p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= 30 x 24 x 60 = 43 200</a:t>
            </a:r>
          </a:p>
        </p:txBody>
      </p:sp>
      <p:sp>
        <p:nvSpPr>
          <p:cNvPr id="21512" name="TextBox 11">
            <a:extLst>
              <a:ext uri="{FF2B5EF4-FFF2-40B4-BE49-F238E27FC236}">
                <a16:creationId xmlns:a16="http://schemas.microsoft.com/office/drawing/2014/main" id="{7CA9F9EB-8AED-4B48-87D9-95B2227A6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76800"/>
            <a:ext cx="7772400" cy="1200150"/>
          </a:xfrm>
          <a:prstGeom prst="rect">
            <a:avLst/>
          </a:prstGeom>
          <a:solidFill>
            <a:srgbClr val="FCFFF3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Così ho trovato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il dominio </a:t>
            </a:r>
            <a:r>
              <a:rPr lang="it-IT" altLang="it-IT" b="1">
                <a:latin typeface="Arial Narrow" panose="020B0604020202020204" pitchFamily="34" charset="0"/>
              </a:rPr>
              <a:t>della funzione che descrive  la tariffa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latin typeface="Arial Narrow" panose="020B0604020202020204" pitchFamily="34" charset="0"/>
              </a:rPr>
              <a:t> al variare del numero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di minuti di telefonate in uscita.</a:t>
            </a:r>
          </a:p>
          <a:p>
            <a:pPr algn="ctr"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≤ 43</a:t>
            </a:r>
            <a:r>
              <a:rPr lang="it-IT" altLang="it-IT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it-IT" altLang="it-IT" b="1">
                <a:latin typeface="Arial Narrow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0D9D9B95-2C99-C04F-90B8-87DBAACA05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332656"/>
            <a:ext cx="7010400" cy="990600"/>
          </a:xfrm>
        </p:spPr>
        <p:txBody>
          <a:bodyPr/>
          <a:lstStyle/>
          <a:p>
            <a:pPr algn="l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Funzione </a:t>
            </a:r>
            <a:r>
              <a:rPr lang="it-IT" altLang="it-IT" sz="4000" b="1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</a:t>
            </a:r>
            <a:r>
              <a:rPr lang="it-IT" altLang="it-IT" sz="40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(x) </a:t>
            </a:r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 descrive la tariffa  telefonica mensile</a:t>
            </a:r>
          </a:p>
        </p:txBody>
      </p:sp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A6B45AEE-EEBE-764E-A1CA-B7E7ED82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AB9105BB-9054-F14D-8326-82BFD28D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1E94C4-ABC6-6D44-ACC2-198408468F5E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22539" name="TextBox 29">
            <a:extLst>
              <a:ext uri="{FF2B5EF4-FFF2-40B4-BE49-F238E27FC236}">
                <a16:creationId xmlns:a16="http://schemas.microsoft.com/office/drawing/2014/main" id="{330CF74A-32C2-2945-8BF0-ED2EEDB9D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Qual è il grafico di questa funzione?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37971E-54C6-C14E-893A-C29E1F7F6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550220"/>
            <a:ext cx="8430471" cy="3850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A4C9A50F-67A8-E643-9316-C55DB67809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0"/>
            <a:ext cx="3733800" cy="6858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Grafico di f(x)</a:t>
            </a:r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45CB33E4-F47C-C149-BE32-4A97A63B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BC3F3C74-FCB7-C341-9F00-92147916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619875"/>
            <a:ext cx="1219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D2CEFC-E49A-F040-AAA1-92F28628F230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pic>
        <p:nvPicPr>
          <p:cNvPr id="23558" name="Picture 7" descr="Tariffa_tel.jpg">
            <a:extLst>
              <a:ext uri="{FF2B5EF4-FFF2-40B4-BE49-F238E27FC236}">
                <a16:creationId xmlns:a16="http://schemas.microsoft.com/office/drawing/2014/main" id="{2165AA44-CFE4-804A-B6BD-0F571913E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657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4">
            <a:extLst>
              <a:ext uri="{FF2B5EF4-FFF2-40B4-BE49-F238E27FC236}">
                <a16:creationId xmlns:a16="http://schemas.microsoft.com/office/drawing/2014/main" id="{39A68DF7-7E06-3E42-8D4F-88DAFDBA3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3706813" cy="646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è il numero di minuti in 30 giorni:</a:t>
            </a:r>
          </a:p>
          <a:p>
            <a:pPr algn="ctr" eaLnBrk="1" hangingPunct="1"/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it-IT" altLang="it-IT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≤ 43</a:t>
            </a:r>
            <a:r>
              <a:rPr lang="it-IT" altLang="it-IT" sz="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it-IT" altLang="it-IT" sz="1800" b="1"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12" name="Picture 11" descr="Schermata 2015-12-02 alle 12.23.29.png">
            <a:extLst>
              <a:ext uri="{FF2B5EF4-FFF2-40B4-BE49-F238E27FC236}">
                <a16:creationId xmlns:a16="http://schemas.microsoft.com/office/drawing/2014/main" id="{16164834-D5EC-9647-875D-0B2F7A90F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953000" cy="4800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7F7F7F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2" name="TextBox 18">
            <a:extLst>
              <a:ext uri="{FF2B5EF4-FFF2-40B4-BE49-F238E27FC236}">
                <a16:creationId xmlns:a16="http://schemas.microsoft.com/office/drawing/2014/main" id="{46DE3592-14FD-8B47-814F-A2796EE70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400"/>
            <a:ext cx="396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Grafico disegnato ben visibile nel ‘ragionevole’ intervallo</a:t>
            </a:r>
          </a:p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 0 ≤ </a:t>
            </a:r>
            <a:r>
              <a:rPr lang="it-IT" altLang="it-IT" b="1" i="1">
                <a:latin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≤ 900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(900 minuti al mese sono 30 minuti al giorno di telefonate)</a:t>
            </a:r>
          </a:p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011A23-FDDE-7A4D-BFE9-C83DBA336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744330"/>
            <a:ext cx="5087649" cy="10259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CC957058-9CFC-B441-BC0F-9C998F44A9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0"/>
            <a:ext cx="7315200" cy="6858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linguaggio matematico</a:t>
            </a:r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6E9E5609-F111-4247-9921-FC30890F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70F571CB-90B5-2949-8615-7EBE0EA5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619875"/>
            <a:ext cx="1219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746040-55FD-A143-BA27-581994B6E7AC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pic>
        <p:nvPicPr>
          <p:cNvPr id="12" name="Picture 11" descr="Schermata 2015-12-02 alle 12.23.29.png">
            <a:extLst>
              <a:ext uri="{FF2B5EF4-FFF2-40B4-BE49-F238E27FC236}">
                <a16:creationId xmlns:a16="http://schemas.microsoft.com/office/drawing/2014/main" id="{F250C375-58A2-CB43-A79A-E43B2B77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62400" cy="4572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7F7F7F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Box 16">
            <a:extLst>
              <a:ext uri="{FF2B5EF4-FFF2-40B4-BE49-F238E27FC236}">
                <a16:creationId xmlns:a16="http://schemas.microsoft.com/office/drawing/2014/main" id="{60F82ECD-1E57-6D42-B550-81D92599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La funzione è definita in modo diverso nei vari tratti del dominio; trovo infatti:</a:t>
            </a:r>
          </a:p>
        </p:txBody>
      </p:sp>
      <p:sp>
        <p:nvSpPr>
          <p:cNvPr id="24585" name="Rectangle 17">
            <a:extLst>
              <a:ext uri="{FF2B5EF4-FFF2-40B4-BE49-F238E27FC236}">
                <a16:creationId xmlns:a16="http://schemas.microsoft.com/office/drawing/2014/main" id="{FF014238-2A90-3B4E-B00B-0CF775CB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10200"/>
            <a:ext cx="3810000" cy="8302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/>
              <a:t>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= 6, </a:t>
            </a:r>
          </a:p>
          <a:p>
            <a:pPr eaLnBrk="1" hangingPunct="1"/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solo nel tratto 0 ≤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≤ 214;</a:t>
            </a:r>
          </a:p>
          <a:p>
            <a:pPr eaLnBrk="1" hangingPunct="1"/>
            <a:endParaRPr lang="it-IT" altLang="it-IT" sz="1800"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12D3CB-68AC-054D-8245-371FA6568A62}"/>
              </a:ext>
            </a:extLst>
          </p:cNvPr>
          <p:cNvSpPr/>
          <p:nvPr/>
        </p:nvSpPr>
        <p:spPr>
          <a:xfrm>
            <a:off x="228600" y="4343400"/>
            <a:ext cx="4267200" cy="830263"/>
          </a:xfrm>
          <a:prstGeom prst="rect">
            <a:avLst/>
          </a:prstGeom>
          <a:solidFill>
            <a:schemeClr val="accent3"/>
          </a:solidFill>
          <a:ln w="25400">
            <a:solidFill>
              <a:srgbClr val="0000FF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= 6 + 0,23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(x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– 214) </a:t>
            </a:r>
          </a:p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 solo nel tratto 214 &lt;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≤ 43200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6A4F0A-3921-4E48-8F2D-C5A16BAE58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5486400"/>
            <a:ext cx="1752600" cy="7620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A53077-C5D4-D745-A917-A8B693F76950}"/>
              </a:ext>
            </a:extLst>
          </p:cNvPr>
          <p:cNvCxnSpPr>
            <a:cxnSpLocks noChangeShapeType="1"/>
            <a:stCxn id="20" idx="3"/>
          </p:cNvCxnSpPr>
          <p:nvPr/>
        </p:nvCxnSpPr>
        <p:spPr bwMode="auto">
          <a:xfrm flipV="1">
            <a:off x="4495800" y="3657600"/>
            <a:ext cx="3124200" cy="110172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20">
            <a:extLst>
              <a:ext uri="{FF2B5EF4-FFF2-40B4-BE49-F238E27FC236}">
                <a16:creationId xmlns:a16="http://schemas.microsoft.com/office/drawing/2014/main" id="{54A306F6-7979-F845-969A-D41E121B3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2000"/>
            <a:ext cx="7162800" cy="954088"/>
          </a:xfrm>
          <a:prstGeom prst="rect">
            <a:avLst/>
          </a:prstGeom>
          <a:solidFill>
            <a:srgbClr val="FCFFF3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un esempio di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funzione definita per casi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detta anche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funzione definita a tratti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254A70B-959D-354C-BEA9-FBF3A86D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2" y="1993896"/>
            <a:ext cx="4683238" cy="10922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813A920-920C-D647-BCDF-51438BCC90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676400"/>
            <a:ext cx="6835775" cy="2160588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Funzioni definite per casi in matematica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673FD1D2-876D-7F41-9DB8-02B04C6F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C5A1AF3-82F1-4644-9A81-66175BD0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CDE14D-13B4-AE4C-9A25-424F35240D4F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415175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8">
            <a:extLst>
              <a:ext uri="{FF2B5EF4-FFF2-40B4-BE49-F238E27FC236}">
                <a16:creationId xmlns:a16="http://schemas.microsoft.com/office/drawing/2014/main" id="{C4996A67-75BC-9C4B-812D-9566513A6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023100" cy="81915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Modulo (o valore assoluto)</a:t>
            </a:r>
          </a:p>
        </p:txBody>
      </p:sp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2022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0488" name="TextBox 12">
            <a:extLst>
              <a:ext uri="{FF2B5EF4-FFF2-40B4-BE49-F238E27FC236}">
                <a16:creationId xmlns:a16="http://schemas.microsoft.com/office/drawing/2014/main" id="{21AA70DC-7A80-D849-862A-91F69007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416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La nozione geometrica</a:t>
            </a:r>
          </a:p>
        </p:txBody>
      </p:sp>
      <p:pic>
        <p:nvPicPr>
          <p:cNvPr id="20489" name="Picture 13" descr="Opposti_retta.png">
            <a:extLst>
              <a:ext uri="{FF2B5EF4-FFF2-40B4-BE49-F238E27FC236}">
                <a16:creationId xmlns:a16="http://schemas.microsoft.com/office/drawing/2014/main" id="{74C33DB6-FB49-7E42-B4DA-5989AEBE4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648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ight Arrow Callout 14">
            <a:extLst>
              <a:ext uri="{FF2B5EF4-FFF2-40B4-BE49-F238E27FC236}">
                <a16:creationId xmlns:a16="http://schemas.microsoft.com/office/drawing/2014/main" id="{72580626-CD55-9741-A21D-F66E3FADB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81600"/>
            <a:ext cx="3581400" cy="1066800"/>
          </a:xfrm>
          <a:prstGeom prst="rightArrowCallout">
            <a:avLst>
              <a:gd name="adj1" fmla="val 25000"/>
              <a:gd name="adj2" fmla="val 16944"/>
              <a:gd name="adj3" fmla="val 25008"/>
              <a:gd name="adj4" fmla="val 86255"/>
            </a:avLst>
          </a:prstGeom>
          <a:solidFill>
            <a:srgbClr val="FFFF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000" dirty="0"/>
          </a:p>
          <a:p>
            <a:pPr eaLnBrk="1" hangingPunct="1"/>
            <a:endParaRPr lang="it-IT" altLang="it-IT" sz="2000" dirty="0"/>
          </a:p>
          <a:p>
            <a:pPr eaLnBrk="1" hangingPunct="1"/>
            <a:r>
              <a:rPr lang="it-IT" altLang="it-IT" dirty="0">
                <a:latin typeface="Chalkboard" panose="03050602040202020205" pitchFamily="66" charset="77"/>
              </a:rPr>
              <a:t>indica il modulo di -2 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7068800" imgH="14935200" progId="Equation.3">
                  <p:embed/>
                </p:oleObj>
              </mc:Choice>
              <mc:Fallback>
                <p:oleObj name="Equation" r:id="rId5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95E0FC68-9E06-A145-976F-1A7EEF6C4C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800" y="5234168"/>
            <a:ext cx="722288" cy="5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6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8">
            <a:extLst>
              <a:ext uri="{FF2B5EF4-FFF2-40B4-BE49-F238E27FC236}">
                <a16:creationId xmlns:a16="http://schemas.microsoft.com/office/drawing/2014/main" id="{3F82A70F-A1D1-E643-8EE4-7A2BFFC7F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026" y="85278"/>
            <a:ext cx="6337300" cy="81915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Modulo (o valore assoluto)</a:t>
            </a:r>
          </a:p>
        </p:txBody>
      </p:sp>
      <p:sp>
        <p:nvSpPr>
          <p:cNvPr id="22532" name="Rectangle 1032">
            <a:extLst>
              <a:ext uri="{FF2B5EF4-FFF2-40B4-BE49-F238E27FC236}">
                <a16:creationId xmlns:a16="http://schemas.microsoft.com/office/drawing/2014/main" id="{DF0A1176-5B69-5947-833B-C417E463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2533" name="Rectangle 1034">
            <a:extLst>
              <a:ext uri="{FF2B5EF4-FFF2-40B4-BE49-F238E27FC236}">
                <a16:creationId xmlns:a16="http://schemas.microsoft.com/office/drawing/2014/main" id="{D159F06F-6518-7145-8973-F610E60C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2534" name="Slide Number Placeholder 16">
            <a:extLst>
              <a:ext uri="{FF2B5EF4-FFF2-40B4-BE49-F238E27FC236}">
                <a16:creationId xmlns:a16="http://schemas.microsoft.com/office/drawing/2014/main" id="{CD2AE528-986A-D542-A54A-C653AE89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15D0E4-8988-7445-AFA1-69CF3EEC0BBA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9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2535" name="Footer Placeholder 17">
            <a:extLst>
              <a:ext uri="{FF2B5EF4-FFF2-40B4-BE49-F238E27FC236}">
                <a16:creationId xmlns:a16="http://schemas.microsoft.com/office/drawing/2014/main" id="{D69977E0-3A90-ED40-8690-6CC723EC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05172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>
                <a:latin typeface="Times New Roman" panose="02020603050405020304" pitchFamily="18" charset="0"/>
              </a:rPr>
              <a:t>Daniela Valenti, 2022</a:t>
            </a: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51E85BAF-834E-8942-8DA4-BC4358B77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209800"/>
          <a:ext cx="38862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7068800" imgH="6502400" progId="Equation.3">
                  <p:embed/>
                </p:oleObj>
              </mc:Choice>
              <mc:Fallback>
                <p:oleObj name="Equation" r:id="rId4" imgW="17068800" imgH="6502400" progId="Equation.3">
                  <p:embed/>
                  <p:pic>
                    <p:nvPicPr>
                      <p:cNvPr id="22530" name="Object 2">
                        <a:extLst>
                          <a:ext uri="{FF2B5EF4-FFF2-40B4-BE49-F238E27FC236}">
                            <a16:creationId xmlns:a16="http://schemas.microsoft.com/office/drawing/2014/main" id="{51E85BAF-834E-8942-8DA4-BC4358B77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09800"/>
                        <a:ext cx="388620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8E3910F-0FA8-6B4C-8B11-1FDA8D652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281834"/>
                  </p:ext>
                </p:extLst>
              </p:nvPr>
            </p:nvGraphicFramePr>
            <p:xfrm>
              <a:off x="2687360" y="5807075"/>
              <a:ext cx="3296203" cy="914400"/>
            </p:xfrm>
            <a:graphic>
              <a:graphicData uri="http://schemas.openxmlformats.org/drawingml/2006/table">
                <a:tbl>
                  <a:tblPr/>
                  <a:tblGrid>
                    <a:gridCol w="961392">
                      <a:extLst>
                        <a:ext uri="{9D8B030D-6E8A-4147-A177-3AD203B41FA5}">
                          <a16:colId xmlns:a16="http://schemas.microsoft.com/office/drawing/2014/main" val="890306379"/>
                        </a:ext>
                      </a:extLst>
                    </a:gridCol>
                    <a:gridCol w="871600">
                      <a:extLst>
                        <a:ext uri="{9D8B030D-6E8A-4147-A177-3AD203B41FA5}">
                          <a16:colId xmlns:a16="http://schemas.microsoft.com/office/drawing/2014/main" val="3645851485"/>
                        </a:ext>
                      </a:extLst>
                    </a:gridCol>
                    <a:gridCol w="639160">
                      <a:extLst>
                        <a:ext uri="{9D8B030D-6E8A-4147-A177-3AD203B41FA5}">
                          <a16:colId xmlns:a16="http://schemas.microsoft.com/office/drawing/2014/main" val="2781986192"/>
                        </a:ext>
                      </a:extLst>
                    </a:gridCol>
                    <a:gridCol w="824051">
                      <a:extLst>
                        <a:ext uri="{9D8B030D-6E8A-4147-A177-3AD203B41FA5}">
                          <a16:colId xmlns:a16="http://schemas.microsoft.com/office/drawing/2014/main" val="2365508287"/>
                        </a:ext>
                      </a:extLst>
                    </a:gridCol>
                  </a:tblGrid>
                  <a:tr h="346356"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E8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E8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E8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0004188"/>
                      </a:ext>
                    </a:extLst>
                  </a:tr>
                  <a:tr h="346706"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it-IT" altLang="it-IT" sz="2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it-IT" altLang="it-IT" sz="2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333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it-IT" altLang="it-IT" sz="24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latin typeface="Times New Roman" panose="020206030504050203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CD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CD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CD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98151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8E3910F-0FA8-6B4C-8B11-1FDA8D652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281834"/>
                  </p:ext>
                </p:extLst>
              </p:nvPr>
            </p:nvGraphicFramePr>
            <p:xfrm>
              <a:off x="2687360" y="5807075"/>
              <a:ext cx="3296203" cy="914400"/>
            </p:xfrm>
            <a:graphic>
              <a:graphicData uri="http://schemas.openxmlformats.org/drawingml/2006/table">
                <a:tbl>
                  <a:tblPr/>
                  <a:tblGrid>
                    <a:gridCol w="961392">
                      <a:extLst>
                        <a:ext uri="{9D8B030D-6E8A-4147-A177-3AD203B41FA5}">
                          <a16:colId xmlns:a16="http://schemas.microsoft.com/office/drawing/2014/main" val="890306379"/>
                        </a:ext>
                      </a:extLst>
                    </a:gridCol>
                    <a:gridCol w="871600">
                      <a:extLst>
                        <a:ext uri="{9D8B030D-6E8A-4147-A177-3AD203B41FA5}">
                          <a16:colId xmlns:a16="http://schemas.microsoft.com/office/drawing/2014/main" val="3645851485"/>
                        </a:ext>
                      </a:extLst>
                    </a:gridCol>
                    <a:gridCol w="639160">
                      <a:extLst>
                        <a:ext uri="{9D8B030D-6E8A-4147-A177-3AD203B41FA5}">
                          <a16:colId xmlns:a16="http://schemas.microsoft.com/office/drawing/2014/main" val="2781986192"/>
                        </a:ext>
                      </a:extLst>
                    </a:gridCol>
                    <a:gridCol w="824051">
                      <a:extLst>
                        <a:ext uri="{9D8B030D-6E8A-4147-A177-3AD203B41FA5}">
                          <a16:colId xmlns:a16="http://schemas.microsoft.com/office/drawing/2014/main" val="236550828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E8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E8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E8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00041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316" t="-113889" r="-243421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CD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CD"/>
                        </a:solidFill>
                      </a:tcPr>
                    </a:tc>
                    <a:tc>
                      <a:txBody>
                        <a:bodyPr/>
                        <a:lstStyle>
                          <a:lvl1pPr defTabSz="457200"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37931725" indent="-37474525" defTabSz="45720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4572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9144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altLang="it-IT" sz="2400" b="1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latin typeface="Times New Roman" panose="02020603050405020304" pitchFamily="18" charset="0"/>
                              <a:ea typeface="ＭＳ Ｐゴシック" panose="020B0600070205080204" pitchFamily="34" charset="-128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981512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uppo 4">
            <a:extLst>
              <a:ext uri="{FF2B5EF4-FFF2-40B4-BE49-F238E27FC236}">
                <a16:creationId xmlns:a16="http://schemas.microsoft.com/office/drawing/2014/main" id="{87100242-551A-C24B-9B7B-C39966F98A5F}"/>
              </a:ext>
            </a:extLst>
          </p:cNvPr>
          <p:cNvGrpSpPr/>
          <p:nvPr/>
        </p:nvGrpSpPr>
        <p:grpSpPr>
          <a:xfrm>
            <a:off x="479112" y="838408"/>
            <a:ext cx="8134672" cy="4968667"/>
            <a:chOff x="441012" y="878645"/>
            <a:chExt cx="8134672" cy="4968667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D2CCDFFC-0F5A-FD4E-B1C2-086CF8851526}"/>
                </a:ext>
              </a:extLst>
            </p:cNvPr>
            <p:cNvGrpSpPr/>
            <p:nvPr/>
          </p:nvGrpSpPr>
          <p:grpSpPr>
            <a:xfrm>
              <a:off x="441012" y="878645"/>
              <a:ext cx="8134672" cy="1773234"/>
              <a:chOff x="441012" y="878645"/>
              <a:chExt cx="8134672" cy="1773234"/>
            </a:xfrm>
          </p:grpSpPr>
          <p:sp>
            <p:nvSpPr>
              <p:cNvPr id="22536" name="TextBox 12">
                <a:extLst>
                  <a:ext uri="{FF2B5EF4-FFF2-40B4-BE49-F238E27FC236}">
                    <a16:creationId xmlns:a16="http://schemas.microsoft.com/office/drawing/2014/main" id="{CC627E14-76B6-7141-9241-5CD9C1CCB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012" y="878645"/>
                <a:ext cx="8134672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800" b="1" dirty="0">
                    <a:solidFill>
                      <a:srgbClr val="0000FF"/>
                    </a:solidFill>
                  </a:rPr>
                  <a:t>La definizione: è una funzione definita per casi</a:t>
                </a:r>
              </a:p>
            </p:txBody>
          </p:sp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50E6D394-72E5-124F-813D-AC36DE572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83545" y="1372677"/>
                <a:ext cx="3027631" cy="1279202"/>
              </a:xfrm>
              <a:prstGeom prst="rect">
                <a:avLst/>
              </a:prstGeom>
            </p:spPr>
          </p:pic>
        </p:grp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33C9A1BC-23CE-CA42-9D81-A6C4AE43C995}"/>
                </a:ext>
              </a:extLst>
            </p:cNvPr>
            <p:cNvGrpSpPr/>
            <p:nvPr/>
          </p:nvGrpSpPr>
          <p:grpSpPr>
            <a:xfrm>
              <a:off x="1070119" y="2669137"/>
              <a:ext cx="6598780" cy="3178175"/>
              <a:chOff x="1070119" y="2669137"/>
              <a:chExt cx="6598780" cy="3178175"/>
            </a:xfrm>
          </p:grpSpPr>
          <p:pic>
            <p:nvPicPr>
              <p:cNvPr id="11" name="Picture 10" descr="Modulo5a.jpg">
                <a:extLst>
                  <a:ext uri="{FF2B5EF4-FFF2-40B4-BE49-F238E27FC236}">
                    <a16:creationId xmlns:a16="http://schemas.microsoft.com/office/drawing/2014/main" id="{76B6DF69-9B3B-D840-BF3A-FCDFD31C5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2669137"/>
                <a:ext cx="3336925" cy="317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ight Arrow Callout 13">
                <a:extLst>
                  <a:ext uri="{FF2B5EF4-FFF2-40B4-BE49-F238E27FC236}">
                    <a16:creationId xmlns:a16="http://schemas.microsoft.com/office/drawing/2014/main" id="{0C9A59BD-C89F-B247-A51E-EB444F73E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119" y="3034058"/>
                <a:ext cx="1727200" cy="838200"/>
              </a:xfrm>
              <a:prstGeom prst="rightArrowCallout">
                <a:avLst>
                  <a:gd name="adj1" fmla="val 22500"/>
                  <a:gd name="adj2" fmla="val 16944"/>
                  <a:gd name="adj3" fmla="val 24994"/>
                  <a:gd name="adj4" fmla="val 77921"/>
                </a:avLst>
              </a:prstGeom>
              <a:solidFill>
                <a:srgbClr val="FFFFFF"/>
              </a:solidFill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dirty="0"/>
                  <a:t>Se </a:t>
                </a:r>
                <a:r>
                  <a:rPr lang="it-IT" altLang="it-IT" b="1" i="1" dirty="0"/>
                  <a:t>x</a:t>
                </a:r>
                <a:r>
                  <a:rPr lang="it-IT" altLang="it-IT" dirty="0"/>
                  <a:t> &lt; 0</a:t>
                </a:r>
              </a:p>
              <a:p>
                <a:pPr eaLnBrk="1" hangingPunct="1"/>
                <a:r>
                  <a:rPr lang="it-IT" altLang="it-IT" dirty="0"/>
                  <a:t> </a:t>
                </a:r>
                <a:r>
                  <a:rPr lang="it-IT" altLang="it-IT" b="1" i="1" dirty="0"/>
                  <a:t>y = −x</a:t>
                </a:r>
              </a:p>
            </p:txBody>
          </p:sp>
          <p:sp>
            <p:nvSpPr>
              <p:cNvPr id="14" name="Right Arrow Callout 14">
                <a:extLst>
                  <a:ext uri="{FF2B5EF4-FFF2-40B4-BE49-F238E27FC236}">
                    <a16:creationId xmlns:a16="http://schemas.microsoft.com/office/drawing/2014/main" id="{FF19FE6C-2CD1-8C49-94C7-FF48B69BC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967099" y="2950369"/>
                <a:ext cx="1701800" cy="838200"/>
              </a:xfrm>
              <a:prstGeom prst="rightArrowCallout">
                <a:avLst>
                  <a:gd name="adj1" fmla="val 22500"/>
                  <a:gd name="adj2" fmla="val 16944"/>
                  <a:gd name="adj3" fmla="val 25003"/>
                  <a:gd name="adj4" fmla="val 77921"/>
                </a:avLst>
              </a:prstGeom>
              <a:solidFill>
                <a:srgbClr val="FFFFFF"/>
              </a:solidFill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dirty="0"/>
                  <a:t>Se </a:t>
                </a:r>
                <a:r>
                  <a:rPr lang="it-IT" altLang="it-IT" b="1" i="1" dirty="0"/>
                  <a:t>x</a:t>
                </a:r>
                <a:r>
                  <a:rPr lang="it-IT" altLang="it-IT" dirty="0"/>
                  <a:t> ≥ 0</a:t>
                </a:r>
              </a:p>
              <a:p>
                <a:pPr eaLnBrk="1" hangingPunct="1"/>
                <a:r>
                  <a:rPr lang="it-IT" altLang="it-IT" dirty="0"/>
                  <a:t> </a:t>
                </a:r>
                <a:r>
                  <a:rPr lang="it-IT" altLang="it-IT" b="1" i="1" dirty="0"/>
                  <a:t>y = 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038792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6994</TotalTime>
  <Words>530</Words>
  <Application>Microsoft Macintosh PowerPoint</Application>
  <PresentationFormat>Presentazione su schermo (4:3)</PresentationFormat>
  <Paragraphs>88</Paragraphs>
  <Slides>10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Cambria Math</vt:lpstr>
      <vt:lpstr>Chalkboard</vt:lpstr>
      <vt:lpstr>Times New Roman</vt:lpstr>
      <vt:lpstr>Struttura predefinita</vt:lpstr>
      <vt:lpstr>Equation</vt:lpstr>
      <vt:lpstr>Funzioni definite per casi nella realtà</vt:lpstr>
      <vt:lpstr>Descrivo in linguaggio matematico una funzione</vt:lpstr>
      <vt:lpstr>Tariffa telefonica mensile</vt:lpstr>
      <vt:lpstr>Funzione f(x) che descrive la tariffa  telefonica mensile</vt:lpstr>
      <vt:lpstr>Grafico di f(x)</vt:lpstr>
      <vt:lpstr>Il linguaggio matematico</vt:lpstr>
      <vt:lpstr>Funzioni definite per casi in matematica</vt:lpstr>
      <vt:lpstr>Modulo (o valore assoluto)</vt:lpstr>
      <vt:lpstr>Modulo (o valore assoluto)</vt:lpstr>
      <vt:lpstr>Funzioni ottenute con polinomi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414</cp:revision>
  <dcterms:created xsi:type="dcterms:W3CDTF">2015-12-09T08:14:34Z</dcterms:created>
  <dcterms:modified xsi:type="dcterms:W3CDTF">2022-07-21T13:17:59Z</dcterms:modified>
  <cp:category/>
</cp:coreProperties>
</file>