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45" r:id="rId2"/>
    <p:sldId id="308" r:id="rId3"/>
    <p:sldId id="565" r:id="rId4"/>
    <p:sldId id="309" r:id="rId5"/>
    <p:sldId id="310" r:id="rId6"/>
    <p:sldId id="311" r:id="rId7"/>
    <p:sldId id="547" r:id="rId8"/>
    <p:sldId id="567" r:id="rId9"/>
    <p:sldId id="568" r:id="rId10"/>
  </p:sldIdLst>
  <p:sldSz cx="9144000" cy="6858000" type="screen4x3"/>
  <p:notesSz cx="6650038" cy="978376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D"/>
    <a:srgbClr val="0057DD"/>
    <a:srgbClr val="FFFBEF"/>
    <a:srgbClr val="F8F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1478"/>
  </p:normalViewPr>
  <p:slideViewPr>
    <p:cSldViewPr>
      <p:cViewPr varScale="1">
        <p:scale>
          <a:sx n="115" d="100"/>
          <a:sy n="115" d="100"/>
        </p:scale>
        <p:origin x="100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C76CE2-9839-7146-8150-9BC9908866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FEB12A-DEB7-8C4D-8677-F143A25213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F170C84-3F61-D74B-8471-C96444EEE6D5}" type="datetime1">
              <a:rPr lang="it-IT" altLang="it-IT"/>
              <a:pPr>
                <a:defRPr/>
              </a:pPr>
              <a:t>21/04/22</a:t>
            </a:fld>
            <a:endParaRPr lang="it-IT" alt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BF7B81-BF66-0242-ACB9-3FD35FAE76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66F23-6BD6-2A48-818E-288629EA7E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922CFE-F798-F542-9AF1-F302C66A8E7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D5AE70-24FE-3044-B62E-2552646C0B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7A92B8-541E-B640-831A-4E00C8A4DD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049FCE7-20A2-FB40-9281-1AEAE80D09C7}" type="datetime1">
              <a:rPr lang="it-IT" altLang="it-IT"/>
              <a:pPr>
                <a:defRPr/>
              </a:pPr>
              <a:t>21/04/22</a:t>
            </a:fld>
            <a:endParaRPr lang="it-IT" altLang="it-I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BCF781C-3F43-124F-A1F1-B6C42F6960B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91088" cy="3668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96D2C58-63F2-3D44-8C0C-04C8E10941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163" y="4646613"/>
            <a:ext cx="5319712" cy="4403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altLang="it-IT" noProof="0"/>
              <a:t>Click to edit Master text styles</a:t>
            </a:r>
          </a:p>
          <a:p>
            <a:pPr lvl="1"/>
            <a:r>
              <a:rPr lang="it-IT" altLang="it-IT" noProof="0"/>
              <a:t>Second level</a:t>
            </a:r>
          </a:p>
          <a:p>
            <a:pPr lvl="2"/>
            <a:r>
              <a:rPr lang="it-IT" altLang="it-IT" noProof="0"/>
              <a:t>Third level</a:t>
            </a:r>
          </a:p>
          <a:p>
            <a:pPr lvl="3"/>
            <a:r>
              <a:rPr lang="it-IT" altLang="it-IT" noProof="0"/>
              <a:t>Fourth level</a:t>
            </a:r>
          </a:p>
          <a:p>
            <a:pPr lvl="4"/>
            <a:r>
              <a:rPr lang="it-IT" altLang="it-IT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D599A-3757-0243-A2E1-36C794585D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4AB9DC-EAB5-6442-884E-91D05B8473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78327B6-0296-504D-B632-85D9A2FC7B6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811D2D-6CB5-7A45-9139-1FD005640F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E1BB51-7DC4-6143-BDD7-E09D730638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C84AF8-628D-6F4D-9029-A2FFF31F60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B85D8-0341-7849-83E3-B4E56646075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97732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3FD23E-D6CE-F74A-BCC1-C273BF4020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1A1626-45AD-AD42-89BB-915DCF691D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E3BCD9-78F1-AC4F-A6C5-FF770BD251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5EDCD-22B0-5D4D-8B52-CE261DBDAD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5255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EE79F5-19C1-A743-82C0-48B21B9DAE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E955AB-CFF3-514F-9442-B4A6BB53CA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46F013-CA99-5D46-89D3-8544A14B58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40FF6-774C-964D-B3B6-597D070AD2A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0164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08B0EC-E8F5-B844-918E-1C8F12A7EC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A5C312-9448-1741-8176-B2932C563D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857EDE-401E-DE4A-AB24-2841DE71DA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FC92B-0100-364D-8461-C41BAF83BAD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39373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F2BF6E7-0512-1843-8370-5218E2D6E3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C462A4-3682-144D-8B68-6DEF7D5BC2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6F0788A-7E94-F94C-9C63-4382757714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66FC9-6F72-D04C-B22C-CDA3291B046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78801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F841C90-4D0E-834D-9DA0-7402CEDA1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59FA01-1D76-A942-95C8-F96B310277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E6C63F5-CF62-3545-A48D-6BF82147C8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2756D-1539-AE4D-B815-F566A09BD58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3752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087E7C-823F-2546-BDDE-8D43F35A10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DB3963-D6AC-D246-B2CB-79C7C893FB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FE1D75-CAA5-5D46-B25D-4C0703922B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718F6-7CF6-7D44-B7B8-BCAE8BC84E9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6535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8CB7FE-522B-2E42-BD46-8F897D3929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6202BA-FF07-B74C-B684-81DA9285EE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026EA7-A463-1F47-BE31-C3DEBE8249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5C99-0AC7-D147-9861-018C6B4D0A0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964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84D15A-0B28-4F40-8C0C-5F45F46A34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C30637-277F-9346-84C7-B65FE4F843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199C6E-7221-4249-A8B0-6750480F5E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43638-B1BB-8D4E-8C1D-A4B3DC14C0B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7718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BC1766A-73F9-B144-986F-04162EEA9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92BB195-0F0C-A248-A825-A50A4A1872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C14F84F-1D31-FE49-A01F-6953CCF935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10BF1-99DD-DB4A-9BBF-F75E7EF8B92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2567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C1262C7-B9EB-B04A-8667-E6A32543B8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751EA1C-6CAC-3B4A-896D-1F32117B72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BEECCC-4021-D243-823C-0C124322A1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9720D-9E2E-264E-BE49-5E768A64BF3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00099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92B4585-0268-294F-81E2-A048B986A3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F7E70CC-1873-D048-ACC1-0052C751E2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DC3A1B-E579-CF45-98D1-72FF28C987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3E5AE-99B5-214F-9401-802EEB84357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091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3D8916-D459-6241-870B-DFC6DB664A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3B1EB9-28C8-9E43-B2DA-4572B48D26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35CFBA-CA81-A64A-A13F-CAC13AE3F3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BC60C-7E33-DF49-B6EC-8EC1D5D435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301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211910-E47E-EA46-A454-A96FF7CCA0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C46411-9245-B042-918F-C1A559A0E0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A48345-96D4-D640-A03E-DD9F348551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0BD69-5A4D-364A-9E5F-BB49810AC79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388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BB2DC59-9F2E-014D-BB9F-D480A4CD93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4D3E8E8-62D9-1049-BA43-BD6D433C0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1744E0F-26C9-E649-BDB1-B0E3425C58C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55C6AF-3582-F648-80DE-B4D331FB76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92E1D7-C4A1-C946-96AA-4BDE1D2784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5394BEF-FEC6-F742-BED4-941137385E9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7AD5F21-AF6B-F045-A941-729A42130F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520" y="1700808"/>
            <a:ext cx="8892480" cy="2160588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Potenze ad esponente frazionario</a:t>
            </a:r>
          </a:p>
        </p:txBody>
      </p:sp>
      <p:sp>
        <p:nvSpPr>
          <p:cNvPr id="18435" name="Footer Placeholder 4">
            <a:extLst>
              <a:ext uri="{FF2B5EF4-FFF2-40B4-BE49-F238E27FC236}">
                <a16:creationId xmlns:a16="http://schemas.microsoft.com/office/drawing/2014/main" id="{6E951BB3-A96B-104D-8488-A8459CC69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B7625CC-7110-8C4F-9DA3-C605FE98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F7D5992-52C7-EB4C-A5E0-14423E4D1BA6}" type="slidenum">
              <a:rPr lang="it-IT" altLang="it-IT" sz="1400"/>
              <a:pPr eaLnBrk="1" hangingPunct="1"/>
              <a:t>1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2749331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C9E0CB42-AFEC-0F47-A96C-5AFFF56525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6835775" cy="762000"/>
          </a:xfrm>
        </p:spPr>
        <p:txBody>
          <a:bodyPr/>
          <a:lstStyle/>
          <a:p>
            <a:pPr eaLnBrk="1" hangingPunct="1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Difficoltà dei radicali  </a:t>
            </a:r>
          </a:p>
        </p:txBody>
      </p:sp>
      <p:sp>
        <p:nvSpPr>
          <p:cNvPr id="24580" name="Footer Placeholder 4">
            <a:extLst>
              <a:ext uri="{FF2B5EF4-FFF2-40B4-BE49-F238E27FC236}">
                <a16:creationId xmlns:a16="http://schemas.microsoft.com/office/drawing/2014/main" id="{5B8114B6-30A7-3341-BDF6-3F782835C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4588" name="TextBox 34">
            <a:extLst>
              <a:ext uri="{FF2B5EF4-FFF2-40B4-BE49-F238E27FC236}">
                <a16:creationId xmlns:a16="http://schemas.microsoft.com/office/drawing/2014/main" id="{10A895E9-9D08-814C-B117-D53AAE4BA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13176"/>
            <a:ext cx="8305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200" b="1" dirty="0"/>
              <a:t>2. Quando si usano computer e calcolatrici, alcuni software non utilizzano il simbolo di radicale.</a:t>
            </a:r>
          </a:p>
        </p:txBody>
      </p:sp>
      <p:sp>
        <p:nvSpPr>
          <p:cNvPr id="24589" name="TextBox 35">
            <a:extLst>
              <a:ext uri="{FF2B5EF4-FFF2-40B4-BE49-F238E27FC236}">
                <a16:creationId xmlns:a16="http://schemas.microsoft.com/office/drawing/2014/main" id="{D0CCBC06-8480-5944-89B2-3BFDC872B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42" y="999610"/>
            <a:ext cx="85072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 dirty="0">
                <a:solidFill>
                  <a:srgbClr val="0000FF"/>
                </a:solidFill>
              </a:rPr>
              <a:t>La scrittura dei radicali pone varie difficoltà, come ad esempio:</a:t>
            </a:r>
          </a:p>
        </p:txBody>
      </p:sp>
      <p:sp>
        <p:nvSpPr>
          <p:cNvPr id="24590" name="Slide Number Placeholder 36">
            <a:extLst>
              <a:ext uri="{FF2B5EF4-FFF2-40B4-BE49-F238E27FC236}">
                <a16:creationId xmlns:a16="http://schemas.microsoft.com/office/drawing/2014/main" id="{0657D46B-2078-C041-A3AC-8DE2B59A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C0B80B3-8AFD-B74A-88DD-5CE8F178048E}" type="slidenum">
              <a:rPr lang="it-IT" altLang="it-IT" sz="1400"/>
              <a:pPr eaLnBrk="1" hangingPunct="1"/>
              <a:t>2</a:t>
            </a:fld>
            <a:endParaRPr lang="it-IT" altLang="it-IT" sz="14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FC13BCA-9F6F-5D46-B90C-B1E0F7A3A0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58" b="5671"/>
          <a:stretch/>
        </p:blipFill>
        <p:spPr>
          <a:xfrm>
            <a:off x="69742" y="1953716"/>
            <a:ext cx="8964488" cy="284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510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4">
            <a:extLst>
              <a:ext uri="{FF2B5EF4-FFF2-40B4-BE49-F238E27FC236}">
                <a16:creationId xmlns:a16="http://schemas.microsoft.com/office/drawing/2014/main" id="{514C438D-7A27-D24A-9263-8DC369D53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0538" y="6396186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  <a:endParaRPr lang="it-IT" altLang="it-IT" sz="1200" i="1" dirty="0"/>
          </a:p>
        </p:txBody>
      </p:sp>
      <p:sp>
        <p:nvSpPr>
          <p:cNvPr id="28676" name="Title 4">
            <a:extLst>
              <a:ext uri="{FF2B5EF4-FFF2-40B4-BE49-F238E27FC236}">
                <a16:creationId xmlns:a16="http://schemas.microsoft.com/office/drawing/2014/main" id="{42FB7007-AE41-A045-A6A3-96E3E12BB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1660" y="3129926"/>
            <a:ext cx="6336704" cy="914400"/>
          </a:xfrm>
        </p:spPr>
        <p:txBody>
          <a:bodyPr/>
          <a:lstStyle/>
          <a:p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Un’idea di Newton</a:t>
            </a:r>
          </a:p>
        </p:txBody>
      </p:sp>
      <p:sp>
        <p:nvSpPr>
          <p:cNvPr id="28677" name="Slide Number Placeholder 6">
            <a:extLst>
              <a:ext uri="{FF2B5EF4-FFF2-40B4-BE49-F238E27FC236}">
                <a16:creationId xmlns:a16="http://schemas.microsoft.com/office/drawing/2014/main" id="{521B3C8F-CECB-A440-A745-B232404D3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089247A-267C-794A-973C-F8AC97DFE332}" type="slidenum">
              <a:rPr lang="it-IT" altLang="it-IT" sz="1400"/>
              <a:pPr eaLnBrk="1" hangingPunct="1"/>
              <a:t>3</a:t>
            </a:fld>
            <a:endParaRPr lang="it-IT" altLang="it-IT" sz="1400"/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0662FDE6-C112-5142-B1E4-928C2ED0C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5606" y="4132081"/>
            <a:ext cx="68088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/>
              <a:t>Un’idea di Newton porta a ridurre queste difficoltà: introdurre nuovi simboli legati all’elevazione a potenza.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A815785-6079-C44D-AE48-E2A100F169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512167"/>
            <a:ext cx="2520280" cy="253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66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>
            <a:extLst>
              <a:ext uri="{FF2B5EF4-FFF2-40B4-BE49-F238E27FC236}">
                <a16:creationId xmlns:a16="http://schemas.microsoft.com/office/drawing/2014/main" id="{87FF0D7A-3410-9040-AC8E-36B196D5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5603" name="Title 4">
            <a:extLst>
              <a:ext uri="{FF2B5EF4-FFF2-40B4-BE49-F238E27FC236}">
                <a16:creationId xmlns:a16="http://schemas.microsoft.com/office/drawing/2014/main" id="{DB9BFE5F-BE93-8548-9A5B-BA49B674B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432" y="290128"/>
            <a:ext cx="7772400" cy="914400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L’idea di Newton</a:t>
            </a:r>
          </a:p>
        </p:txBody>
      </p:sp>
      <p:sp>
        <p:nvSpPr>
          <p:cNvPr id="25604" name="TextBox 5">
            <a:extLst>
              <a:ext uri="{FF2B5EF4-FFF2-40B4-BE49-F238E27FC236}">
                <a16:creationId xmlns:a16="http://schemas.microsoft.com/office/drawing/2014/main" id="{B9B64FEE-09FE-F848-B2C5-48E1DDEE2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260" y="1348323"/>
            <a:ext cx="79728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 dirty="0">
                <a:solidFill>
                  <a:srgbClr val="0000FF"/>
                </a:solidFill>
              </a:rPr>
              <a:t>Alla fine del 1600 Newton estende l’elevazione a potenza . Ecco l’idea.</a:t>
            </a:r>
          </a:p>
        </p:txBody>
      </p:sp>
      <p:sp>
        <p:nvSpPr>
          <p:cNvPr id="25605" name="Slide Number Placeholder 6">
            <a:extLst>
              <a:ext uri="{FF2B5EF4-FFF2-40B4-BE49-F238E27FC236}">
                <a16:creationId xmlns:a16="http://schemas.microsoft.com/office/drawing/2014/main" id="{2BD2BA32-0731-3141-B3BE-CB562B70F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7520CB1-20A5-A14E-9EEC-EE2EEFEE2B27}" type="slidenum">
              <a:rPr lang="it-IT" altLang="it-IT" sz="1400"/>
              <a:pPr eaLnBrk="1" hangingPunct="1"/>
              <a:t>4</a:t>
            </a:fld>
            <a:endParaRPr lang="it-IT" altLang="it-IT" sz="1400"/>
          </a:p>
        </p:txBody>
      </p:sp>
      <p:sp>
        <p:nvSpPr>
          <p:cNvPr id="25606" name="TextBox 10">
            <a:extLst>
              <a:ext uri="{FF2B5EF4-FFF2-40B4-BE49-F238E27FC236}">
                <a16:creationId xmlns:a16="http://schemas.microsoft.com/office/drawing/2014/main" id="{BED9C8E5-853B-6841-842E-609E56D8A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506" y="2578107"/>
            <a:ext cx="8377614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 dirty="0"/>
              <a:t>Che succede se ripeto l’elevazione al quadrato?</a:t>
            </a:r>
          </a:p>
        </p:txBody>
      </p:sp>
      <p:pic>
        <p:nvPicPr>
          <p:cNvPr id="25607" name="Picture 11" descr="Immagine 3.png">
            <a:extLst>
              <a:ext uri="{FF2B5EF4-FFF2-40B4-BE49-F238E27FC236}">
                <a16:creationId xmlns:a16="http://schemas.microsoft.com/office/drawing/2014/main" id="{2687A2CB-5D0D-884F-BD81-2B84A41E87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60" y="3600884"/>
            <a:ext cx="7808913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ircular Arrow 12">
            <a:extLst>
              <a:ext uri="{FF2B5EF4-FFF2-40B4-BE49-F238E27FC236}">
                <a16:creationId xmlns:a16="http://schemas.microsoft.com/office/drawing/2014/main" id="{F2445CB6-93BC-2D4B-A74F-C057449FB77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791260" y="3693728"/>
            <a:ext cx="6019800" cy="1752600"/>
          </a:xfrm>
          <a:custGeom>
            <a:avLst/>
            <a:gdLst>
              <a:gd name="T0" fmla="*/ 244978 w 6019800"/>
              <a:gd name="T1" fmla="*/ 940244 h 1752600"/>
              <a:gd name="T2" fmla="*/ 6017181 w 6019800"/>
              <a:gd name="T3" fmla="*/ 839754 h 1752600"/>
              <a:gd name="T4" fmla="*/ 5449680 w 6019800"/>
              <a:gd name="T5" fmla="*/ 1184972 h 1752600"/>
              <a:gd name="T6" fmla="*/ 5473222 w 6019800"/>
              <a:gd name="T7" fmla="*/ 770934 h 1752600"/>
              <a:gd name="T8" fmla="*/ 1 60000 65536"/>
              <a:gd name="T9" fmla="*/ 0 60000 65536"/>
              <a:gd name="T10" fmla="*/ 1 60000 65536"/>
              <a:gd name="T11" fmla="*/ 2 60000 65536"/>
              <a:gd name="T12" fmla="*/ 881579 w 6019800"/>
              <a:gd name="T13" fmla="*/ 256662 h 1752600"/>
              <a:gd name="T14" fmla="*/ 5138221 w 6019800"/>
              <a:gd name="T15" fmla="*/ 1495938 h 1752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19800" h="1752600">
                <a:moveTo>
                  <a:pt x="9452" y="945691"/>
                </a:moveTo>
                <a:lnTo>
                  <a:pt x="9451" y="945691"/>
                </a:lnTo>
                <a:cubicBezTo>
                  <a:pt x="3153" y="922606"/>
                  <a:pt x="0" y="899457"/>
                  <a:pt x="0" y="876300"/>
                </a:cubicBezTo>
                <a:cubicBezTo>
                  <a:pt x="0" y="392332"/>
                  <a:pt x="1347578" y="0"/>
                  <a:pt x="3009900" y="0"/>
                </a:cubicBezTo>
                <a:cubicBezTo>
                  <a:pt x="4623393" y="0"/>
                  <a:pt x="5949888" y="370410"/>
                  <a:pt x="6017181" y="839753"/>
                </a:cubicBezTo>
                <a:lnTo>
                  <a:pt x="6017181" y="839754"/>
                </a:lnTo>
                <a:lnTo>
                  <a:pt x="5449680" y="1184972"/>
                </a:lnTo>
                <a:lnTo>
                  <a:pt x="5473222" y="770934"/>
                </a:lnTo>
                <a:lnTo>
                  <a:pt x="5473222" y="770933"/>
                </a:lnTo>
                <a:cubicBezTo>
                  <a:pt x="5178561" y="589219"/>
                  <a:pt x="4166888" y="462581"/>
                  <a:pt x="3009901" y="462581"/>
                </a:cubicBezTo>
                <a:cubicBezTo>
                  <a:pt x="1603055" y="462581"/>
                  <a:pt x="462582" y="647809"/>
                  <a:pt x="462582" y="876300"/>
                </a:cubicBezTo>
                <a:cubicBezTo>
                  <a:pt x="462582" y="895814"/>
                  <a:pt x="471082" y="915303"/>
                  <a:pt x="488020" y="934622"/>
                </a:cubicBezTo>
                <a:close/>
              </a:path>
            </a:pathLst>
          </a:custGeom>
          <a:solidFill>
            <a:srgbClr val="FFFFCC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it-IT" altLang="it-IT" sz="1800"/>
          </a:p>
        </p:txBody>
      </p:sp>
      <p:sp>
        <p:nvSpPr>
          <p:cNvPr id="25609" name="TextBox 13">
            <a:extLst>
              <a:ext uri="{FF2B5EF4-FFF2-40B4-BE49-F238E27FC236}">
                <a16:creationId xmlns:a16="http://schemas.microsoft.com/office/drawing/2014/main" id="{B4E367ED-B365-E449-8D2E-5A8E9FF8E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7160" y="5006777"/>
            <a:ext cx="3048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000" b="1" dirty="0">
                <a:solidFill>
                  <a:srgbClr val="0000FF"/>
                </a:solidFill>
              </a:rPr>
              <a:t>L’esponente raddoppia</a:t>
            </a:r>
          </a:p>
        </p:txBody>
      </p:sp>
    </p:spTree>
    <p:extLst>
      <p:ext uri="{BB962C8B-B14F-4D97-AF65-F5344CB8AC3E}">
        <p14:creationId xmlns:p14="http://schemas.microsoft.com/office/powerpoint/2010/main" val="33276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0CA07795-5913-6A44-B3E9-6D1AC3365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75" y="648335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  <a:endParaRPr lang="it-IT" altLang="it-IT" sz="1200" i="1" dirty="0"/>
          </a:p>
        </p:txBody>
      </p:sp>
      <p:sp>
        <p:nvSpPr>
          <p:cNvPr id="26629" name="Slide Number Placeholder 6">
            <a:extLst>
              <a:ext uri="{FF2B5EF4-FFF2-40B4-BE49-F238E27FC236}">
                <a16:creationId xmlns:a16="http://schemas.microsoft.com/office/drawing/2014/main" id="{6ADA9D62-1C78-8148-8474-4BEC73AF9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6A7B85D-402B-5140-ACB0-5DCA9CAB7C91}" type="slidenum">
              <a:rPr lang="it-IT" altLang="it-IT" sz="1400"/>
              <a:pPr eaLnBrk="1" hangingPunct="1"/>
              <a:t>5</a:t>
            </a:fld>
            <a:endParaRPr lang="it-IT" altLang="it-IT" sz="1400"/>
          </a:p>
        </p:txBody>
      </p:sp>
      <p:sp>
        <p:nvSpPr>
          <p:cNvPr id="26630" name="TextBox 10">
            <a:extLst>
              <a:ext uri="{FF2B5EF4-FFF2-40B4-BE49-F238E27FC236}">
                <a16:creationId xmlns:a16="http://schemas.microsoft.com/office/drawing/2014/main" id="{731D7E0E-D436-D946-A42A-F7CDAF59F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1194714"/>
            <a:ext cx="6304832" cy="95410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 dirty="0"/>
              <a:t>Che succede se ‘torno indietro’ con l’estrazione di radice quadrata? </a:t>
            </a:r>
          </a:p>
        </p:txBody>
      </p:sp>
      <p:pic>
        <p:nvPicPr>
          <p:cNvPr id="26631" name="Picture 14" descr="Immagine 3.png">
            <a:extLst>
              <a:ext uri="{FF2B5EF4-FFF2-40B4-BE49-F238E27FC236}">
                <a16:creationId xmlns:a16="http://schemas.microsoft.com/office/drawing/2014/main" id="{08AD2526-916B-3948-BB96-3CCE557BFD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95600"/>
            <a:ext cx="8177213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ircular Arrow 19">
            <a:extLst>
              <a:ext uri="{FF2B5EF4-FFF2-40B4-BE49-F238E27FC236}">
                <a16:creationId xmlns:a16="http://schemas.microsoft.com/office/drawing/2014/main" id="{2C16FD26-07AE-0948-9771-210D89709B0E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5410200" y="3352800"/>
            <a:ext cx="3276600" cy="1828800"/>
          </a:xfrm>
          <a:custGeom>
            <a:avLst/>
            <a:gdLst>
              <a:gd name="T0" fmla="*/ 461451 w 3276600"/>
              <a:gd name="T1" fmla="*/ 1291946 h 1828800"/>
              <a:gd name="T2" fmla="*/ 3273116 w 3276600"/>
              <a:gd name="T3" fmla="*/ 973998 h 1828800"/>
              <a:gd name="T4" fmla="*/ 2803756 w 3276600"/>
              <a:gd name="T5" fmla="*/ 1300220 h 1828800"/>
              <a:gd name="T6" fmla="*/ 2790752 w 3276600"/>
              <a:gd name="T7" fmla="*/ 814313 h 1828800"/>
              <a:gd name="T8" fmla="*/ 1 60000 65536"/>
              <a:gd name="T9" fmla="*/ 0 60000 65536"/>
              <a:gd name="T10" fmla="*/ 1 60000 65536"/>
              <a:gd name="T11" fmla="*/ 2 60000 65536"/>
              <a:gd name="T12" fmla="*/ 479847 w 3276600"/>
              <a:gd name="T13" fmla="*/ 267822 h 1828800"/>
              <a:gd name="T14" fmla="*/ 2796753 w 3276600"/>
              <a:gd name="T15" fmla="*/ 1560978 h 1828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76600" h="1828800">
                <a:moveTo>
                  <a:pt x="217916" y="1370074"/>
                </a:moveTo>
                <a:lnTo>
                  <a:pt x="217915" y="1370074"/>
                </a:lnTo>
                <a:cubicBezTo>
                  <a:pt x="75137" y="1231431"/>
                  <a:pt x="0" y="1074313"/>
                  <a:pt x="0" y="914400"/>
                </a:cubicBezTo>
                <a:cubicBezTo>
                  <a:pt x="0" y="409390"/>
                  <a:pt x="733491" y="0"/>
                  <a:pt x="1638300" y="0"/>
                </a:cubicBezTo>
                <a:cubicBezTo>
                  <a:pt x="2543108" y="0"/>
                  <a:pt x="3276600" y="409390"/>
                  <a:pt x="3276600" y="914400"/>
                </a:cubicBezTo>
                <a:cubicBezTo>
                  <a:pt x="3276600" y="934281"/>
                  <a:pt x="3275438" y="954157"/>
                  <a:pt x="3273116" y="973997"/>
                </a:cubicBezTo>
                <a:lnTo>
                  <a:pt x="3273116" y="973998"/>
                </a:lnTo>
                <a:lnTo>
                  <a:pt x="2803756" y="1300220"/>
                </a:lnTo>
                <a:lnTo>
                  <a:pt x="2790752" y="814313"/>
                </a:lnTo>
                <a:lnTo>
                  <a:pt x="2790751" y="814313"/>
                </a:lnTo>
                <a:cubicBezTo>
                  <a:pt x="2669762" y="605561"/>
                  <a:pt x="2190981" y="457200"/>
                  <a:pt x="1638300" y="457200"/>
                </a:cubicBezTo>
                <a:cubicBezTo>
                  <a:pt x="985996" y="457200"/>
                  <a:pt x="457200" y="661895"/>
                  <a:pt x="457200" y="914400"/>
                </a:cubicBezTo>
                <a:cubicBezTo>
                  <a:pt x="457200" y="1020930"/>
                  <a:pt x="553302" y="1124117"/>
                  <a:pt x="728912" y="1206141"/>
                </a:cubicBezTo>
                <a:close/>
              </a:path>
            </a:pathLst>
          </a:cu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it-IT" altLang="it-IT" sz="1800"/>
          </a:p>
        </p:txBody>
      </p:sp>
      <p:sp>
        <p:nvSpPr>
          <p:cNvPr id="26633" name="TextBox 20">
            <a:extLst>
              <a:ext uri="{FF2B5EF4-FFF2-40B4-BE49-F238E27FC236}">
                <a16:creationId xmlns:a16="http://schemas.microsoft.com/office/drawing/2014/main" id="{3C630DEA-FC1F-EA47-8601-DE10736CD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3866" y="4664028"/>
            <a:ext cx="24406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800" b="1" dirty="0">
                <a:solidFill>
                  <a:srgbClr val="FF0000"/>
                </a:solidFill>
              </a:rPr>
              <a:t>dimezza l’esponente </a:t>
            </a:r>
          </a:p>
        </p:txBody>
      </p:sp>
      <p:sp>
        <p:nvSpPr>
          <p:cNvPr id="22" name="Circular Arrow 21">
            <a:extLst>
              <a:ext uri="{FF2B5EF4-FFF2-40B4-BE49-F238E27FC236}">
                <a16:creationId xmlns:a16="http://schemas.microsoft.com/office/drawing/2014/main" id="{39FCD9A9-CB05-2F45-9BBC-1AAF13770288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762000" y="3505200"/>
            <a:ext cx="3743325" cy="1828800"/>
          </a:xfrm>
          <a:custGeom>
            <a:avLst/>
            <a:gdLst>
              <a:gd name="T0" fmla="*/ 568940 w 3743325"/>
              <a:gd name="T1" fmla="*/ 1332327 h 1828800"/>
              <a:gd name="T2" fmla="*/ 3740998 w 3743325"/>
              <a:gd name="T3" fmla="*/ 959985 h 1828800"/>
              <a:gd name="T4" fmla="*/ 3238780 w 3743325"/>
              <a:gd name="T5" fmla="*/ 1294809 h 1828800"/>
              <a:gd name="T6" fmla="*/ 3259424 w 3743325"/>
              <a:gd name="T7" fmla="*/ 825984 h 1828800"/>
              <a:gd name="T8" fmla="*/ 1 60000 65536"/>
              <a:gd name="T9" fmla="*/ 0 60000 65536"/>
              <a:gd name="T10" fmla="*/ 1 60000 65536"/>
              <a:gd name="T11" fmla="*/ 2 60000 65536"/>
              <a:gd name="T12" fmla="*/ 548197 w 3743325"/>
              <a:gd name="T13" fmla="*/ 267822 h 1828800"/>
              <a:gd name="T14" fmla="*/ 3195128 w 3743325"/>
              <a:gd name="T15" fmla="*/ 1560978 h 1828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3325" h="1828800">
                <a:moveTo>
                  <a:pt x="307157" y="1416310"/>
                </a:moveTo>
                <a:lnTo>
                  <a:pt x="307156" y="1416310"/>
                </a:lnTo>
                <a:cubicBezTo>
                  <a:pt x="106767" y="1267222"/>
                  <a:pt x="0" y="1092757"/>
                  <a:pt x="0" y="914400"/>
                </a:cubicBezTo>
                <a:cubicBezTo>
                  <a:pt x="0" y="409390"/>
                  <a:pt x="837972" y="0"/>
                  <a:pt x="1871663" y="0"/>
                </a:cubicBezTo>
                <a:cubicBezTo>
                  <a:pt x="2905353" y="0"/>
                  <a:pt x="3743326" y="409390"/>
                  <a:pt x="3743326" y="914400"/>
                </a:cubicBezTo>
                <a:cubicBezTo>
                  <a:pt x="3743326" y="929602"/>
                  <a:pt x="3742550" y="944801"/>
                  <a:pt x="3740998" y="959984"/>
                </a:cubicBezTo>
                <a:lnTo>
                  <a:pt x="3740998" y="959985"/>
                </a:lnTo>
                <a:lnTo>
                  <a:pt x="3238780" y="1294809"/>
                </a:lnTo>
                <a:lnTo>
                  <a:pt x="3259424" y="825984"/>
                </a:lnTo>
                <a:lnTo>
                  <a:pt x="3259423" y="825984"/>
                </a:lnTo>
                <a:cubicBezTo>
                  <a:pt x="3128747" y="611689"/>
                  <a:pt x="2547390" y="457200"/>
                  <a:pt x="1871662" y="457200"/>
                </a:cubicBezTo>
                <a:cubicBezTo>
                  <a:pt x="1090475" y="457200"/>
                  <a:pt x="457199" y="661895"/>
                  <a:pt x="457199" y="914400"/>
                </a:cubicBezTo>
                <a:cubicBezTo>
                  <a:pt x="457199" y="1035061"/>
                  <a:pt x="604765" y="1150830"/>
                  <a:pt x="867731" y="1236471"/>
                </a:cubicBezTo>
                <a:close/>
              </a:path>
            </a:pathLst>
          </a:cu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it-IT" altLang="it-IT" sz="1800"/>
          </a:p>
        </p:txBody>
      </p:sp>
      <p:sp>
        <p:nvSpPr>
          <p:cNvPr id="26635" name="TextBox 22">
            <a:extLst>
              <a:ext uri="{FF2B5EF4-FFF2-40B4-BE49-F238E27FC236}">
                <a16:creationId xmlns:a16="http://schemas.microsoft.com/office/drawing/2014/main" id="{975F9DBC-920B-FE42-BAE5-4D534755D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775" y="4876800"/>
            <a:ext cx="2698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600" b="1" dirty="0">
                <a:solidFill>
                  <a:srgbClr val="FF0000"/>
                </a:solidFill>
              </a:rPr>
              <a:t>d</a:t>
            </a:r>
            <a:r>
              <a:rPr lang="it-IT" altLang="it-IT" sz="1800" b="1" dirty="0">
                <a:solidFill>
                  <a:srgbClr val="FF0000"/>
                </a:solidFill>
              </a:rPr>
              <a:t>imezza l’esponente </a:t>
            </a:r>
          </a:p>
        </p:txBody>
      </p:sp>
      <p:sp>
        <p:nvSpPr>
          <p:cNvPr id="26636" name="TextBox 23">
            <a:extLst>
              <a:ext uri="{FF2B5EF4-FFF2-40B4-BE49-F238E27FC236}">
                <a16:creationId xmlns:a16="http://schemas.microsoft.com/office/drawing/2014/main" id="{BAA6D925-0C58-E54A-B07E-A7CFD320A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915" y="5466546"/>
            <a:ext cx="7416819" cy="95410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 dirty="0">
                <a:solidFill>
                  <a:srgbClr val="0000FF"/>
                </a:solidFill>
              </a:rPr>
              <a:t>L’estrazione di radice quadrata ha l’effetto di dimezzare l’esponente</a:t>
            </a:r>
          </a:p>
        </p:txBody>
      </p:sp>
      <p:sp>
        <p:nvSpPr>
          <p:cNvPr id="15" name="Title 4">
            <a:extLst>
              <a:ext uri="{FF2B5EF4-FFF2-40B4-BE49-F238E27FC236}">
                <a16:creationId xmlns:a16="http://schemas.microsoft.com/office/drawing/2014/main" id="{2EC29B52-2470-B549-B371-73C85A919416}"/>
              </a:ext>
            </a:extLst>
          </p:cNvPr>
          <p:cNvSpPr txBox="1">
            <a:spLocks/>
          </p:cNvSpPr>
          <p:nvPr/>
        </p:nvSpPr>
        <p:spPr bwMode="auto">
          <a:xfrm>
            <a:off x="601851" y="197635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t-IT" altLang="it-IT" sz="3200" b="1" kern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Le potenze ad esponente frazionario </a:t>
            </a:r>
          </a:p>
        </p:txBody>
      </p:sp>
    </p:spTree>
    <p:extLst>
      <p:ext uri="{BB962C8B-B14F-4D97-AF65-F5344CB8AC3E}">
        <p14:creationId xmlns:p14="http://schemas.microsoft.com/office/powerpoint/2010/main" val="3531746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Footer Placeholder 4">
            <a:extLst>
              <a:ext uri="{FF2B5EF4-FFF2-40B4-BE49-F238E27FC236}">
                <a16:creationId xmlns:a16="http://schemas.microsoft.com/office/drawing/2014/main" id="{734992E6-6623-C044-8C19-CBFA50F7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  <a:endParaRPr lang="it-IT" altLang="it-IT" sz="1200" i="1" dirty="0"/>
          </a:p>
        </p:txBody>
      </p:sp>
      <p:sp>
        <p:nvSpPr>
          <p:cNvPr id="27653" name="Title 4">
            <a:extLst>
              <a:ext uri="{FF2B5EF4-FFF2-40B4-BE49-F238E27FC236}">
                <a16:creationId xmlns:a16="http://schemas.microsoft.com/office/drawing/2014/main" id="{5D9BD46C-537A-6341-80B7-15BA07DA34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391" y="138336"/>
            <a:ext cx="7772400" cy="914400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Le potenze ad esponente frazionario </a:t>
            </a:r>
          </a:p>
        </p:txBody>
      </p:sp>
      <p:sp>
        <p:nvSpPr>
          <p:cNvPr id="27655" name="Slide Number Placeholder 6">
            <a:extLst>
              <a:ext uri="{FF2B5EF4-FFF2-40B4-BE49-F238E27FC236}">
                <a16:creationId xmlns:a16="http://schemas.microsoft.com/office/drawing/2014/main" id="{381C9C75-4EB2-A44D-9DA0-501577A59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D1852BF-003D-A043-8CBE-717CF43AEF37}" type="slidenum">
              <a:rPr lang="it-IT" altLang="it-IT" sz="1400"/>
              <a:pPr eaLnBrk="1" hangingPunct="1"/>
              <a:t>6</a:t>
            </a:fld>
            <a:endParaRPr lang="it-IT" altLang="it-IT" sz="1400" dirty="0"/>
          </a:p>
        </p:txBody>
      </p:sp>
      <p:sp>
        <p:nvSpPr>
          <p:cNvPr id="27658" name="TextBox 17">
            <a:extLst>
              <a:ext uri="{FF2B5EF4-FFF2-40B4-BE49-F238E27FC236}">
                <a16:creationId xmlns:a16="http://schemas.microsoft.com/office/drawing/2014/main" id="{CA6D238D-E182-6041-A682-456C862EF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442" y="5344760"/>
            <a:ext cx="7507429" cy="892552"/>
          </a:xfrm>
          <a:prstGeom prst="rect">
            <a:avLst/>
          </a:prstGeom>
          <a:solidFill>
            <a:srgbClr val="FFFFED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b="1" dirty="0"/>
              <a:t>In questa lezione penso di sostituire alla lettera </a:t>
            </a:r>
            <a:r>
              <a:rPr lang="it-IT" altLang="it-IT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altLang="it-IT" b="1" dirty="0"/>
              <a:t> solo numeri reali positivi.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F271A62-9464-C246-9912-2810CC2DE8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084" b="22858"/>
          <a:stretch/>
        </p:blipFill>
        <p:spPr>
          <a:xfrm>
            <a:off x="755576" y="2328609"/>
            <a:ext cx="7550224" cy="86409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57ECEABF-997D-504E-AAE9-8A58E504A91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888" b="12783"/>
          <a:stretch/>
        </p:blipFill>
        <p:spPr>
          <a:xfrm>
            <a:off x="1888891" y="3330470"/>
            <a:ext cx="4851400" cy="869636"/>
          </a:xfrm>
          <a:prstGeom prst="rect">
            <a:avLst/>
          </a:prstGeom>
        </p:spPr>
      </p:pic>
      <p:sp>
        <p:nvSpPr>
          <p:cNvPr id="12" name="TextBox 23">
            <a:extLst>
              <a:ext uri="{FF2B5EF4-FFF2-40B4-BE49-F238E27FC236}">
                <a16:creationId xmlns:a16="http://schemas.microsoft.com/office/drawing/2014/main" id="{2655A595-592D-F64F-9118-254B58555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15" y="1025683"/>
            <a:ext cx="8958485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b="1" dirty="0"/>
              <a:t>L’estrazione di radice quadrata divide per 2 l’esponente.</a:t>
            </a:r>
            <a:br>
              <a:rPr lang="it-IT" altLang="it-IT" b="1" dirty="0"/>
            </a:br>
            <a:r>
              <a:rPr lang="it-IT" altLang="it-IT" b="1" dirty="0"/>
              <a:t>E così, l’estrazione di radice cubica divide per 3 l’esponente.</a:t>
            </a:r>
            <a:br>
              <a:rPr lang="it-IT" altLang="it-IT" b="1" dirty="0"/>
            </a:br>
            <a:r>
              <a:rPr lang="it-IT" altLang="it-IT" b="1" dirty="0"/>
              <a:t>E comincio a scrivere.</a:t>
            </a:r>
          </a:p>
        </p:txBody>
      </p:sp>
      <p:sp>
        <p:nvSpPr>
          <p:cNvPr id="14" name="TextBox 17">
            <a:extLst>
              <a:ext uri="{FF2B5EF4-FFF2-40B4-BE49-F238E27FC236}">
                <a16:creationId xmlns:a16="http://schemas.microsoft.com/office/drawing/2014/main" id="{57DBBA43-955A-294D-B173-223D7BB24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442" y="4337871"/>
            <a:ext cx="7543800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b="1" dirty="0">
                <a:solidFill>
                  <a:srgbClr val="FF0000"/>
                </a:solidFill>
              </a:rPr>
              <a:t>Se nel radicale non compare </a:t>
            </a:r>
            <a:r>
              <a:rPr lang="it-IT" altLang="it-IT" b="1" i="1" dirty="0" err="1">
                <a:solidFill>
                  <a:srgbClr val="FF0000"/>
                </a:solidFill>
              </a:rPr>
              <a:t>n</a:t>
            </a:r>
            <a:r>
              <a:rPr lang="it-IT" altLang="it-IT" b="1" dirty="0">
                <a:solidFill>
                  <a:srgbClr val="FF0000"/>
                </a:solidFill>
              </a:rPr>
              <a:t>, è sottinteso </a:t>
            </a:r>
            <a:r>
              <a:rPr lang="it-IT" altLang="it-IT" b="1" i="1" dirty="0" err="1">
                <a:solidFill>
                  <a:srgbClr val="FF0000"/>
                </a:solidFill>
              </a:rPr>
              <a:t>n</a:t>
            </a:r>
            <a:r>
              <a:rPr lang="it-IT" altLang="it-IT" b="1" i="1" dirty="0">
                <a:solidFill>
                  <a:srgbClr val="FF0000"/>
                </a:solidFill>
              </a:rPr>
              <a:t> = 2</a:t>
            </a:r>
            <a:r>
              <a:rPr lang="it-IT" altLang="it-IT" b="1" dirty="0">
                <a:solidFill>
                  <a:srgbClr val="FF0000"/>
                </a:solidFill>
              </a:rPr>
              <a:t>.</a:t>
            </a:r>
            <a:br>
              <a:rPr lang="it-IT" altLang="it-IT" b="1" dirty="0">
                <a:solidFill>
                  <a:srgbClr val="FF0000"/>
                </a:solidFill>
              </a:rPr>
            </a:br>
            <a:r>
              <a:rPr lang="it-IT" altLang="it-IT" b="1" dirty="0">
                <a:solidFill>
                  <a:srgbClr val="FF0000"/>
                </a:solidFill>
              </a:rPr>
              <a:t>Se nel radicale non compare </a:t>
            </a:r>
            <a:r>
              <a:rPr lang="it-IT" altLang="it-IT" b="1" i="1" dirty="0" err="1">
                <a:solidFill>
                  <a:srgbClr val="FF0000"/>
                </a:solidFill>
              </a:rPr>
              <a:t>p</a:t>
            </a:r>
            <a:r>
              <a:rPr lang="it-IT" altLang="it-IT" b="1" dirty="0">
                <a:solidFill>
                  <a:srgbClr val="FF0000"/>
                </a:solidFill>
              </a:rPr>
              <a:t>, è sottinteso </a:t>
            </a:r>
            <a:r>
              <a:rPr lang="it-IT" altLang="it-IT" b="1" i="1" dirty="0" err="1">
                <a:solidFill>
                  <a:srgbClr val="FF0000"/>
                </a:solidFill>
              </a:rPr>
              <a:t>p</a:t>
            </a:r>
            <a:r>
              <a:rPr lang="it-IT" altLang="it-IT" b="1" dirty="0">
                <a:solidFill>
                  <a:srgbClr val="FF0000"/>
                </a:solidFill>
              </a:rPr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197254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4">
            <a:extLst>
              <a:ext uri="{FF2B5EF4-FFF2-40B4-BE49-F238E27FC236}">
                <a16:creationId xmlns:a16="http://schemas.microsoft.com/office/drawing/2014/main" id="{514C438D-7A27-D24A-9263-8DC369D53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8676" name="Title 4">
            <a:extLst>
              <a:ext uri="{FF2B5EF4-FFF2-40B4-BE49-F238E27FC236}">
                <a16:creationId xmlns:a16="http://schemas.microsoft.com/office/drawing/2014/main" id="{42FB7007-AE41-A045-A6A3-96E3E12BB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615178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Nuovi simboli per estrazione di radice</a:t>
            </a:r>
          </a:p>
        </p:txBody>
      </p:sp>
      <p:sp>
        <p:nvSpPr>
          <p:cNvPr id="28677" name="Slide Number Placeholder 6">
            <a:extLst>
              <a:ext uri="{FF2B5EF4-FFF2-40B4-BE49-F238E27FC236}">
                <a16:creationId xmlns:a16="http://schemas.microsoft.com/office/drawing/2014/main" id="{521B3C8F-CECB-A440-A745-B232404D3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089247A-267C-794A-973C-F8AC97DFE332}" type="slidenum">
              <a:rPr lang="it-IT" altLang="it-IT" sz="1400"/>
              <a:pPr eaLnBrk="1" hangingPunct="1"/>
              <a:t>7</a:t>
            </a:fld>
            <a:endParaRPr lang="it-IT" altLang="it-IT" sz="140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15090B82-02D4-7647-A969-3A40BF830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738199"/>
            <a:ext cx="2527300" cy="1358900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F67F1BD3-373F-2942-BE80-FAA013960F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380" y="3986825"/>
            <a:ext cx="2552700" cy="14224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95F07565-88EB-6D49-B8B2-D83F03AB6E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5928" y="1738198"/>
            <a:ext cx="2105156" cy="1258753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F012A35E-18E5-944D-98DB-4B8BEF04EB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7759" y="3986825"/>
            <a:ext cx="2077453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565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4">
            <a:extLst>
              <a:ext uri="{FF2B5EF4-FFF2-40B4-BE49-F238E27FC236}">
                <a16:creationId xmlns:a16="http://schemas.microsoft.com/office/drawing/2014/main" id="{514C438D-7A27-D24A-9263-8DC369D53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8676" name="Title 4">
            <a:extLst>
              <a:ext uri="{FF2B5EF4-FFF2-40B4-BE49-F238E27FC236}">
                <a16:creationId xmlns:a16="http://schemas.microsoft.com/office/drawing/2014/main" id="{42FB7007-AE41-A045-A6A3-96E3E12BB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138336"/>
            <a:ext cx="7772400" cy="615178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Un’analogia </a:t>
            </a:r>
          </a:p>
        </p:txBody>
      </p:sp>
      <p:sp>
        <p:nvSpPr>
          <p:cNvPr id="28677" name="Slide Number Placeholder 6">
            <a:extLst>
              <a:ext uri="{FF2B5EF4-FFF2-40B4-BE49-F238E27FC236}">
                <a16:creationId xmlns:a16="http://schemas.microsoft.com/office/drawing/2014/main" id="{521B3C8F-CECB-A440-A745-B232404D3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089247A-267C-794A-973C-F8AC97DFE332}" type="slidenum">
              <a:rPr lang="it-IT" altLang="it-IT" sz="1400"/>
              <a:pPr eaLnBrk="1" hangingPunct="1"/>
              <a:t>8</a:t>
            </a:fld>
            <a:endParaRPr lang="it-IT" altLang="it-IT" sz="1400"/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24688147-28C7-9C4E-A201-EDA1D638773A}"/>
              </a:ext>
            </a:extLst>
          </p:cNvPr>
          <p:cNvGrpSpPr/>
          <p:nvPr/>
        </p:nvGrpSpPr>
        <p:grpSpPr>
          <a:xfrm>
            <a:off x="230560" y="998956"/>
            <a:ext cx="8734226" cy="5070743"/>
            <a:chOff x="230560" y="998956"/>
            <a:chExt cx="8734226" cy="5070743"/>
          </a:xfrm>
        </p:grpSpPr>
        <p:sp>
          <p:nvSpPr>
            <p:cNvPr id="2" name="CasellaDiTesto 1">
              <a:extLst>
                <a:ext uri="{FF2B5EF4-FFF2-40B4-BE49-F238E27FC236}">
                  <a16:creationId xmlns:a16="http://schemas.microsoft.com/office/drawing/2014/main" id="{4CB70CD3-649C-C649-8A89-4EE86BB1D792}"/>
                </a:ext>
              </a:extLst>
            </p:cNvPr>
            <p:cNvSpPr txBox="1"/>
            <p:nvPr/>
          </p:nvSpPr>
          <p:spPr>
            <a:xfrm>
              <a:off x="1418084" y="998956"/>
              <a:ext cx="6201916" cy="523220"/>
            </a:xfrm>
            <a:prstGeom prst="rect">
              <a:avLst/>
            </a:prstGeom>
            <a:solidFill>
              <a:srgbClr val="FFFBE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8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La divisione dai numeri naturali ai razionali</a:t>
              </a:r>
            </a:p>
          </p:txBody>
        </p:sp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EAF9686C-B5FE-2D4E-8E7E-F67C89B92F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0560" y="2436155"/>
              <a:ext cx="1872208" cy="601781"/>
            </a:xfrm>
            <a:prstGeom prst="rect">
              <a:avLst/>
            </a:prstGeom>
          </p:spPr>
        </p:pic>
        <p:pic>
          <p:nvPicPr>
            <p:cNvPr id="13" name="Immagine 12">
              <a:extLst>
                <a:ext uri="{FF2B5EF4-FFF2-40B4-BE49-F238E27FC236}">
                  <a16:creationId xmlns:a16="http://schemas.microsoft.com/office/drawing/2014/main" id="{344E1FB6-DB4A-9E49-917D-428D65CFA7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10632" y="1709567"/>
              <a:ext cx="5835228" cy="1943438"/>
            </a:xfrm>
            <a:prstGeom prst="rect">
              <a:avLst/>
            </a:prstGeom>
          </p:spPr>
        </p:pic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id="{845C26DC-4589-1242-97BA-B8E304D089A4}"/>
                </a:ext>
              </a:extLst>
            </p:cNvPr>
            <p:cNvSpPr/>
            <p:nvPr/>
          </p:nvSpPr>
          <p:spPr>
            <a:xfrm>
              <a:off x="537270" y="3976754"/>
              <a:ext cx="8427516" cy="523220"/>
            </a:xfrm>
            <a:prstGeom prst="rect">
              <a:avLst/>
            </a:prstGeom>
            <a:solidFill>
              <a:srgbClr val="FFFFED"/>
            </a:solidFill>
          </p:spPr>
          <p:txBody>
            <a:bodyPr wrap="square">
              <a:spAutoFit/>
            </a:bodyPr>
            <a:lstStyle/>
            <a:p>
              <a:r>
                <a:rPr lang="it-IT" sz="28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L’estrazione di radice dai numeri razionali agli  irrazionali</a:t>
              </a: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16F46DBE-32E9-6A4D-A7AB-CEF6D20BE2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1044" y="5004299"/>
              <a:ext cx="1231900" cy="736600"/>
            </a:xfrm>
            <a:prstGeom prst="rect">
              <a:avLst/>
            </a:prstGeom>
          </p:spPr>
        </p:pic>
        <p:pic>
          <p:nvPicPr>
            <p:cNvPr id="18" name="Immagine 17">
              <a:extLst>
                <a:ext uri="{FF2B5EF4-FFF2-40B4-BE49-F238E27FC236}">
                  <a16:creationId xmlns:a16="http://schemas.microsoft.com/office/drawing/2014/main" id="{C8364EFC-6D3D-2142-8D7E-ABE2E16A297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10632" y="4837799"/>
              <a:ext cx="5499100" cy="1231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9635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4">
            <a:extLst>
              <a:ext uri="{FF2B5EF4-FFF2-40B4-BE49-F238E27FC236}">
                <a16:creationId xmlns:a16="http://schemas.microsoft.com/office/drawing/2014/main" id="{514C438D-7A27-D24A-9263-8DC369D53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  <a:endParaRPr lang="it-IT" altLang="it-IT" sz="1200" i="1" dirty="0"/>
          </a:p>
        </p:txBody>
      </p:sp>
      <p:sp>
        <p:nvSpPr>
          <p:cNvPr id="28676" name="Title 4">
            <a:extLst>
              <a:ext uri="{FF2B5EF4-FFF2-40B4-BE49-F238E27FC236}">
                <a16:creationId xmlns:a16="http://schemas.microsoft.com/office/drawing/2014/main" id="{42FB7007-AE41-A045-A6A3-96E3E12BB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423511"/>
            <a:ext cx="7772400" cy="615178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Linguaggio matematico  </a:t>
            </a:r>
          </a:p>
        </p:txBody>
      </p:sp>
      <p:sp>
        <p:nvSpPr>
          <p:cNvPr id="28677" name="Slide Number Placeholder 6">
            <a:extLst>
              <a:ext uri="{FF2B5EF4-FFF2-40B4-BE49-F238E27FC236}">
                <a16:creationId xmlns:a16="http://schemas.microsoft.com/office/drawing/2014/main" id="{521B3C8F-CECB-A440-A745-B232404D3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089247A-267C-794A-973C-F8AC97DFE332}" type="slidenum">
              <a:rPr lang="it-IT" altLang="it-IT" sz="1400"/>
              <a:pPr eaLnBrk="1" hangingPunct="1"/>
              <a:t>9</a:t>
            </a:fld>
            <a:endParaRPr lang="it-IT" altLang="it-IT" sz="1400"/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EDBD9A8-BCD1-5346-82CD-34C5041EAB87}"/>
              </a:ext>
            </a:extLst>
          </p:cNvPr>
          <p:cNvGrpSpPr/>
          <p:nvPr/>
        </p:nvGrpSpPr>
        <p:grpSpPr>
          <a:xfrm>
            <a:off x="1089596" y="1196752"/>
            <a:ext cx="7658868" cy="4093428"/>
            <a:chOff x="1089596" y="1196752"/>
            <a:chExt cx="7658868" cy="4093428"/>
          </a:xfrm>
        </p:grpSpPr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66CE236B-51BE-0E4D-8465-30381DD75B0B}"/>
                </a:ext>
              </a:extLst>
            </p:cNvPr>
            <p:cNvSpPr txBox="1"/>
            <p:nvPr/>
          </p:nvSpPr>
          <p:spPr>
            <a:xfrm>
              <a:off x="1089596" y="1196752"/>
              <a:ext cx="7658868" cy="4093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800" b="1" dirty="0"/>
                <a:t>Negli sviluppi successivi della matematica e del suo linguaggio, gli esponenti frazionari si diffondono, ma non sostituiscono il simbolo </a:t>
              </a:r>
              <a:r>
                <a:rPr lang="it-IT" sz="3600" b="1" baseline="-25000" dirty="0"/>
                <a:t>⎷    , </a:t>
              </a:r>
              <a:r>
                <a:rPr lang="it-IT" sz="2800" b="1" dirty="0"/>
                <a:t>anche per indicare l’operazione di estrazione di radice.</a:t>
              </a:r>
            </a:p>
            <a:p>
              <a:r>
                <a:rPr lang="it-IT" sz="800" b="1" dirty="0"/>
                <a:t> </a:t>
              </a:r>
            </a:p>
            <a:p>
              <a:r>
                <a:rPr lang="it-IT" sz="2800" b="1" dirty="0"/>
                <a:t>Così troviamo nei testi e nelle applicazioni entrambi i simboli: in ogni situazione si sceglie quello che rende più agevoli la scrittura, i calcoli, le dimostrazioni, …</a:t>
              </a:r>
            </a:p>
          </p:txBody>
        </p:sp>
        <p:cxnSp>
          <p:nvCxnSpPr>
            <p:cNvPr id="7" name="Connettore 1 6">
              <a:extLst>
                <a:ext uri="{FF2B5EF4-FFF2-40B4-BE49-F238E27FC236}">
                  <a16:creationId xmlns:a16="http://schemas.microsoft.com/office/drawing/2014/main" id="{A9D7F3E8-600F-F249-9714-7AD1F01EA7DA}"/>
                </a:ext>
              </a:extLst>
            </p:cNvPr>
            <p:cNvCxnSpPr>
              <a:cxnSpLocks/>
            </p:cNvCxnSpPr>
            <p:nvPr/>
          </p:nvCxnSpPr>
          <p:spPr>
            <a:xfrm>
              <a:off x="5508104" y="2564904"/>
              <a:ext cx="2880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72677003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19442</TotalTime>
  <Words>320</Words>
  <Application>Microsoft Macintosh PowerPoint</Application>
  <PresentationFormat>Presentazione su schermo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Arial Narrow</vt:lpstr>
      <vt:lpstr>Calibri</vt:lpstr>
      <vt:lpstr>Times New Roman</vt:lpstr>
      <vt:lpstr>Struttura predefinita</vt:lpstr>
      <vt:lpstr>Potenze ad esponente frazionario</vt:lpstr>
      <vt:lpstr>Difficoltà dei radicali  </vt:lpstr>
      <vt:lpstr>Un’idea di Newton</vt:lpstr>
      <vt:lpstr>L’idea di Newton</vt:lpstr>
      <vt:lpstr>Presentazione standard di PowerPoint</vt:lpstr>
      <vt:lpstr>Le potenze ad esponente frazionario </vt:lpstr>
      <vt:lpstr>Nuovi simboli per estrazione di radice</vt:lpstr>
      <vt:lpstr>Un’analogia </vt:lpstr>
      <vt:lpstr>Linguaggio matematico 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Grafici e funzioni al biennio superiore</dc:title>
  <dc:creator>Io</dc:creator>
  <cp:lastModifiedBy>Microsoft Office User</cp:lastModifiedBy>
  <cp:revision>582</cp:revision>
  <dcterms:created xsi:type="dcterms:W3CDTF">2016-08-02T07:43:57Z</dcterms:created>
  <dcterms:modified xsi:type="dcterms:W3CDTF">2022-04-21T13:09:47Z</dcterms:modified>
</cp:coreProperties>
</file>