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92" r:id="rId3"/>
    <p:sldId id="279" r:id="rId4"/>
    <p:sldId id="289" r:id="rId5"/>
    <p:sldId id="290" r:id="rId6"/>
    <p:sldId id="259" r:id="rId7"/>
    <p:sldId id="291" r:id="rId8"/>
    <p:sldId id="281" r:id="rId9"/>
    <p:sldId id="282" r:id="rId10"/>
    <p:sldId id="280" r:id="rId11"/>
    <p:sldId id="283" r:id="rId12"/>
    <p:sldId id="284" r:id="rId13"/>
    <p:sldId id="285" r:id="rId14"/>
    <p:sldId id="286" r:id="rId15"/>
    <p:sldId id="287" r:id="rId16"/>
    <p:sldId id="272" r:id="rId17"/>
    <p:sldId id="270" r:id="rId18"/>
    <p:sldId id="273" r:id="rId19"/>
    <p:sldId id="266" r:id="rId20"/>
    <p:sldId id="258" r:id="rId21"/>
    <p:sldId id="293" r:id="rId22"/>
    <p:sldId id="294" r:id="rId23"/>
    <p:sldId id="271" r:id="rId2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E8"/>
    <a:srgbClr val="055EF0"/>
    <a:srgbClr val="107768"/>
    <a:srgbClr val="0048BA"/>
    <a:srgbClr val="F5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59"/>
    <p:restoredTop sz="94674"/>
  </p:normalViewPr>
  <p:slideViewPr>
    <p:cSldViewPr>
      <p:cViewPr varScale="1">
        <p:scale>
          <a:sx n="119" d="100"/>
          <a:sy n="119" d="100"/>
        </p:scale>
        <p:origin x="143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E70A72-BE62-084C-AF38-52AFC50448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420B3-CF9C-B242-BE4D-B823BBE78D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C05B1F1-E617-6348-A67D-08AA1F7EDCAA}" type="datetime1">
              <a:rPr lang="it-IT" altLang="it-IT"/>
              <a:pPr/>
              <a:t>25/02/22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36263-CCE0-8B4F-BD7A-46A31AEB5C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B3F87-4CC7-A349-B6E4-7D1377638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AA92213-C723-794C-9FE9-B4A4FDC47D4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88886-E948-734D-AEB7-2DDC293F1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0377B-98F8-5B46-ABAE-C79EF83F3C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6A609C6-6FC5-0A4C-A68D-5997FAC8A4B9}" type="datetime1">
              <a:rPr lang="it-IT" altLang="it-IT"/>
              <a:pPr/>
              <a:t>25/02/22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9F1B321-994C-A747-95AE-A62CDC2B30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A14017-EACC-CE45-BE6A-64E229EA0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BE22F-267B-8F42-966B-9519CD8891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580B3-C9F7-1149-ABCB-B506EF0D6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2D92DF2-2625-694A-B055-DCC8DE0CE6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EE5E66-E3E0-DD45-B971-C0B7F60B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983A54-A986-C649-9D0A-F276D7551404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9DBD75-0D15-9F4A-A308-13B28914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CAD244-5A50-254D-B4EC-92B57C58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3E0E9-EF96-B347-81A5-89CF2BA09B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467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57323D-A785-334C-875F-F56343A6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23D6F-A2A0-F143-A13A-D180DA56B28C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73F221-ACA1-7C48-8AF1-8DECEB69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E87827-26BA-0045-88E1-E4EBC06B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E9CF7-360F-7244-8FDF-FD15E6105C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819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C41166-3C52-374E-9977-E5E08ABA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338E1-EA96-C148-A9AC-2B115648CEB3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703E91-4873-A14D-B7EE-5D8AD1DF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13D166-91F6-134A-A8C7-98D4476E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A9DCA-EB79-904E-82E0-71743B5C71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501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7E244-DB45-2B48-9761-8A554E96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3CEB-CDA1-EA41-8B4E-311B496424C3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678261-704B-E748-8336-7EE4801D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356976-57A4-6B40-BE8E-9887E5E9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218A5-4358-C34F-9748-21D7362D6F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646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6B82EE-0E8B-5C4B-B253-D218512B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9C842B-64B6-FA47-8662-754A68D9B3B9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929477-9A3D-E240-AB8D-258898CC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4ACE0-A868-3749-BD47-724ED9E9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827BD-BB65-BE42-A902-3205F5D52C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605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CE542B93-159A-4641-A0F4-F9D0E240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17A8F-47EF-EB4A-A18D-EC93D4EECE67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E3DAB1A-CACD-6344-BA17-6E03B01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F9A1091-017C-DD40-B6DE-57A6279C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4D7D4-B9E6-AC46-83C8-C0363A8DAB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853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C2B8CEA-104F-ED44-ADA1-814788ED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4065E1-A8EC-034B-8BB1-3F6EC1406748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29A6516-7539-7141-A338-01A3DF26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E0880576-509F-C34E-8B97-CE782B1F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0E6C6-E514-C24D-8CE4-A6CDFB7FDE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896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BF09962A-D8BA-AA4D-BB4A-75FBA7CD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6175F9-FEEE-6344-8221-47EA2750BB70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52506A70-848D-E74C-AB8E-8A310221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CBEBFB2D-21D9-854F-8380-CB6B286A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DA3CF-2C64-4E4C-BBF1-9C34EFC3E6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A349A9FF-987C-7C43-BF0D-2F29E163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DC5F-D167-0245-8ACE-555156B7FE97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FA10E37B-CAE2-2E4A-8906-E194AC88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39E47FAC-FEAF-E642-8399-AAC36BDB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17B7D-1B9D-3746-9005-38D74397EC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484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95E73CF-6FE7-434E-9187-993F962D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AACE8-E4E1-F349-ADA6-E8476F5F5E32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402D151-B6B7-3442-9FAF-6C98FBA0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541A88A-65CC-684A-8E0B-2676A82E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51465-C977-5F4D-81CF-6B31010572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053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E26A61F-8F41-FF45-8B4C-0F6E167E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877A4-29CB-A941-855F-93752C4B974E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FDF62FB-34FD-AE4D-9882-0490CB57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6BDF846-39FE-0647-AB0E-5913BCA8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27903-C2B5-FE49-A575-6EFF37DC1A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0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FA1A236-AABA-4C44-AAFD-C539D99F96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CC4F4855-7D2C-894C-AD9A-DA91EF350A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EBA947-0761-4E46-962B-E9A511002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F0224CC-D8AA-EB40-A1C2-6BA44F8D2553}" type="datetime1">
              <a:rPr lang="it-IT" altLang="it-IT" smtClean="0"/>
              <a:t>25/02/22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C87DF-D5DD-F749-BAD9-70D142644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35AD15-CB2E-7140-9CB2-16CDCBACF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258C239-555A-9249-843B-3DD32A4C564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>
            <a:extLst>
              <a:ext uri="{FF2B5EF4-FFF2-40B4-BE49-F238E27FC236}">
                <a16:creationId xmlns:a16="http://schemas.microsoft.com/office/drawing/2014/main" id="{9CC05C0E-2F92-6349-9FAE-1A61F9B8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31" y="2492896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Funzione derivata</a:t>
            </a:r>
          </a:p>
        </p:txBody>
      </p:sp>
      <p:sp>
        <p:nvSpPr>
          <p:cNvPr id="15363" name="Slide Number Placeholder 5">
            <a:extLst>
              <a:ext uri="{FF2B5EF4-FFF2-40B4-BE49-F238E27FC236}">
                <a16:creationId xmlns:a16="http://schemas.microsoft.com/office/drawing/2014/main" id="{0B459588-3F32-4043-BDF1-91CE18FC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3FEE0B-BA3A-D541-A2CF-8D7F6181866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Footer Placeholder 6">
            <a:extLst>
              <a:ext uri="{FF2B5EF4-FFF2-40B4-BE49-F238E27FC236}">
                <a16:creationId xmlns:a16="http://schemas.microsoft.com/office/drawing/2014/main" id="{E055B69A-7D34-0340-B655-7278A4CF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itolo 1">
            <a:extLst>
              <a:ext uri="{FF2B5EF4-FFF2-40B4-BE49-F238E27FC236}">
                <a16:creationId xmlns:a16="http://schemas.microsoft.com/office/drawing/2014/main" id="{B83971F6-1A3A-C94D-8B67-D5012B7F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32" y="222024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Calcolare la funzione derivata di y = x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30725" name="Slide Number Placeholder 3">
            <a:extLst>
              <a:ext uri="{FF2B5EF4-FFF2-40B4-BE49-F238E27FC236}">
                <a16:creationId xmlns:a16="http://schemas.microsoft.com/office/drawing/2014/main" id="{E45AB466-BB8C-294D-8EC4-DD60D824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985D69-5D18-274E-923E-82B42EDA032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726" name="Footer Placeholder 4">
            <a:extLst>
              <a:ext uri="{FF2B5EF4-FFF2-40B4-BE49-F238E27FC236}">
                <a16:creationId xmlns:a16="http://schemas.microsoft.com/office/drawing/2014/main" id="{E092DC33-08DB-3A4A-92CD-120FD3DD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B1F5D446-610E-CF45-8E03-1E7177E0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01" y="945893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Rivediamo il procedimento da seguire per calcolare la derivata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in alcuni punti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1127C39-E7D4-9F44-9BFB-8A24344963C5}"/>
              </a:ext>
            </a:extLst>
          </p:cNvPr>
          <p:cNvGrpSpPr/>
          <p:nvPr/>
        </p:nvGrpSpPr>
        <p:grpSpPr>
          <a:xfrm>
            <a:off x="300616" y="1985718"/>
            <a:ext cx="8557782" cy="4385434"/>
            <a:chOff x="300616" y="1985718"/>
            <a:chExt cx="8557782" cy="4385434"/>
          </a:xfrm>
        </p:grpSpPr>
        <p:sp>
          <p:nvSpPr>
            <p:cNvPr id="30728" name="TextBox 11">
              <a:extLst>
                <a:ext uri="{FF2B5EF4-FFF2-40B4-BE49-F238E27FC236}">
                  <a16:creationId xmlns:a16="http://schemas.microsoft.com/office/drawing/2014/main" id="{F22186F8-0487-A44B-8D1B-3310408DA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8915" y="2192826"/>
              <a:ext cx="1173832" cy="523220"/>
            </a:xfrm>
            <a:prstGeom prst="rect">
              <a:avLst/>
            </a:prstGeom>
            <a:solidFill>
              <a:srgbClr val="FFF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it-IT" alt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0731" name="TextBox 14">
              <a:extLst>
                <a:ext uri="{FF2B5EF4-FFF2-40B4-BE49-F238E27FC236}">
                  <a16:creationId xmlns:a16="http://schemas.microsoft.com/office/drawing/2014/main" id="{BE0C9E16-FCB0-4549-9D4B-4FF37F599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3656" y="3014554"/>
              <a:ext cx="3234742" cy="1200329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b="1" dirty="0"/>
                <a:t>Posso evitare di ripetere lo stesso calcolo tante volte?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1814A47-8608-6D48-B379-2E8AAAFE9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1985718"/>
              <a:ext cx="5245100" cy="21844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F6CDCF0-B5B4-BB41-933F-ED5B3C92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16" y="4110552"/>
              <a:ext cx="5600700" cy="2260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olo 1">
            <a:extLst>
              <a:ext uri="{FF2B5EF4-FFF2-40B4-BE49-F238E27FC236}">
                <a16:creationId xmlns:a16="http://schemas.microsoft.com/office/drawing/2014/main" id="{C377551B-5217-A343-9E4D-BE0CE83B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Calcolare la funzione derivata di y = x</a:t>
            </a:r>
            <a:r>
              <a:rPr lang="it-IT" altLang="it-IT" sz="4000" b="1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03C326D-B715-4D44-9401-F32D73CC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FB0475-A56A-9B4B-8F85-32856CFC9A7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1749" name="Footer Placeholder 4">
            <a:extLst>
              <a:ext uri="{FF2B5EF4-FFF2-40B4-BE49-F238E27FC236}">
                <a16:creationId xmlns:a16="http://schemas.microsoft.com/office/drawing/2014/main" id="{2E51A8E0-FBD7-2043-B813-0D2A8A08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4FCEED47-26B8-7142-B8C7-BDE18806A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Basta eseguire il calcolo una sola volta, a partire da un punto di ascissa x.</a:t>
            </a:r>
          </a:p>
        </p:txBody>
      </p:sp>
      <p:sp>
        <p:nvSpPr>
          <p:cNvPr id="31752" name="Rectangle 16">
            <a:extLst>
              <a:ext uri="{FF2B5EF4-FFF2-40B4-BE49-F238E27FC236}">
                <a16:creationId xmlns:a16="http://schemas.microsoft.com/office/drawing/2014/main" id="{7F769CED-FA61-744D-8A06-E3AE3A85D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09120"/>
            <a:ext cx="8534400" cy="1570038"/>
          </a:xfrm>
          <a:prstGeom prst="rect">
            <a:avLst/>
          </a:prstGeom>
          <a:solidFill>
            <a:srgbClr val="FFFEE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Osserva le lettere </a:t>
            </a:r>
            <a:r>
              <a:rPr lang="it-IT" altLang="it-IT" b="1" i="1" dirty="0">
                <a:solidFill>
                  <a:srgbClr val="0000FF"/>
                </a:solidFill>
              </a:rPr>
              <a:t>x</a:t>
            </a:r>
            <a:r>
              <a:rPr lang="it-IT" altLang="it-IT" b="1" dirty="0"/>
              <a:t> ed </a:t>
            </a:r>
            <a:r>
              <a:rPr lang="it-IT" altLang="it-IT" b="1" i="1" dirty="0">
                <a:solidFill>
                  <a:srgbClr val="FF0000"/>
                </a:solidFill>
              </a:rPr>
              <a:t>h</a:t>
            </a:r>
            <a:r>
              <a:rPr lang="it-IT" altLang="it-IT" b="1" dirty="0"/>
              <a:t> nel calcolo del limite: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FF0000"/>
                </a:solidFill>
              </a:rPr>
              <a:t>la variabile </a:t>
            </a:r>
            <a:r>
              <a:rPr lang="it-IT" altLang="it-IT" b="1" i="1" dirty="0">
                <a:solidFill>
                  <a:srgbClr val="FF0000"/>
                </a:solidFill>
              </a:rPr>
              <a:t>h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/>
              <a:t>assume valori sempre più vicini a 0;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FF"/>
                </a:solidFill>
              </a:rPr>
              <a:t>la lettera </a:t>
            </a:r>
            <a:r>
              <a:rPr lang="it-IT" altLang="it-IT" b="1" i="1" dirty="0">
                <a:solidFill>
                  <a:srgbClr val="0000FF"/>
                </a:solidFill>
              </a:rPr>
              <a:t>x</a:t>
            </a:r>
            <a:r>
              <a:rPr lang="it-IT" altLang="it-IT" b="1" dirty="0">
                <a:solidFill>
                  <a:srgbClr val="0000FF"/>
                </a:solidFill>
              </a:rPr>
              <a:t> </a:t>
            </a:r>
            <a:r>
              <a:rPr lang="it-IT" altLang="it-IT" b="1" dirty="0"/>
              <a:t>indica una </a:t>
            </a:r>
            <a:r>
              <a:rPr lang="it-IT" altLang="it-IT" b="1" i="1" dirty="0"/>
              <a:t>generica</a:t>
            </a:r>
            <a:r>
              <a:rPr lang="it-IT" altLang="it-IT" b="1" dirty="0"/>
              <a:t> ascissa che </a:t>
            </a:r>
            <a:r>
              <a:rPr lang="it-IT" altLang="it-IT" b="1" dirty="0">
                <a:solidFill>
                  <a:srgbClr val="0000FF"/>
                </a:solidFill>
              </a:rPr>
              <a:t>rimane fissa durante il calcolo del limite.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22CB56-C570-9546-BE0A-67961EFF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66055"/>
            <a:ext cx="7315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olo 1">
            <a:extLst>
              <a:ext uri="{FF2B5EF4-FFF2-40B4-BE49-F238E27FC236}">
                <a16:creationId xmlns:a16="http://schemas.microsoft.com/office/drawing/2014/main" id="{D10C5C83-B1A9-D64F-A52E-0FC255C6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Funzione derivata e derivata in un punto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9ED619B7-C709-4340-9B4A-F1034446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ACCA02E-C409-7146-BA0C-E28A9F340A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2774" name="Footer Placeholder 4">
            <a:extLst>
              <a:ext uri="{FF2B5EF4-FFF2-40B4-BE49-F238E27FC236}">
                <a16:creationId xmlns:a16="http://schemas.microsoft.com/office/drawing/2014/main" id="{4B59AD11-B54C-5848-82E8-34F675E3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2775" name="TextBox 7">
            <a:extLst>
              <a:ext uri="{FF2B5EF4-FFF2-40B4-BE49-F238E27FC236}">
                <a16:creationId xmlns:a16="http://schemas.microsoft.com/office/drawing/2014/main" id="{7964CBBA-CDEC-4D4F-AD9F-0421A4DDB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74713"/>
            <a:ext cx="8077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Abbiamo così trovato che </a:t>
            </a:r>
            <a:r>
              <a:rPr lang="it-IT" alt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solidFill>
                  <a:srgbClr val="0000FF"/>
                </a:solidFill>
              </a:rPr>
              <a:t> è la formula che descrive la derivata di y = x</a:t>
            </a:r>
            <a:r>
              <a:rPr lang="it-IT" altLang="it-IT" b="1" baseline="30000" dirty="0">
                <a:solidFill>
                  <a:srgbClr val="0000FF"/>
                </a:solidFill>
              </a:rPr>
              <a:t>3</a:t>
            </a:r>
            <a:r>
              <a:rPr lang="it-IT" altLang="it-IT" b="1" dirty="0">
                <a:solidFill>
                  <a:srgbClr val="0000FF"/>
                </a:solidFill>
              </a:rPr>
              <a:t> per qualunque x.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Ecco i simboli più comunemente usati per descrivere la funzione derivata.</a:t>
            </a:r>
          </a:p>
          <a:p>
            <a:pPr eaLnBrk="1" hangingPunct="1"/>
            <a:endParaRPr lang="it-IT" altLang="it-IT" b="1" dirty="0"/>
          </a:p>
        </p:txBody>
      </p:sp>
      <p:sp>
        <p:nvSpPr>
          <p:cNvPr id="32777" name="Rectangle 13">
            <a:extLst>
              <a:ext uri="{FF2B5EF4-FFF2-40B4-BE49-F238E27FC236}">
                <a16:creationId xmlns:a16="http://schemas.microsoft.com/office/drawing/2014/main" id="{E0AAE5FC-E4DA-8843-A364-A4EEA8B87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3490638"/>
            <a:ext cx="8458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Ora provo a calcolare la derivata di y = x</a:t>
            </a:r>
            <a:r>
              <a:rPr lang="it-IT" altLang="it-IT" b="1" baseline="30000" dirty="0">
                <a:latin typeface="Arial Narrow Bold" panose="020B0606020202030204" pitchFamily="34" charset="0"/>
              </a:rPr>
              <a:t>3</a:t>
            </a:r>
            <a:r>
              <a:rPr lang="it-IT" altLang="it-IT" b="1" dirty="0">
                <a:latin typeface="Arial Narrow Bold" panose="020B0606020202030204" pitchFamily="34" charset="0"/>
              </a:rPr>
              <a:t> in x = ½.</a:t>
            </a:r>
          </a:p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Ricomincio a calcolare rapporto incrementale e limite? </a:t>
            </a:r>
          </a:p>
          <a:p>
            <a:pPr algn="ctr" eaLnBrk="1" hangingPunct="1"/>
            <a:r>
              <a:rPr lang="it-IT" altLang="it-IT" sz="2800" b="1" dirty="0">
                <a:latin typeface="Arial Narrow Bold" panose="020B0606020202030204" pitchFamily="34" charset="0"/>
              </a:rPr>
              <a:t>No!</a:t>
            </a:r>
          </a:p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Ho già eseguito quei calcoli per qualunque x; perché ripeterli?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71AA8A-7011-DF48-9BA0-0A7329C46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469950"/>
            <a:ext cx="47625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8913A4-D58C-5C40-9DF8-2ACA8FF08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136824"/>
            <a:ext cx="25527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5F385329-C47B-5749-99BC-3C07F3CA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Simboli per la derivata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5E8A7529-BE47-DB46-8CA9-7D67B5C2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14D6D9-0B78-9D44-8FA0-45413D6F597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3796" name="Footer Placeholder 4">
            <a:extLst>
              <a:ext uri="{FF2B5EF4-FFF2-40B4-BE49-F238E27FC236}">
                <a16:creationId xmlns:a16="http://schemas.microsoft.com/office/drawing/2014/main" id="{5FA45671-1CC7-BD43-BE3F-DE00D296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929C91E-B051-D14A-8D91-08DDFE9451E8}"/>
              </a:ext>
            </a:extLst>
          </p:cNvPr>
          <p:cNvGrpSpPr/>
          <p:nvPr/>
        </p:nvGrpSpPr>
        <p:grpSpPr>
          <a:xfrm>
            <a:off x="152400" y="990600"/>
            <a:ext cx="8818563" cy="5276850"/>
            <a:chOff x="152400" y="990600"/>
            <a:chExt cx="8818563" cy="5276850"/>
          </a:xfrm>
        </p:grpSpPr>
        <p:sp>
          <p:nvSpPr>
            <p:cNvPr id="33797" name="TextBox 4">
              <a:extLst>
                <a:ext uri="{FF2B5EF4-FFF2-40B4-BE49-F238E27FC236}">
                  <a16:creationId xmlns:a16="http://schemas.microsoft.com/office/drawing/2014/main" id="{1B1349EC-BEE8-F24C-BFEF-7C8A2F7DD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990600"/>
              <a:ext cx="792480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b="1">
                  <a:latin typeface="Arial Narrow Bold" panose="020B0606020202030204" pitchFamily="34" charset="0"/>
                </a:rPr>
                <a:t>Gli studi di Newton e Lebniz (fine 1600) sono solo l’inizio di un ricco filone di ricerche che coinvolge molti scienziati. Perciò troviamo vari simboli per indicare la funzione derivata. Ecco un elenco per confrontare i simboli più diffusi. </a:t>
              </a:r>
            </a:p>
          </p:txBody>
        </p:sp>
        <p:pic>
          <p:nvPicPr>
            <p:cNvPr id="33798" name="Picture 6" descr="Schermata 2014-11-12 alle 10.43.32.png">
              <a:extLst>
                <a:ext uri="{FF2B5EF4-FFF2-40B4-BE49-F238E27FC236}">
                  <a16:creationId xmlns:a16="http://schemas.microsoft.com/office/drawing/2014/main" id="{9DF81F4F-2471-5843-8260-9ECD16C7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8818563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TextBox 7">
              <a:extLst>
                <a:ext uri="{FF2B5EF4-FFF2-40B4-BE49-F238E27FC236}">
                  <a16:creationId xmlns:a16="http://schemas.microsoft.com/office/drawing/2014/main" id="{7E956352-0795-DB41-98D0-FCF21B366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5867400"/>
              <a:ext cx="1219200" cy="40005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000" b="1">
                  <a:latin typeface="Arial Narrow Bold" panose="020B0606020202030204" pitchFamily="34" charset="0"/>
                </a:rPr>
                <a:t> In fisica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1467A4-96E5-0347-9537-FDE9BCB118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33400" y="5334000"/>
              <a:ext cx="1066800" cy="53340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olo 1">
            <a:extLst>
              <a:ext uri="{FF2B5EF4-FFF2-40B4-BE49-F238E27FC236}">
                <a16:creationId xmlns:a16="http://schemas.microsoft.com/office/drawing/2014/main" id="{629F552C-BE89-6940-B914-DB84D663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62" y="188179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Il calcolo differenziale</a:t>
            </a:r>
            <a:endParaRPr lang="it-IT" altLang="it-IT" sz="4000" b="1" baseline="30000" dirty="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7A8AB22-4D05-5C4A-9931-9CED6047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84E3C5-A0C7-2C4B-A03B-049A54B9E94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821" name="Footer Placeholder 4">
            <a:extLst>
              <a:ext uri="{FF2B5EF4-FFF2-40B4-BE49-F238E27FC236}">
                <a16:creationId xmlns:a16="http://schemas.microsoft.com/office/drawing/2014/main" id="{81301CCF-BED5-934C-B9CA-0EE2AC56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Enrico </a:t>
            </a:r>
            <a:r>
              <a:rPr lang="it-IT" altLang="it-IT" sz="1200" dirty="0" err="1">
                <a:solidFill>
                  <a:srgbClr val="898989"/>
                </a:solidFill>
                <a:latin typeface="Calibri" panose="020F0502020204030204" pitchFamily="34" charset="0"/>
              </a:rPr>
              <a:t>Pietropoli</a:t>
            </a:r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, 2022</a:t>
            </a:r>
          </a:p>
        </p:txBody>
      </p:sp>
      <p:sp>
        <p:nvSpPr>
          <p:cNvPr id="34822" name="TextBox 7">
            <a:extLst>
              <a:ext uri="{FF2B5EF4-FFF2-40B4-BE49-F238E27FC236}">
                <a16:creationId xmlns:a16="http://schemas.microsoft.com/office/drawing/2014/main" id="{87DADE71-E29A-8E4F-B04A-4FA5759D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Riprendiamo alcuni  simboli per riflettere sulla notazione di </a:t>
            </a:r>
            <a:r>
              <a:rPr lang="it-IT" altLang="it-IT" b="1" dirty="0" err="1">
                <a:latin typeface="Arial Narrow Bold" panose="020B0606020202030204" pitchFamily="34" charset="0"/>
              </a:rPr>
              <a:t>Leibniz</a:t>
            </a:r>
            <a:r>
              <a:rPr lang="it-IT" altLang="it-IT" b="1" dirty="0">
                <a:latin typeface="Arial Narrow Bold" panose="020B0606020202030204" pitchFamily="34" charset="0"/>
              </a:rPr>
              <a:t>.</a:t>
            </a:r>
          </a:p>
        </p:txBody>
      </p:sp>
      <p:sp>
        <p:nvSpPr>
          <p:cNvPr id="34824" name="TextBox 12">
            <a:extLst>
              <a:ext uri="{FF2B5EF4-FFF2-40B4-BE49-F238E27FC236}">
                <a16:creationId xmlns:a16="http://schemas.microsoft.com/office/drawing/2014/main" id="{3667D690-11B5-2945-969C-95489124C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62" y="5110201"/>
            <a:ext cx="8559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Questa idea di </a:t>
            </a:r>
            <a:r>
              <a:rPr lang="it-IT" altLang="it-IT" b="1" dirty="0" err="1">
                <a:latin typeface="Arial Narrow" panose="020B0604020202020204" pitchFamily="34" charset="0"/>
              </a:rPr>
              <a:t>Lebniz</a:t>
            </a:r>
            <a:r>
              <a:rPr lang="it-IT" altLang="it-IT" b="1" dirty="0">
                <a:latin typeface="Arial Narrow" panose="020B0604020202020204" pitchFamily="34" charset="0"/>
              </a:rPr>
              <a:t> è stata approfondita e precisata fino a portare al concetto di limite.</a:t>
            </a:r>
            <a:endParaRPr lang="it-IT" altLang="it-IT" b="1" dirty="0"/>
          </a:p>
        </p:txBody>
      </p:sp>
      <p:sp>
        <p:nvSpPr>
          <p:cNvPr id="34825" name="TextBox 13">
            <a:extLst>
              <a:ext uri="{FF2B5EF4-FFF2-40B4-BE49-F238E27FC236}">
                <a16:creationId xmlns:a16="http://schemas.microsoft.com/office/drawing/2014/main" id="{B332C5D7-C43A-674B-B87C-BF24C133A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2" y="5952391"/>
            <a:ext cx="8610600" cy="461963"/>
          </a:xfrm>
          <a:prstGeom prst="rect">
            <a:avLst/>
          </a:prstGeom>
          <a:solidFill>
            <a:srgbClr val="FFFEE8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Nasce così il calcolo </a:t>
            </a:r>
            <a:r>
              <a:rPr lang="it-IT" altLang="it-IT" b="1" i="1" dirty="0">
                <a:solidFill>
                  <a:srgbClr val="0000FF"/>
                </a:solidFill>
              </a:rPr>
              <a:t>differenziale</a:t>
            </a:r>
            <a:r>
              <a:rPr lang="it-IT" altLang="it-IT" b="1" dirty="0">
                <a:solidFill>
                  <a:srgbClr val="0000FF"/>
                </a:solidFill>
              </a:rPr>
              <a:t> o calcolo </a:t>
            </a:r>
            <a:r>
              <a:rPr lang="it-IT" altLang="it-IT" b="1" i="1" dirty="0">
                <a:solidFill>
                  <a:srgbClr val="0000FF"/>
                </a:solidFill>
              </a:rPr>
              <a:t>infinitesimale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BF2A12-222E-EB4E-9CE2-E3660504D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8526"/>
          <a:stretch/>
        </p:blipFill>
        <p:spPr>
          <a:xfrm>
            <a:off x="1763688" y="1353438"/>
            <a:ext cx="4882238" cy="138869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A3024A61-FDD7-8841-9BCC-308B350EE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781396"/>
            <a:ext cx="87849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Per</a:t>
            </a: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it-IT" altLang="it-IT" b="1" i="1" dirty="0">
                <a:latin typeface="Arial Narrow" panose="020B0604020202020204" pitchFamily="34" charset="0"/>
              </a:rPr>
              <a:t> </a:t>
            </a:r>
            <a:r>
              <a:rPr lang="it-IT" altLang="it-IT" b="1" dirty="0">
                <a:latin typeface="Arial Narrow" panose="020B0604020202020204" pitchFamily="34" charset="0"/>
              </a:rPr>
              <a:t>(o</a:t>
            </a: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latin typeface="Arial Narrow" panose="020B0604020202020204" pitchFamily="34" charset="0"/>
              </a:rPr>
              <a:t>troviamo vari nomi:</a:t>
            </a:r>
          </a:p>
          <a:p>
            <a:pPr eaLnBrk="1" hangingPunct="1">
              <a:buFontTx/>
              <a:buChar char="-"/>
            </a:pP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</a:rPr>
              <a:t>d</a:t>
            </a:r>
            <a:r>
              <a:rPr lang="it-IT" altLang="it-IT" b="1" dirty="0">
                <a:latin typeface="Arial Narrow" panose="020B0604020202020204" pitchFamily="34" charset="0"/>
              </a:rPr>
              <a:t>ifferenza fra due valori infinitamente vicini di</a:t>
            </a: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dirty="0">
                <a:latin typeface="Arial Narrow" panose="020B0604020202020204" pitchFamily="34" charset="0"/>
              </a:rPr>
              <a:t>(o di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latin typeface="Arial Narrow" panose="020B0604020202020204" pitchFamily="34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</a:rPr>
              <a:t>d</a:t>
            </a:r>
            <a:r>
              <a:rPr lang="it-IT" altLang="it-IT" b="1" dirty="0">
                <a:latin typeface="Arial Narrow" panose="020B0604020202020204" pitchFamily="34" charset="0"/>
              </a:rPr>
              <a:t>ifferenza infinitesima;</a:t>
            </a:r>
          </a:p>
          <a:p>
            <a:pPr eaLnBrk="1" hangingPunct="1">
              <a:buFontTx/>
              <a:buChar char="-"/>
            </a:pP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</a:rPr>
              <a:t>d</a:t>
            </a:r>
            <a:r>
              <a:rPr lang="it-IT" altLang="it-IT" b="1" dirty="0">
                <a:latin typeface="Arial Narrow" panose="020B0604020202020204" pitchFamily="34" charset="0"/>
              </a:rPr>
              <a:t>ifferenziale.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DBA1787-3276-DE4D-A554-10024805BC9F}"/>
              </a:ext>
            </a:extLst>
          </p:cNvPr>
          <p:cNvSpPr/>
          <p:nvPr/>
        </p:nvSpPr>
        <p:spPr>
          <a:xfrm>
            <a:off x="179512" y="4267277"/>
            <a:ext cx="8784976" cy="830997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Tutti nomi richiamano una stessa idea:</a:t>
            </a:r>
            <a:r>
              <a:rPr lang="it-IT" altLang="it-IT" dirty="0">
                <a:latin typeface="Arial Narrow" panose="020B0604020202020204" pitchFamily="34" charset="0"/>
              </a:rPr>
              <a:t>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indica un numero vicinissimo a 0, ma non esattamente 0, in modo da poter dividere per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it-IT" altLang="it-IT" b="1" dirty="0">
                <a:latin typeface="Arial Narrow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olo 1">
            <a:extLst>
              <a:ext uri="{FF2B5EF4-FFF2-40B4-BE49-F238E27FC236}">
                <a16:creationId xmlns:a16="http://schemas.microsoft.com/office/drawing/2014/main" id="{F842CC17-3757-4F48-9933-5D0F33BC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Come è organizzato il calcolo differenziale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3619726-85CC-EF45-9700-CFA99748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4857E8-5777-6D46-A74F-4D907E8EB48D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5845" name="Footer Placeholder 4">
            <a:extLst>
              <a:ext uri="{FF2B5EF4-FFF2-40B4-BE49-F238E27FC236}">
                <a16:creationId xmlns:a16="http://schemas.microsoft.com/office/drawing/2014/main" id="{5284F0B6-FB40-244C-84CB-038712D9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5846" name="TextBox 9">
            <a:extLst>
              <a:ext uri="{FF2B5EF4-FFF2-40B4-BE49-F238E27FC236}">
                <a16:creationId xmlns:a16="http://schemas.microsoft.com/office/drawing/2014/main" id="{3A9437E7-C313-1A43-920D-50BC9F9A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8077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Il calcolo differenziale studia le derivate.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Pensa alle tante funzioni che hai incontrato finora: calcolare il limite del rapporto incrementale per tutte queste funzioni sarebbe un lavoro lunghissimo!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Ecco invece il percorso molto più rapido che seguiremo:</a:t>
            </a:r>
          </a:p>
        </p:txBody>
      </p:sp>
      <p:pic>
        <p:nvPicPr>
          <p:cNvPr id="35847" name="Picture 10" descr="Schermata 2014-11-13 alle 09.18.43.png">
            <a:extLst>
              <a:ext uri="{FF2B5EF4-FFF2-40B4-BE49-F238E27FC236}">
                <a16:creationId xmlns:a16="http://schemas.microsoft.com/office/drawing/2014/main" id="{EF3C5CD8-B968-E540-85F9-A044E573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85" y="4622144"/>
            <a:ext cx="345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BF1A5C-5F6F-694E-A457-6C005379D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343400"/>
            <a:ext cx="4076700" cy="18669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880E8FB-41A9-8E4F-8850-26B7D10C431E}"/>
              </a:ext>
            </a:extLst>
          </p:cNvPr>
          <p:cNvSpPr/>
          <p:nvPr/>
        </p:nvSpPr>
        <p:spPr>
          <a:xfrm>
            <a:off x="612676" y="2929592"/>
            <a:ext cx="8223448" cy="1569660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Calcolo le derivate di poche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funzioni elementari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le regole dell’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Algebra delle derivate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calcolare le derivate di tutte le funzioni ottenute da quelle elementari con procedimenti noti. 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43C34309-F074-8C49-B868-9F4A604A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8520" y="546045"/>
            <a:ext cx="9252520" cy="6096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Calcolare la derivata di funzioni elementari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16386" name="Footer Placeholder 6">
            <a:extLst>
              <a:ext uri="{FF2B5EF4-FFF2-40B4-BE49-F238E27FC236}">
                <a16:creationId xmlns:a16="http://schemas.microsoft.com/office/drawing/2014/main" id="{5E9E51A9-76F5-6D4B-B4C5-6F59E305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87E7C0C0-21D3-6D4B-8017-443A0E7E71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B8191-2E6A-1C4C-9090-487D19960EC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1424EA1-17E3-1F40-B3CA-7B030D8B6D08}"/>
              </a:ext>
            </a:extLst>
          </p:cNvPr>
          <p:cNvGrpSpPr/>
          <p:nvPr/>
        </p:nvGrpSpPr>
        <p:grpSpPr>
          <a:xfrm>
            <a:off x="457200" y="1276349"/>
            <a:ext cx="8229600" cy="4832092"/>
            <a:chOff x="457200" y="1124716"/>
            <a:chExt cx="8229600" cy="4832092"/>
          </a:xfrm>
        </p:grpSpPr>
        <p:sp>
          <p:nvSpPr>
            <p:cNvPr id="16388" name="TextBox 4">
              <a:extLst>
                <a:ext uri="{FF2B5EF4-FFF2-40B4-BE49-F238E27FC236}">
                  <a16:creationId xmlns:a16="http://schemas.microsoft.com/office/drawing/2014/main" id="{C3C47D0D-DFDE-1A41-82E3-0CE7F1576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1124716"/>
              <a:ext cx="8229600" cy="4832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latin typeface="Arial Narrow Bold" panose="020B0606020202030204" pitchFamily="34" charset="0"/>
                </a:rPr>
                <a:t>Comincio subito a calcolare funzioni derivate di funzioni elementari.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latin typeface="Arial Narrow Bold" panose="020B0606020202030204" pitchFamily="34" charset="0"/>
                </a:rPr>
                <a:t>Il procedimento di calcolo sarà sempre lo stesso:</a:t>
              </a:r>
            </a:p>
            <a:p>
              <a:pPr eaLnBrk="1" hangingPunct="1">
                <a:spcBef>
                  <a:spcPct val="0"/>
                </a:spcBef>
                <a:buFontTx/>
                <a:buAutoNum type="arabicPeriod"/>
              </a:pPr>
              <a:r>
                <a:rPr lang="it-IT" altLang="it-IT" sz="2800" b="1" dirty="0">
                  <a:solidFill>
                    <a:srgbClr val="0000FF"/>
                  </a:solidFill>
                  <a:latin typeface="Arial Narrow Bold" panose="020B0606020202030204" pitchFamily="34" charset="0"/>
                </a:rPr>
                <a:t>Calcolo il rapporto incrementale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solidFill>
                    <a:srgbClr val="0000FF"/>
                  </a:solidFill>
                  <a:latin typeface="Arial Narrow Bold" panose="020B0606020202030204" pitchFamily="34" charset="0"/>
                </a:rPr>
                <a:t>2. Calcolo il limite del rapporto incrementale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AutoNum type="arabicPeriod"/>
              </a:pPr>
              <a:endParaRPr lang="it-IT" altLang="it-IT" sz="2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solidFill>
                    <a:srgbClr val="008000"/>
                  </a:solidFill>
                  <a:latin typeface="Arial Narrow Bold" panose="020B0606020202030204" pitchFamily="34" charset="0"/>
                </a:rPr>
                <a:t>E ricorderò sempre di osservare la derivata come pendenza della retta tangente al grafico della funzione.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96DFE46-CF61-2340-ABC5-701A07A68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6"/>
            <a:stretch/>
          </p:blipFill>
          <p:spPr>
            <a:xfrm>
              <a:off x="3041576" y="2868635"/>
              <a:ext cx="2952328" cy="85060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006AC68-AEB0-0F45-AF9B-4A48C46FD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0"/>
            <a:stretch/>
          </p:blipFill>
          <p:spPr>
            <a:xfrm>
              <a:off x="2411760" y="4205891"/>
              <a:ext cx="4016573" cy="899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2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>
            <a:extLst>
              <a:ext uri="{FF2B5EF4-FFF2-40B4-BE49-F238E27FC236}">
                <a16:creationId xmlns:a16="http://schemas.microsoft.com/office/drawing/2014/main" id="{7B2E1A70-3212-6642-96DD-63AD71ED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74638"/>
            <a:ext cx="7315200" cy="639762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Derivata di </a:t>
            </a:r>
            <a:r>
              <a:rPr lang="it-IT" altLang="it-IT" b="1" i="1">
                <a:solidFill>
                  <a:srgbClr val="FF0000"/>
                </a:solidFill>
                <a:ea typeface="ＭＳ Ｐゴシック" panose="020B0600070205080204" pitchFamily="34" charset="-128"/>
              </a:rPr>
              <a:t>y = 3</a:t>
            </a:r>
          </a:p>
        </p:txBody>
      </p:sp>
      <p:sp>
        <p:nvSpPr>
          <p:cNvPr id="17410" name="Segnaposto piè di pagina 2">
            <a:extLst>
              <a:ext uri="{FF2B5EF4-FFF2-40B4-BE49-F238E27FC236}">
                <a16:creationId xmlns:a16="http://schemas.microsoft.com/office/drawing/2014/main" id="{ABFDDB7F-090B-284C-92E1-C917ACDE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Enrico </a:t>
            </a:r>
            <a:r>
              <a:rPr lang="it-IT" altLang="it-IT" sz="1200" dirty="0" err="1">
                <a:solidFill>
                  <a:srgbClr val="898989"/>
                </a:solidFill>
              </a:rPr>
              <a:t>Pietropoli</a:t>
            </a:r>
            <a:r>
              <a:rPr lang="it-IT" altLang="it-IT" sz="1200" dirty="0">
                <a:solidFill>
                  <a:srgbClr val="898989"/>
                </a:solidFill>
              </a:rPr>
              <a:t>, 2022</a:t>
            </a:r>
          </a:p>
        </p:txBody>
      </p:sp>
      <p:sp>
        <p:nvSpPr>
          <p:cNvPr id="17411" name="Segnaposto numero diapositiva 5">
            <a:extLst>
              <a:ext uri="{FF2B5EF4-FFF2-40B4-BE49-F238E27FC236}">
                <a16:creationId xmlns:a16="http://schemas.microsoft.com/office/drawing/2014/main" id="{9D9F9C33-CCE3-184F-B5F0-B320AC86A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39C337-B957-554E-98DF-D2B392F3ACF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2" name="TextBox 7">
            <a:extLst>
              <a:ext uri="{FF2B5EF4-FFF2-40B4-BE49-F238E27FC236}">
                <a16:creationId xmlns:a16="http://schemas.microsoft.com/office/drawing/2014/main" id="{4A4706EB-6826-D645-B50D-A3007D3DE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062466"/>
            <a:ext cx="681756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Comincio con funzioni semplici e ragiono con grafico e calcoli </a:t>
            </a:r>
          </a:p>
        </p:txBody>
      </p:sp>
      <p:pic>
        <p:nvPicPr>
          <p:cNvPr id="17413" name="Picture 9" descr="Schermata 2014-11-21 alle 12.17.05.png">
            <a:extLst>
              <a:ext uri="{FF2B5EF4-FFF2-40B4-BE49-F238E27FC236}">
                <a16:creationId xmlns:a16="http://schemas.microsoft.com/office/drawing/2014/main" id="{7FDCE94A-C1C2-634A-9D38-54667BB1E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85800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541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>
            <a:extLst>
              <a:ext uri="{FF2B5EF4-FFF2-40B4-BE49-F238E27FC236}">
                <a16:creationId xmlns:a16="http://schemas.microsoft.com/office/drawing/2014/main" id="{6F02B165-F4E4-B849-A2A8-5745384C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639763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Derivata di tutte le funzioni del tipo y = k </a:t>
            </a:r>
          </a:p>
        </p:txBody>
      </p:sp>
      <p:sp>
        <p:nvSpPr>
          <p:cNvPr id="18434" name="Segnaposto piè di pagina 2">
            <a:extLst>
              <a:ext uri="{FF2B5EF4-FFF2-40B4-BE49-F238E27FC236}">
                <a16:creationId xmlns:a16="http://schemas.microsoft.com/office/drawing/2014/main" id="{969AEE97-6319-E44F-B1C6-119C05F3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18435" name="Segnaposto numero diapositiva 5">
            <a:extLst>
              <a:ext uri="{FF2B5EF4-FFF2-40B4-BE49-F238E27FC236}">
                <a16:creationId xmlns:a16="http://schemas.microsoft.com/office/drawing/2014/main" id="{888FEFDE-2F7E-A44E-BBBF-84142CFF6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07C49C-1661-874F-9ECE-A4D9911F237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6" name="TextBox 6">
            <a:extLst>
              <a:ext uri="{FF2B5EF4-FFF2-40B4-BE49-F238E27FC236}">
                <a16:creationId xmlns:a16="http://schemas.microsoft.com/office/drawing/2014/main" id="{4487361A-4FEA-B94D-8CC0-DB275AF56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45" y="839082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Posso ripetere gli stessi ragionamenti, a partire da tutte le altre funzioni che descrivono rette con pendenza 0. Ecco che cosa trovo.</a:t>
            </a:r>
          </a:p>
        </p:txBody>
      </p:sp>
      <p:pic>
        <p:nvPicPr>
          <p:cNvPr id="9" name="Picture 8" descr="Schermata 2014-11-21 alle 13.04.23.png">
            <a:extLst>
              <a:ext uri="{FF2B5EF4-FFF2-40B4-BE49-F238E27FC236}">
                <a16:creationId xmlns:a16="http://schemas.microsoft.com/office/drawing/2014/main" id="{02A21E14-4A80-8E45-A21C-A0223D966730}"/>
              </a:ext>
            </a:extLst>
          </p:cNvPr>
          <p:cNvPicPr/>
          <p:nvPr/>
        </p:nvPicPr>
        <p:blipFill>
          <a:blip r:embed="rId3"/>
          <a:srcRect t="-801"/>
          <a:stretch>
            <a:fillRect/>
          </a:stretch>
        </p:blipFill>
        <p:spPr>
          <a:xfrm>
            <a:off x="579645" y="1862695"/>
            <a:ext cx="3457575" cy="3073400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8439" name="Object 2">
            <a:extLst>
              <a:ext uri="{FF2B5EF4-FFF2-40B4-BE49-F238E27FC236}">
                <a16:creationId xmlns:a16="http://schemas.microsoft.com/office/drawing/2014/main" id="{6FC758F1-3E04-B348-BD87-613F2CAC13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5257800"/>
          <a:ext cx="51133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4" imgW="8712200" imgH="1168400" progId="Equation.3">
                  <p:embed/>
                </p:oleObj>
              </mc:Choice>
              <mc:Fallback>
                <p:oleObj name="Equation" r:id="rId4" imgW="8712200" imgH="1168400" progId="Equation.3">
                  <p:embed/>
                  <p:pic>
                    <p:nvPicPr>
                      <p:cNvPr id="18439" name="Object 2">
                        <a:extLst>
                          <a:ext uri="{FF2B5EF4-FFF2-40B4-BE49-F238E27FC236}">
                            <a16:creationId xmlns:a16="http://schemas.microsoft.com/office/drawing/2014/main" id="{6FC758F1-3E04-B348-BD87-613F2CAC13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257800"/>
                        <a:ext cx="51133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1" name="Picture 13" descr="Schermata 2014-11-21 alle 13.20.49.png">
            <a:extLst>
              <a:ext uri="{FF2B5EF4-FFF2-40B4-BE49-F238E27FC236}">
                <a16:creationId xmlns:a16="http://schemas.microsoft.com/office/drawing/2014/main" id="{A3B59C5C-231A-A64B-B5D9-B8D6549EB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67" y="2595459"/>
            <a:ext cx="2457450" cy="17335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2D5C0011-E4A7-AE4C-90BD-BAB383CF2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00237"/>
            <a:ext cx="1905000" cy="82391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18443" name="TextBox 16">
            <a:extLst>
              <a:ext uri="{FF2B5EF4-FFF2-40B4-BE49-F238E27FC236}">
                <a16:creationId xmlns:a16="http://schemas.microsoft.com/office/drawing/2014/main" id="{001B44F7-6A5D-3C4C-B1FD-77314FA57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276449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Arial Narrow Bold" panose="020B0606020202030204" pitchFamily="34" charset="0"/>
              </a:rPr>
              <a:t>Derivata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2A7FB5-1AB7-E845-822A-32426D0A3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3" y="4965537"/>
            <a:ext cx="7751274" cy="13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>
            <a:extLst>
              <a:ext uri="{FF2B5EF4-FFF2-40B4-BE49-F238E27FC236}">
                <a16:creationId xmlns:a16="http://schemas.microsoft.com/office/drawing/2014/main" id="{5A0F5520-A644-2441-A8A4-629CC449B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derivata di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554" name="Segnaposto piè di pagina 2">
            <a:extLst>
              <a:ext uri="{FF2B5EF4-FFF2-40B4-BE49-F238E27FC236}">
                <a16:creationId xmlns:a16="http://schemas.microsoft.com/office/drawing/2014/main" id="{044D9C04-4DED-8245-94F9-54C304B1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3555" name="Segnaposto numero diapositiva 4">
            <a:extLst>
              <a:ext uri="{FF2B5EF4-FFF2-40B4-BE49-F238E27FC236}">
                <a16:creationId xmlns:a16="http://schemas.microsoft.com/office/drawing/2014/main" id="{0B05C577-64E4-1349-AB81-CDA2C8E1D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D7656B-77DD-8A41-B0E8-BC40C0962F2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3556" name="Picture 6" descr="Schermata 2014-11-22 alle 09.23.53.png">
            <a:extLst>
              <a:ext uri="{FF2B5EF4-FFF2-40B4-BE49-F238E27FC236}">
                <a16:creationId xmlns:a16="http://schemas.microsoft.com/office/drawing/2014/main" id="{3720801B-F393-624D-B385-6CBF4755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200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F959A-C905-1B48-9B09-CB4B6ECDCCA1}"/>
              </a:ext>
            </a:extLst>
          </p:cNvPr>
          <p:cNvSpPr txBox="1"/>
          <p:nvPr/>
        </p:nvSpPr>
        <p:spPr>
          <a:xfrm>
            <a:off x="1676400" y="5334000"/>
            <a:ext cx="5562600" cy="584200"/>
          </a:xfrm>
          <a:prstGeom prst="rect">
            <a:avLst/>
          </a:prstGeom>
          <a:solidFill>
            <a:srgbClr val="FFFDD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altLang="it-IT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ha come derivata  </a:t>
            </a:r>
            <a:r>
              <a:rPr lang="it-IT" altLang="it-IT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altLang="it-IT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403158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itolo 1">
            <a:extLst>
              <a:ext uri="{FF2B5EF4-FFF2-40B4-BE49-F238E27FC236}">
                <a16:creationId xmlns:a16="http://schemas.microsoft.com/office/drawing/2014/main" id="{62693970-4B9F-B146-838A-E628226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3590"/>
            <a:ext cx="85344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Richiamo la derivata in un punto</a:t>
            </a:r>
          </a:p>
        </p:txBody>
      </p:sp>
      <p:sp>
        <p:nvSpPr>
          <p:cNvPr id="23558" name="Slide Number Placeholder 3">
            <a:extLst>
              <a:ext uri="{FF2B5EF4-FFF2-40B4-BE49-F238E27FC236}">
                <a16:creationId xmlns:a16="http://schemas.microsoft.com/office/drawing/2014/main" id="{66FAADFF-CFB3-B047-B63B-D8D7764A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56350"/>
            <a:ext cx="4572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62DFD3-DA03-B64B-B3FA-389B8CD1AD2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3559" name="Footer Placeholder 4">
            <a:extLst>
              <a:ext uri="{FF2B5EF4-FFF2-40B4-BE49-F238E27FC236}">
                <a16:creationId xmlns:a16="http://schemas.microsoft.com/office/drawing/2014/main" id="{A67C54AC-834D-8748-BD70-D575B828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4751A8-99D8-1544-B721-EA83AEC47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2"/>
          <a:stretch/>
        </p:blipFill>
        <p:spPr>
          <a:xfrm>
            <a:off x="662059" y="2095682"/>
            <a:ext cx="8177141" cy="41015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5F5649-0F0D-3A46-A087-337BC74F1426}"/>
              </a:ext>
            </a:extLst>
          </p:cNvPr>
          <p:cNvSpPr txBox="1"/>
          <p:nvPr/>
        </p:nvSpPr>
        <p:spPr>
          <a:xfrm>
            <a:off x="674149" y="1201790"/>
            <a:ext cx="7795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Quando calcolo il limite per h che tende a zero del rapporto incrementale, posso trovare:</a:t>
            </a:r>
          </a:p>
        </p:txBody>
      </p:sp>
    </p:spTree>
    <p:extLst>
      <p:ext uri="{BB962C8B-B14F-4D97-AF65-F5344CB8AC3E}">
        <p14:creationId xmlns:p14="http://schemas.microsoft.com/office/powerpoint/2010/main" val="775145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>
            <a:extLst>
              <a:ext uri="{FF2B5EF4-FFF2-40B4-BE49-F238E27FC236}">
                <a16:creationId xmlns:a16="http://schemas.microsoft.com/office/drawing/2014/main" id="{AC0F44C8-DF26-FF42-BD21-9830A762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derivata di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it-IT" altLang="it-IT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</a:t>
            </a:r>
            <a:endParaRPr lang="it-IT" altLang="it-IT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7410" name="Picture 10" descr="Schermata 2014-11-23 alle 09.47.56.png">
            <a:extLst>
              <a:ext uri="{FF2B5EF4-FFF2-40B4-BE49-F238E27FC236}">
                <a16:creationId xmlns:a16="http://schemas.microsoft.com/office/drawing/2014/main" id="{8C17E8A1-8704-304A-BB3C-5C89E3F0D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8961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71A1D41-D225-B644-9654-91C79C71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14CFC42-88EF-5D46-AE4E-5DF13110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7945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4DCB44B0-4A01-1B4E-9CF5-1F3E117C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1531"/>
            <a:ext cx="8229600" cy="980728"/>
          </a:xfrm>
        </p:spPr>
        <p:txBody>
          <a:bodyPr/>
          <a:lstStyle/>
          <a:p>
            <a:pPr marL="2235200" indent="-1970088" algn="l"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Video: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it-IT" altLang="it-IT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 la sua derivata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3EEA91B-4CE8-B148-89BB-DA59F8A6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3162DB4-6BDE-DF4F-977E-B264AE36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pic>
        <p:nvPicPr>
          <p:cNvPr id="4" name="4.Der4_Video1.mov">
            <a:hlinkClick r:id="" action="ppaction://media"/>
            <a:extLst>
              <a:ext uri="{FF2B5EF4-FFF2-40B4-BE49-F238E27FC236}">
                <a16:creationId xmlns:a16="http://schemas.microsoft.com/office/drawing/2014/main" id="{688F38A7-D8F9-374D-9B44-11D44803F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685" y="1544241"/>
            <a:ext cx="7065366" cy="46930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23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4DCB44B0-4A01-1B4E-9CF5-1F3E117C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589640" cy="936104"/>
          </a:xfrm>
        </p:spPr>
        <p:txBody>
          <a:bodyPr/>
          <a:lstStyle/>
          <a:p>
            <a:pPr marL="2235200" indent="-1970088" algn="l"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 già trovato la derivata di y = x</a:t>
            </a:r>
            <a:r>
              <a:rPr lang="it-IT" altLang="it-IT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  <a:endParaRPr lang="it-IT" altLang="it-IT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3EEA91B-4CE8-B148-89BB-DA59F8A6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3162DB4-6BDE-DF4F-977E-B264AE36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  <p:pic>
        <p:nvPicPr>
          <p:cNvPr id="4" name="4a.Der4_Video2.mov">
            <a:hlinkClick r:id="" action="ppaction://media"/>
            <a:extLst>
              <a:ext uri="{FF2B5EF4-FFF2-40B4-BE49-F238E27FC236}">
                <a16:creationId xmlns:a16="http://schemas.microsoft.com/office/drawing/2014/main" id="{5E78D63E-36D3-2E4D-A8BD-1FF9EFBD7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706277"/>
            <a:ext cx="5138228" cy="46750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D3E299-7A98-F14B-85AA-692C4BABEEE5}"/>
              </a:ext>
            </a:extLst>
          </p:cNvPr>
          <p:cNvSpPr txBox="1"/>
          <p:nvPr/>
        </p:nvSpPr>
        <p:spPr>
          <a:xfrm>
            <a:off x="2175248" y="961418"/>
            <a:ext cx="5030216" cy="523220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La derivata di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32997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:a16="http://schemas.microsoft.com/office/drawing/2014/main" id="{FA9CA0B0-A3E3-1940-9F14-159F7231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76672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Derivate di funzioni del tipo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</a:t>
            </a:r>
            <a:r>
              <a:rPr lang="it-IT" altLang="it-IT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it-IT" altLang="it-IT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endParaRPr lang="it-IT" altLang="it-IT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482" name="Picture 2" descr="Schermata 2014-11-23 alle 11.42.49.png">
            <a:extLst>
              <a:ext uri="{FF2B5EF4-FFF2-40B4-BE49-F238E27FC236}">
                <a16:creationId xmlns:a16="http://schemas.microsoft.com/office/drawing/2014/main" id="{99AD3449-6C69-9C4A-B4DC-2B9D73A7F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" y="2060848"/>
            <a:ext cx="69357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>
            <a:extLst>
              <a:ext uri="{FF2B5EF4-FFF2-40B4-BE49-F238E27FC236}">
                <a16:creationId xmlns:a16="http://schemas.microsoft.com/office/drawing/2014/main" id="{EC2C6CC0-C2C6-F841-8854-90BBA1BA5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4" y="4941168"/>
            <a:ext cx="7620000" cy="954088"/>
          </a:xfrm>
          <a:prstGeom prst="rect">
            <a:avLst/>
          </a:prstGeom>
          <a:solidFill>
            <a:srgbClr val="FEFFE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Una funzione del tipo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800" b="1">
                <a:latin typeface="Arial Narrow" panose="020B0604020202020204" pitchFamily="34" charset="0"/>
                <a:cs typeface="Times New Roman" panose="02020603050405020304" pitchFamily="18" charset="0"/>
              </a:rPr>
              <a:t>(con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altLang="it-IT" sz="2800" b="1">
                <a:latin typeface="Arial Narrow" panose="020B0604020202020204" pitchFamily="34" charset="0"/>
                <a:cs typeface="Times New Roman" panose="02020603050405020304" pitchFamily="18" charset="0"/>
              </a:rPr>
              <a:t> numero naturale) ha come derivata 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n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n−1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altLang="it-IT" sz="2800" b="1">
              <a:solidFill>
                <a:srgbClr val="FF0000"/>
              </a:solidFill>
              <a:latin typeface="Arial Narrow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CEBD16C-FB56-B14C-A1C9-60A24E14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B2F7623-0905-7B45-8615-5784921D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C58EDD-ACD6-F548-B8A9-F78129348C95}"/>
              </a:ext>
            </a:extLst>
          </p:cNvPr>
          <p:cNvSpPr txBox="1"/>
          <p:nvPr/>
        </p:nvSpPr>
        <p:spPr>
          <a:xfrm>
            <a:off x="683568" y="1340768"/>
            <a:ext cx="792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 risultati suggeriscono una regola generale</a:t>
            </a:r>
          </a:p>
        </p:txBody>
      </p:sp>
    </p:spTree>
    <p:extLst>
      <p:ext uri="{BB962C8B-B14F-4D97-AF65-F5344CB8AC3E}">
        <p14:creationId xmlns:p14="http://schemas.microsoft.com/office/powerpoint/2010/main" val="162400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itolo 1">
            <a:extLst>
              <a:ext uri="{FF2B5EF4-FFF2-40B4-BE49-F238E27FC236}">
                <a16:creationId xmlns:a16="http://schemas.microsoft.com/office/drawing/2014/main" id="{466AA800-3E5A-0B4E-AD96-E07CC3F4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-3333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Esempi per riflettere</a:t>
            </a: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47092649-E582-D64D-A9D5-701F8640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85433F-BA02-1742-8898-7F6A68BD866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630" name="Footer Placeholder 4">
            <a:extLst>
              <a:ext uri="{FF2B5EF4-FFF2-40B4-BE49-F238E27FC236}">
                <a16:creationId xmlns:a16="http://schemas.microsoft.com/office/drawing/2014/main" id="{B13FEACF-A292-3543-9EE5-7C9844F0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04800" y="63246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6631" name="TextBox 17">
            <a:extLst>
              <a:ext uri="{FF2B5EF4-FFF2-40B4-BE49-F238E27FC236}">
                <a16:creationId xmlns:a16="http://schemas.microsoft.com/office/drawing/2014/main" id="{3731E589-BCCE-B54B-B98F-22D2CC0CC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0A3F2F-3DE4-E84C-9061-A49B2F626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/>
          <a:stretch/>
        </p:blipFill>
        <p:spPr>
          <a:xfrm>
            <a:off x="327025" y="908720"/>
            <a:ext cx="8579296" cy="5284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69" y="134076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Video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713901-4E4B-D047-A62C-35F24F5A7815}"/>
              </a:ext>
            </a:extLst>
          </p:cNvPr>
          <p:cNvSpPr/>
          <p:nvPr/>
        </p:nvSpPr>
        <p:spPr>
          <a:xfrm>
            <a:off x="683568" y="253703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800" b="1" dirty="0">
                <a:cs typeface="Arial" panose="020B0604020202020204" pitchFamily="34" charset="0"/>
              </a:rPr>
              <a:t>Il prossimo video ti suggerisce di osservare la pendenza di una retta tangente ‘in </a:t>
            </a:r>
            <a:r>
              <a:rPr lang="it-IT" altLang="it-IT" sz="2800" b="1" dirty="0" err="1">
                <a:cs typeface="Arial" panose="020B0604020202020204" pitchFamily="34" charset="0"/>
              </a:rPr>
              <a:t>movimento’</a:t>
            </a:r>
            <a:r>
              <a:rPr lang="it-IT" altLang="it-IT" sz="2800" b="1" dirty="0">
                <a:cs typeface="Arial" panose="020B0604020202020204" pitchFamily="34" charset="0"/>
              </a:rPr>
              <a:t> </a:t>
            </a:r>
            <a:endParaRPr lang="it-IT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2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Retta tangente ‘in </a:t>
            </a:r>
            <a:r>
              <a:rPr lang="it-IT" altLang="it-IT" sz="4000" b="1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movimento’</a:t>
            </a:r>
            <a:endParaRPr lang="it-IT" altLang="it-IT" sz="40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3" name="1a.Der2_video1.mov">
            <a:hlinkClick r:id="" action="ppaction://media"/>
            <a:extLst>
              <a:ext uri="{FF2B5EF4-FFF2-40B4-BE49-F238E27FC236}">
                <a16:creationId xmlns:a16="http://schemas.microsoft.com/office/drawing/2014/main" id="{8EB52C16-FF8E-2A4E-9094-CA73F5DD8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1052736"/>
            <a:ext cx="5019316" cy="50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" y="326390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Pendenza della ‘tangente in </a:t>
            </a:r>
            <a:r>
              <a:rPr lang="it-IT" altLang="it-IT" sz="4000" b="1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movimento’</a:t>
            </a:r>
            <a:endParaRPr lang="it-IT" altLang="it-IT" sz="40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7653" name="TextBox 7">
            <a:extLst>
              <a:ext uri="{FF2B5EF4-FFF2-40B4-BE49-F238E27FC236}">
                <a16:creationId xmlns:a16="http://schemas.microsoft.com/office/drawing/2014/main" id="{EF38D090-8198-5E40-A632-56C9D309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02" y="999643"/>
            <a:ext cx="85918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Il video mostra un punto A che scorre sul grafico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e la tangente </a:t>
            </a:r>
            <a:r>
              <a:rPr lang="it-IT" altLang="it-IT" b="1" dirty="0" err="1"/>
              <a:t>t</a:t>
            </a:r>
            <a:r>
              <a:rPr lang="it-IT" altLang="it-IT" b="1" baseline="-25000" dirty="0" err="1"/>
              <a:t>A</a:t>
            </a:r>
            <a:r>
              <a:rPr lang="it-IT" altLang="it-IT" b="1" dirty="0"/>
              <a:t>, che si muove insieme ad A. </a:t>
            </a:r>
          </a:p>
          <a:p>
            <a:pPr eaLnBrk="1" hangingPunct="1"/>
            <a:r>
              <a:rPr lang="it-IT" altLang="it-IT" b="1" dirty="0"/>
              <a:t>In ogni punto della curva osservo la retta tangente e la sua  pendenza m</a:t>
            </a:r>
            <a:r>
              <a:rPr lang="it-IT" altLang="it-IT" b="1" baseline="-25000" dirty="0"/>
              <a:t>t</a:t>
            </a:r>
            <a:r>
              <a:rPr lang="it-IT" altLang="it-IT" b="1" dirty="0"/>
              <a:t> che varia al variare di x.</a:t>
            </a:r>
            <a:endParaRPr lang="it-IT" altLang="it-IT" sz="1000" b="1" dirty="0"/>
          </a:p>
          <a:p>
            <a:pPr eaLnBrk="1" hangingPunct="1"/>
            <a:r>
              <a:rPr lang="it-IT" altLang="it-IT" b="1" dirty="0"/>
              <a:t>Così, per ogni x, ‘vedo’ la derivata della funzione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.     </a:t>
            </a:r>
            <a:endParaRPr lang="it-IT" altLang="it-IT" b="1" baseline="300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62F8F2C-C5F9-3B4A-A00E-4D5A391ADE56}"/>
              </a:ext>
            </a:extLst>
          </p:cNvPr>
          <p:cNvSpPr/>
          <p:nvPr/>
        </p:nvSpPr>
        <p:spPr>
          <a:xfrm>
            <a:off x="451038" y="3075160"/>
            <a:ext cx="8229600" cy="1723549"/>
          </a:xfrm>
          <a:prstGeom prst="rect">
            <a:avLst/>
          </a:prstGeom>
          <a:solidFill>
            <a:srgbClr val="F5FFE2"/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b="1" dirty="0">
                <a:solidFill>
                  <a:srgbClr val="FF0000"/>
                </a:solidFill>
              </a:rPr>
              <a:t>Ecco allora un’idea. </a:t>
            </a:r>
          </a:p>
          <a:p>
            <a:pPr algn="ctr" eaLnBrk="1" hangingPunct="1"/>
            <a:endParaRPr lang="it-IT" altLang="it-IT" sz="1000" b="1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b="1" dirty="0"/>
              <a:t>Ad ogni punto A della curva collego un punto T, che ha: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la stessa ascissa di A, cioè </a:t>
            </a:r>
            <a:r>
              <a:rPr lang="it-IT" altLang="it-IT" b="1" dirty="0" err="1"/>
              <a:t>x</a:t>
            </a:r>
            <a:r>
              <a:rPr lang="it-IT" altLang="it-IT" b="1" baseline="-25000" dirty="0" err="1"/>
              <a:t>A</a:t>
            </a:r>
            <a:r>
              <a:rPr lang="it-IT" altLang="it-IT" b="1" baseline="-25000" dirty="0"/>
              <a:t>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come ordinata la pendenza m</a:t>
            </a:r>
            <a:r>
              <a:rPr lang="it-IT" altLang="it-IT" b="1" baseline="-25000" dirty="0"/>
              <a:t>t</a:t>
            </a:r>
            <a:r>
              <a:rPr lang="it-IT" altLang="it-IT" b="1" dirty="0"/>
              <a:t> della tangente.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C3B1B3-3891-934D-B72F-DE64ED2A9A47}"/>
              </a:ext>
            </a:extLst>
          </p:cNvPr>
          <p:cNvSpPr txBox="1"/>
          <p:nvPr/>
        </p:nvSpPr>
        <p:spPr>
          <a:xfrm>
            <a:off x="425287" y="5154225"/>
            <a:ext cx="573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Il video seguente realizza questa idea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836712"/>
            <a:ext cx="3582018" cy="639762"/>
          </a:xfrm>
        </p:spPr>
        <p:txBody>
          <a:bodyPr anchor="t"/>
          <a:lstStyle/>
          <a:p>
            <a:pPr algn="l"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Una nuova idea</a:t>
            </a:r>
            <a:b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40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4" name="1b.Der2_vide2.mov">
            <a:hlinkClick r:id="" action="ppaction://media"/>
            <a:extLst>
              <a:ext uri="{FF2B5EF4-FFF2-40B4-BE49-F238E27FC236}">
                <a16:creationId xmlns:a16="http://schemas.microsoft.com/office/drawing/2014/main" id="{17221EE8-A81E-064A-9302-84758A0B8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32879"/>
            <a:ext cx="4520965" cy="64928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33F859-0F4F-4C4A-AB7E-8CD932568623}"/>
              </a:ext>
            </a:extLst>
          </p:cNvPr>
          <p:cNvSpPr txBox="1"/>
          <p:nvPr/>
        </p:nvSpPr>
        <p:spPr>
          <a:xfrm>
            <a:off x="5076056" y="1899998"/>
            <a:ext cx="3957597" cy="2308324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Osserva</a:t>
            </a:r>
          </a:p>
          <a:p>
            <a:pPr marL="223838" indent="-223838">
              <a:buFontTx/>
              <a:buChar char="-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Il punto A(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23838" indent="-223838">
              <a:buFontTx/>
              <a:buChar char="-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La tangente con pendenza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it-IT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Il punto </a:t>
            </a:r>
            <a:r>
              <a:rPr lang="it-IT" b="1" dirty="0">
                <a:solidFill>
                  <a:srgbClr val="1077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che ha:</a:t>
            </a:r>
          </a:p>
          <a:p>
            <a:pPr marL="447675" indent="-214313"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ascissa =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-214313"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ordinata =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it-IT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AE88FAB4-0D61-9147-B1F5-AF9A5DF6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Una nuova funzione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BA7BE296-4A1A-9D40-B243-357C3004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4119C9-6AA0-8144-A343-F72F89B4161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8676" name="Footer Placeholder 4">
            <a:extLst>
              <a:ext uri="{FF2B5EF4-FFF2-40B4-BE49-F238E27FC236}">
                <a16:creationId xmlns:a16="http://schemas.microsoft.com/office/drawing/2014/main" id="{7C34C928-2149-2448-A530-37E46233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8680" name="TextBox 11">
            <a:extLst>
              <a:ext uri="{FF2B5EF4-FFF2-40B4-BE49-F238E27FC236}">
                <a16:creationId xmlns:a16="http://schemas.microsoft.com/office/drawing/2014/main" id="{2760F20C-CDA0-8543-91D8-CEF25C69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628800"/>
            <a:ext cx="447234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Il video mostra la ‘scia’ che lascia il punto verde </a:t>
            </a:r>
            <a:r>
              <a:rPr lang="it-IT" altLang="it-IT" b="1" dirty="0">
                <a:solidFill>
                  <a:srgbClr val="00B050"/>
                </a:solidFill>
              </a:rPr>
              <a:t>T</a:t>
            </a:r>
            <a:r>
              <a:rPr lang="it-IT" altLang="it-IT" b="1" dirty="0"/>
              <a:t>, mentre A scivola sulla curva. </a:t>
            </a:r>
            <a:br>
              <a:rPr lang="it-IT" altLang="it-IT" b="1" dirty="0"/>
            </a:br>
            <a:r>
              <a:rPr lang="it-IT" altLang="it-IT" b="1" dirty="0"/>
              <a:t>La traccia delinea una curva verde, che è il grafico di una nuova funzione.</a:t>
            </a:r>
          </a:p>
          <a:p>
            <a:pPr eaLnBrk="1" hangingPunct="1"/>
            <a:r>
              <a:rPr lang="it-IT" altLang="it-IT" b="1" dirty="0"/>
              <a:t>Quale sarà il nome di questa funzione?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362DAF-0971-DE43-A796-57AC3DA8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55" y="1052736"/>
            <a:ext cx="3797300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93A69FAF-7E8D-7240-8125-4A8AE5E6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funzione derivata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6C3A4837-3C78-2B4A-A9A2-8F74D085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8093B6-BF64-424A-A34E-524CEF75861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Footer Placeholder 4">
            <a:extLst>
              <a:ext uri="{FF2B5EF4-FFF2-40B4-BE49-F238E27FC236}">
                <a16:creationId xmlns:a16="http://schemas.microsoft.com/office/drawing/2014/main" id="{A0720BE9-FE0F-B841-8DBC-C68430F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05591-D033-F34F-8057-00E45478B907}"/>
              </a:ext>
            </a:extLst>
          </p:cNvPr>
          <p:cNvSpPr txBox="1"/>
          <p:nvPr/>
        </p:nvSpPr>
        <p:spPr>
          <a:xfrm>
            <a:off x="153259" y="1280885"/>
            <a:ext cx="51271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Al variare di x il punto </a:t>
            </a:r>
            <a:r>
              <a:rPr lang="it-IT" altLang="it-IT" b="1" dirty="0">
                <a:solidFill>
                  <a:srgbClr val="00B050"/>
                </a:solidFill>
              </a:rPr>
              <a:t>T </a:t>
            </a:r>
            <a:r>
              <a:rPr lang="it-IT" altLang="it-IT" b="1" dirty="0"/>
              <a:t>ha: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la stessa ascissa di A;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ordinata m</a:t>
            </a:r>
            <a:r>
              <a:rPr lang="it-IT" altLang="it-IT" b="1" baseline="-25000" dirty="0"/>
              <a:t>t</a:t>
            </a:r>
            <a:r>
              <a:rPr lang="it-IT" altLang="it-IT" b="1" dirty="0"/>
              <a:t>, che è la derivata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nel punto A.</a:t>
            </a:r>
          </a:p>
        </p:txBody>
      </p:sp>
      <p:sp>
        <p:nvSpPr>
          <p:cNvPr id="29704" name="Rectangle 13">
            <a:extLst>
              <a:ext uri="{FF2B5EF4-FFF2-40B4-BE49-F238E27FC236}">
                <a16:creationId xmlns:a16="http://schemas.microsoft.com/office/drawing/2014/main" id="{1DAC83C7-9B56-4F4F-ABED-F793B5372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59" y="3005570"/>
            <a:ext cx="4800600" cy="1723549"/>
          </a:xfrm>
          <a:prstGeom prst="rect">
            <a:avLst/>
          </a:prstGeom>
          <a:solidFill>
            <a:srgbClr val="FFFFC6"/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La funzione così ottenuta associa ad ogni x la derivata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, perciò prende il nome di  </a:t>
            </a:r>
          </a:p>
          <a:p>
            <a:pPr eaLnBrk="1" hangingPunct="1"/>
            <a:endParaRPr lang="it-IT" altLang="it-IT" sz="1000" b="1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FUNZIONE DERIVATA DI </a:t>
            </a:r>
            <a:r>
              <a:rPr lang="it-IT" altLang="it-IT" b="1" dirty="0"/>
              <a:t>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 </a:t>
            </a: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BA33BA37-F478-ED46-8783-A9F763AB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59" y="4845439"/>
            <a:ext cx="464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Possiamo descrivere questa funzione con una formula?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E18A1BF-AD99-9448-96FD-76DE48D9B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9378"/>
            <a:ext cx="3316355" cy="42036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3996</TotalTime>
  <Words>1018</Words>
  <Application>Microsoft Macintosh PowerPoint</Application>
  <PresentationFormat>Presentazione su schermo (4:3)</PresentationFormat>
  <Paragraphs>140</Paragraphs>
  <Slides>23</Slides>
  <Notes>0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Arial Narrow</vt:lpstr>
      <vt:lpstr>Arial Narrow Bold</vt:lpstr>
      <vt:lpstr>Calibri</vt:lpstr>
      <vt:lpstr>Times New Roman</vt:lpstr>
      <vt:lpstr>Tema di Office</vt:lpstr>
      <vt:lpstr>Equation</vt:lpstr>
      <vt:lpstr>Funzione derivata</vt:lpstr>
      <vt:lpstr>Richiamo la derivata in un punto</vt:lpstr>
      <vt:lpstr>Esempi per riflettere</vt:lpstr>
      <vt:lpstr>Video</vt:lpstr>
      <vt:lpstr>Retta tangente ‘in movimento’</vt:lpstr>
      <vt:lpstr>Pendenza della ‘tangente in movimento’</vt:lpstr>
      <vt:lpstr>Una nuova idea </vt:lpstr>
      <vt:lpstr>Una nuova funzione</vt:lpstr>
      <vt:lpstr>La funzione derivata</vt:lpstr>
      <vt:lpstr>Calcolare la funzione derivata di y = x3</vt:lpstr>
      <vt:lpstr>Calcolare la funzione derivata di y = x3</vt:lpstr>
      <vt:lpstr>Funzione derivata e derivata in un punto</vt:lpstr>
      <vt:lpstr>Simboli per la derivata</vt:lpstr>
      <vt:lpstr>Il calcolo differenziale</vt:lpstr>
      <vt:lpstr>Come è organizzato il calcolo differenziale</vt:lpstr>
      <vt:lpstr>Calcolare la derivata di funzioni elementari </vt:lpstr>
      <vt:lpstr>Derivata di y = 3</vt:lpstr>
      <vt:lpstr>Derivata di tutte le funzioni del tipo y = k </vt:lpstr>
      <vt:lpstr>La derivata di y = x</vt:lpstr>
      <vt:lpstr>La derivata di y = x2</vt:lpstr>
      <vt:lpstr>Video: y = x2 e la sua derivata</vt:lpstr>
      <vt:lpstr>Ho già trovato la derivata di y = x3</vt:lpstr>
      <vt:lpstr>Derivate di funzioni del tipo y = xn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ricerca della tangente</dc:title>
  <dc:creator>Enrico Pietropoli</dc:creator>
  <cp:lastModifiedBy>Microsoft Office User</cp:lastModifiedBy>
  <cp:revision>160</cp:revision>
  <dcterms:created xsi:type="dcterms:W3CDTF">2014-11-12T08:38:25Z</dcterms:created>
  <dcterms:modified xsi:type="dcterms:W3CDTF">2022-02-25T12:08:37Z</dcterms:modified>
</cp:coreProperties>
</file>