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0" r:id="rId2"/>
    <p:sldId id="568" r:id="rId3"/>
    <p:sldId id="569" r:id="rId4"/>
    <p:sldId id="572" r:id="rId5"/>
    <p:sldId id="570" r:id="rId6"/>
    <p:sldId id="560" r:id="rId7"/>
    <p:sldId id="574" r:id="rId8"/>
    <p:sldId id="575" r:id="rId9"/>
    <p:sldId id="302" r:id="rId10"/>
    <p:sldId id="590" r:id="rId11"/>
    <p:sldId id="584" r:id="rId12"/>
    <p:sldId id="577" r:id="rId13"/>
    <p:sldId id="578" r:id="rId14"/>
    <p:sldId id="312" r:id="rId15"/>
    <p:sldId id="313" r:id="rId16"/>
    <p:sldId id="585" r:id="rId17"/>
    <p:sldId id="586" r:id="rId18"/>
    <p:sldId id="587" r:id="rId19"/>
    <p:sldId id="588" r:id="rId20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0000FF"/>
    <a:srgbClr val="D5FC79"/>
    <a:srgbClr val="3A7B53"/>
    <a:srgbClr val="D2FDFF"/>
    <a:srgbClr val="CAFAFF"/>
    <a:srgbClr val="CDFBFF"/>
    <a:srgbClr val="CDFFFF"/>
    <a:srgbClr val="DCEFFF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9"/>
    <p:restoredTop sz="94628"/>
  </p:normalViewPr>
  <p:slideViewPr>
    <p:cSldViewPr>
      <p:cViewPr varScale="1">
        <p:scale>
          <a:sx n="119" d="100"/>
          <a:sy n="119" d="100"/>
        </p:scale>
        <p:origin x="664" y="192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E89D4F-F439-AE47-B432-301521FA13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FFD13-C5BC-0944-B49C-A7B5A7938C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476F08-5334-A340-9B71-913A92C6B137}" type="datetime1">
              <a:rPr lang="it-IT" altLang="it-IT"/>
              <a:pPr>
                <a:defRPr/>
              </a:pPr>
              <a:t>02/05/23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98AFB-F60A-8D4D-9965-48E509A15B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C075-71FD-624D-9443-77CE6D598D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00A3D6-85AC-F74E-96B1-BE7851F26D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D5D0A1-AD1D-864C-90CC-8974FBA7BB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DECA5-2038-A743-A702-4F2FA6AE33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C0AEE0-0324-F64A-AEFB-A5D540362CF7}" type="datetime1">
              <a:rPr lang="it-IT" altLang="it-IT"/>
              <a:pPr>
                <a:defRPr/>
              </a:pPr>
              <a:t>02/05/23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DEF7D-47BD-B345-B614-41EC78D4E0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7548A8-8DE9-7245-BD96-E87D5741E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B7599-862A-6E48-B363-DD9F297C5E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F9F4-42C3-9E4E-B140-15F897E2A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34650B-6E8C-DE4B-B569-F2F172E1C6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980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259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355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5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1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8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33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472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59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3D3690-5E15-5140-9943-8B48A4F79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329E8-72B5-D943-A327-5171D6DEC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9577E-C0AC-C344-8DF1-285CF0FE0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59F3-244C-014A-ADCC-913B85EF5A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60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49CB2-5F34-5E47-B5AE-E8925657C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5BFE0-8B55-3A47-91CA-6931AF612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F5B64-BB1C-054F-B2E5-335647F6E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84AE-B5FA-EB44-869D-A11D5972FF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287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A8221-A284-FC4B-A949-690D596AA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ADAA6D-34C7-F34A-9BAB-CD157CEB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2AAB81-0BE8-794A-873D-B5C60846F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B85C-7DD9-554C-9040-59AAD98BBF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61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0DCED-B443-B24B-9F19-3AB05FBB6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A92CC-DD69-7146-ADC9-309880059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C2F58-E060-0B4A-9803-949D225F4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4F4E-390F-EF4D-9A7F-832ED89CDE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62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C6FF9B-00A5-C849-90F3-2A44D362C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700C1F-B901-4743-947D-18B0E2F6A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60D10B-E88E-A44B-A2A9-F0FA4E693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E7C5-DB24-3949-B6B5-9D5D3B1212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086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369F3E-13DC-BF4D-B226-4F8866391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BF70E6-E796-9D48-8D9D-0D1AE7F8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79FCE3-2FB5-7442-9303-A1AC1D953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0356-6A9E-5348-9871-C56B31E263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98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2A402-52DE-8D4B-90E8-77302D266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F01DEF-0A1F-4848-BFEE-4B5355AE4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BF1BDC-7D5D-9546-94E9-3A2CC643F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72A6-6E1D-9B4A-B3D2-C90F1E5B1C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74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D48DF-8EB8-B741-B83C-2E8779C85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9A782-195C-E84E-964A-2410084AB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C68D8-582F-7D46-82C5-2C3773B71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EE4F-6DE1-FF41-B2AE-32F35FAB92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498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B4500-F076-6D4D-9819-D228A9AED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BBAF8-59C3-6F42-AB48-5429AF3BC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9155D-CD0C-1640-BDBF-53652BC25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D442-5916-5B44-AAD1-2B76EAFE0D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07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CA38D6-4E88-2B40-B76D-1FE4C9FCD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5CB32D-0F25-2641-B671-2C8C413AC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C66F82-4324-FB49-A994-12B13BE6B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C474-77BC-CA48-B815-5EA5DC9BB3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92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81FF96-6EF6-0E4C-AC88-2D3C6B5CF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9E4293-0E00-BA41-945F-92A8BFD23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EB55B8-C797-6248-9BE0-27ECE5306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8B4C-5511-234F-B5FC-F7D7FC4BD8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72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8F4BBE-0166-1948-8380-6F2AE2FC2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877349-7006-2542-939C-02C99A06A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7C3536-D161-B649-9DD3-37CB7227A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674B-E6FF-4048-A45C-C2FAC8A1CE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89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EEEC-A5A3-3A48-B3BB-E1557DD60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16EEF-E596-0A48-86A8-804ACCDB1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F25C1-9012-564F-A897-B2B948C89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BA5-3FBE-6149-AD12-5E1C257B80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71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D81ED-B151-BA42-8DFE-4FCE06AA3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AC078-E768-4A46-ACCB-CA63D1359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BF69D-DF16-574D-B0C6-7310F021B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F6C4-E236-B742-9697-DDF4FF1FB8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641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1C4740-6207-C241-B12F-5889DF133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594345-9CED-6546-95D9-2FD3D01CE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360DF5-4453-A549-ADA6-5723428556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79C35A-B691-6F47-9E6F-5AC1A2524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Claudio Gori Giorgi e Daniela Valenti 2023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DDA81-89C4-0A41-AD23-289EB0A39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BE5B43C-513B-AB45-A0CF-29DC1A6DDB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976" y="2348880"/>
            <a:ext cx="8159824" cy="136815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 moto agli integrali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9239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E180BFC-19EA-A840-A098-0D458B49CC99}"/>
              </a:ext>
            </a:extLst>
          </p:cNvPr>
          <p:cNvSpPr/>
          <p:nvPr/>
        </p:nvSpPr>
        <p:spPr>
          <a:xfrm>
            <a:off x="228382" y="285836"/>
            <a:ext cx="833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cs typeface="Arial" panose="020B0604020202020204" pitchFamily="34" charset="0"/>
              </a:rPr>
              <a:t>Area sotto una curva e moto a velocità variabile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D933400-9FDA-A142-9702-82B30042B7DC}"/>
              </a:ext>
            </a:extLst>
          </p:cNvPr>
          <p:cNvGrpSpPr/>
          <p:nvPr/>
        </p:nvGrpSpPr>
        <p:grpSpPr>
          <a:xfrm>
            <a:off x="466134" y="3619772"/>
            <a:ext cx="6284017" cy="1219242"/>
            <a:chOff x="420688" y="3035300"/>
            <a:chExt cx="6284017" cy="1219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itolo 1">
                  <a:extLst>
                    <a:ext uri="{FF2B5EF4-FFF2-40B4-BE49-F238E27FC236}">
                      <a16:creationId xmlns:a16="http://schemas.microsoft.com/office/drawing/2014/main" id="{3C0C4032-5995-3B42-93A7-5BB1180CA56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511196" y="3035300"/>
                  <a:ext cx="2193509" cy="1085248"/>
                </a:xfrm>
                <a:prstGeom prst="rect">
                  <a:avLst/>
                </a:prstGeom>
                <a:solidFill>
                  <a:srgbClr val="FFFE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ＭＳ Ｐゴシック" charset="-128"/>
                      <a:cs typeface="ＭＳ Ｐゴシック" charset="-128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nary>
                          <m:nary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sup>
                          <m:e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𝒅𝒙</m:t>
                            </m:r>
                          </m:e>
                        </m:nary>
                      </m:oMath>
                    </m:oMathPara>
                  </a14:m>
                  <a:endPara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itolo 1">
                  <a:extLst>
                    <a:ext uri="{FF2B5EF4-FFF2-40B4-BE49-F238E27FC236}">
                      <a16:creationId xmlns:a16="http://schemas.microsoft.com/office/drawing/2014/main" id="{3C0C4032-5995-3B42-93A7-5BB1180CA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1196" y="3035300"/>
                  <a:ext cx="2193509" cy="1085248"/>
                </a:xfrm>
                <a:prstGeom prst="rect">
                  <a:avLst/>
                </a:prstGeom>
                <a:blipFill>
                  <a:blip r:embed="rId2"/>
                  <a:stretch>
                    <a:fillRect l="-27429" t="-133333" b="-185057"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olo 1">
                  <a:extLst>
                    <a:ext uri="{FF2B5EF4-FFF2-40B4-BE49-F238E27FC236}">
                      <a16:creationId xmlns:a16="http://schemas.microsoft.com/office/drawing/2014/main" id="{FE8FBD7D-6AFE-6D4D-994D-911D5C1820E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20688" y="3037021"/>
                  <a:ext cx="2808295" cy="1217521"/>
                </a:xfrm>
                <a:prstGeom prst="rect">
                  <a:avLst/>
                </a:prstGeom>
                <a:solidFill>
                  <a:srgbClr val="FFFE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ＭＳ Ｐゴシック" charset="-128"/>
                      <a:cs typeface="ＭＳ Ｐゴシック" charset="-128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≅</m:t>
                        </m:r>
                        <m:nary>
                          <m:naryPr>
                            <m:chr m:val="∑"/>
                            <m:ctrl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𝒇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)∆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nary>
                      </m:oMath>
                    </m:oMathPara>
                  </a14:m>
                  <a:endPara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itolo 1">
                  <a:extLst>
                    <a:ext uri="{FF2B5EF4-FFF2-40B4-BE49-F238E27FC236}">
                      <a16:creationId xmlns:a16="http://schemas.microsoft.com/office/drawing/2014/main" id="{FE8FBD7D-6AFE-6D4D-994D-911D5C182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688" y="3037021"/>
                  <a:ext cx="2808295" cy="1217521"/>
                </a:xfrm>
                <a:prstGeom prst="rect">
                  <a:avLst/>
                </a:prstGeom>
                <a:blipFill>
                  <a:blip r:embed="rId3"/>
                  <a:stretch>
                    <a:fillRect l="-8072" t="-94898" b="-134694"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ccia destra rientrata 9">
              <a:extLst>
                <a:ext uri="{FF2B5EF4-FFF2-40B4-BE49-F238E27FC236}">
                  <a16:creationId xmlns:a16="http://schemas.microsoft.com/office/drawing/2014/main" id="{00474054-0D24-E54B-B8EA-1A2B8AB794E3}"/>
                </a:ext>
              </a:extLst>
            </p:cNvPr>
            <p:cNvSpPr/>
            <p:nvPr/>
          </p:nvSpPr>
          <p:spPr>
            <a:xfrm>
              <a:off x="3257574" y="3710848"/>
              <a:ext cx="1253624" cy="257896"/>
            </a:xfrm>
            <a:prstGeom prst="notched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ED9139C-BB2D-6E45-87D7-B97546A13CEB}"/>
              </a:ext>
            </a:extLst>
          </p:cNvPr>
          <p:cNvGrpSpPr/>
          <p:nvPr/>
        </p:nvGrpSpPr>
        <p:grpSpPr>
          <a:xfrm>
            <a:off x="500958" y="1571919"/>
            <a:ext cx="6577811" cy="1844982"/>
            <a:chOff x="441572" y="4511368"/>
            <a:chExt cx="6577811" cy="184498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FE02A60-0663-F94B-8BB3-940B3039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839" y="4531158"/>
              <a:ext cx="2473544" cy="179242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13" name="Freccia destra rientrata 12">
              <a:extLst>
                <a:ext uri="{FF2B5EF4-FFF2-40B4-BE49-F238E27FC236}">
                  <a16:creationId xmlns:a16="http://schemas.microsoft.com/office/drawing/2014/main" id="{A8076A3F-5038-F44E-817A-0F6C4CA30FBB}"/>
                </a:ext>
              </a:extLst>
            </p:cNvPr>
            <p:cNvSpPr/>
            <p:nvPr/>
          </p:nvSpPr>
          <p:spPr>
            <a:xfrm>
              <a:off x="3238805" y="5322123"/>
              <a:ext cx="1272391" cy="207397"/>
            </a:xfrm>
            <a:prstGeom prst="notched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CE3F57F-DD5A-F94E-A2F0-5F99EC09D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72" y="4511368"/>
              <a:ext cx="2816867" cy="1844982"/>
            </a:xfrm>
            <a:prstGeom prst="rect">
              <a:avLst/>
            </a:prstGeom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EB09989-C5FB-5940-B568-9D0147E44E68}"/>
              </a:ext>
            </a:extLst>
          </p:cNvPr>
          <p:cNvGrpSpPr/>
          <p:nvPr/>
        </p:nvGrpSpPr>
        <p:grpSpPr>
          <a:xfrm>
            <a:off x="445478" y="5109494"/>
            <a:ext cx="6277706" cy="1246052"/>
            <a:chOff x="427000" y="1561540"/>
            <a:chExt cx="6277706" cy="1246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itolo 1">
                  <a:extLst>
                    <a:ext uri="{FF2B5EF4-FFF2-40B4-BE49-F238E27FC236}">
                      <a16:creationId xmlns:a16="http://schemas.microsoft.com/office/drawing/2014/main" id="{F13E8690-54E5-E44C-8557-7B92F33EA1B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511197" y="1561540"/>
                  <a:ext cx="2193509" cy="1085248"/>
                </a:xfrm>
                <a:prstGeom prst="rect">
                  <a:avLst/>
                </a:prstGeom>
                <a:solidFill>
                  <a:srgbClr val="FFFE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ＭＳ Ｐゴシック" charset="-128"/>
                      <a:cs typeface="ＭＳ Ｐゴシック" charset="-128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nary>
                          <m:nary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sup>
                          <m:e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𝒗</m:t>
                            </m:r>
                            <m:d>
                              <m:dPr>
                                <m:ctrlP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𝒅𝒕</m:t>
                            </m:r>
                          </m:e>
                        </m:nary>
                      </m:oMath>
                    </m:oMathPara>
                  </a14:m>
                  <a:endPara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itolo 1">
                  <a:extLst>
                    <a:ext uri="{FF2B5EF4-FFF2-40B4-BE49-F238E27FC236}">
                      <a16:creationId xmlns:a16="http://schemas.microsoft.com/office/drawing/2014/main" id="{F13E8690-54E5-E44C-8557-7B92F33EA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1197" y="1561540"/>
                  <a:ext cx="2193509" cy="1085248"/>
                </a:xfrm>
                <a:prstGeom prst="rect">
                  <a:avLst/>
                </a:prstGeom>
                <a:blipFill>
                  <a:blip r:embed="rId6"/>
                  <a:stretch>
                    <a:fillRect l="-25862" t="-131818" b="-181818"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itolo 1">
                  <a:extLst>
                    <a:ext uri="{FF2B5EF4-FFF2-40B4-BE49-F238E27FC236}">
                      <a16:creationId xmlns:a16="http://schemas.microsoft.com/office/drawing/2014/main" id="{C7F4482D-7A20-BB49-BB3B-386D27F97E8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27000" y="1590071"/>
                  <a:ext cx="2808295" cy="1217521"/>
                </a:xfrm>
                <a:prstGeom prst="rect">
                  <a:avLst/>
                </a:prstGeom>
                <a:solidFill>
                  <a:srgbClr val="FFFEE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ＭＳ Ｐゴシック" charset="-128"/>
                      <a:cs typeface="ＭＳ Ｐゴシック" charset="-128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≅</m:t>
                        </m:r>
                        <m:nary>
                          <m:naryPr>
                            <m:chr m:val="∑"/>
                            <m:ctrl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𝒗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)∆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</m:nary>
                      </m:oMath>
                    </m:oMathPara>
                  </a14:m>
                  <a:endPara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itolo 1">
                  <a:extLst>
                    <a:ext uri="{FF2B5EF4-FFF2-40B4-BE49-F238E27FC236}">
                      <a16:creationId xmlns:a16="http://schemas.microsoft.com/office/drawing/2014/main" id="{C7F4482D-7A20-BB49-BB3B-386D27F97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000" y="1590071"/>
                  <a:ext cx="2808295" cy="1217521"/>
                </a:xfrm>
                <a:prstGeom prst="rect">
                  <a:avLst/>
                </a:prstGeom>
                <a:blipFill>
                  <a:blip r:embed="rId7"/>
                  <a:stretch>
                    <a:fillRect l="-6726" t="-95876" b="-136082"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ccia destra rientrata 19">
              <a:extLst>
                <a:ext uri="{FF2B5EF4-FFF2-40B4-BE49-F238E27FC236}">
                  <a16:creationId xmlns:a16="http://schemas.microsoft.com/office/drawing/2014/main" id="{BE8096F4-A7A0-774C-AD44-C80EEDD6AC3B}"/>
                </a:ext>
              </a:extLst>
            </p:cNvPr>
            <p:cNvSpPr/>
            <p:nvPr/>
          </p:nvSpPr>
          <p:spPr>
            <a:xfrm>
              <a:off x="3289039" y="2057100"/>
              <a:ext cx="1170410" cy="244776"/>
            </a:xfrm>
            <a:prstGeom prst="notched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A8C935-6BD7-0146-9EF0-92F06BDEADB4}"/>
              </a:ext>
            </a:extLst>
          </p:cNvPr>
          <p:cNvSpPr txBox="1"/>
          <p:nvPr/>
        </p:nvSpPr>
        <p:spPr>
          <a:xfrm>
            <a:off x="1447800" y="831744"/>
            <a:ext cx="636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Quando </a:t>
            </a:r>
            <a:r>
              <a:rPr lang="it-IT" sz="2400" b="1" dirty="0" err="1">
                <a:solidFill>
                  <a:srgbClr val="0000FF"/>
                </a:solidFill>
              </a:rPr>
              <a:t>n</a:t>
            </a:r>
            <a:r>
              <a:rPr lang="it-IT" sz="2400" b="1" dirty="0">
                <a:solidFill>
                  <a:srgbClr val="0000FF"/>
                </a:solidFill>
              </a:rPr>
              <a:t> diventa molto grande trovo che: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6097821-CBF8-5F4C-8795-93094AF1C5BE}"/>
              </a:ext>
            </a:extLst>
          </p:cNvPr>
          <p:cNvSpPr txBox="1"/>
          <p:nvPr/>
        </p:nvSpPr>
        <p:spPr>
          <a:xfrm>
            <a:off x="6922293" y="4137803"/>
            <a:ext cx="21090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Procedimento per risolvere due problemi</a:t>
            </a:r>
          </a:p>
        </p:txBody>
      </p:sp>
    </p:spTree>
    <p:extLst>
      <p:ext uri="{BB962C8B-B14F-4D97-AF65-F5344CB8AC3E}">
        <p14:creationId xmlns:p14="http://schemas.microsoft.com/office/powerpoint/2010/main" val="201738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1">
            <a:extLst>
              <a:ext uri="{FF2B5EF4-FFF2-40B4-BE49-F238E27FC236}">
                <a16:creationId xmlns:a16="http://schemas.microsoft.com/office/drawing/2014/main" id="{A4910C98-C04E-7041-9805-12D7C593937A}"/>
              </a:ext>
            </a:extLst>
          </p:cNvPr>
          <p:cNvSpPr txBox="1">
            <a:spLocks/>
          </p:cNvSpPr>
          <p:nvPr/>
        </p:nvSpPr>
        <p:spPr bwMode="auto">
          <a:xfrm>
            <a:off x="765920" y="1849108"/>
            <a:ext cx="72624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 stesso procedimento calcolo l’area sotto il grafico di una funzione e la distanza percorsa con velocità variabile: dal punto di vista matematico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due problemi portano alla stessa definizione di integrale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it-I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44AEEDC-62B0-4B43-85A4-7279A9D4BB8E}"/>
              </a:ext>
            </a:extLst>
          </p:cNvPr>
          <p:cNvSpPr txBox="1">
            <a:spLocks/>
          </p:cNvSpPr>
          <p:nvPr/>
        </p:nvSpPr>
        <p:spPr bwMode="auto">
          <a:xfrm>
            <a:off x="199674" y="980872"/>
            <a:ext cx="8536508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sotto una curva e moto a velocità variabile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7A2CB0C-705E-AD4E-9C0B-1C54AD6C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74" y="6370554"/>
            <a:ext cx="4400128" cy="47625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Claudio Gori Giorgi e Daniela Valenti 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E68719-8062-BB48-8726-1F7BF453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11</a:t>
            </a:fld>
            <a:endParaRPr lang="it-IT" alt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6EEEFE8-B58E-F340-8C74-2DF3EE2209AB}"/>
              </a:ext>
            </a:extLst>
          </p:cNvPr>
          <p:cNvSpPr/>
          <p:nvPr/>
        </p:nvSpPr>
        <p:spPr>
          <a:xfrm>
            <a:off x="765920" y="39330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cs typeface="Arial" panose="020B0604020202020204" pitchFamily="34" charset="0"/>
              </a:rPr>
              <a:t>Questa osservazione permette di scegliere volta per volta il percorso più agevole per scoprire alcune proprietà dell’integrale.</a:t>
            </a:r>
          </a:p>
        </p:txBody>
      </p:sp>
    </p:spTree>
    <p:extLst>
      <p:ext uri="{BB962C8B-B14F-4D97-AF65-F5344CB8AC3E}">
        <p14:creationId xmlns:p14="http://schemas.microsoft.com/office/powerpoint/2010/main" val="45671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844AEEDC-62B0-4B43-85A4-7279A9D4BB8E}"/>
              </a:ext>
            </a:extLst>
          </p:cNvPr>
          <p:cNvSpPr txBox="1">
            <a:spLocks/>
          </p:cNvSpPr>
          <p:nvPr/>
        </p:nvSpPr>
        <p:spPr bwMode="auto">
          <a:xfrm>
            <a:off x="913258" y="274728"/>
            <a:ext cx="7200799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dell’integrale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C663A06-70A4-7F47-810A-4AD5318691D7}"/>
              </a:ext>
            </a:extLst>
          </p:cNvPr>
          <p:cNvSpPr txBox="1">
            <a:spLocks/>
          </p:cNvSpPr>
          <p:nvPr/>
        </p:nvSpPr>
        <p:spPr bwMode="auto">
          <a:xfrm>
            <a:off x="2863847" y="1106538"/>
            <a:ext cx="2848653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proprietà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4574706-C215-E040-A11C-E7DB2479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2180" y="6304150"/>
            <a:ext cx="3824064" cy="47625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Claudio Gori Giorgi e Daniela Valenti 2023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8D60C5AE-FA7B-9C44-A0B8-6D33F0B1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44D31CA-E01D-EB4B-BA90-3BD4EC018CA5}"/>
              </a:ext>
            </a:extLst>
          </p:cNvPr>
          <p:cNvGrpSpPr/>
          <p:nvPr/>
        </p:nvGrpSpPr>
        <p:grpSpPr>
          <a:xfrm>
            <a:off x="130006" y="2081745"/>
            <a:ext cx="8767301" cy="3571345"/>
            <a:chOff x="104477" y="2627137"/>
            <a:chExt cx="8767301" cy="35713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itolo 1">
                  <a:extLst>
                    <a:ext uri="{FF2B5EF4-FFF2-40B4-BE49-F238E27FC236}">
                      <a16:creationId xmlns:a16="http://schemas.microsoft.com/office/drawing/2014/main" id="{43C3A2FA-5CF6-5041-8E7B-95577F1D6441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4477" y="3016951"/>
                  <a:ext cx="5104183" cy="24600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ＭＳ Ｐゴシック" charset="-128"/>
                      <a:cs typeface="ＭＳ Ｐゴシック" charset="-128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sup>
                          <m:e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𝒅𝒙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</m:nary>
                      </m:oMath>
                    </m:oMathPara>
                  </a14:m>
                  <a:endPara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l"/>
                  <a:r>
                    <a:rPr lang="it-IT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Qui conviene pensare all’area: la base del trapezoide è 0 e quindi l’area è 0.</a:t>
                  </a:r>
                </a:p>
              </p:txBody>
            </p:sp>
          </mc:Choice>
          <mc:Fallback xmlns="">
            <p:sp>
              <p:nvSpPr>
                <p:cNvPr id="4" name="Titolo 1">
                  <a:extLst>
                    <a:ext uri="{FF2B5EF4-FFF2-40B4-BE49-F238E27FC236}">
                      <a16:creationId xmlns:a16="http://schemas.microsoft.com/office/drawing/2014/main" id="{43C3A2FA-5CF6-5041-8E7B-95577F1D64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477" y="3016951"/>
                  <a:ext cx="5104183" cy="2460029"/>
                </a:xfrm>
                <a:prstGeom prst="rect">
                  <a:avLst/>
                </a:prstGeom>
                <a:blipFill>
                  <a:blip r:embed="rId2"/>
                  <a:stretch>
                    <a:fillRect l="-1737" t="-62371" b="-2577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BA0BE06-568E-144C-B35F-0D8CCDD96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056" y="2627137"/>
              <a:ext cx="3795722" cy="3571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31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285" y="6409534"/>
            <a:ext cx="47880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655D0D26-BAA4-7E4F-97D7-1404A47B070F}"/>
              </a:ext>
            </a:extLst>
          </p:cNvPr>
          <p:cNvSpPr txBox="1">
            <a:spLocks/>
          </p:cNvSpPr>
          <p:nvPr/>
        </p:nvSpPr>
        <p:spPr bwMode="auto">
          <a:xfrm>
            <a:off x="376924" y="666488"/>
            <a:ext cx="83976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moto porta subito a scoprire una proprietà: la distanza percorsa in due ore è la somma di quella percorsa nella prima ora più quello percorso nella seconda.</a:t>
            </a:r>
          </a:p>
          <a:p>
            <a:pPr algn="l"/>
            <a:r>
              <a:rPr lang="it-I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le aree rendono la proprietà visibile.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35197F5C-C708-1A4A-AC9D-88D267D4BDCC}"/>
              </a:ext>
            </a:extLst>
          </p:cNvPr>
          <p:cNvSpPr txBox="1">
            <a:spLocks/>
          </p:cNvSpPr>
          <p:nvPr/>
        </p:nvSpPr>
        <p:spPr bwMode="auto">
          <a:xfrm>
            <a:off x="2367140" y="183318"/>
            <a:ext cx="4315949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 proprietà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olo 1">
                <a:extLst>
                  <a:ext uri="{FF2B5EF4-FFF2-40B4-BE49-F238E27FC236}">
                    <a16:creationId xmlns:a16="http://schemas.microsoft.com/office/drawing/2014/main" id="{7CB782AA-3525-5A4B-BEF0-01533E113E2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65188" y="5397383"/>
                <a:ext cx="5328592" cy="9839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sup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itolo 1">
                <a:extLst>
                  <a:ext uri="{FF2B5EF4-FFF2-40B4-BE49-F238E27FC236}">
                    <a16:creationId xmlns:a16="http://schemas.microsoft.com/office/drawing/2014/main" id="{7CB782AA-3525-5A4B-BEF0-01533E113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5188" y="5397383"/>
                <a:ext cx="5328592" cy="983945"/>
              </a:xfrm>
              <a:prstGeom prst="rect">
                <a:avLst/>
              </a:prstGeom>
              <a:blipFill>
                <a:blip r:embed="rId3"/>
                <a:stretch>
                  <a:fillRect l="-19715" t="-148718" b="-2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92712055-1DDC-FC41-AABB-0C8643C7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067115"/>
            <a:ext cx="2806258" cy="21522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68132F-FF78-184B-BD90-10A3F663CB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4" t="25875" r="9386" b="8000"/>
          <a:stretch/>
        </p:blipFill>
        <p:spPr>
          <a:xfrm>
            <a:off x="5004048" y="2087858"/>
            <a:ext cx="2952328" cy="2161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5700236C-F89C-3C45-80F7-D9AECB7FCAD7}"/>
                  </a:ext>
                </a:extLst>
              </p:cNvPr>
              <p:cNvSpPr/>
              <p:nvPr/>
            </p:nvSpPr>
            <p:spPr>
              <a:xfrm>
                <a:off x="4870349" y="4257087"/>
                <a:ext cx="1812740" cy="691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sup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5700236C-F89C-3C45-80F7-D9AECB7FC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49" y="4257087"/>
                <a:ext cx="1812740" cy="691087"/>
              </a:xfrm>
              <a:prstGeom prst="rect">
                <a:avLst/>
              </a:prstGeom>
              <a:blipFill>
                <a:blip r:embed="rId6"/>
                <a:stretch>
                  <a:fillRect l="-46528" t="-155357" b="-232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A1DD8162-6E0C-474E-A1C7-79761826F319}"/>
                  </a:ext>
                </a:extLst>
              </p:cNvPr>
              <p:cNvSpPr/>
              <p:nvPr/>
            </p:nvSpPr>
            <p:spPr>
              <a:xfrm>
                <a:off x="1082766" y="4152773"/>
                <a:ext cx="1719830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A1DD8162-6E0C-474E-A1C7-79761826F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66" y="4152773"/>
                <a:ext cx="1719830" cy="726033"/>
              </a:xfrm>
              <a:prstGeom prst="rect">
                <a:avLst/>
              </a:prstGeom>
              <a:blipFill>
                <a:blip r:embed="rId7"/>
                <a:stretch>
                  <a:fillRect l="-48905" t="-146552" b="-224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62B05EB3-BF9E-EF45-9961-068E9A96BECC}"/>
                  </a:ext>
                </a:extLst>
              </p:cNvPr>
              <p:cNvSpPr/>
              <p:nvPr/>
            </p:nvSpPr>
            <p:spPr>
              <a:xfrm>
                <a:off x="6791051" y="4219393"/>
                <a:ext cx="1884875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sub>
                        <m:sup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62B05EB3-BF9E-EF45-9961-068E9A96B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051" y="4219393"/>
                <a:ext cx="1884875" cy="726033"/>
              </a:xfrm>
              <a:prstGeom prst="rect">
                <a:avLst/>
              </a:prstGeom>
              <a:blipFill>
                <a:blip r:embed="rId8"/>
                <a:stretch>
                  <a:fillRect l="-44295" t="-146552" b="-224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10FC6B-C71B-AB44-B73D-39CD83066D3E}"/>
              </a:ext>
            </a:extLst>
          </p:cNvPr>
          <p:cNvSpPr txBox="1"/>
          <p:nvPr/>
        </p:nvSpPr>
        <p:spPr>
          <a:xfrm>
            <a:off x="2829342" y="4852798"/>
            <a:ext cx="18759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T = T</a:t>
            </a:r>
            <a:r>
              <a:rPr lang="it-IT" sz="2400" b="1" baseline="-25000" dirty="0"/>
              <a:t>1</a:t>
            </a:r>
            <a:r>
              <a:rPr lang="it-IT" sz="2400" b="1" dirty="0"/>
              <a:t> + T</a:t>
            </a:r>
            <a:r>
              <a:rPr lang="it-IT" sz="2400" b="1" baseline="-25000" dirty="0"/>
              <a:t>2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6962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950AD-5573-3F4F-A62A-DEDE585B8712}"/>
              </a:ext>
            </a:extLst>
          </p:cNvPr>
          <p:cNvSpPr txBox="1"/>
          <p:nvPr/>
        </p:nvSpPr>
        <p:spPr>
          <a:xfrm>
            <a:off x="1907704" y="130157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Attività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844B6A4-064C-7E46-8270-44C62F3BE234}"/>
              </a:ext>
            </a:extLst>
          </p:cNvPr>
          <p:cNvSpPr/>
          <p:nvPr/>
        </p:nvSpPr>
        <p:spPr>
          <a:xfrm>
            <a:off x="1835696" y="292494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400" b="1" dirty="0"/>
              <a:t>Completa la scheda per lavorare con le proprietà  trovate</a:t>
            </a:r>
          </a:p>
        </p:txBody>
      </p:sp>
    </p:spTree>
    <p:extLst>
      <p:ext uri="{BB962C8B-B14F-4D97-AF65-F5344CB8AC3E}">
        <p14:creationId xmlns:p14="http://schemas.microsoft.com/office/powerpoint/2010/main" val="204561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950AD-5573-3F4F-A62A-DEDE585B8712}"/>
              </a:ext>
            </a:extLst>
          </p:cNvPr>
          <p:cNvSpPr txBox="1"/>
          <p:nvPr/>
        </p:nvSpPr>
        <p:spPr>
          <a:xfrm>
            <a:off x="1043608" y="24208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Riflessioni sull’attività svolta</a:t>
            </a:r>
          </a:p>
        </p:txBody>
      </p:sp>
    </p:spTree>
    <p:extLst>
      <p:ext uri="{BB962C8B-B14F-4D97-AF65-F5344CB8AC3E}">
        <p14:creationId xmlns:p14="http://schemas.microsoft.com/office/powerpoint/2010/main" val="46577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3318"/>
            <a:ext cx="170220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5575D7-6A4A-2441-B58E-9C5DE42D5C64}"/>
              </a:ext>
            </a:extLst>
          </p:cNvPr>
          <p:cNvSpPr txBox="1"/>
          <p:nvPr/>
        </p:nvSpPr>
        <p:spPr>
          <a:xfrm>
            <a:off x="1952477" y="894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Quesito 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7F105F-351D-9341-B16B-CC5FF254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75" y="620688"/>
            <a:ext cx="5568587" cy="5075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CB588C-A7B7-3A45-804B-26C4B87CB203}"/>
                  </a:ext>
                </a:extLst>
              </p:cNvPr>
              <p:cNvSpPr/>
              <p:nvPr/>
            </p:nvSpPr>
            <p:spPr>
              <a:xfrm>
                <a:off x="2051343" y="5829671"/>
                <a:ext cx="5355504" cy="937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sup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2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𝒅𝒙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it-IT" sz="2400" b="1" dirty="0">
                                  <a:cs typeface="Arial" panose="020B0604020202020204" pitchFamily="34" charset="0"/>
                                </a:rPr>
                                <m:t> </m:t>
                              </m:r>
                              <m:nary>
                                <m:naryPr>
                                  <m:ctrlPr>
                                    <a:rPr lang="it-IT" sz="2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it-IT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sup>
                                <m:e>
                                  <m:r>
                                    <a:rPr lang="it-IT" sz="2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it-IT" sz="24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it-IT" sz="2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𝒅𝒙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CB588C-A7B7-3A45-804B-26C4B87CB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43" y="5829671"/>
                <a:ext cx="5355504" cy="937180"/>
              </a:xfrm>
              <a:prstGeom prst="rect">
                <a:avLst/>
              </a:prstGeom>
              <a:blipFill>
                <a:blip r:embed="rId4"/>
                <a:stretch>
                  <a:fillRect l="-21801" t="-154667" b="-2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63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3318"/>
            <a:ext cx="170220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5575D7-6A4A-2441-B58E-9C5DE42D5C64}"/>
              </a:ext>
            </a:extLst>
          </p:cNvPr>
          <p:cNvSpPr txBox="1"/>
          <p:nvPr/>
        </p:nvSpPr>
        <p:spPr>
          <a:xfrm>
            <a:off x="1296616" y="12135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Quesito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CB588C-A7B7-3A45-804B-26C4B87CB203}"/>
                  </a:ext>
                </a:extLst>
              </p:cNvPr>
              <p:cNvSpPr/>
              <p:nvPr/>
            </p:nvSpPr>
            <p:spPr>
              <a:xfrm>
                <a:off x="1702207" y="5656368"/>
                <a:ext cx="5133778" cy="937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sup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2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CB588C-A7B7-3A45-804B-26C4B87CB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07" y="5656368"/>
                <a:ext cx="5133778" cy="937180"/>
              </a:xfrm>
              <a:prstGeom prst="rect">
                <a:avLst/>
              </a:prstGeom>
              <a:blipFill>
                <a:blip r:embed="rId3"/>
                <a:stretch>
                  <a:fillRect l="-22469" t="-154667" b="-2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236228B6-A664-B945-9340-3C12F9942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242" y="858337"/>
            <a:ext cx="563274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3318"/>
            <a:ext cx="32038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5575D7-6A4A-2441-B58E-9C5DE42D5C64}"/>
              </a:ext>
            </a:extLst>
          </p:cNvPr>
          <p:cNvSpPr txBox="1"/>
          <p:nvPr/>
        </p:nvSpPr>
        <p:spPr>
          <a:xfrm>
            <a:off x="928156" y="24928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Riflessioni sul simbolo di integrale </a:t>
            </a:r>
          </a:p>
        </p:txBody>
      </p:sp>
    </p:spTree>
    <p:extLst>
      <p:ext uri="{BB962C8B-B14F-4D97-AF65-F5344CB8AC3E}">
        <p14:creationId xmlns:p14="http://schemas.microsoft.com/office/powerpoint/2010/main" val="34661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3318"/>
            <a:ext cx="170220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5575D7-6A4A-2441-B58E-9C5DE42D5C64}"/>
              </a:ext>
            </a:extLst>
          </p:cNvPr>
          <p:cNvSpPr txBox="1"/>
          <p:nvPr/>
        </p:nvSpPr>
        <p:spPr>
          <a:xfrm>
            <a:off x="0" y="274103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Il simbolo di integrale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3A4C49-6769-DF46-8595-859AED7A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84819"/>
            <a:ext cx="3528392" cy="2706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96C1877-2839-F14D-B548-30859837C9CB}"/>
                  </a:ext>
                </a:extLst>
              </p:cNvPr>
              <p:cNvSpPr/>
              <p:nvPr/>
            </p:nvSpPr>
            <p:spPr>
              <a:xfrm>
                <a:off x="5436096" y="2591826"/>
                <a:ext cx="2568460" cy="1077987"/>
              </a:xfrm>
              <a:prstGeom prst="rect">
                <a:avLst/>
              </a:prstGeom>
              <a:solidFill>
                <a:srgbClr val="FFFBE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e>
                      </m:nary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96C1877-2839-F14D-B548-30859837C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591826"/>
                <a:ext cx="2568460" cy="1077987"/>
              </a:xfrm>
              <a:prstGeom prst="rect">
                <a:avLst/>
              </a:prstGeom>
              <a:blipFill>
                <a:blip r:embed="rId4"/>
                <a:stretch>
                  <a:fillRect l="-53202" t="-158824" b="-236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87092A-B6FB-B341-91D7-147C018F7361}"/>
              </a:ext>
            </a:extLst>
          </p:cNvPr>
          <p:cNvSpPr txBox="1"/>
          <p:nvPr/>
        </p:nvSpPr>
        <p:spPr>
          <a:xfrm>
            <a:off x="251520" y="3864849"/>
            <a:ext cx="412890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Grafico di una funzione </a:t>
            </a:r>
            <a:r>
              <a:rPr lang="it-IT" sz="2400" b="1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) con le seguenti caratteristiche: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è rappresentata in un intervallo</a:t>
            </a:r>
            <a:b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  [a, b], con b &gt; a;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è </a:t>
            </a:r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continua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;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è </a:t>
            </a:r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positiva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07985A-4927-254D-BC13-FE86A6A4E36A}"/>
              </a:ext>
            </a:extLst>
          </p:cNvPr>
          <p:cNvSpPr txBox="1"/>
          <p:nvPr/>
        </p:nvSpPr>
        <p:spPr>
          <a:xfrm>
            <a:off x="4860032" y="3864849"/>
            <a:ext cx="4176464" cy="156966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Il simbolo di integrale ha come risultato l’area T compresa fra il grafico della funzione e l’asse delle x nell’intervallo dato</a:t>
            </a:r>
            <a:r>
              <a:rPr lang="it-IT" sz="24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AFEAF30-0117-2449-A446-4A65B7533975}"/>
                  </a:ext>
                </a:extLst>
              </p:cNvPr>
              <p:cNvSpPr txBox="1"/>
              <p:nvPr/>
            </p:nvSpPr>
            <p:spPr>
              <a:xfrm>
                <a:off x="6337176" y="542461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it-IT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AFEAF30-0117-2449-A446-4A65B7533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76" y="5424619"/>
                <a:ext cx="432048" cy="584775"/>
              </a:xfrm>
              <a:prstGeom prst="rect">
                <a:avLst/>
              </a:prstGeom>
              <a:blipFill>
                <a:blip r:embed="rId5"/>
                <a:stretch>
                  <a:fillRect l="-14286" r="-14286" b="-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BEA708-ED02-EC4E-BF16-3716155BE5F4}"/>
              </a:ext>
            </a:extLst>
          </p:cNvPr>
          <p:cNvSpPr txBox="1"/>
          <p:nvPr/>
        </p:nvSpPr>
        <p:spPr>
          <a:xfrm>
            <a:off x="4897016" y="5960130"/>
            <a:ext cx="3312368" cy="523220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(x) integrabile in [a, b] </a:t>
            </a:r>
          </a:p>
        </p:txBody>
      </p:sp>
    </p:spTree>
    <p:extLst>
      <p:ext uri="{BB962C8B-B14F-4D97-AF65-F5344CB8AC3E}">
        <p14:creationId xmlns:p14="http://schemas.microsoft.com/office/powerpoint/2010/main" val="385184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99593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C6DB93-EE8C-C44E-8EE6-B93A2CB5D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61" y="2319162"/>
            <a:ext cx="8568952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indent="14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it-IT" alt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Un’auto mantiene in autostrada una </a:t>
            </a:r>
            <a:r>
              <a:rPr lang="it-IT" altLang="it-IT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velocità costante v </a:t>
            </a:r>
            <a:r>
              <a:rPr lang="it-IT" alt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di 110km/h dalle 9 alle 11; calcola la distanza </a:t>
            </a:r>
            <a:r>
              <a:rPr lang="it-IT" altLang="it-IT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alt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 percorsa durante le 2 ore.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EEC692A9-3815-BF44-9F14-E6A2028EAB2B}"/>
              </a:ext>
            </a:extLst>
          </p:cNvPr>
          <p:cNvSpPr txBox="1">
            <a:spLocks/>
          </p:cNvSpPr>
          <p:nvPr/>
        </p:nvSpPr>
        <p:spPr bwMode="auto">
          <a:xfrm>
            <a:off x="145461" y="1515202"/>
            <a:ext cx="8784976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Velocità e distanza percorsa: un problema facile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9DCD0820-5CF3-2548-B62F-8EFEA2DDDE85}"/>
                  </a:ext>
                </a:extLst>
              </p:cNvPr>
              <p:cNvSpPr/>
              <p:nvPr/>
            </p:nvSpPr>
            <p:spPr>
              <a:xfrm>
                <a:off x="1547664" y="5069882"/>
                <a:ext cx="511633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indent="0" algn="ctr" eaLnBrk="1" hangingPunct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it-IT" altLang="it-IT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it-IT" altLang="it-IT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it-IT" altLang="it-I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it-IT" altLang="it-I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⋅∆</m:t>
                    </m:r>
                    <m:r>
                      <a:rPr lang="it-IT" altLang="it-I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it-IT" altLang="it-IT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it-IT" alt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800" b="1" dirty="0">
                    <a:latin typeface="Calibri" panose="020F0502020204030204" pitchFamily="34" charset="0"/>
                  </a:rPr>
                  <a:t>da cui </a:t>
                </a:r>
                <a14:m>
                  <m:oMath xmlns:m="http://schemas.openxmlformats.org/officeDocument/2006/math">
                    <m:r>
                      <a:rPr lang="it-IT" altLang="it-IT" sz="28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it-IT" altLang="it-IT" sz="2800" b="1" dirty="0">
                    <a:latin typeface="Calibri" panose="020F0502020204030204" pitchFamily="34" charset="0"/>
                  </a:rPr>
                  <a:t> = 110 </a:t>
                </a:r>
                <a14:m>
                  <m:oMath xmlns:m="http://schemas.openxmlformats.org/officeDocument/2006/math">
                    <m:r>
                      <a:rPr lang="it-IT" altLang="it-IT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it-IT" altLang="it-IT" sz="2800" b="1" dirty="0">
                    <a:latin typeface="Calibri" panose="020F0502020204030204" pitchFamily="34" charset="0"/>
                  </a:rPr>
                  <a:t> 2 = 220</a:t>
                </a: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9DCD0820-5CF3-2548-B62F-8EFEA2DDD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69882"/>
                <a:ext cx="5116337" cy="523220"/>
              </a:xfrm>
              <a:prstGeom prst="rect">
                <a:avLst/>
              </a:prstGeom>
              <a:blipFill>
                <a:blip r:embed="rId3"/>
                <a:stretch>
                  <a:fillRect t="-9524" r="-1733" b="-309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DFBE3BB-0715-0C42-9161-5EB546794A30}"/>
                  </a:ext>
                </a:extLst>
              </p:cNvPr>
              <p:cNvSpPr/>
              <p:nvPr/>
            </p:nvSpPr>
            <p:spPr>
              <a:xfrm>
                <a:off x="323528" y="3954196"/>
                <a:ext cx="81009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altLang="it-IT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Risposta immediata: </a:t>
                </a:r>
                <a:r>
                  <a:rPr lang="it-IT" altLang="it-IT" sz="2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solo se la velocità v è costante</a:t>
                </a:r>
                <a:r>
                  <a:rPr lang="it-IT" altLang="it-IT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la distanza percorsa </a:t>
                </a:r>
                <a:r>
                  <a:rPr lang="it-IT" altLang="it-IT" sz="2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it-IT" altLang="it-IT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durante un intervallo di tempo </a:t>
                </a:r>
                <a14:m>
                  <m:oMath xmlns:m="http://schemas.openxmlformats.org/officeDocument/2006/math">
                    <m:r>
                      <a:rPr lang="it-IT" altLang="it-IT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altLang="it-IT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it-IT" altLang="it-IT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è</a:t>
                </a:r>
                <a:endParaRPr lang="it-IT" sz="26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9DFBE3BB-0715-0C42-9161-5EB546794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54196"/>
                <a:ext cx="8100900" cy="892552"/>
              </a:xfrm>
              <a:prstGeom prst="rect">
                <a:avLst/>
              </a:prstGeom>
              <a:blipFill>
                <a:blip r:embed="rId4"/>
                <a:stretch>
                  <a:fillRect l="-1252" t="-4167" b="-152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150"/>
            <a:ext cx="39239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8114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5">
                <a:extLst>
                  <a:ext uri="{FF2B5EF4-FFF2-40B4-BE49-F238E27FC236}">
                    <a16:creationId xmlns:a16="http://schemas.microsoft.com/office/drawing/2014/main" id="{118B2EA2-F1B1-C340-99EE-9AD760B90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22" y="1340768"/>
                <a:ext cx="8363272" cy="1292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indent="14288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514350" indent="-514350" eaLnBrk="1" hangingPunct="1">
                  <a:buFont typeface="+mj-lt"/>
                  <a:buAutoNum type="arabicPeriod" startAt="2"/>
                </a:pPr>
                <a:r>
                  <a:rPr lang="it-IT" altLang="it-IT" sz="2600" b="1" dirty="0">
                    <a:latin typeface="Calibri" panose="020F0502020204030204" pitchFamily="34" charset="0"/>
                  </a:rPr>
                  <a:t>Come calcolare </a:t>
                </a:r>
                <a14:m>
                  <m:oMath xmlns:m="http://schemas.openxmlformats.org/officeDocument/2006/math"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it-IT" altLang="it-IT" sz="2600" b="1" dirty="0">
                    <a:latin typeface="Calibri" panose="020F0502020204030204" pitchFamily="34" charset="0"/>
                  </a:rPr>
                  <a:t> se viaggio sempre dalle 9 alle 11, ma non mantengo la velocità costante e ho solo il tachimetro che indica la velocità </a:t>
                </a:r>
                <a14:m>
                  <m:oMath xmlns:m="http://schemas.openxmlformats.org/officeDocument/2006/math">
                    <m:r>
                      <a:rPr lang="it-IT" altLang="it-IT" sz="2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it-IT" altLang="it-IT" sz="2600" b="1" dirty="0">
                    <a:latin typeface="Calibri" panose="020F0502020204030204" pitchFamily="34" charset="0"/>
                  </a:rPr>
                  <a:t> in ogni istante?</a:t>
                </a:r>
              </a:p>
            </p:txBody>
          </p:sp>
        </mc:Choice>
        <mc:Fallback xmlns="">
          <p:sp>
            <p:nvSpPr>
              <p:cNvPr id="35" name="Rectangle 5">
                <a:extLst>
                  <a:ext uri="{FF2B5EF4-FFF2-40B4-BE49-F238E27FC236}">
                    <a16:creationId xmlns:a16="http://schemas.microsoft.com/office/drawing/2014/main" id="{118B2EA2-F1B1-C340-99EE-9AD760B90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22" y="1340768"/>
                <a:ext cx="8363272" cy="1292662"/>
              </a:xfrm>
              <a:prstGeom prst="rect">
                <a:avLst/>
              </a:prstGeom>
              <a:blipFill>
                <a:blip r:embed="rId3"/>
                <a:stretch>
                  <a:fillRect l="-1212" t="-5882" b="-1078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olo 1">
            <a:extLst>
              <a:ext uri="{FF2B5EF4-FFF2-40B4-BE49-F238E27FC236}">
                <a16:creationId xmlns:a16="http://schemas.microsoft.com/office/drawing/2014/main" id="{4C70A6D2-CC92-B544-89AC-B927FCEF6FD5}"/>
              </a:ext>
            </a:extLst>
          </p:cNvPr>
          <p:cNvSpPr txBox="1">
            <a:spLocks/>
          </p:cNvSpPr>
          <p:nvPr/>
        </p:nvSpPr>
        <p:spPr bwMode="auto">
          <a:xfrm>
            <a:off x="53942" y="533049"/>
            <a:ext cx="8892481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Velocità e distanza percorsa: un problema per pensare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86B4F4-8B7D-0245-BC22-6652A5662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28" y="2604484"/>
            <a:ext cx="880746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4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latin typeface="Calibri" panose="020F0502020204030204" pitchFamily="34" charset="0"/>
              </a:rPr>
              <a:t>Posso scrivere su un foglio la velocità leggendola sul tachimetro a intervalli di mezz’ora.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1F0481-D972-EA4D-8096-FA2F04584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530119"/>
            <a:ext cx="1739900" cy="1155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4BCA7AE0-3668-4B4D-9DAD-5A81E420B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8600" y="3464421"/>
                <a:ext cx="6785667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14288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600" b="1" dirty="0">
                    <a:latin typeface="Calibri" panose="020F0502020204030204" pitchFamily="34" charset="0"/>
                  </a:rPr>
                  <a:t>Il viaggio inizia alle 9. Durante la prima mezz’ora scelgo un istante, ad esempio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it-IT" altLang="it-IT" sz="2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it-IT" altLang="it-IT" sz="2600" b="1" dirty="0">
                    <a:latin typeface="Calibri" panose="020F0502020204030204" pitchFamily="34" charset="0"/>
                  </a:rPr>
                  <a:t> e leggo la velocità di 100</a:t>
                </a:r>
                <a:r>
                  <a:rPr lang="it-IT" altLang="it-IT" sz="2600" b="1" i="1" dirty="0">
                    <a:latin typeface="Calibri" panose="020F0502020204030204" pitchFamily="34" charset="0"/>
                  </a:rPr>
                  <a:t>km/h</a:t>
                </a:r>
                <a:r>
                  <a:rPr lang="it-IT" altLang="it-IT" sz="2600" b="1" dirty="0">
                    <a:latin typeface="Calibri" panose="020F0502020204030204" pitchFamily="34" charset="0"/>
                  </a:rPr>
                  <a:t>. </a:t>
                </a:r>
              </a:p>
              <a:p>
                <a:pPr eaLnBrk="1" hangingPunct="1"/>
                <a:r>
                  <a:rPr lang="it-IT" altLang="it-IT" sz="2600" b="1" dirty="0">
                    <a:latin typeface="Calibri" panose="020F0502020204030204" pitchFamily="34" charset="0"/>
                  </a:rPr>
                  <a:t>Inizio a costruire una tabella:</a:t>
                </a:r>
              </a:p>
            </p:txBody>
          </p:sp>
        </mc:Choice>
        <mc:Fallback xmlns=""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4BCA7AE0-3668-4B4D-9DAD-5A81E420B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8600" y="3464421"/>
                <a:ext cx="6785667" cy="1692771"/>
              </a:xfrm>
              <a:prstGeom prst="rect">
                <a:avLst/>
              </a:prstGeom>
              <a:blipFill>
                <a:blip r:embed="rId5"/>
                <a:stretch>
                  <a:fillRect l="-1495" t="-2985" r="-2617" b="-82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3">
            <a:extLst>
              <a:ext uri="{FF2B5EF4-FFF2-40B4-BE49-F238E27FC236}">
                <a16:creationId xmlns:a16="http://schemas.microsoft.com/office/drawing/2014/main" id="{29D363B6-E8CE-BB41-A920-4F7171ED22BA}"/>
              </a:ext>
            </a:extLst>
          </p:cNvPr>
          <p:cNvGrpSpPr/>
          <p:nvPr/>
        </p:nvGrpSpPr>
        <p:grpSpPr>
          <a:xfrm>
            <a:off x="2627102" y="5101589"/>
            <a:ext cx="3746160" cy="1015663"/>
            <a:chOff x="3851920" y="4573577"/>
            <a:chExt cx="3746160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5">
                  <a:extLst>
                    <a:ext uri="{FF2B5EF4-FFF2-40B4-BE49-F238E27FC236}">
                      <a16:creationId xmlns:a16="http://schemas.microsoft.com/office/drawing/2014/main" id="{612D0718-ED2E-7540-9E47-29AB24D22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1920" y="4573577"/>
                  <a:ext cx="3746160" cy="1015663"/>
                </a:xfrm>
                <a:prstGeom prst="rect">
                  <a:avLst/>
                </a:prstGeom>
                <a:solidFill>
                  <a:schemeClr val="accent3">
                    <a:alpha val="4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indent="14288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it-IT" altLang="it-IT" sz="2000" dirty="0">
                      <a:latin typeface="Calibri" panose="020F0502020204030204" pitchFamily="34" charset="0"/>
                    </a:rPr>
                    <a:t>Intervallo    Istante      Velocità</a:t>
                  </a:r>
                </a:p>
                <a:p>
                  <a:pPr eaLnBrk="1" hangingPunct="1"/>
                  <a:r>
                    <a:rPr lang="it-IT" altLang="it-IT" sz="2000" dirty="0">
                      <a:latin typeface="Calibri" panose="020F0502020204030204" pitchFamily="34" charset="0"/>
                    </a:rPr>
                    <a:t>                     in ore        in km/h</a:t>
                  </a:r>
                </a:p>
                <a:p>
                  <a:pPr eaLnBrk="1" hangingPunct="1"/>
                  <a:r>
                    <a:rPr lang="it-IT" altLang="it-IT" sz="2000" dirty="0">
                      <a:latin typeface="Calibri" panose="020F0502020204030204" pitchFamily="34" charset="0"/>
                    </a:rPr>
                    <a:t>9</a:t>
                  </a:r>
                  <a14:m>
                    <m:oMath xmlns:m="http://schemas.openxmlformats.org/officeDocument/2006/math">
                      <m:r>
                        <a:rPr lang="it-IT" alt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it-IT" altLang="it-IT" sz="2000" dirty="0">
                      <a:latin typeface="Calibri" panose="020F0502020204030204" pitchFamily="34" charset="0"/>
                    </a:rPr>
                    <a:t>9.30        t</a:t>
                  </a:r>
                  <a:r>
                    <a:rPr lang="it-IT" altLang="it-IT" sz="2000" baseline="-25000" dirty="0">
                      <a:latin typeface="Calibri" panose="020F0502020204030204" pitchFamily="34" charset="0"/>
                    </a:rPr>
                    <a:t>1</a:t>
                  </a:r>
                  <a:r>
                    <a:rPr lang="it-IT" altLang="it-IT" sz="2000" dirty="0">
                      <a:latin typeface="Calibri" panose="020F0502020204030204" pitchFamily="34" charset="0"/>
                    </a:rPr>
                    <a:t> = 9.15   v(t</a:t>
                  </a:r>
                  <a:r>
                    <a:rPr lang="it-IT" altLang="it-IT" sz="2000" baseline="-25000" dirty="0">
                      <a:latin typeface="Calibri" panose="020F0502020204030204" pitchFamily="34" charset="0"/>
                    </a:rPr>
                    <a:t>1</a:t>
                  </a:r>
                  <a:r>
                    <a:rPr lang="it-IT" altLang="it-IT" sz="2000" dirty="0">
                      <a:latin typeface="Calibri" panose="020F0502020204030204" pitchFamily="34" charset="0"/>
                    </a:rPr>
                    <a:t>)=100</a:t>
                  </a:r>
                </a:p>
              </p:txBody>
            </p:sp>
          </mc:Choice>
          <mc:Fallback xmlns="">
            <p:sp>
              <p:nvSpPr>
                <p:cNvPr id="15" name="Rectangle 5">
                  <a:extLst>
                    <a:ext uri="{FF2B5EF4-FFF2-40B4-BE49-F238E27FC236}">
                      <a16:creationId xmlns:a16="http://schemas.microsoft.com/office/drawing/2014/main" id="{612D0718-ED2E-7540-9E47-29AB24D22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51920" y="4573577"/>
                  <a:ext cx="3746160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1014" t="-3704" b="-8642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84B81958-248C-8342-9C8F-0CC07DCDACDF}"/>
                </a:ext>
              </a:extLst>
            </p:cNvPr>
            <p:cNvCxnSpPr>
              <a:cxnSpLocks/>
            </p:cNvCxnSpPr>
            <p:nvPr/>
          </p:nvCxnSpPr>
          <p:spPr>
            <a:xfrm>
              <a:off x="5078285" y="4673470"/>
              <a:ext cx="0" cy="915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4A38A239-3199-CE48-A927-978E6672F542}"/>
                </a:ext>
              </a:extLst>
            </p:cNvPr>
            <p:cNvCxnSpPr>
              <a:cxnSpLocks/>
            </p:cNvCxnSpPr>
            <p:nvPr/>
          </p:nvCxnSpPr>
          <p:spPr>
            <a:xfrm>
              <a:off x="3954840" y="5230375"/>
              <a:ext cx="31374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DF50FC26-C1E4-8341-8AD1-660BEAD91F52}"/>
                </a:ext>
              </a:extLst>
            </p:cNvPr>
            <p:cNvCxnSpPr>
              <a:cxnSpLocks/>
            </p:cNvCxnSpPr>
            <p:nvPr/>
          </p:nvCxnSpPr>
          <p:spPr>
            <a:xfrm>
              <a:off x="6109486" y="4673470"/>
              <a:ext cx="0" cy="915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71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406794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8114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399D7778-4C82-F54C-B1F7-E82531562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83" y="1830671"/>
                <a:ext cx="8850417" cy="2169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indent="14288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600" b="1" dirty="0">
                    <a:latin typeface="Calibri" panose="020F0502020204030204" pitchFamily="34" charset="0"/>
                  </a:rPr>
                  <a:t>Ho visto che la velocità è rimasta quasi costante per tutta la mezz’ora. Nel moto a velocità costante lo spazio è  </a:t>
                </a:r>
                <a14:m>
                  <m:oMath xmlns:m="http://schemas.openxmlformats.org/officeDocument/2006/math"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⋅∆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it-IT" altLang="it-IT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2600" b="1" dirty="0">
                    <a:latin typeface="Calibri" panose="020F0502020204030204" pitchFamily="34" charset="0"/>
                  </a:rPr>
                  <a:t>e quindi nella prima mezz’ora ho percorso: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alt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alt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it-IT" alt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alt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alt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=100⋅0,5=50</m:t>
                      </m:r>
                      <m:r>
                        <a:rPr lang="it-IT" alt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it-IT" altLang="it-IT" sz="2800" dirty="0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it-IT" altLang="it-IT" b="1" dirty="0">
                    <a:latin typeface="Calibri" panose="020F0502020204030204" pitchFamily="34" charset="0"/>
                  </a:rPr>
                  <a:t>Aggiungo una colonna alla tabella</a:t>
                </a:r>
              </a:p>
            </p:txBody>
          </p:sp>
        </mc:Choice>
        <mc:Fallback xmlns=""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399D7778-4C82-F54C-B1F7-E82531562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583" y="1830671"/>
                <a:ext cx="8850417" cy="2169825"/>
              </a:xfrm>
              <a:prstGeom prst="rect">
                <a:avLst/>
              </a:prstGeom>
              <a:blipFill>
                <a:blip r:embed="rId3"/>
                <a:stretch>
                  <a:fillRect l="-1146" t="-2924" r="-716" b="-526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o 4">
            <a:extLst>
              <a:ext uri="{FF2B5EF4-FFF2-40B4-BE49-F238E27FC236}">
                <a16:creationId xmlns:a16="http://schemas.microsoft.com/office/drawing/2014/main" id="{5FA13272-08D4-D84D-BA42-081CEDFD933C}"/>
              </a:ext>
            </a:extLst>
          </p:cNvPr>
          <p:cNvGrpSpPr/>
          <p:nvPr/>
        </p:nvGrpSpPr>
        <p:grpSpPr>
          <a:xfrm>
            <a:off x="827584" y="4077072"/>
            <a:ext cx="6912768" cy="1354217"/>
            <a:chOff x="2123728" y="3429000"/>
            <a:chExt cx="5688632" cy="13542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5">
                  <a:extLst>
                    <a:ext uri="{FF2B5EF4-FFF2-40B4-BE49-F238E27FC236}">
                      <a16:creationId xmlns:a16="http://schemas.microsoft.com/office/drawing/2014/main" id="{E30F0AE6-3A41-0D45-9BF2-879C3AFBE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3728" y="3429000"/>
                  <a:ext cx="5688632" cy="1354217"/>
                </a:xfrm>
                <a:prstGeom prst="rect">
                  <a:avLst/>
                </a:prstGeom>
                <a:solidFill>
                  <a:schemeClr val="accent3">
                    <a:alpha val="4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indent="14288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it-IT" altLang="it-IT" dirty="0">
                      <a:latin typeface="Calibri" panose="020F0502020204030204" pitchFamily="34" charset="0"/>
                    </a:rPr>
                    <a:t>Intervallo    Istante      Velocità           Distanza</a:t>
                  </a:r>
                </a:p>
                <a:p>
                  <a:pPr eaLnBrk="1" hangingPunct="1">
                    <a:spcAft>
                      <a:spcPts val="600"/>
                    </a:spcAft>
                  </a:pPr>
                  <a:r>
                    <a:rPr lang="it-IT" altLang="it-IT" dirty="0">
                      <a:latin typeface="Calibri" panose="020F0502020204030204" pitchFamily="34" charset="0"/>
                    </a:rPr>
                    <a:t>                      in ore       in km/h             in km</a:t>
                  </a:r>
                </a:p>
                <a:p>
                  <a:pPr eaLnBrk="1" hangingPunct="1">
                    <a:spcBef>
                      <a:spcPts val="600"/>
                    </a:spcBef>
                  </a:pPr>
                  <a:r>
                    <a:rPr lang="it-IT" altLang="it-IT" dirty="0">
                      <a:latin typeface="Calibri" panose="020F0502020204030204" pitchFamily="34" charset="0"/>
                    </a:rPr>
                    <a:t>9</a:t>
                  </a:r>
                  <a14:m>
                    <m:oMath xmlns:m="http://schemas.openxmlformats.org/officeDocument/2006/math">
                      <m:r>
                        <a:rPr lang="it-IT" alt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it-IT" altLang="it-IT" dirty="0">
                      <a:latin typeface="Calibri" panose="020F0502020204030204" pitchFamily="34" charset="0"/>
                    </a:rPr>
                    <a:t>9 e 30     t</a:t>
                  </a:r>
                  <a:r>
                    <a:rPr lang="it-IT" altLang="it-IT" baseline="-25000" dirty="0">
                      <a:latin typeface="Calibri" panose="020F0502020204030204" pitchFamily="34" charset="0"/>
                    </a:rPr>
                    <a:t>1</a:t>
                  </a:r>
                  <a:r>
                    <a:rPr lang="it-IT" altLang="it-IT" dirty="0">
                      <a:latin typeface="Calibri" panose="020F0502020204030204" pitchFamily="34" charset="0"/>
                    </a:rPr>
                    <a:t> = 9.15     100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alt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it-IT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</m:oMath>
                  </a14:m>
                  <a:endParaRPr lang="it-IT" altLang="it-IT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5">
                  <a:extLst>
                    <a:ext uri="{FF2B5EF4-FFF2-40B4-BE49-F238E27FC236}">
                      <a16:creationId xmlns:a16="http://schemas.microsoft.com/office/drawing/2014/main" id="{E30F0AE6-3A41-0D45-9BF2-879C3AFBEE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23728" y="3429000"/>
                  <a:ext cx="5688632" cy="1354217"/>
                </a:xfrm>
                <a:prstGeom prst="rect">
                  <a:avLst/>
                </a:prstGeom>
                <a:blipFill>
                  <a:blip r:embed="rId4"/>
                  <a:stretch>
                    <a:fillRect l="-1101" t="-3738" b="-8411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E9DDBCB9-9C8E-AB43-917E-168C6BB18810}"/>
                </a:ext>
              </a:extLst>
            </p:cNvPr>
            <p:cNvCxnSpPr>
              <a:cxnSpLocks/>
            </p:cNvCxnSpPr>
            <p:nvPr/>
          </p:nvCxnSpPr>
          <p:spPr>
            <a:xfrm>
              <a:off x="3249603" y="3501008"/>
              <a:ext cx="0" cy="12052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ttore 1 28">
              <a:extLst>
                <a:ext uri="{FF2B5EF4-FFF2-40B4-BE49-F238E27FC236}">
                  <a16:creationId xmlns:a16="http://schemas.microsoft.com/office/drawing/2014/main" id="{3D6A98BB-F4B4-2649-B1A0-B17F1BDDE5AC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4221088"/>
              <a:ext cx="54416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1EF32A03-FB92-4C46-A181-6CA07A0B811D}"/>
                </a:ext>
              </a:extLst>
            </p:cNvPr>
            <p:cNvCxnSpPr>
              <a:cxnSpLocks/>
            </p:cNvCxnSpPr>
            <p:nvPr/>
          </p:nvCxnSpPr>
          <p:spPr>
            <a:xfrm>
              <a:off x="4375478" y="3501008"/>
              <a:ext cx="0" cy="12772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ttore 1 30">
              <a:extLst>
                <a:ext uri="{FF2B5EF4-FFF2-40B4-BE49-F238E27FC236}">
                  <a16:creationId xmlns:a16="http://schemas.microsoft.com/office/drawing/2014/main" id="{2B7EAEAD-CBB5-7945-BD80-666951BE86F3}"/>
                </a:ext>
              </a:extLst>
            </p:cNvPr>
            <p:cNvCxnSpPr>
              <a:cxnSpLocks/>
            </p:cNvCxnSpPr>
            <p:nvPr/>
          </p:nvCxnSpPr>
          <p:spPr>
            <a:xfrm>
              <a:off x="5436096" y="3501008"/>
              <a:ext cx="0" cy="12052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C4833BDA-5CBB-9B46-BBC2-7800EAC2DF93}"/>
              </a:ext>
            </a:extLst>
          </p:cNvPr>
          <p:cNvSpPr/>
          <p:nvPr/>
        </p:nvSpPr>
        <p:spPr>
          <a:xfrm>
            <a:off x="179512" y="935076"/>
            <a:ext cx="8867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Velocità e distanza percorsa: un problema per pensare</a:t>
            </a:r>
          </a:p>
        </p:txBody>
      </p:sp>
    </p:spTree>
    <p:extLst>
      <p:ext uri="{BB962C8B-B14F-4D97-AF65-F5344CB8AC3E}">
        <p14:creationId xmlns:p14="http://schemas.microsoft.com/office/powerpoint/2010/main" val="421708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99593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8114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2FB8999-C5A4-8348-91FD-3207F84F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2" y="933501"/>
            <a:ext cx="87129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4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latin typeface="Calibri" panose="020F0502020204030204" pitchFamily="34" charset="0"/>
              </a:rPr>
              <a:t>Procedo così nelle successive mezze ore e completo la tabella: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">
                <a:extLst>
                  <a:ext uri="{FF2B5EF4-FFF2-40B4-BE49-F238E27FC236}">
                    <a16:creationId xmlns:a16="http://schemas.microsoft.com/office/drawing/2014/main" id="{AFC05D32-A511-9D49-906C-99C2B09DB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76" y="3919841"/>
                <a:ext cx="9011343" cy="2267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14288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600" b="1" dirty="0">
                    <a:latin typeface="Calibri" panose="020F0502020204030204" pitchFamily="34" charset="0"/>
                  </a:rPr>
                  <a:t>Con questo calcolo approssimato la distanza percorsa è: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it-IT" alt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b="0" i="1" smtClean="0">
                          <a:latin typeface="Cambria Math" panose="02040503050406030204" pitchFamily="18" charset="0"/>
                        </a:rPr>
                        <m:t>50+60+40+45=195</m:t>
                      </m:r>
                      <m:r>
                        <a:rPr lang="it-IT" altLang="it-IT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it-IT" altLang="it-IT" dirty="0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it-IT" altLang="it-IT" b="1" dirty="0">
                    <a:latin typeface="Calibri" panose="020F0502020204030204" pitchFamily="34" charset="0"/>
                  </a:rPr>
                  <a:t>Col simbolo di sommatoria: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it-IT" alt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it-IT" alt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it-IT" alt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it-IT" alt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altLang="it-IT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altLang="it-IT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altLang="it-IT" b="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it-IT" alt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alt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⋅∆</m:t>
                          </m:r>
                          <m:r>
                            <a:rPr lang="it-IT" alt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altLang="it-IT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195</m:t>
                          </m:r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e>
                      </m:nary>
                    </m:oMath>
                  </m:oMathPara>
                </a14:m>
                <a:endParaRPr lang="it-IT" altLang="it-IT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5">
                <a:extLst>
                  <a:ext uri="{FF2B5EF4-FFF2-40B4-BE49-F238E27FC236}">
                    <a16:creationId xmlns:a16="http://schemas.microsoft.com/office/drawing/2014/main" id="{AFC05D32-A511-9D49-906C-99C2B09DB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76" y="3919841"/>
                <a:ext cx="9011343" cy="2267865"/>
              </a:xfrm>
              <a:prstGeom prst="rect">
                <a:avLst/>
              </a:prstGeom>
              <a:blipFill>
                <a:blip r:embed="rId3"/>
                <a:stretch>
                  <a:fillRect l="-986" t="-2235" b="-787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>
            <a:extLst>
              <a:ext uri="{FF2B5EF4-FFF2-40B4-BE49-F238E27FC236}">
                <a16:creationId xmlns:a16="http://schemas.microsoft.com/office/drawing/2014/main" id="{B9003FED-8C2B-7E43-BD20-5E794673B6FF}"/>
              </a:ext>
            </a:extLst>
          </p:cNvPr>
          <p:cNvGrpSpPr/>
          <p:nvPr/>
        </p:nvGrpSpPr>
        <p:grpSpPr>
          <a:xfrm>
            <a:off x="539552" y="1457400"/>
            <a:ext cx="7128792" cy="2462441"/>
            <a:chOff x="539552" y="1601416"/>
            <a:chExt cx="7128792" cy="2462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5">
                  <a:extLst>
                    <a:ext uri="{FF2B5EF4-FFF2-40B4-BE49-F238E27FC236}">
                      <a16:creationId xmlns:a16="http://schemas.microsoft.com/office/drawing/2014/main" id="{B387BE3C-E352-6C4D-9ABE-7DD6FAE7A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792" y="1601416"/>
                  <a:ext cx="7033552" cy="2385268"/>
                </a:xfrm>
                <a:prstGeom prst="rect">
                  <a:avLst/>
                </a:prstGeom>
                <a:solidFill>
                  <a:schemeClr val="accent3">
                    <a:alpha val="4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indent="14288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it-IT" altLang="it-IT" dirty="0">
                      <a:latin typeface="Calibri" panose="020F0502020204030204" pitchFamily="34" charset="0"/>
                    </a:rPr>
                    <a:t>Tra le ore       Istante      Velocità    Distanza percorsa</a:t>
                  </a:r>
                </a:p>
                <a:p>
                  <a:pPr eaLnBrk="1" hangingPunct="1">
                    <a:spcAft>
                      <a:spcPts val="600"/>
                    </a:spcAft>
                  </a:pPr>
                  <a:r>
                    <a:rPr lang="it-IT" altLang="it-IT" dirty="0">
                      <a:latin typeface="Calibri" panose="020F0502020204030204" pitchFamily="34" charset="0"/>
                    </a:rPr>
                    <a:t>                        in ore        in km/h                 in km</a:t>
                  </a:r>
                </a:p>
                <a:p>
                  <a:pPr eaLnBrk="1" hangingPunct="1"/>
                  <a:r>
                    <a:rPr lang="it-IT" altLang="it-IT" dirty="0">
                      <a:latin typeface="Calibri" panose="020F0502020204030204" pitchFamily="34" charset="0"/>
                    </a:rPr>
                    <a:t>9</a:t>
                  </a:r>
                  <a14:m>
                    <m:oMath xmlns:m="http://schemas.openxmlformats.org/officeDocument/2006/math">
                      <m:r>
                        <a:rPr lang="it-IT" alt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alt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it-IT" altLang="it-IT" dirty="0">
                      <a:latin typeface="Calibri" panose="020F0502020204030204" pitchFamily="34" charset="0"/>
                    </a:rPr>
                    <a:t> 9.30.      t</a:t>
                  </a:r>
                  <a:r>
                    <a:rPr lang="it-IT" altLang="it-IT" baseline="-25000" dirty="0">
                      <a:latin typeface="Calibri" panose="020F0502020204030204" pitchFamily="34" charset="0"/>
                    </a:rPr>
                    <a:t>1</a:t>
                  </a:r>
                  <a:r>
                    <a:rPr lang="it-IT" altLang="it-IT" dirty="0">
                      <a:latin typeface="Calibri" panose="020F0502020204030204" pitchFamily="34" charset="0"/>
                    </a:rPr>
                    <a:t> = 9.15       100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alt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it-IT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</m:oMath>
                  </a14:m>
                  <a:endParaRPr lang="it-IT" altLang="it-IT" dirty="0">
                    <a:latin typeface="Calibri" panose="020F0502020204030204" pitchFamily="34" charset="0"/>
                  </a:endParaRPr>
                </a:p>
                <a:p>
                  <a:pPr eaLnBrk="1" hangingPunct="1"/>
                  <a:r>
                    <a:rPr lang="it-IT" altLang="it-IT" dirty="0">
                      <a:latin typeface="Calibri" panose="020F0502020204030204" pitchFamily="34" charset="0"/>
                    </a:rPr>
                    <a:t>9.30 </a:t>
                  </a:r>
                  <a14:m>
                    <m:oMath xmlns:m="http://schemas.openxmlformats.org/officeDocument/2006/math"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it-IT" altLang="it-IT" dirty="0">
                      <a:latin typeface="Calibri" panose="020F0502020204030204" pitchFamily="34" charset="0"/>
                    </a:rPr>
                    <a:t> 10     t</a:t>
                  </a:r>
                  <a:r>
                    <a:rPr lang="it-IT" altLang="it-IT" baseline="-25000" dirty="0">
                      <a:latin typeface="Calibri" panose="020F0502020204030204" pitchFamily="34" charset="0"/>
                    </a:rPr>
                    <a:t>2</a:t>
                  </a:r>
                  <a:r>
                    <a:rPr lang="it-IT" altLang="it-IT" dirty="0">
                      <a:latin typeface="Calibri" panose="020F0502020204030204" pitchFamily="34" charset="0"/>
                    </a:rPr>
                    <a:t> = 9.45       120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alt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it-IT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</m:t>
                      </m:r>
                    </m:oMath>
                  </a14:m>
                  <a:endParaRPr lang="it-IT" altLang="it-IT" dirty="0">
                    <a:latin typeface="Calibri" panose="020F0502020204030204" pitchFamily="34" charset="0"/>
                  </a:endParaRPr>
                </a:p>
                <a:p>
                  <a:pPr eaLnBrk="1" hangingPunct="1"/>
                  <a:r>
                    <a:rPr lang="it-IT" altLang="it-IT" dirty="0">
                      <a:latin typeface="Calibri" panose="020F0502020204030204" pitchFamily="34" charset="0"/>
                    </a:rPr>
                    <a:t>10 </a:t>
                  </a:r>
                  <a14:m>
                    <m:oMath xmlns:m="http://schemas.openxmlformats.org/officeDocument/2006/math"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it-IT" altLang="it-IT" dirty="0">
                      <a:latin typeface="Calibri" panose="020F0502020204030204" pitchFamily="34" charset="0"/>
                    </a:rPr>
                    <a:t> 10.30   t</a:t>
                  </a:r>
                  <a:r>
                    <a:rPr lang="it-IT" altLang="it-IT" baseline="-25000" dirty="0">
                      <a:latin typeface="Calibri" panose="020F0502020204030204" pitchFamily="34" charset="0"/>
                    </a:rPr>
                    <a:t>3</a:t>
                  </a:r>
                  <a:r>
                    <a:rPr lang="it-IT" altLang="it-IT" dirty="0">
                      <a:latin typeface="Calibri" panose="020F0502020204030204" pitchFamily="34" charset="0"/>
                    </a:rPr>
                    <a:t> = 10.15      80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alt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it-IT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</m:t>
                      </m:r>
                    </m:oMath>
                  </a14:m>
                  <a:endParaRPr lang="it-IT" altLang="it-IT" dirty="0">
                    <a:latin typeface="Calibri" panose="020F0502020204030204" pitchFamily="34" charset="0"/>
                  </a:endParaRPr>
                </a:p>
                <a:p>
                  <a:pPr eaLnBrk="1" hangingPunct="1"/>
                  <a:r>
                    <a:rPr lang="it-IT" altLang="it-IT" dirty="0">
                      <a:latin typeface="Calibri" panose="020F0502020204030204" pitchFamily="34" charset="0"/>
                    </a:rPr>
                    <a:t>10.30 </a:t>
                  </a:r>
                  <a14:m>
                    <m:oMath xmlns:m="http://schemas.openxmlformats.org/officeDocument/2006/math"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it-IT" altLang="it-IT" dirty="0">
                      <a:latin typeface="Calibri" panose="020F0502020204030204" pitchFamily="34" charset="0"/>
                    </a:rPr>
                    <a:t> 11   t</a:t>
                  </a:r>
                  <a:r>
                    <a:rPr lang="it-IT" altLang="it-IT" baseline="-25000" dirty="0">
                      <a:latin typeface="Calibri" panose="020F0502020204030204" pitchFamily="34" charset="0"/>
                    </a:rPr>
                    <a:t>4</a:t>
                  </a:r>
                  <a:r>
                    <a:rPr lang="it-IT" altLang="it-IT" dirty="0">
                      <a:latin typeface="Calibri" panose="020F0502020204030204" pitchFamily="34" charset="0"/>
                    </a:rPr>
                    <a:t> = 10.45      90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alt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alt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it-IT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</m:t>
                      </m:r>
                    </m:oMath>
                  </a14:m>
                  <a:endParaRPr lang="it-IT" altLang="it-IT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5">
                  <a:extLst>
                    <a:ext uri="{FF2B5EF4-FFF2-40B4-BE49-F238E27FC236}">
                      <a16:creationId xmlns:a16="http://schemas.microsoft.com/office/drawing/2014/main" id="{B387BE3C-E352-6C4D-9ABE-7DD6FAE7AC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792" y="1601416"/>
                  <a:ext cx="7033552" cy="2385268"/>
                </a:xfrm>
                <a:prstGeom prst="rect">
                  <a:avLst/>
                </a:prstGeom>
                <a:blipFill>
                  <a:blip r:embed="rId4"/>
                  <a:stretch>
                    <a:fillRect l="-1081" t="-2116" b="-4762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E0811B02-FF9E-3847-BBAE-C65681F135BB}"/>
                </a:ext>
              </a:extLst>
            </p:cNvPr>
            <p:cNvCxnSpPr>
              <a:cxnSpLocks/>
            </p:cNvCxnSpPr>
            <p:nvPr/>
          </p:nvCxnSpPr>
          <p:spPr>
            <a:xfrm>
              <a:off x="2195736" y="1601416"/>
              <a:ext cx="0" cy="23852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04532A47-0D5C-6E48-ABA4-19DBBF64FA17}"/>
                </a:ext>
              </a:extLst>
            </p:cNvPr>
            <p:cNvCxnSpPr>
              <a:cxnSpLocks/>
            </p:cNvCxnSpPr>
            <p:nvPr/>
          </p:nvCxnSpPr>
          <p:spPr>
            <a:xfrm>
              <a:off x="539552" y="2348880"/>
              <a:ext cx="712879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ttore 1 28">
              <a:extLst>
                <a:ext uri="{FF2B5EF4-FFF2-40B4-BE49-F238E27FC236}">
                  <a16:creationId xmlns:a16="http://schemas.microsoft.com/office/drawing/2014/main" id="{EDDE4F96-0ACF-2143-B423-E420084DCC66}"/>
                </a:ext>
              </a:extLst>
            </p:cNvPr>
            <p:cNvCxnSpPr>
              <a:cxnSpLocks/>
            </p:cNvCxnSpPr>
            <p:nvPr/>
          </p:nvCxnSpPr>
          <p:spPr>
            <a:xfrm>
              <a:off x="3563888" y="1616982"/>
              <a:ext cx="0" cy="2446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496A1E65-2BE0-2B4A-B18B-E90DDF901904}"/>
                </a:ext>
              </a:extLst>
            </p:cNvPr>
            <p:cNvCxnSpPr>
              <a:cxnSpLocks/>
            </p:cNvCxnSpPr>
            <p:nvPr/>
          </p:nvCxnSpPr>
          <p:spPr>
            <a:xfrm>
              <a:off x="4716016" y="1601416"/>
              <a:ext cx="0" cy="23852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7B40E91D-0C61-0B40-9B2E-587C9A02732B}"/>
              </a:ext>
            </a:extLst>
          </p:cNvPr>
          <p:cNvSpPr txBox="1">
            <a:spLocks/>
          </p:cNvSpPr>
          <p:nvPr/>
        </p:nvSpPr>
        <p:spPr bwMode="auto">
          <a:xfrm>
            <a:off x="132656" y="384104"/>
            <a:ext cx="8903840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Velocità e distanza percorsa: un calcolo approssimato</a:t>
            </a:r>
          </a:p>
        </p:txBody>
      </p:sp>
    </p:spTree>
    <p:extLst>
      <p:ext uri="{BB962C8B-B14F-4D97-AF65-F5344CB8AC3E}">
        <p14:creationId xmlns:p14="http://schemas.microsoft.com/office/powerpoint/2010/main" val="9297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olo 1">
                <a:extLst>
                  <a:ext uri="{FF2B5EF4-FFF2-40B4-BE49-F238E27FC236}">
                    <a16:creationId xmlns:a16="http://schemas.microsoft.com/office/drawing/2014/main" id="{A4910C98-C04E-7041-9805-12D7C59393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0146" y="764704"/>
                <a:ext cx="8993708" cy="5480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Però non è detto che la velocità sia rimasta costante in ogni mezz’ora. Miglioro l’approssimazione dividendo l’intervallo dalle 9 alle 11 in intervalli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più piccoli, ad esempio di un quarto d’ora.</a:t>
                </a: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Sono 8 intervalli e la formula diventa:</a:t>
                </a: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it-IT" altLang="it-IT" sz="2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it-IT" alt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altLang="it-IT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altLang="it-IT" sz="2400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it-IT" altLang="it-IT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altLang="it-IT" sz="2400" b="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it-IT" alt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altLang="it-IT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altLang="it-IT" sz="2400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it-IT" altLang="it-IT" sz="2400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altLang="it-IT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altLang="it-IT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altLang="it-IT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⋅∆</m:t>
                          </m:r>
                          <m:r>
                            <a:rPr lang="it-IT" altLang="it-IT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Quando il numero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degli intervalli tende all’infinito:</a:t>
                </a:r>
              </a:p>
              <a:p>
                <a:pPr marL="800100" lvl="1" indent="-342900"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sommatoria tende a una somma di infiniti addendi;</a:t>
                </a:r>
              </a:p>
              <a:p>
                <a:pPr marL="800100" lvl="1" indent="-342900"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tende a un infinitesimo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800100" lvl="1" indent="-342900"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valori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d>
                      <m:dPr>
                        <m:ctrlPr>
                          <a:rPr lang="it-IT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tendono a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la formula diventa: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itolo 1">
                <a:extLst>
                  <a:ext uri="{FF2B5EF4-FFF2-40B4-BE49-F238E27FC236}">
                    <a16:creationId xmlns:a16="http://schemas.microsoft.com/office/drawing/2014/main" id="{A4910C98-C04E-7041-9805-12D7C593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146" y="764704"/>
                <a:ext cx="8993708" cy="5480521"/>
              </a:xfrm>
              <a:prstGeom prst="rect">
                <a:avLst/>
              </a:prstGeom>
              <a:blipFill>
                <a:blip r:embed="rId2"/>
                <a:stretch>
                  <a:fillRect l="-987" t="-926" r="-282" b="-393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olo 1">
            <a:extLst>
              <a:ext uri="{FF2B5EF4-FFF2-40B4-BE49-F238E27FC236}">
                <a16:creationId xmlns:a16="http://schemas.microsoft.com/office/drawing/2014/main" id="{CF450183-39AB-5C4E-A6CF-FC281CAAC8EA}"/>
              </a:ext>
            </a:extLst>
          </p:cNvPr>
          <p:cNvSpPr txBox="1">
            <a:spLocks/>
          </p:cNvSpPr>
          <p:nvPr/>
        </p:nvSpPr>
        <p:spPr bwMode="auto">
          <a:xfrm>
            <a:off x="107504" y="179062"/>
            <a:ext cx="8579296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Velocità e distanza percorsa: trovo un integrale</a:t>
            </a:r>
            <a:endParaRPr lang="it-IT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6261C33-57DD-6E49-BB31-14DD0452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022" y="6381750"/>
            <a:ext cx="3707904" cy="47625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Claudio Gori Giorgi e Daniela Valenti 2023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A09321-D933-9246-B88B-1BF78B9B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8359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olo 1">
                <a:extLst>
                  <a:ext uri="{FF2B5EF4-FFF2-40B4-BE49-F238E27FC236}">
                    <a16:creationId xmlns:a16="http://schemas.microsoft.com/office/drawing/2014/main" id="{A4910C98-C04E-7041-9805-12D7C59393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9552" y="1556792"/>
                <a:ext cx="8147248" cy="3960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 numeri 9 e 11 sono legati all’esempio; in generale, se il moto a velocità variabile si svolge tra gli istanti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, la distanza percorsa sarà:</a:t>
                </a:r>
              </a:p>
              <a:p>
                <a:pPr algn="l"/>
                <a:endParaRPr lang="it-IT" sz="2400" b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Ritrovo 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l’integrale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già visto per la misura dell’area sotto un curva.</a:t>
                </a: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due casi sembrano molto lontani, come sono legati?</a:t>
                </a: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Rifletto sul percorso seguito.</a:t>
                </a:r>
              </a:p>
              <a:p>
                <a:pPr algn="l"/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itolo 1">
                <a:extLst>
                  <a:ext uri="{FF2B5EF4-FFF2-40B4-BE49-F238E27FC236}">
                    <a16:creationId xmlns:a16="http://schemas.microsoft.com/office/drawing/2014/main" id="{A4910C98-C04E-7041-9805-12D7C593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556792"/>
                <a:ext cx="8147248" cy="3960440"/>
              </a:xfrm>
              <a:prstGeom prst="rect">
                <a:avLst/>
              </a:prstGeom>
              <a:blipFill>
                <a:blip r:embed="rId2"/>
                <a:stretch>
                  <a:fillRect l="-933" t="-1282" r="-2022" b="-163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1">
            <a:extLst>
              <a:ext uri="{FF2B5EF4-FFF2-40B4-BE49-F238E27FC236}">
                <a16:creationId xmlns:a16="http://schemas.microsoft.com/office/drawing/2014/main" id="{8023A6ED-5296-794A-8659-940C952EA8CF}"/>
              </a:ext>
            </a:extLst>
          </p:cNvPr>
          <p:cNvSpPr txBox="1">
            <a:spLocks/>
          </p:cNvSpPr>
          <p:nvPr/>
        </p:nvSpPr>
        <p:spPr bwMode="auto">
          <a:xfrm>
            <a:off x="827584" y="719869"/>
            <a:ext cx="7200799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Integrale e moto a velocità variabile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04D34D5-4AC1-9E4C-9991-1B5A9D76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044030"/>
            <a:ext cx="3600400" cy="47625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Claudio Gori Giorgi e Daniela Valenti 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4BDA82-2103-A741-A99C-E1253D9C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343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5374" y="6386945"/>
            <a:ext cx="211417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296" y="655246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ADC6DB93-EE8C-C44E-8EE6-B93A2CB5D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32" y="614597"/>
                <a:ext cx="89274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14288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b="1" dirty="0">
                    <a:latin typeface="Calibri" panose="020F0502020204030204" pitchFamily="34" charset="0"/>
                  </a:rPr>
                  <a:t>Ho diviso l’intervallo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altLang="it-IT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t-IT" altLang="it-IT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altLang="it-IT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it-IT" altLang="it-IT" b="1" dirty="0">
                    <a:latin typeface="Calibri" panose="020F0502020204030204" pitchFamily="34" charset="0"/>
                  </a:rPr>
                  <a:t> in intervalli </a:t>
                </a:r>
                <a14:m>
                  <m:oMath xmlns:m="http://schemas.openxmlformats.org/officeDocument/2006/math">
                    <m:r>
                      <a:rPr lang="it-IT" alt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altLang="it-I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it-IT" altLang="it-IT" b="1" dirty="0">
                    <a:latin typeface="Calibri" panose="020F0502020204030204" pitchFamily="34" charset="0"/>
                  </a:rPr>
                  <a:t> e in ognuno di questi intervalli ho pensato il moto a </a:t>
                </a:r>
                <a:r>
                  <a:rPr lang="it-IT" altLang="it-IT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velocità costante</a:t>
                </a:r>
                <a:r>
                  <a:rPr lang="it-IT" altLang="it-IT" b="1" dirty="0">
                    <a:latin typeface="Calibri" panose="020F0502020204030204" pitchFamily="34" charset="0"/>
                  </a:rPr>
                  <a:t>.</a:t>
                </a:r>
              </a:p>
              <a:p>
                <a:pPr eaLnBrk="1" hangingPunct="1"/>
                <a:r>
                  <a:rPr lang="it-IT" altLang="it-IT" b="1" dirty="0">
                    <a:latin typeface="Calibri" panose="020F0502020204030204" pitchFamily="34" charset="0"/>
                  </a:rPr>
                  <a:t>Ho trovato la distanza </a:t>
                </a:r>
                <a14:m>
                  <m:oMath xmlns:m="http://schemas.openxmlformats.org/officeDocument/2006/math">
                    <m:r>
                      <a:rPr lang="it-IT" altLang="it-I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it-IT" altLang="it-IT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b="1" dirty="0">
                    <a:latin typeface="Calibri" panose="020F0502020204030204" pitchFamily="34" charset="0"/>
                  </a:rPr>
                  <a:t>percorsa in un tempo</a:t>
                </a:r>
                <a:r>
                  <a:rPr lang="it-IT" altLang="it-IT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it-I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altLang="it-I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it-IT" altLang="it-I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b="1" dirty="0">
                    <a:latin typeface="Calibri" panose="020F0502020204030204" pitchFamily="34" charset="0"/>
                  </a:rPr>
                  <a:t>data da: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it-IT" alt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alt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altLang="it-IT" b="1" dirty="0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it-IT" altLang="it-IT" b="1" dirty="0">
                    <a:latin typeface="Calibri" panose="020F0502020204030204" pitchFamily="34" charset="0"/>
                  </a:rPr>
                  <a:t>Ad esempio, nella prima mezz’ora ho scritto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alt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it-IT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⋅∆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=100⋅0,5=50</m:t>
                      </m:r>
                      <m:r>
                        <a:rPr lang="it-IT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it-IT" altLang="it-IT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ADC6DB93-EE8C-C44E-8EE6-B93A2CB5D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32" y="614597"/>
                <a:ext cx="8927462" cy="2369880"/>
              </a:xfrm>
              <a:prstGeom prst="rect">
                <a:avLst/>
              </a:prstGeom>
              <a:blipFill>
                <a:blip r:embed="rId3"/>
                <a:stretch>
                  <a:fillRect l="-994" t="-16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>
            <a:extLst>
              <a:ext uri="{FF2B5EF4-FFF2-40B4-BE49-F238E27FC236}">
                <a16:creationId xmlns:a16="http://schemas.microsoft.com/office/drawing/2014/main" id="{D6AFF185-DA96-1C41-AADA-9515A360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931" y="3491768"/>
            <a:ext cx="343806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indent="14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Calibri" panose="020F0502020204030204" pitchFamily="34" charset="0"/>
              </a:rPr>
              <a:t>La distanza percorsa è uguale all’area del rettangolo rosso.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CC533BC4-5772-A34E-8799-DAE2CB06A7B4}"/>
              </a:ext>
            </a:extLst>
          </p:cNvPr>
          <p:cNvGrpSpPr/>
          <p:nvPr/>
        </p:nvGrpSpPr>
        <p:grpSpPr>
          <a:xfrm>
            <a:off x="5439262" y="4230317"/>
            <a:ext cx="3707904" cy="2570802"/>
            <a:chOff x="5183560" y="2883714"/>
            <a:chExt cx="3707904" cy="2570802"/>
          </a:xfrm>
        </p:grpSpPr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62DBD0EE-4808-9D4C-94C7-5DDC1F2ACD1E}"/>
                </a:ext>
              </a:extLst>
            </p:cNvPr>
            <p:cNvCxnSpPr/>
            <p:nvPr/>
          </p:nvCxnSpPr>
          <p:spPr>
            <a:xfrm>
              <a:off x="5508104" y="4838496"/>
              <a:ext cx="29626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349AFF65-6853-6048-B5D9-023895252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8104" y="2903458"/>
              <a:ext cx="0" cy="19442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CFA177E9-E786-ED40-8BEC-7FCB7DA8E801}"/>
                </a:ext>
              </a:extLst>
            </p:cNvPr>
            <p:cNvCxnSpPr/>
            <p:nvPr/>
          </p:nvCxnSpPr>
          <p:spPr>
            <a:xfrm>
              <a:off x="5508104" y="3551530"/>
              <a:ext cx="28803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F7DCD52E-3605-404A-9763-B52BB245BF2E}"/>
                </a:ext>
              </a:extLst>
            </p:cNvPr>
            <p:cNvSpPr/>
            <p:nvPr/>
          </p:nvSpPr>
          <p:spPr>
            <a:xfrm>
              <a:off x="6372200" y="3551530"/>
              <a:ext cx="1440160" cy="12869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FA04F3E-8BC0-394A-8DE0-2DABFBD2F1AF}"/>
                </a:ext>
              </a:extLst>
            </p:cNvPr>
            <p:cNvSpPr txBox="1"/>
            <p:nvPr/>
          </p:nvSpPr>
          <p:spPr>
            <a:xfrm>
              <a:off x="7991872" y="4797152"/>
              <a:ext cx="899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Tempo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6E0196D-15B6-954F-A5C7-058E1A39D149}"/>
                </a:ext>
              </a:extLst>
            </p:cNvPr>
            <p:cNvSpPr txBox="1"/>
            <p:nvPr/>
          </p:nvSpPr>
          <p:spPr>
            <a:xfrm>
              <a:off x="5508104" y="2883714"/>
              <a:ext cx="899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Velocità</a:t>
              </a:r>
            </a:p>
          </p:txBody>
        </p:sp>
        <p:sp>
          <p:nvSpPr>
            <p:cNvPr id="19" name="Parentesi graffa aperta 18">
              <a:extLst>
                <a:ext uri="{FF2B5EF4-FFF2-40B4-BE49-F238E27FC236}">
                  <a16:creationId xmlns:a16="http://schemas.microsoft.com/office/drawing/2014/main" id="{FA5644B5-714B-8E45-B8BF-4596FC22412F}"/>
                </a:ext>
              </a:extLst>
            </p:cNvPr>
            <p:cNvSpPr/>
            <p:nvPr/>
          </p:nvSpPr>
          <p:spPr>
            <a:xfrm rot="16200000">
              <a:off x="6940751" y="4336106"/>
              <a:ext cx="338554" cy="1404664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FED23C0B-9686-AE4D-A39B-5BFB3D02010E}"/>
                    </a:ext>
                  </a:extLst>
                </p:cNvPr>
                <p:cNvSpPr txBox="1"/>
                <p:nvPr/>
              </p:nvSpPr>
              <p:spPr>
                <a:xfrm>
                  <a:off x="6876256" y="5085184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altLang="it-IT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alt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alt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it-IT" alt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FED23C0B-9686-AE4D-A39B-5BFB3D020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085184"/>
                  <a:ext cx="100811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7FBF2F66-0EC4-0648-8B2B-46400B070E98}"/>
                    </a:ext>
                  </a:extLst>
                </p:cNvPr>
                <p:cNvSpPr txBox="1"/>
                <p:nvPr/>
              </p:nvSpPr>
              <p:spPr>
                <a:xfrm>
                  <a:off x="5183560" y="3366864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altLang="it-IT" b="1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alt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it-IT" alt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7FBF2F66-0EC4-0648-8B2B-46400B070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60" y="3366864"/>
                  <a:ext cx="100811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D28171B0-631F-6947-A7E8-EEFD0CCAE164}"/>
                    </a:ext>
                  </a:extLst>
                </p:cNvPr>
                <p:cNvSpPr txBox="1"/>
                <p:nvPr/>
              </p:nvSpPr>
              <p:spPr>
                <a:xfrm>
                  <a:off x="7236296" y="2930170"/>
                  <a:ext cx="1584172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dk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altLang="it-IT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area </a:t>
                  </a:r>
                  <a14:m>
                    <m:oMath xmlns:m="http://schemas.openxmlformats.org/officeDocument/2006/math">
                      <m:r>
                        <a:rPr lang="it-IT" alt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it-IT" alt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alt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alt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it-IT" altLang="it-IT" dirty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:endParaRPr lang="it-IT" dirty="0"/>
                </a:p>
              </p:txBody>
            </p:sp>
          </mc:Choice>
          <mc:Fallback xmlns="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D28171B0-631F-6947-A7E8-EEFD0CCAE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930170"/>
                  <a:ext cx="1584172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452" b="-19355"/>
                  </a:stretch>
                </a:blipFill>
                <a:ln>
                  <a:solidFill>
                    <a:schemeClr val="dk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568E408D-F618-CC44-8E3C-DA4BA43E7C30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6876256" y="3114836"/>
              <a:ext cx="360040" cy="4366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itolo 1">
            <a:extLst>
              <a:ext uri="{FF2B5EF4-FFF2-40B4-BE49-F238E27FC236}">
                <a16:creationId xmlns:a16="http://schemas.microsoft.com/office/drawing/2014/main" id="{319EAE25-D135-844E-8916-185CFE0699D5}"/>
              </a:ext>
            </a:extLst>
          </p:cNvPr>
          <p:cNvSpPr txBox="1">
            <a:spLocks/>
          </p:cNvSpPr>
          <p:nvPr/>
        </p:nvSpPr>
        <p:spPr bwMode="auto">
          <a:xfrm>
            <a:off x="0" y="89166"/>
            <a:ext cx="9001000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sotto una curva e moto a velocità costante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06F2891-4D9C-4146-BF1A-3305BF959064}"/>
              </a:ext>
            </a:extLst>
          </p:cNvPr>
          <p:cNvGrpSpPr/>
          <p:nvPr/>
        </p:nvGrpSpPr>
        <p:grpSpPr>
          <a:xfrm>
            <a:off x="101932" y="4194462"/>
            <a:ext cx="3707904" cy="2251992"/>
            <a:chOff x="150577" y="4049073"/>
            <a:chExt cx="3707904" cy="2251992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6D529D93-FD06-DF44-A2FA-0132D73190B1}"/>
                </a:ext>
              </a:extLst>
            </p:cNvPr>
            <p:cNvGrpSpPr/>
            <p:nvPr/>
          </p:nvGrpSpPr>
          <p:grpSpPr>
            <a:xfrm>
              <a:off x="150577" y="4049073"/>
              <a:ext cx="3707904" cy="2251992"/>
              <a:chOff x="5183560" y="2883714"/>
              <a:chExt cx="3707904" cy="2251992"/>
            </a:xfrm>
          </p:grpSpPr>
          <p:cxnSp>
            <p:nvCxnSpPr>
              <p:cNvPr id="27" name="Connettore 2 26">
                <a:extLst>
                  <a:ext uri="{FF2B5EF4-FFF2-40B4-BE49-F238E27FC236}">
                    <a16:creationId xmlns:a16="http://schemas.microsoft.com/office/drawing/2014/main" id="{5D581B58-E834-9445-BFE6-6E414A5EFB9F}"/>
                  </a:ext>
                </a:extLst>
              </p:cNvPr>
              <p:cNvCxnSpPr/>
              <p:nvPr/>
            </p:nvCxnSpPr>
            <p:spPr>
              <a:xfrm>
                <a:off x="5508104" y="4838496"/>
                <a:ext cx="296267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CBDC90A5-11CF-2A43-8A43-02148D1A80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8104" y="2903458"/>
                <a:ext cx="0" cy="19442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>
                <a:extLst>
                  <a:ext uri="{FF2B5EF4-FFF2-40B4-BE49-F238E27FC236}">
                    <a16:creationId xmlns:a16="http://schemas.microsoft.com/office/drawing/2014/main" id="{FACE8493-9C14-7847-9CE6-B663011251F5}"/>
                  </a:ext>
                </a:extLst>
              </p:cNvPr>
              <p:cNvCxnSpPr/>
              <p:nvPr/>
            </p:nvCxnSpPr>
            <p:spPr>
              <a:xfrm>
                <a:off x="5508104" y="3551530"/>
                <a:ext cx="2880320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BBF0D9F0-BF54-EB4B-A781-0F0D2498BD1D}"/>
                  </a:ext>
                </a:extLst>
              </p:cNvPr>
              <p:cNvSpPr txBox="1"/>
              <p:nvPr/>
            </p:nvSpPr>
            <p:spPr>
              <a:xfrm>
                <a:off x="7991872" y="4797152"/>
                <a:ext cx="899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Tempo</a:t>
                </a: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A310DB0-BA29-8D41-9593-56194E1781DF}"/>
                  </a:ext>
                </a:extLst>
              </p:cNvPr>
              <p:cNvSpPr txBox="1"/>
              <p:nvPr/>
            </p:nvSpPr>
            <p:spPr>
              <a:xfrm>
                <a:off x="5508104" y="2883714"/>
                <a:ext cx="899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Velocità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asellaDiTesto 35">
                    <a:extLst>
                      <a:ext uri="{FF2B5EF4-FFF2-40B4-BE49-F238E27FC236}">
                        <a16:creationId xmlns:a16="http://schemas.microsoft.com/office/drawing/2014/main" id="{85BBBD43-28CF-824A-ADA9-4FB1BFC64611}"/>
                      </a:ext>
                    </a:extLst>
                  </p:cNvPr>
                  <p:cNvSpPr txBox="1"/>
                  <p:nvPr/>
                </p:nvSpPr>
                <p:spPr>
                  <a:xfrm>
                    <a:off x="5183560" y="3366864"/>
                    <a:ext cx="10081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altLang="it-IT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it-IT" alt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it-IT" alt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25" name="CasellaDiTesto 24">
                    <a:extLst>
                      <a:ext uri="{FF2B5EF4-FFF2-40B4-BE49-F238E27FC236}">
                        <a16:creationId xmlns:a16="http://schemas.microsoft.com/office/drawing/2014/main" id="{7FBF2F66-0EC4-0648-8B2B-46400B070E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560" y="3366864"/>
                    <a:ext cx="100811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Connettore 2 37">
                <a:extLst>
                  <a:ext uri="{FF2B5EF4-FFF2-40B4-BE49-F238E27FC236}">
                    <a16:creationId xmlns:a16="http://schemas.microsoft.com/office/drawing/2014/main" id="{102E542D-1FDB-7844-9FB4-9BE218033D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76256" y="3114836"/>
                <a:ext cx="360040" cy="4366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81C7EB51-853E-7A48-8A71-ED314D8260A7}"/>
                </a:ext>
              </a:extLst>
            </p:cNvPr>
            <p:cNvSpPr txBox="1"/>
            <p:nvPr/>
          </p:nvSpPr>
          <p:spPr>
            <a:xfrm>
              <a:off x="1611989" y="4064566"/>
              <a:ext cx="192398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solidFill>
                    <a:schemeClr val="tx1"/>
                  </a:solidFill>
                  <a:latin typeface="Calibri" panose="020F0502020204030204" pitchFamily="34" charset="0"/>
                </a:rPr>
                <a:t> Velocità costante</a:t>
              </a:r>
              <a:endParaRPr lang="it-IT" dirty="0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EF7387D0-D08B-874E-B9C1-5D0D06A51734}"/>
              </a:ext>
            </a:extLst>
          </p:cNvPr>
          <p:cNvSpPr/>
          <p:nvPr/>
        </p:nvSpPr>
        <p:spPr>
          <a:xfrm>
            <a:off x="164899" y="2764034"/>
            <a:ext cx="8848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400" b="1" dirty="0">
                <a:latin typeface="Calibri" panose="020F0502020204030204" pitchFamily="34" charset="0"/>
              </a:rPr>
              <a:t>Interpreto graficamente questa formula nel piano cartesiano che ha in ascisse il tempo e in ordinate la velocità.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854092-F1A9-3546-974E-7ED093A79C64}"/>
              </a:ext>
            </a:extLst>
          </p:cNvPr>
          <p:cNvSpPr/>
          <p:nvPr/>
        </p:nvSpPr>
        <p:spPr>
          <a:xfrm>
            <a:off x="219685" y="3685879"/>
            <a:ext cx="346774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000" b="1" dirty="0">
                <a:latin typeface="Calibri" panose="020F0502020204030204" pitchFamily="34" charset="0"/>
              </a:rPr>
              <a:t>Traccio il grafico della velocità</a:t>
            </a:r>
            <a:r>
              <a:rPr lang="it-IT" altLang="it-IT" b="1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227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39359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499992" y="6393598"/>
            <a:ext cx="15841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3B866E-F684-3B49-9AC6-CFDE324A208A}"/>
              </a:ext>
            </a:extLst>
          </p:cNvPr>
          <p:cNvSpPr txBox="1">
            <a:spLocks/>
          </p:cNvSpPr>
          <p:nvPr/>
        </p:nvSpPr>
        <p:spPr bwMode="auto">
          <a:xfrm>
            <a:off x="323527" y="820137"/>
            <a:ext cx="3567615" cy="12613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caso della velocità variabile osservo l’area sotto il grafico di </a:t>
            </a:r>
            <a:r>
              <a:rPr lang="it-IT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v(t).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722779BA-916B-5B4E-AC4E-442B326C7658}"/>
              </a:ext>
            </a:extLst>
          </p:cNvPr>
          <p:cNvSpPr txBox="1">
            <a:spLocks/>
          </p:cNvSpPr>
          <p:nvPr/>
        </p:nvSpPr>
        <p:spPr bwMode="auto">
          <a:xfrm>
            <a:off x="150292" y="126526"/>
            <a:ext cx="8993708" cy="4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sotto una curva e moto a velocità variabile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0BF1650-3799-774C-8188-C6C83D1A2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5" r="8897"/>
          <a:stretch/>
        </p:blipFill>
        <p:spPr>
          <a:xfrm>
            <a:off x="4704866" y="2243363"/>
            <a:ext cx="4320480" cy="3531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4972161-0CB7-0040-8DC7-6CC7BDA6FAFF}"/>
                  </a:ext>
                </a:extLst>
              </p:cNvPr>
              <p:cNvSpPr txBox="1"/>
              <p:nvPr/>
            </p:nvSpPr>
            <p:spPr>
              <a:xfrm>
                <a:off x="4211960" y="796813"/>
                <a:ext cx="4797896" cy="1446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lang="it-IT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it-IT" sz="2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it-IT" sz="2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sz="2200" b="1" dirty="0">
                    <a:cs typeface="Arial" panose="020B0604020202020204" pitchFamily="34" charset="0"/>
                  </a:rPr>
                  <a:t>è il rettangolo più a sinistra in figura, che ha base 0,5 ore e altezza 100</a:t>
                </a:r>
                <a:r>
                  <a:rPr lang="it-IT" sz="2200" b="1" i="1" dirty="0">
                    <a:cs typeface="Arial" panose="020B0604020202020204" pitchFamily="34" charset="0"/>
                  </a:rPr>
                  <a:t>km/h</a:t>
                </a:r>
                <a:r>
                  <a:rPr lang="it-IT" sz="2200" b="1" dirty="0"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it-IT" sz="2200" b="1" dirty="0">
                    <a:cs typeface="Arial" panose="020B0604020202020204" pitchFamily="34" charset="0"/>
                  </a:rPr>
                  <a:t>E così costruisco </a:t>
                </a:r>
                <a:r>
                  <a:rPr lang="it-IT" sz="2200" b="1" i="1" dirty="0" err="1">
                    <a:cs typeface="Arial" panose="020B0604020202020204" pitchFamily="34" charset="0"/>
                  </a:rPr>
                  <a:t>n</a:t>
                </a:r>
                <a:r>
                  <a:rPr lang="it-IT" sz="2200" b="1" dirty="0">
                    <a:cs typeface="Arial" panose="020B0604020202020204" pitchFamily="34" charset="0"/>
                  </a:rPr>
                  <a:t> rettangoli.</a:t>
                </a:r>
                <a:endParaRPr lang="it-IT" sz="2200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4972161-0CB7-0040-8DC7-6CC7BDA6F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796813"/>
                <a:ext cx="4797896" cy="1446550"/>
              </a:xfrm>
              <a:prstGeom prst="rect">
                <a:avLst/>
              </a:prstGeom>
              <a:blipFill>
                <a:blip r:embed="rId3"/>
                <a:stretch>
                  <a:fillRect l="-1587" t="-2609" r="-529" b="-6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magine 32">
            <a:extLst>
              <a:ext uri="{FF2B5EF4-FFF2-40B4-BE49-F238E27FC236}">
                <a16:creationId xmlns:a16="http://schemas.microsoft.com/office/drawing/2014/main" id="{D1857313-E23D-BA41-936D-B69DEE4C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86" y="2243363"/>
            <a:ext cx="3558583" cy="2752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53E36BC4-A09B-B348-B2A9-76F7262A4EB9}"/>
                  </a:ext>
                </a:extLst>
              </p:cNvPr>
              <p:cNvSpPr/>
              <p:nvPr/>
            </p:nvSpPr>
            <p:spPr>
              <a:xfrm>
                <a:off x="1844126" y="5513880"/>
                <a:ext cx="2102947" cy="10095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it-IT" altLang="it-IT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it-IT" altLang="it-IT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altLang="it-I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altLang="it-IT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alt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it-IT" altLang="it-IT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altLang="it-IT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alt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altLang="it-IT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alt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⋅∆</m:t>
                          </m:r>
                          <m:r>
                            <a:rPr lang="it-IT" alt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it-IT" sz="20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53E36BC4-A09B-B348-B2A9-76F7262A4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26" y="5513880"/>
                <a:ext cx="2102947" cy="1009572"/>
              </a:xfrm>
              <a:prstGeom prst="rect">
                <a:avLst/>
              </a:prstGeom>
              <a:blipFill>
                <a:blip r:embed="rId5"/>
                <a:stretch>
                  <a:fillRect l="-16168" t="-93827" b="-1358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8DB6AC-CE01-BC4D-9F12-4CFB99E325E0}"/>
              </a:ext>
            </a:extLst>
          </p:cNvPr>
          <p:cNvSpPr txBox="1"/>
          <p:nvPr/>
        </p:nvSpPr>
        <p:spPr>
          <a:xfrm>
            <a:off x="323527" y="5157285"/>
            <a:ext cx="46805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dirty="0"/>
              <a:t>La distanza percorsa </a:t>
            </a:r>
            <a:r>
              <a:rPr lang="it-IT" sz="2200" b="1" dirty="0" err="1"/>
              <a:t>S</a:t>
            </a:r>
            <a:r>
              <a:rPr lang="it-IT" sz="2200" b="1" dirty="0"/>
              <a:t> è data da </a:t>
            </a:r>
          </a:p>
        </p:txBody>
      </p:sp>
    </p:spTree>
    <p:extLst>
      <p:ext uri="{BB962C8B-B14F-4D97-AF65-F5344CB8AC3E}">
        <p14:creationId xmlns:p14="http://schemas.microsoft.com/office/powerpoint/2010/main" val="418260749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80940</TotalTime>
  <Words>1170</Words>
  <Application>Microsoft Macintosh PowerPoint</Application>
  <PresentationFormat>Presentazione su schermo (4:3)</PresentationFormat>
  <Paragraphs>162</Paragraphs>
  <Slides>19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Times New Roman</vt:lpstr>
      <vt:lpstr>Struttura predefinita</vt:lpstr>
      <vt:lpstr>Dal moto agli integrali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1996</cp:revision>
  <cp:lastPrinted>2023-05-02T10:13:46Z</cp:lastPrinted>
  <dcterms:created xsi:type="dcterms:W3CDTF">2014-08-24T17:13:09Z</dcterms:created>
  <dcterms:modified xsi:type="dcterms:W3CDTF">2023-05-02T10:13:52Z</dcterms:modified>
  <cp:category/>
</cp:coreProperties>
</file>