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93" r:id="rId3"/>
    <p:sldId id="297" r:id="rId4"/>
    <p:sldId id="298" r:id="rId5"/>
    <p:sldId id="299" r:id="rId6"/>
    <p:sldId id="301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7768"/>
    <a:srgbClr val="0048BA"/>
    <a:srgbClr val="FFFEE8"/>
    <a:srgbClr val="0057DD"/>
    <a:srgbClr val="D2F1FF"/>
    <a:srgbClr val="C7E5F3"/>
    <a:srgbClr val="D2E5FF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9CCAC-803B-B34B-872F-B8CD6B76B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7A6C2-8401-3B42-BFB8-A18623A46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A438265-CCAB-7D48-A85C-F4207A4338F0}" type="datetime1">
              <a:rPr lang="it-IT" altLang="it-IT"/>
              <a:pPr/>
              <a:t>20/02/22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61DAC-089F-5E44-A49D-A2BD6BB91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62C38-9D94-7148-8AC0-7C2BEF282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FFBF9C6-F069-DA4E-A8D1-6BEEAAE8AEF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E13A3B-F2D6-1C42-87CB-0432DA986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24ED2-3636-C144-B0A9-AF1F4418CE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E1BBA03-56CB-544A-AB94-D3C543C11686}" type="datetime1">
              <a:rPr lang="it-IT" altLang="it-IT"/>
              <a:pPr/>
              <a:t>20/02/22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CED2E6-E3A1-FD42-BD7A-236E9D36D4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C82072-AD31-704C-A690-03F4600B9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9E888-2AED-7140-B5EA-AFA18EBE2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66134-240F-3C4F-B3C3-637308223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025F6D-106B-594E-88FF-50F5D819783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B4BDB0-22EF-AF4B-9734-91D98EE2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7EE4A7-6257-CA4E-897F-63468F7C6274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3C211-61B5-884E-BCC6-F38F14E8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65A43A-339B-FB4B-9DBD-D91E3DB6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3987-41A7-AD47-93C7-49758E0C6C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748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E97FBC-BF11-FA4C-BD34-836BBF02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8A602B-63CE-284A-8154-6932A6BD7C9B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A4AC2E-D67A-674A-ABF8-ABB08867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7372FF-FB69-544D-97D3-2BE9345F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4814B-8D9B-E84C-8077-2A2A40CB73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349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19D163-E4F1-2F4E-98A7-3FB5F48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70D90-7625-3C42-AEBD-F3940D89D26D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600BA0-8B37-EA49-9F1F-8D255D69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CC3DEF-DA6D-254A-BF92-AA937E23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A7C99-39A9-F447-ADFC-99A8EE6A21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504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F9FBD-2EF4-6A43-825E-C051C22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8D8FE3-9511-5341-9CCB-3001CDE3A76D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5FB250-F901-2B48-9090-055386D6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081E3A-6941-9F4A-B6F1-F0780ABD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4599-339C-CA42-AC2C-99AE650D8A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813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5A031-F17B-0748-A102-80D16270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B8B40-CE15-104C-B733-429A466D48A5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FCF2C2-3FB2-224B-B58C-A455EAE0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3BBA5A-B09F-FB42-BDE2-B923770E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A36E-4746-474D-82EF-11E26FE23A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119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48ED8E5-0B46-4E4A-9D08-E77F3E0A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48015-D4F2-1F42-96A0-90063F95DF45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2E24EB5-BFEC-8646-AA07-F9FAC445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7B1B412-C1FA-CE46-9730-8DB80043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02D5F-1987-7B47-86C4-251BF86A2E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49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FDC7D2A-17E7-774A-AD06-34D27E5E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0170A-8C83-E948-B3CA-E435231770B1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EF2E402-249D-1B48-B204-125D3982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FCA1790-BCEA-2C4E-BA75-7816EFAA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AE31-C503-C844-A484-665CDA076C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894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EB21EFE-AF40-E040-9515-B6D95B5D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26CB5B-F924-6647-96B0-5D483D161548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C1C635D-1472-0C46-83A6-9F1AFD79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FA566A8F-0E0A-EF4C-8BAB-616A5F6A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19A61-C3BF-9940-8C5B-FBA3AE6630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823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2EE4E73B-89D5-414A-BE42-384152F5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0A30A-EC18-BD46-817D-F06D7D4ED243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275B330-998E-B440-83B8-270693E7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8038A5D-FBA0-EF4A-B330-66E8AB5E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95D2C-5DC4-2E40-A7E7-A89F649658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088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C5A08BC-E3A2-654C-B9F8-A167D53B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0E5C1-EB5D-F94B-80B6-27C863736C85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54AF076-9F4E-BA4D-84A0-99063079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21E0480-BAB5-4E42-924E-8CE74483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D6DBA-8695-254F-AD97-71E2BC3DDF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970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20F9DD0-79A2-4745-B549-3E51F940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2FD88-F14E-6946-A959-CA7BE3B925EE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906A8CE-382C-4544-B015-D06D3445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A0EB0F7-6A63-FA42-B856-73528B89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9E41-DA0A-1143-BDAF-60562CADF0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823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A07D7A9E-77E1-4E49-9FAF-5C78613D07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772E54C7-368E-804A-BAF6-84367ED796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B1DA0-E81A-D44C-9AB6-A56171D13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8DBFBFD-B8B7-8342-B460-D8321586CFE7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BAA1CF-8295-2F44-BFCF-5D91CC741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AF628C-0A16-504C-B056-DBD215EF2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ED79F3-B7B6-BB43-9EBD-6A044E4D640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Derivata in un punto</a:t>
            </a:r>
            <a:b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Risposte e commenti all’attività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385" y="260648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1a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3C3ECE-3672-344A-B909-8D3973311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43" y="1124744"/>
            <a:ext cx="7380312" cy="48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3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385" y="260648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1b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244DA0A-A738-824C-8674-52F47644748E}"/>
              </a:ext>
            </a:extLst>
          </p:cNvPr>
          <p:cNvGrpSpPr/>
          <p:nvPr/>
        </p:nvGrpSpPr>
        <p:grpSpPr>
          <a:xfrm>
            <a:off x="755576" y="1124744"/>
            <a:ext cx="8064896" cy="4973689"/>
            <a:chOff x="755576" y="1124744"/>
            <a:chExt cx="8064896" cy="497368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14AD49A-8FCC-D54E-9B41-F69CDB71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124744"/>
              <a:ext cx="7128792" cy="49736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58BBF68E-AD8A-744F-9E63-B8855B52F22A}"/>
                    </a:ext>
                  </a:extLst>
                </p:cNvPr>
                <p:cNvSpPr txBox="1"/>
                <p:nvPr/>
              </p:nvSpPr>
              <p:spPr>
                <a:xfrm>
                  <a:off x="5292080" y="2852936"/>
                  <a:ext cx="3528392" cy="2677656"/>
                </a:xfrm>
                <a:prstGeom prst="rect">
                  <a:avLst/>
                </a:prstGeom>
                <a:solidFill>
                  <a:srgbClr val="FFFEE8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 tangente </a:t>
                  </a:r>
                  <a:r>
                    <a:rPr lang="it-IT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ha equazione</a:t>
                  </a:r>
                </a:p>
                <a:p>
                  <a:pPr algn="ctr"/>
                  <a:r>
                    <a:rPr lang="it-IT" dirty="0"/>
                    <a:t> </a:t>
                  </a:r>
                  <a14:m>
                    <m:oMath xmlns:m="http://schemas.openxmlformats.org/officeDocument/2006/math">
                      <m:r>
                        <a:rPr lang="it-IT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− 5</m:t>
                      </m:r>
                    </m:oMath>
                  </a14:m>
                  <a:endPara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 quindi pendenza </a:t>
                  </a:r>
                  <a:r>
                    <a:rPr lang="it-IT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it-IT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it-IT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’</a:t>
                  </a:r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(3) indica la pendenza della tangente alla curva nel punto P.  Concludo che </a:t>
                  </a:r>
                </a:p>
                <a:p>
                  <a:pPr algn="ctr"/>
                  <a:r>
                    <a:rPr lang="it-IT" b="1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it-IT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’</a:t>
                  </a:r>
                  <a:r>
                    <a:rPr lang="it-IT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(3) = 2</a:t>
                  </a:r>
                </a:p>
              </p:txBody>
            </p:sp>
          </mc:Choice>
          <mc:Fallback xmlns="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58BBF68E-AD8A-744F-9E63-B8855B52F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2852936"/>
                  <a:ext cx="3528392" cy="2677656"/>
                </a:xfrm>
                <a:prstGeom prst="rect">
                  <a:avLst/>
                </a:prstGeom>
                <a:blipFill>
                  <a:blip r:embed="rId3"/>
                  <a:stretch>
                    <a:fillRect l="-2867" t="-1896" r="-717" b="-426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311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385" y="260648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7B204C-8182-144F-B595-A3FC6A666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7" y="1628800"/>
            <a:ext cx="8570413" cy="30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172" y="112327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3a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FA187451-D688-FE4D-A194-3EDB8A9562E7}"/>
              </a:ext>
            </a:extLst>
          </p:cNvPr>
          <p:cNvGrpSpPr/>
          <p:nvPr/>
        </p:nvGrpSpPr>
        <p:grpSpPr>
          <a:xfrm>
            <a:off x="251520" y="1052737"/>
            <a:ext cx="8730970" cy="5004827"/>
            <a:chOff x="251520" y="1052737"/>
            <a:chExt cx="8730970" cy="5004827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A302C3D-EBEF-3345-984F-35C63B8CC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3"/>
            <a:stretch/>
          </p:blipFill>
          <p:spPr>
            <a:xfrm>
              <a:off x="405880" y="1052737"/>
              <a:ext cx="8054552" cy="4093054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99EE650-5A11-B944-BEDF-7A90AFBF8ADF}"/>
                </a:ext>
              </a:extLst>
            </p:cNvPr>
            <p:cNvSpPr txBox="1"/>
            <p:nvPr/>
          </p:nvSpPr>
          <p:spPr>
            <a:xfrm>
              <a:off x="251520" y="5349678"/>
              <a:ext cx="3960440" cy="707886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Nel punto </a:t>
              </a:r>
              <a:r>
                <a:rPr lang="it-IT" sz="20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P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la curva ha due tangenti: t a destra e t’ a sinistra di </a:t>
              </a:r>
              <a:r>
                <a:rPr lang="it-IT" sz="20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P</a:t>
              </a:r>
              <a:endParaRPr lang="it-IT" sz="200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0CA1A6FB-3862-334F-8E8C-66665EAA0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7800" y="4797153"/>
              <a:ext cx="1540024" cy="5525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F34F106-5562-5844-B2C5-0F8B5EDC7CD6}"/>
                </a:ext>
              </a:extLst>
            </p:cNvPr>
            <p:cNvSpPr txBox="1"/>
            <p:nvPr/>
          </p:nvSpPr>
          <p:spPr>
            <a:xfrm>
              <a:off x="4914038" y="5349678"/>
              <a:ext cx="4068452" cy="707886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0048B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La tangente nel punto </a:t>
              </a:r>
              <a:r>
                <a:rPr lang="it-IT" sz="20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P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è parallela all’asse y, perciò non ha pendenza.</a:t>
              </a:r>
            </a:p>
          </p:txBody>
        </p: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4816FB31-9CA9-DA4A-945E-4F25DB95ECF0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H="1" flipV="1">
              <a:off x="5508104" y="4867352"/>
              <a:ext cx="1440160" cy="482326"/>
            </a:xfrm>
            <a:prstGeom prst="straightConnector1">
              <a:avLst/>
            </a:prstGeom>
            <a:ln w="28575">
              <a:solidFill>
                <a:srgbClr val="0048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922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172" y="112327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3b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8C49594-6C25-E349-B3A6-FF28E9E98F62}"/>
              </a:ext>
            </a:extLst>
          </p:cNvPr>
          <p:cNvGrpSpPr/>
          <p:nvPr/>
        </p:nvGrpSpPr>
        <p:grpSpPr>
          <a:xfrm>
            <a:off x="1115616" y="1221529"/>
            <a:ext cx="6945442" cy="4794952"/>
            <a:chOff x="1115616" y="1221529"/>
            <a:chExt cx="6945442" cy="4794952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F34F106-5562-5844-B2C5-0F8B5EDC7CD6}"/>
                </a:ext>
              </a:extLst>
            </p:cNvPr>
            <p:cNvSpPr txBox="1"/>
            <p:nvPr/>
          </p:nvSpPr>
          <p:spPr>
            <a:xfrm>
              <a:off x="2051720" y="5308595"/>
              <a:ext cx="4968552" cy="707886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10776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La tangente nel punto </a:t>
              </a:r>
              <a:r>
                <a:rPr lang="it-IT" sz="20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P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è parallela all’asse x, che ha pendenza zero.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B44FD41-4010-AE40-8232-D292F3EFE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221529"/>
              <a:ext cx="6945442" cy="3685993"/>
            </a:xfrm>
            <a:prstGeom prst="rect">
              <a:avLst/>
            </a:prstGeom>
          </p:spPr>
        </p:pic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24CAB26B-9D9F-724E-8122-DB156D05808E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4535996" y="4751977"/>
              <a:ext cx="1548172" cy="556618"/>
            </a:xfrm>
            <a:prstGeom prst="straightConnector1">
              <a:avLst/>
            </a:prstGeom>
            <a:ln w="28575">
              <a:solidFill>
                <a:srgbClr val="1077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F1E40A1F-B5F0-174A-9FFE-4EE49E01D5E0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H="1" flipV="1">
              <a:off x="2982566" y="4661915"/>
              <a:ext cx="1553430" cy="646680"/>
            </a:xfrm>
            <a:prstGeom prst="straightConnector1">
              <a:avLst/>
            </a:prstGeom>
            <a:ln w="28575">
              <a:solidFill>
                <a:srgbClr val="1077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20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7079</TotalTime>
  <Words>137</Words>
  <Application>Microsoft Macintosh PowerPoint</Application>
  <PresentationFormat>Presentazione su schermo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Arial Narrow</vt:lpstr>
      <vt:lpstr>Calibri</vt:lpstr>
      <vt:lpstr>Cambria Math</vt:lpstr>
      <vt:lpstr>Times New Roman</vt:lpstr>
      <vt:lpstr>Tema di Office</vt:lpstr>
      <vt:lpstr>Derivata in un punto Risposte e commenti all’attività</vt:lpstr>
      <vt:lpstr>Quesito 1a</vt:lpstr>
      <vt:lpstr>Quesito 1b</vt:lpstr>
      <vt:lpstr>Quesito 2</vt:lpstr>
      <vt:lpstr>Quesito 3a</vt:lpstr>
      <vt:lpstr>Quesito 3b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ricerca della tangente</dc:title>
  <dc:subject/>
  <dc:creator>Enrico Pietropoli</dc:creator>
  <cp:keywords/>
  <dc:description/>
  <cp:lastModifiedBy>Microsoft Office User</cp:lastModifiedBy>
  <cp:revision>206</cp:revision>
  <cp:lastPrinted>2020-04-14T12:01:02Z</cp:lastPrinted>
  <dcterms:created xsi:type="dcterms:W3CDTF">2014-11-06T11:58:51Z</dcterms:created>
  <dcterms:modified xsi:type="dcterms:W3CDTF">2022-02-20T17:33:24Z</dcterms:modified>
  <cp:category/>
</cp:coreProperties>
</file>