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47" r:id="rId3"/>
    <p:sldId id="373" r:id="rId4"/>
    <p:sldId id="395" r:id="rId5"/>
    <p:sldId id="428" r:id="rId6"/>
    <p:sldId id="396" r:id="rId7"/>
    <p:sldId id="397" r:id="rId8"/>
    <p:sldId id="398" r:id="rId9"/>
    <p:sldId id="399" r:id="rId10"/>
    <p:sldId id="336" r:id="rId11"/>
    <p:sldId id="400" r:id="rId12"/>
    <p:sldId id="401" r:id="rId13"/>
    <p:sldId id="402" r:id="rId14"/>
    <p:sldId id="403" r:id="rId15"/>
    <p:sldId id="404" r:id="rId16"/>
    <p:sldId id="405" r:id="rId17"/>
    <p:sldId id="406" r:id="rId18"/>
    <p:sldId id="409" r:id="rId19"/>
    <p:sldId id="411" r:id="rId20"/>
    <p:sldId id="407" r:id="rId21"/>
    <p:sldId id="412" r:id="rId22"/>
    <p:sldId id="408" r:id="rId23"/>
    <p:sldId id="414" r:id="rId24"/>
    <p:sldId id="415" r:id="rId25"/>
    <p:sldId id="417" r:id="rId26"/>
    <p:sldId id="418" r:id="rId27"/>
    <p:sldId id="420" r:id="rId28"/>
    <p:sldId id="419" r:id="rId29"/>
    <p:sldId id="413" r:id="rId30"/>
    <p:sldId id="422" r:id="rId31"/>
    <p:sldId id="426" r:id="rId32"/>
    <p:sldId id="424" r:id="rId33"/>
    <p:sldId id="425" r:id="rId34"/>
    <p:sldId id="427" r:id="rId3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51"/>
    <p:restoredTop sz="94607"/>
  </p:normalViewPr>
  <p:slideViewPr>
    <p:cSldViewPr>
      <p:cViewPr varScale="1">
        <p:scale>
          <a:sx n="119" d="100"/>
          <a:sy n="119" d="100"/>
        </p:scale>
        <p:origin x="145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2B46A2-C0B0-8344-9E15-9985E49AA3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71CB0-A4B0-4D4D-B9ED-6E9D13486C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E4B3D2-92CC-1F41-A256-6131926A1EBA}" type="datetime1">
              <a:rPr lang="it-IT" altLang="it-IT"/>
              <a:pPr/>
              <a:t>09/04/21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64401-8485-B945-80C5-B636F07DC3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A03C4-BDBD-CD47-B81C-7D97F2B28F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F923D4-2B75-D54E-BC8F-F0BA2DA0B03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1BFA67E-BE35-2B44-ABF8-63B012CE939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29C89FDA-D36B-5F4A-94D2-EB275FD5104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150EF70B-CC35-D14F-A70F-C2E1C68736B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7031B825-61F1-7A44-8731-0DD941119C3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6D74A326-A5D1-A04A-B64C-4D26C12EE5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AB9F543E-9F90-3A49-BF83-692D8BD2E7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84F676D-D35E-4847-8876-AA0592495AC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Arial" pitchFamily="-108" charset="0"/>
        <a:cs typeface="Arial" pitchFamily="-108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2C14E923-2951-4F48-8625-2ECB0274CF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13B4CBAD-14E3-164B-8732-01585A212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D2A1D5CF-E730-9F4B-976A-19ABE9A28B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334CCF-2518-A74A-84B2-E4F608E61D12}" type="slidenum">
              <a:rPr lang="it-IT" altLang="it-IT" sz="1200"/>
              <a:pPr eaLnBrk="1" hangingPunct="1"/>
              <a:t>1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FF36EB71-877B-BC47-9696-CBF8CC37DB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0AD771EC-4990-8848-8D3F-03CB985DC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A8A0C044-1345-2F4A-B86D-35E336031E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001E9F7-4B65-4D45-B0CA-09C5D26A7E5E}" type="slidenum">
              <a:rPr lang="it-IT" altLang="it-IT" sz="1200"/>
              <a:pPr eaLnBrk="1" hangingPunct="1"/>
              <a:t>26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F1E9287D-AAC3-6649-AB6B-051756C3C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094B4BAE-B645-B648-BDD7-CBB181028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4331103A-5E26-8B4C-BE1F-CD326B240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0DF12A-E967-BF4E-A83E-486495A42B1E}" type="slidenum">
              <a:rPr lang="it-IT" altLang="it-IT" sz="1200"/>
              <a:pPr eaLnBrk="1" hangingPunct="1"/>
              <a:t>27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688324E8-1B59-6B48-A0AE-3593C8DC9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70A924A9-F9B3-434D-8D1A-0573E0687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67F063F3-946D-0B40-8466-7DF752D3C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E6CB38-9DA8-804A-B5DD-17FCFD3B0D47}" type="slidenum">
              <a:rPr lang="it-IT" altLang="it-IT" sz="1200"/>
              <a:pPr eaLnBrk="1" hangingPunct="1"/>
              <a:t>28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8497D7F8-F4FA-B745-A0AB-3F8635FEC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30E57EA0-0852-AA4C-9828-013C9FCE9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AE22BA93-1726-CD47-A6D8-2CCEA22A6C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209309-0323-4E49-AB5D-3DCA16B06A51}" type="slidenum">
              <a:rPr lang="it-IT" altLang="it-IT" sz="1200"/>
              <a:pPr eaLnBrk="1" hangingPunct="1"/>
              <a:t>6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8371462C-AF52-FB4D-8FCC-A09A3BA539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8365767E-6665-9D4B-BBA0-C8E8592C7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A229BA9C-ED16-3D4E-AEDD-1EEABC74A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4E3DF6-679A-2242-867E-99EA6DF6E95F}" type="slidenum">
              <a:rPr lang="it-IT" altLang="it-IT" sz="1200"/>
              <a:pPr eaLnBrk="1" hangingPunct="1"/>
              <a:t>7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84A0A206-8948-594B-B1C8-C974295FE2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D0BCA914-36AD-554C-A963-8C3D542FF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31FDFBC9-ECA6-3B48-8CD0-4A49FCD6F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3361B9-E395-7541-BD03-180B39D4954C}" type="slidenum">
              <a:rPr lang="it-IT" altLang="it-IT" sz="1200"/>
              <a:pPr eaLnBrk="1" hangingPunct="1"/>
              <a:t>8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D925867D-6520-3842-B3C7-3A1759A9C1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312C9C8F-131C-E545-B8FA-4521AF925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B2A176A7-EF31-F74C-9685-A9D7A6153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63675ED-3EB8-4242-BA03-A76717C47A82}" type="slidenum">
              <a:rPr lang="it-IT" altLang="it-IT" sz="1200"/>
              <a:pPr eaLnBrk="1" hangingPunct="1"/>
              <a:t>9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FACB4BF0-79AD-C048-93E4-7047DB9753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2D5E5C7A-C237-DA4C-89C4-B35DC8CD8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CDCC4325-BB4D-FD48-96B9-A02EC7B86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A1A4533-1499-5D45-9649-4DBF34193008}" type="slidenum">
              <a:rPr lang="it-IT" altLang="it-IT" sz="1200"/>
              <a:pPr eaLnBrk="1" hangingPunct="1"/>
              <a:t>18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3BFA984F-17FC-5245-A977-5B0617CD5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DBB71205-3D12-8640-A5C5-6844B7BCC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A868704F-A6DB-0D4C-AF14-02456D160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91388E1-B757-444E-977B-49EC17161CFE}" type="slidenum">
              <a:rPr lang="it-IT" altLang="it-IT" sz="1200"/>
              <a:pPr eaLnBrk="1" hangingPunct="1"/>
              <a:t>19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ED4C1B73-4F27-9E4D-BFB3-C28CDD9CB2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654D0A3E-2ECA-FB45-9929-0FC602257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4CA504E4-FFEF-944C-9604-80FD2EF670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978564-20A9-7D4B-8652-360960EC35A7}" type="slidenum">
              <a:rPr lang="it-IT" altLang="it-IT" sz="1200"/>
              <a:pPr eaLnBrk="1" hangingPunct="1"/>
              <a:t>24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F4C518BB-697A-C044-B34E-9901FC1542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1D40066B-BA30-7F42-9A40-168BAFC77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AEBBD38F-B1CB-5C40-8CF3-3154BDAB9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5DB932-8A36-FD4B-9213-A7278312876E}" type="slidenum">
              <a:rPr lang="it-IT" altLang="it-IT" sz="1200"/>
              <a:pPr eaLnBrk="1" hangingPunct="1"/>
              <a:t>25</a:t>
            </a:fld>
            <a:endParaRPr lang="it-IT" alt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BA0B70-2821-7342-8689-0747D3959C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52EDB4-D12D-BA44-9BCB-DEE12E503F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8ECFDD-5148-F04B-A21C-4FA3FEE584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D6C204-774B-894F-BD29-64E50C4A817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189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DAC08A-B21C-4948-BE97-5D1384A1EB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8B4362-A4A8-6A48-BBB4-B2E2D9E135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F563D8-D604-5441-ADB2-7894503C62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95F45-20C2-A246-8BFD-B4ABC1AB64A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84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850A4A-E4D7-534B-93F2-E665C38378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36F036-20AF-904D-B5A6-44F05AC9AB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E233B9-9ABC-C445-93AD-13962948C7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D1F196-D813-6D43-9A6D-FC89A3EBA60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2839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C8AB4A-0B41-3D45-9BCB-5FA4B2CC34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C0E9E2-D6CC-BC4C-8562-851B230C19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AA5A9B-FBF9-ED49-AD6D-7AF8FA2E84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14861-D227-BD4D-A1FD-1433ECD483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713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4CFC09-F944-6A43-A25E-518A30D309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81FCB3-2253-A64D-85FE-FF4AA1E7D6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846245-6484-754A-AC2C-207E9B2C7C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63516-F6CF-DE4B-9DEE-E4D9B21289C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7299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C35ED9-392E-5349-9A1E-72C029FE6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8A49AD-6FF7-5442-8420-98A7C4CB09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1E53D3-DE5E-9A4B-9A6D-C2CD423B7E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A82F11-0585-0048-8C3A-C2EB037AAFB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6444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7BE07E-C768-4B4E-9F54-FB170B8AAA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B0F7AE-D94A-0D44-80A8-07AB90A5D4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0D422-C5E1-D947-B704-A874DAA5CB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4B7A2-505A-6145-8FFF-411707C5BFC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163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B19623-A649-6443-8CD8-790853FD67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0250175-2F6A-4E4C-B72F-AC7733C329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D950F4E-00D8-554C-9246-1D905EB9CC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E3523D-F2E2-804B-AA1D-4EC21034004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8576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F49441C-9F76-2A41-BB36-89C7A39B03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280581-6001-5C4B-B8F3-FDDE03A75A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9E7960-37A2-ED40-B3F7-6BD91D6767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7FE2D-E9FE-2B46-B67D-B0070C178AB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6061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FE777D-FC29-3F45-AD3A-BFC5AE06D6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6E986E-7052-FC43-9467-0B21F26A8A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C35B0BF-3E92-8F48-8CF9-3CB04693C5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76206C-6802-2F44-918D-4CFEB82C343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68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355A50-C112-D04E-94D6-CCEF5DF90E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6FB046-E4C4-B440-84DC-0FF8476A29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26AFD-0FD4-0F47-B9B8-265B6999F7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84665-92E0-5D4E-9E0F-26C7DEF7F01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559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7EB33-C389-EF48-B787-A18C1F8518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63B274-1D61-1141-BD75-3C23D8F5A7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67A448-FB39-1D49-B44C-677B8A7A2D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52323-C1D7-9B47-9914-DA03E23628F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186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A7D7132-C2FB-BE46-BC10-02B41131A0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6EA87F6-500B-744A-9062-C9DC7811A3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3A0E1D8-7CB8-D44F-9E55-E3F2BE65F1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CA710DD-7CB3-7747-B18D-F1DF50E8295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576AAC-BA40-A740-A7D8-56152C36B63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850D3E-028C-E446-ACD4-EAAE2D9A49A5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88780ACE-0020-354A-8685-6370F2F44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6B9336B-AF1B-3D4B-9282-010E16B80525}" type="slidenum">
              <a:rPr lang="it-IT" altLang="it-IT" sz="1400"/>
              <a:pPr eaLnBrk="1" hangingPunct="1"/>
              <a:t>1</a:t>
            </a:fld>
            <a:endParaRPr lang="it-IT" altLang="it-IT" sz="1400"/>
          </a:p>
        </p:txBody>
      </p:sp>
      <p:sp>
        <p:nvSpPr>
          <p:cNvPr id="16387" name="Footer Placeholder 5">
            <a:extLst>
              <a:ext uri="{FF2B5EF4-FFF2-40B4-BE49-F238E27FC236}">
                <a16:creationId xmlns:a16="http://schemas.microsoft.com/office/drawing/2014/main" id="{1064724A-39A7-124D-9B74-A8535A1D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276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16388" name="Title 5">
            <a:extLst>
              <a:ext uri="{FF2B5EF4-FFF2-40B4-BE49-F238E27FC236}">
                <a16:creationId xmlns:a16="http://schemas.microsoft.com/office/drawing/2014/main" id="{ADCB80D7-2D39-5F47-A593-7097C00A8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1676400"/>
            <a:ext cx="7391400" cy="1470025"/>
          </a:xfrm>
        </p:spPr>
        <p:txBody>
          <a:bodyPr/>
          <a:lstStyle/>
          <a:p>
            <a:r>
              <a:rPr lang="it-IT" altLang="it-IT" b="1">
                <a:solidFill>
                  <a:srgbClr val="FF0000"/>
                </a:solidFill>
              </a:rPr>
              <a:t>Funzioni continue e discontinue in un punto</a:t>
            </a:r>
            <a:br>
              <a:rPr lang="it-IT" altLang="it-IT" b="1">
                <a:solidFill>
                  <a:srgbClr val="FF0000"/>
                </a:solidFill>
              </a:rPr>
            </a:br>
            <a:endParaRPr lang="it-IT" altLang="it-IT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6">
            <a:extLst>
              <a:ext uri="{FF2B5EF4-FFF2-40B4-BE49-F238E27FC236}">
                <a16:creationId xmlns:a16="http://schemas.microsoft.com/office/drawing/2014/main" id="{27539685-9F9B-0E42-B42B-55BDA8D2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A6A3B1-271F-C742-B99D-0D377D0C1297}" type="slidenum">
              <a:rPr lang="it-IT" altLang="it-IT" sz="1400"/>
              <a:pPr eaLnBrk="1" hangingPunct="1"/>
              <a:t>10</a:t>
            </a:fld>
            <a:endParaRPr lang="it-IT" altLang="it-IT" sz="1400"/>
          </a:p>
        </p:txBody>
      </p:sp>
      <p:sp>
        <p:nvSpPr>
          <p:cNvPr id="30723" name="Footer Placeholder 6">
            <a:extLst>
              <a:ext uri="{FF2B5EF4-FFF2-40B4-BE49-F238E27FC236}">
                <a16:creationId xmlns:a16="http://schemas.microsoft.com/office/drawing/2014/main" id="{50B58E51-6724-5B47-A049-F18BBC69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3627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30724" name="Rectangle 20">
            <a:extLst>
              <a:ext uri="{FF2B5EF4-FFF2-40B4-BE49-F238E27FC236}">
                <a16:creationId xmlns:a16="http://schemas.microsoft.com/office/drawing/2014/main" id="{787AB5EF-1CCF-A549-B8EA-C2E2255FD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30725" name="Rectangle 2">
            <a:extLst>
              <a:ext uri="{FF2B5EF4-FFF2-40B4-BE49-F238E27FC236}">
                <a16:creationId xmlns:a16="http://schemas.microsoft.com/office/drawing/2014/main" id="{08FA1DFC-FA79-1E4F-8777-AAF2E4C95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057400"/>
            <a:ext cx="6324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400" b="1" dirty="0">
                <a:solidFill>
                  <a:srgbClr val="FF3300"/>
                </a:solidFill>
                <a:latin typeface="Arial Narrow" panose="020B0604020202020204" pitchFamily="34" charset="0"/>
              </a:rPr>
              <a:t>Che cosa hai trovato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6">
            <a:extLst>
              <a:ext uri="{FF2B5EF4-FFF2-40B4-BE49-F238E27FC236}">
                <a16:creationId xmlns:a16="http://schemas.microsoft.com/office/drawing/2014/main" id="{B4966598-F4A2-8E40-A893-A6969280B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BEFC699-A78E-BF4A-82DE-68304EC4BF48}" type="slidenum">
              <a:rPr lang="it-IT" altLang="it-IT" sz="1400"/>
              <a:pPr eaLnBrk="1" hangingPunct="1"/>
              <a:t>11</a:t>
            </a:fld>
            <a:endParaRPr lang="it-IT" altLang="it-IT" sz="1400"/>
          </a:p>
        </p:txBody>
      </p:sp>
      <p:sp>
        <p:nvSpPr>
          <p:cNvPr id="31747" name="Footer Placeholder 6">
            <a:extLst>
              <a:ext uri="{FF2B5EF4-FFF2-40B4-BE49-F238E27FC236}">
                <a16:creationId xmlns:a16="http://schemas.microsoft.com/office/drawing/2014/main" id="{DC51CAAF-EEDF-8042-8833-DF3363912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135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31748" name="Rectangle 20">
            <a:extLst>
              <a:ext uri="{FF2B5EF4-FFF2-40B4-BE49-F238E27FC236}">
                <a16:creationId xmlns:a16="http://schemas.microsoft.com/office/drawing/2014/main" id="{8EBB326B-6E3C-3A4C-835C-E6D027189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31749" name="Rectangle 2">
            <a:extLst>
              <a:ext uri="{FF2B5EF4-FFF2-40B4-BE49-F238E27FC236}">
                <a16:creationId xmlns:a16="http://schemas.microsoft.com/office/drawing/2014/main" id="{600F69F9-BF10-E446-97F1-185E06D67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6324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400" b="1">
                <a:solidFill>
                  <a:srgbClr val="FF3300"/>
                </a:solidFill>
                <a:latin typeface="Arial Narrow" panose="020B0604020202020204" pitchFamily="34" charset="0"/>
              </a:rPr>
              <a:t>I quesito</a:t>
            </a:r>
          </a:p>
        </p:txBody>
      </p:sp>
      <p:pic>
        <p:nvPicPr>
          <p:cNvPr id="31750" name="Picture 6" descr="Schermata 2016-07-09 alle 10.57.06.png">
            <a:extLst>
              <a:ext uri="{FF2B5EF4-FFF2-40B4-BE49-F238E27FC236}">
                <a16:creationId xmlns:a16="http://schemas.microsoft.com/office/drawing/2014/main" id="{649F0F81-E63D-F547-8DA2-C6A15C146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51000"/>
            <a:ext cx="8458200" cy="23876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1" name="TextBox 8">
            <a:extLst>
              <a:ext uri="{FF2B5EF4-FFF2-40B4-BE49-F238E27FC236}">
                <a16:creationId xmlns:a16="http://schemas.microsoft.com/office/drawing/2014/main" id="{AA988123-8E7B-7C41-A001-D441255B4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24400"/>
            <a:ext cx="8229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/>
              <a:t>Le tre condizioni debbono essere </a:t>
            </a:r>
            <a:r>
              <a:rPr lang="it-IT" altLang="it-IT" sz="2800" b="1" dirty="0">
                <a:solidFill>
                  <a:srgbClr val="FF0000"/>
                </a:solidFill>
              </a:rPr>
              <a:t>tutte vere </a:t>
            </a:r>
            <a:r>
              <a:rPr lang="it-IT" altLang="it-IT" sz="2800" b="1" dirty="0"/>
              <a:t>per concludere che </a:t>
            </a:r>
            <a:r>
              <a:rPr lang="it-IT" altLang="it-IT" sz="2800" b="1" i="1" dirty="0" err="1"/>
              <a:t>f</a:t>
            </a:r>
            <a:r>
              <a:rPr lang="it-IT" altLang="it-IT" sz="2800" b="1" dirty="0"/>
              <a:t>(</a:t>
            </a:r>
            <a:r>
              <a:rPr lang="it-IT" altLang="it-IT" sz="2800" b="1" i="1" dirty="0"/>
              <a:t>x</a:t>
            </a:r>
            <a:r>
              <a:rPr lang="it-IT" altLang="it-IT" sz="2800" b="1" dirty="0"/>
              <a:t>) è continua nel suo punto </a:t>
            </a:r>
            <a:r>
              <a:rPr lang="it-IT" altLang="it-IT" sz="2800" b="1" i="1" dirty="0" err="1"/>
              <a:t>P</a:t>
            </a:r>
            <a:r>
              <a:rPr lang="it-IT" altLang="it-IT" sz="2800" b="1" dirty="0"/>
              <a:t> di ascissa 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2800" b="1" dirty="0"/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6">
            <a:extLst>
              <a:ext uri="{FF2B5EF4-FFF2-40B4-BE49-F238E27FC236}">
                <a16:creationId xmlns:a16="http://schemas.microsoft.com/office/drawing/2014/main" id="{7E17B67C-6F4F-DA47-A56E-32CB8BEC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28ECEC-B8B9-5049-A4D2-FEB581E1DB0E}" type="slidenum">
              <a:rPr lang="it-IT" altLang="it-IT" sz="1400"/>
              <a:pPr eaLnBrk="1" hangingPunct="1"/>
              <a:t>12</a:t>
            </a:fld>
            <a:endParaRPr lang="it-IT" altLang="it-IT" sz="1400"/>
          </a:p>
        </p:txBody>
      </p:sp>
      <p:sp>
        <p:nvSpPr>
          <p:cNvPr id="32771" name="Footer Placeholder 6">
            <a:extLst>
              <a:ext uri="{FF2B5EF4-FFF2-40B4-BE49-F238E27FC236}">
                <a16:creationId xmlns:a16="http://schemas.microsoft.com/office/drawing/2014/main" id="{73EA9687-9FF2-A64C-8FF6-83FFBABD7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4643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32772" name="Rectangle 20">
            <a:extLst>
              <a:ext uri="{FF2B5EF4-FFF2-40B4-BE49-F238E27FC236}">
                <a16:creationId xmlns:a16="http://schemas.microsoft.com/office/drawing/2014/main" id="{391C0917-8C89-D744-8DCA-D7ECC8AE6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32773" name="Rectangle 2">
            <a:extLst>
              <a:ext uri="{FF2B5EF4-FFF2-40B4-BE49-F238E27FC236}">
                <a16:creationId xmlns:a16="http://schemas.microsoft.com/office/drawing/2014/main" id="{E32FE76C-5185-B84A-A726-93D29EBD6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57200"/>
            <a:ext cx="6324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400" b="1">
                <a:solidFill>
                  <a:srgbClr val="FF3300"/>
                </a:solidFill>
                <a:latin typeface="Arial Narrow" panose="020B0604020202020204" pitchFamily="34" charset="0"/>
              </a:rPr>
              <a:t>II quesito</a:t>
            </a:r>
          </a:p>
        </p:txBody>
      </p:sp>
      <p:sp>
        <p:nvSpPr>
          <p:cNvPr id="32774" name="TextBox 8">
            <a:extLst>
              <a:ext uri="{FF2B5EF4-FFF2-40B4-BE49-F238E27FC236}">
                <a16:creationId xmlns:a16="http://schemas.microsoft.com/office/drawing/2014/main" id="{3D7D9227-6C86-D34B-9489-D0464B9E6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0"/>
            <a:ext cx="8534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/>
              <a:t>Le tre condizioni sono tutte false.</a:t>
            </a:r>
          </a:p>
          <a:p>
            <a:pPr eaLnBrk="1" hangingPunct="1"/>
            <a:r>
              <a:rPr lang="it-IT" altLang="it-IT" sz="2800" b="1">
                <a:solidFill>
                  <a:srgbClr val="0000FF"/>
                </a:solidFill>
              </a:rPr>
              <a:t>La prima (il limite infinito) dà un nome alla discontinuità: </a:t>
            </a:r>
            <a:r>
              <a:rPr lang="it-IT" altLang="it-IT" sz="2800" b="1"/>
              <a:t>la funzione ha  una </a:t>
            </a:r>
            <a:r>
              <a:rPr lang="it-IT" altLang="it-IT" sz="2800" b="1" i="1">
                <a:solidFill>
                  <a:srgbClr val="0000FF"/>
                </a:solidFill>
              </a:rPr>
              <a:t>discontinuità infinita </a:t>
            </a:r>
            <a:r>
              <a:rPr lang="it-IT" altLang="it-IT" sz="2800" b="1">
                <a:solidFill>
                  <a:srgbClr val="000000"/>
                </a:solidFill>
              </a:rPr>
              <a:t>in corrispondenza all’ascissa 2</a:t>
            </a:r>
            <a:r>
              <a:rPr lang="it-IT" altLang="it-IT" sz="2800" b="1"/>
              <a:t>.</a:t>
            </a:r>
          </a:p>
        </p:txBody>
      </p:sp>
      <p:pic>
        <p:nvPicPr>
          <p:cNvPr id="32775" name="Picture 7" descr="Schermata 2016-07-09 alle 12.42.12.png">
            <a:extLst>
              <a:ext uri="{FF2B5EF4-FFF2-40B4-BE49-F238E27FC236}">
                <a16:creationId xmlns:a16="http://schemas.microsoft.com/office/drawing/2014/main" id="{6121F940-AEE3-BE49-98F1-18DC91051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143000"/>
            <a:ext cx="87217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6">
            <a:extLst>
              <a:ext uri="{FF2B5EF4-FFF2-40B4-BE49-F238E27FC236}">
                <a16:creationId xmlns:a16="http://schemas.microsoft.com/office/drawing/2014/main" id="{58EBF791-159C-EC44-9AD6-E784AB581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C57399F-5006-0942-B49D-9882ACCC5A55}" type="slidenum">
              <a:rPr lang="it-IT" altLang="it-IT" sz="1400"/>
              <a:pPr eaLnBrk="1" hangingPunct="1"/>
              <a:t>13</a:t>
            </a:fld>
            <a:endParaRPr lang="it-IT" altLang="it-IT" sz="1400"/>
          </a:p>
        </p:txBody>
      </p:sp>
      <p:sp>
        <p:nvSpPr>
          <p:cNvPr id="33795" name="Footer Placeholder 6">
            <a:extLst>
              <a:ext uri="{FF2B5EF4-FFF2-40B4-BE49-F238E27FC236}">
                <a16:creationId xmlns:a16="http://schemas.microsoft.com/office/drawing/2014/main" id="{C278277A-DB49-B241-BE9B-D5D298660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38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33796" name="Rectangle 20">
            <a:extLst>
              <a:ext uri="{FF2B5EF4-FFF2-40B4-BE49-F238E27FC236}">
                <a16:creationId xmlns:a16="http://schemas.microsoft.com/office/drawing/2014/main" id="{585652EB-94F0-B64C-97BD-3C34EDE89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33797" name="Rectangle 2">
            <a:extLst>
              <a:ext uri="{FF2B5EF4-FFF2-40B4-BE49-F238E27FC236}">
                <a16:creationId xmlns:a16="http://schemas.microsoft.com/office/drawing/2014/main" id="{E0811994-7F41-F949-B9D2-3A5204A57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6324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400" b="1">
                <a:solidFill>
                  <a:srgbClr val="FF3300"/>
                </a:solidFill>
                <a:latin typeface="Arial Narrow" panose="020B0604020202020204" pitchFamily="34" charset="0"/>
              </a:rPr>
              <a:t>II quesito</a:t>
            </a:r>
          </a:p>
        </p:txBody>
      </p:sp>
      <p:sp>
        <p:nvSpPr>
          <p:cNvPr id="33798" name="TextBox 8">
            <a:extLst>
              <a:ext uri="{FF2B5EF4-FFF2-40B4-BE49-F238E27FC236}">
                <a16:creationId xmlns:a16="http://schemas.microsoft.com/office/drawing/2014/main" id="{708FED78-F5E7-B447-B695-9CEA0A1F6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191000"/>
            <a:ext cx="903649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00FF"/>
                </a:solidFill>
              </a:rPr>
              <a:t>Solo la prima condizione è falsa: </a:t>
            </a:r>
            <a:r>
              <a:rPr lang="it-IT" altLang="it-IT" sz="2800" b="1" dirty="0">
                <a:solidFill>
                  <a:srgbClr val="FF0000"/>
                </a:solidFill>
              </a:rPr>
              <a:t>non</a:t>
            </a:r>
            <a:r>
              <a:rPr lang="it-IT" altLang="it-IT" sz="2800" b="1" dirty="0">
                <a:solidFill>
                  <a:srgbClr val="0000FF"/>
                </a:solidFill>
              </a:rPr>
              <a:t> esiste il limite perché il limite destro è diverso da quello sinistro.</a:t>
            </a:r>
          </a:p>
          <a:p>
            <a:pPr eaLnBrk="1" hangingPunct="1"/>
            <a:r>
              <a:rPr lang="it-IT" altLang="it-IT" sz="2800" b="1" dirty="0"/>
              <a:t>Anche questa prima condizione dà un nome alla discontinuità: si dice che la funzione ha </a:t>
            </a:r>
            <a:r>
              <a:rPr lang="it-IT" altLang="it-IT" sz="2800" b="1" i="1" dirty="0">
                <a:solidFill>
                  <a:srgbClr val="0000FF"/>
                </a:solidFill>
              </a:rPr>
              <a:t>un salto </a:t>
            </a:r>
            <a:r>
              <a:rPr lang="it-IT" altLang="it-IT" sz="2800" b="1" dirty="0">
                <a:solidFill>
                  <a:srgbClr val="000000"/>
                </a:solidFill>
              </a:rPr>
              <a:t>in corrispondenza all’ascissa 2</a:t>
            </a:r>
            <a:r>
              <a:rPr lang="it-IT" altLang="it-IT" sz="2800" b="1" dirty="0"/>
              <a:t>.</a:t>
            </a:r>
          </a:p>
        </p:txBody>
      </p:sp>
      <p:pic>
        <p:nvPicPr>
          <p:cNvPr id="33799" name="Picture 9" descr="Schermata 2016-07-09 alle 12.46.50.png">
            <a:extLst>
              <a:ext uri="{FF2B5EF4-FFF2-40B4-BE49-F238E27FC236}">
                <a16:creationId xmlns:a16="http://schemas.microsoft.com/office/drawing/2014/main" id="{C31FB177-A99E-424F-98D0-349F81894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229600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6">
            <a:extLst>
              <a:ext uri="{FF2B5EF4-FFF2-40B4-BE49-F238E27FC236}">
                <a16:creationId xmlns:a16="http://schemas.microsoft.com/office/drawing/2014/main" id="{52B20176-F9C5-3445-824C-B4021F05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8315AC-538D-A642-AC69-608AAF30CACA}" type="slidenum">
              <a:rPr lang="it-IT" altLang="it-IT" sz="1400"/>
              <a:pPr eaLnBrk="1" hangingPunct="1"/>
              <a:t>14</a:t>
            </a:fld>
            <a:endParaRPr lang="it-IT" altLang="it-IT" sz="1400"/>
          </a:p>
        </p:txBody>
      </p:sp>
      <p:sp>
        <p:nvSpPr>
          <p:cNvPr id="34819" name="Footer Placeholder 6">
            <a:extLst>
              <a:ext uri="{FF2B5EF4-FFF2-40B4-BE49-F238E27FC236}">
                <a16:creationId xmlns:a16="http://schemas.microsoft.com/office/drawing/2014/main" id="{0C5BC7B7-2175-B04C-8A95-2CA8E5621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4964" y="64897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34820" name="Rectangle 20">
            <a:extLst>
              <a:ext uri="{FF2B5EF4-FFF2-40B4-BE49-F238E27FC236}">
                <a16:creationId xmlns:a16="http://schemas.microsoft.com/office/drawing/2014/main" id="{53A91BFE-4B2C-794A-8831-0E88E9D68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34821" name="Rectangle 2">
            <a:extLst>
              <a:ext uri="{FF2B5EF4-FFF2-40B4-BE49-F238E27FC236}">
                <a16:creationId xmlns:a16="http://schemas.microsoft.com/office/drawing/2014/main" id="{84FE349C-14F6-7148-A266-3F153297E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6324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400" b="1">
                <a:solidFill>
                  <a:srgbClr val="FF3300"/>
                </a:solidFill>
                <a:latin typeface="Arial Narrow" panose="020B0604020202020204" pitchFamily="34" charset="0"/>
              </a:rPr>
              <a:t>II quesito</a:t>
            </a:r>
          </a:p>
        </p:txBody>
      </p:sp>
      <p:sp>
        <p:nvSpPr>
          <p:cNvPr id="34822" name="TextBox 8">
            <a:extLst>
              <a:ext uri="{FF2B5EF4-FFF2-40B4-BE49-F238E27FC236}">
                <a16:creationId xmlns:a16="http://schemas.microsoft.com/office/drawing/2014/main" id="{65651278-67E7-874B-AF87-2B5CE322C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91000"/>
            <a:ext cx="8839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</a:rPr>
              <a:t>Solo la terza condizione è falsa, f(2) è diversa dal limite calcolato con la prima condizione.</a:t>
            </a:r>
          </a:p>
          <a:p>
            <a:pPr eaLnBrk="1" hangingPunct="1"/>
            <a:r>
              <a:rPr lang="it-IT" altLang="it-IT" sz="2800" b="1"/>
              <a:t>Con questa terza condizione si dice che la funzione ha </a:t>
            </a:r>
            <a:r>
              <a:rPr lang="it-IT" altLang="it-IT" sz="2800" b="1" i="1">
                <a:solidFill>
                  <a:srgbClr val="0000FF"/>
                </a:solidFill>
              </a:rPr>
              <a:t>una discontinuità eliminabile </a:t>
            </a:r>
            <a:r>
              <a:rPr lang="it-IT" altLang="it-IT" sz="2800" b="1">
                <a:solidFill>
                  <a:srgbClr val="000000"/>
                </a:solidFill>
              </a:rPr>
              <a:t>in corrispondenza all’ascissa 2</a:t>
            </a:r>
            <a:r>
              <a:rPr lang="it-IT" altLang="it-IT" sz="2800" b="1"/>
              <a:t>.</a:t>
            </a:r>
          </a:p>
        </p:txBody>
      </p:sp>
      <p:pic>
        <p:nvPicPr>
          <p:cNvPr id="34823" name="Picture 7" descr="Schermata 2016-07-09 alle 12.53.09.png">
            <a:extLst>
              <a:ext uri="{FF2B5EF4-FFF2-40B4-BE49-F238E27FC236}">
                <a16:creationId xmlns:a16="http://schemas.microsoft.com/office/drawing/2014/main" id="{DC391797-3F77-E849-91C8-A868BAB7A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10600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6">
            <a:extLst>
              <a:ext uri="{FF2B5EF4-FFF2-40B4-BE49-F238E27FC236}">
                <a16:creationId xmlns:a16="http://schemas.microsoft.com/office/drawing/2014/main" id="{8C765AC1-46A3-3547-8B4B-444D48842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CA6E66-4C1F-5941-B0F6-E723BF50A1BD}" type="slidenum">
              <a:rPr lang="it-IT" altLang="it-IT" sz="1400"/>
              <a:pPr eaLnBrk="1" hangingPunct="1"/>
              <a:t>15</a:t>
            </a:fld>
            <a:endParaRPr lang="it-IT" altLang="it-IT" sz="1400"/>
          </a:p>
        </p:txBody>
      </p:sp>
      <p:sp>
        <p:nvSpPr>
          <p:cNvPr id="35843" name="Footer Placeholder 6">
            <a:extLst>
              <a:ext uri="{FF2B5EF4-FFF2-40B4-BE49-F238E27FC236}">
                <a16:creationId xmlns:a16="http://schemas.microsoft.com/office/drawing/2014/main" id="{920B0714-2FBC-AE47-8B6A-65D62E1B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35844" name="Rectangle 20">
            <a:extLst>
              <a:ext uri="{FF2B5EF4-FFF2-40B4-BE49-F238E27FC236}">
                <a16:creationId xmlns:a16="http://schemas.microsoft.com/office/drawing/2014/main" id="{F7E99B20-B38A-AE40-B7B7-F1F7E7D42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35845" name="Rectangle 2">
            <a:extLst>
              <a:ext uri="{FF2B5EF4-FFF2-40B4-BE49-F238E27FC236}">
                <a16:creationId xmlns:a16="http://schemas.microsoft.com/office/drawing/2014/main" id="{AF8F2393-E3B7-F145-A3D4-E0710F1AB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6324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400" b="1">
                <a:solidFill>
                  <a:srgbClr val="FF3300"/>
                </a:solidFill>
                <a:latin typeface="Arial Narrow" panose="020B0604020202020204" pitchFamily="34" charset="0"/>
              </a:rPr>
              <a:t>Discontinuità eliminabile</a:t>
            </a:r>
          </a:p>
        </p:txBody>
      </p:sp>
      <p:sp>
        <p:nvSpPr>
          <p:cNvPr id="35846" name="TextBox 8">
            <a:extLst>
              <a:ext uri="{FF2B5EF4-FFF2-40B4-BE49-F238E27FC236}">
                <a16:creationId xmlns:a16="http://schemas.microsoft.com/office/drawing/2014/main" id="{9B20607B-162D-8149-9DD6-435E9899E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61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/>
              <a:t>Posso eliminare la discontinuità e ottenere lo stesso grafico, ma senza ‘il foro’; basta ridefinire la funzione, ad esempio in uno dei modi seguenti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FE98B52-254F-A24A-A07E-9C088A111935}"/>
              </a:ext>
            </a:extLst>
          </p:cNvPr>
          <p:cNvGrpSpPr/>
          <p:nvPr/>
        </p:nvGrpSpPr>
        <p:grpSpPr>
          <a:xfrm>
            <a:off x="304800" y="2438400"/>
            <a:ext cx="8610600" cy="3886200"/>
            <a:chOff x="304800" y="2438400"/>
            <a:chExt cx="8610600" cy="3886200"/>
          </a:xfrm>
        </p:grpSpPr>
        <p:pic>
          <p:nvPicPr>
            <p:cNvPr id="35850" name="Picture 15" descr="Schermata 2016-07-09 alle 16.49.48.png">
              <a:extLst>
                <a:ext uri="{FF2B5EF4-FFF2-40B4-BE49-F238E27FC236}">
                  <a16:creationId xmlns:a16="http://schemas.microsoft.com/office/drawing/2014/main" id="{95308553-CA84-CA45-927B-98E1B2DDC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2438400"/>
              <a:ext cx="4267200" cy="3886200"/>
            </a:xfrm>
            <a:prstGeom prst="rect">
              <a:avLst/>
            </a:prstGeom>
            <a:noFill/>
            <a:ln w="2540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BC1EA2B0-1480-2945-AAD7-2B68084B7AD6}"/>
                </a:ext>
              </a:extLst>
            </p:cNvPr>
            <p:cNvGrpSpPr/>
            <p:nvPr/>
          </p:nvGrpSpPr>
          <p:grpSpPr>
            <a:xfrm>
              <a:off x="304800" y="2514600"/>
              <a:ext cx="4572000" cy="3810000"/>
              <a:chOff x="304800" y="2514600"/>
              <a:chExt cx="4572000" cy="3810000"/>
            </a:xfrm>
          </p:grpSpPr>
          <p:pic>
            <p:nvPicPr>
              <p:cNvPr id="35847" name="Picture 9" descr="Schermata 2016-07-09 alle 10.25.21.png">
                <a:extLst>
                  <a:ext uri="{FF2B5EF4-FFF2-40B4-BE49-F238E27FC236}">
                    <a16:creationId xmlns:a16="http://schemas.microsoft.com/office/drawing/2014/main" id="{9B57BA78-8E25-B84E-AAEE-69220C569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2514600"/>
                <a:ext cx="2657475" cy="3810000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AC6108-61BE-7044-A1BC-8F3F4C26339C}"/>
                  </a:ext>
                </a:extLst>
              </p:cNvPr>
              <p:cNvSpPr txBox="1"/>
              <p:nvPr/>
            </p:nvSpPr>
            <p:spPr>
              <a:xfrm>
                <a:off x="2133600" y="3505200"/>
                <a:ext cx="1787525" cy="461963"/>
              </a:xfrm>
              <a:prstGeom prst="rect">
                <a:avLst/>
              </a:prstGeom>
              <a:solidFill>
                <a:srgbClr val="FEFFE3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it-IT" altLang="it-IT" b="1" dirty="0">
                    <a:latin typeface="Arial Narrow" panose="020B0604020202020204" pitchFamily="34" charset="0"/>
                  </a:rPr>
                  <a:t>Discontinuità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BA7ABBD5-80B7-BB4F-94A4-0C787D64D8B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2362200" y="3124200"/>
                <a:ext cx="457200" cy="381000"/>
              </a:xfrm>
              <a:prstGeom prst="straightConnector1">
                <a:avLst/>
              </a:prstGeom>
              <a:noFill/>
              <a:ln w="25400">
                <a:solidFill>
                  <a:srgbClr val="7F7F7F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" name="Right Arrow 16">
                <a:extLst>
                  <a:ext uri="{FF2B5EF4-FFF2-40B4-BE49-F238E27FC236}">
                    <a16:creationId xmlns:a16="http://schemas.microsoft.com/office/drawing/2014/main" id="{D030A1AC-09DA-1644-AF86-40386ECC8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200" y="4572000"/>
                <a:ext cx="2133600" cy="80168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D973"/>
              </a:solidFill>
              <a:ln w="9525">
                <a:solidFill>
                  <a:srgbClr val="B6DCD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it-IT" altLang="it-IT" sz="2000" b="1">
                    <a:solidFill>
                      <a:srgbClr val="000000"/>
                    </a:solidFill>
                  </a:rPr>
                  <a:t>Ridefinisco</a:t>
                </a:r>
              </a:p>
            </p:txBody>
          </p:sp>
        </p:grpSp>
        <p:sp>
          <p:nvSpPr>
            <p:cNvPr id="35852" name="TextBox 16">
              <a:extLst>
                <a:ext uri="{FF2B5EF4-FFF2-40B4-BE49-F238E27FC236}">
                  <a16:creationId xmlns:a16="http://schemas.microsoft.com/office/drawing/2014/main" id="{A154927A-038B-EC47-BE50-F8736E3AA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0400" y="4724400"/>
              <a:ext cx="1905000" cy="400050"/>
            </a:xfrm>
            <a:prstGeom prst="rect">
              <a:avLst/>
            </a:prstGeom>
            <a:solidFill>
              <a:srgbClr val="E2EFD5"/>
            </a:solidFill>
            <a:ln w="2540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000" b="1" i="1">
                  <a:latin typeface="Arial Narrow" panose="020B0604020202020204" pitchFamily="34" charset="0"/>
                </a:rPr>
                <a:t>f</a:t>
              </a:r>
              <a:r>
                <a:rPr lang="it-IT" altLang="it-IT" sz="2000" b="1">
                  <a:latin typeface="Arial Narrow" panose="020B0604020202020204" pitchFamily="34" charset="0"/>
                </a:rPr>
                <a:t>(</a:t>
              </a:r>
              <a:r>
                <a:rPr lang="it-IT" altLang="it-IT" sz="2000" b="1" i="1">
                  <a:latin typeface="Arial Narrow" panose="020B0604020202020204" pitchFamily="34" charset="0"/>
                </a:rPr>
                <a:t>x</a:t>
              </a:r>
              <a:r>
                <a:rPr lang="it-IT" altLang="it-IT" sz="2000" b="1">
                  <a:latin typeface="Arial Narrow" panose="020B0604020202020204" pitchFamily="34" charset="0"/>
                </a:rPr>
                <a:t>) continua in </a:t>
              </a:r>
              <a:r>
                <a:rPr lang="it-IT" altLang="it-IT" sz="2000" b="1" i="1">
                  <a:latin typeface="Arial Narrow" panose="020B0604020202020204" pitchFamily="34" charset="0"/>
                </a:rPr>
                <a:t>P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6">
            <a:extLst>
              <a:ext uri="{FF2B5EF4-FFF2-40B4-BE49-F238E27FC236}">
                <a16:creationId xmlns:a16="http://schemas.microsoft.com/office/drawing/2014/main" id="{C2961E51-EA3A-E74D-B7F8-51BB982E0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99A306-5514-5945-89A5-9E8EE628CB72}" type="slidenum">
              <a:rPr lang="it-IT" altLang="it-IT" sz="1400"/>
              <a:pPr eaLnBrk="1" hangingPunct="1"/>
              <a:t>16</a:t>
            </a:fld>
            <a:endParaRPr lang="it-IT" altLang="it-IT" sz="1400"/>
          </a:p>
        </p:txBody>
      </p:sp>
      <p:sp>
        <p:nvSpPr>
          <p:cNvPr id="36867" name="Footer Placeholder 6">
            <a:extLst>
              <a:ext uri="{FF2B5EF4-FFF2-40B4-BE49-F238E27FC236}">
                <a16:creationId xmlns:a16="http://schemas.microsoft.com/office/drawing/2014/main" id="{8E61EB95-CFBE-4746-B15C-512ADE077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36868" name="Rectangle 20">
            <a:extLst>
              <a:ext uri="{FF2B5EF4-FFF2-40B4-BE49-F238E27FC236}">
                <a16:creationId xmlns:a16="http://schemas.microsoft.com/office/drawing/2014/main" id="{97A7B010-E2F7-E040-A6BB-789DCEC82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36869" name="Rectangle 2">
            <a:extLst>
              <a:ext uri="{FF2B5EF4-FFF2-40B4-BE49-F238E27FC236}">
                <a16:creationId xmlns:a16="http://schemas.microsoft.com/office/drawing/2014/main" id="{723C48B2-6381-884E-ABA4-066CB40D2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"/>
            <a:ext cx="6324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400" b="1">
                <a:solidFill>
                  <a:srgbClr val="FF3300"/>
                </a:solidFill>
                <a:latin typeface="Arial Narrow" panose="020B0604020202020204" pitchFamily="34" charset="0"/>
              </a:rPr>
              <a:t>Discontinuità eliminabile</a:t>
            </a:r>
          </a:p>
        </p:txBody>
      </p:sp>
      <p:sp>
        <p:nvSpPr>
          <p:cNvPr id="36870" name="TextBox 8">
            <a:extLst>
              <a:ext uri="{FF2B5EF4-FFF2-40B4-BE49-F238E27FC236}">
                <a16:creationId xmlns:a16="http://schemas.microsoft.com/office/drawing/2014/main" id="{89E24579-7FFD-674E-B24A-BC6D49C2A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90600"/>
            <a:ext cx="861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/>
              <a:t>Analogamente, per eliminare la discontinuità della prima funzione esaminata in questa lezione, ridefinisco la funzione in uno dei modi seguenti.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0273475-94A7-7A4F-A339-3268F529EB16}"/>
              </a:ext>
            </a:extLst>
          </p:cNvPr>
          <p:cNvGrpSpPr/>
          <p:nvPr/>
        </p:nvGrpSpPr>
        <p:grpSpPr>
          <a:xfrm>
            <a:off x="228600" y="2514600"/>
            <a:ext cx="8510588" cy="3962400"/>
            <a:chOff x="228600" y="2514600"/>
            <a:chExt cx="8510588" cy="3962400"/>
          </a:xfrm>
        </p:grpSpPr>
        <p:pic>
          <p:nvPicPr>
            <p:cNvPr id="36871" name="Picture 9" descr="Schermata 2016-07-09 alle 15.35.21.png">
              <a:extLst>
                <a:ext uri="{FF2B5EF4-FFF2-40B4-BE49-F238E27FC236}">
                  <a16:creationId xmlns:a16="http://schemas.microsoft.com/office/drawing/2014/main" id="{4448A20B-B959-A141-B900-3FA4B8E8B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514600"/>
              <a:ext cx="2133600" cy="3886200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F6271D-5471-6445-A276-40EFF1E4F05C}"/>
                </a:ext>
              </a:extLst>
            </p:cNvPr>
            <p:cNvSpPr txBox="1"/>
            <p:nvPr/>
          </p:nvSpPr>
          <p:spPr>
            <a:xfrm>
              <a:off x="1524000" y="3733800"/>
              <a:ext cx="1787525" cy="461963"/>
            </a:xfrm>
            <a:prstGeom prst="rect">
              <a:avLst/>
            </a:prstGeom>
            <a:solidFill>
              <a:srgbClr val="FEFFE3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b="1">
                  <a:latin typeface="Arial Narrow" panose="020B0604020202020204" pitchFamily="34" charset="0"/>
                </a:rPr>
                <a:t>Discontinuità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5F30FBD-DD3A-3548-A078-B0F023B3FC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1752600" y="3352800"/>
              <a:ext cx="457200" cy="381000"/>
            </a:xfrm>
            <a:prstGeom prst="straightConnector1">
              <a:avLst/>
            </a:prstGeom>
            <a:noFill/>
            <a:ln w="25400">
              <a:solidFill>
                <a:srgbClr val="7F7F7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6874" name="Picture 15" descr="Schermata 2016-07-09 alle 15.43.52.png">
              <a:extLst>
                <a:ext uri="{FF2B5EF4-FFF2-40B4-BE49-F238E27FC236}">
                  <a16:creationId xmlns:a16="http://schemas.microsoft.com/office/drawing/2014/main" id="{3A0B21D6-876C-4543-A7BE-8AB7E52F5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2514600"/>
              <a:ext cx="4700588" cy="3962400"/>
            </a:xfrm>
            <a:prstGeom prst="rect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miter lim="800000"/>
              <a:headEnd/>
              <a:tailEnd/>
            </a:ln>
          </p:spPr>
        </p:pic>
        <p:sp>
          <p:nvSpPr>
            <p:cNvPr id="36875" name="TextBox 16">
              <a:extLst>
                <a:ext uri="{FF2B5EF4-FFF2-40B4-BE49-F238E27FC236}">
                  <a16:creationId xmlns:a16="http://schemas.microsoft.com/office/drawing/2014/main" id="{4BBBFB83-5D90-9440-84DE-CDF247EA41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5600" y="4648200"/>
              <a:ext cx="1905000" cy="400050"/>
            </a:xfrm>
            <a:prstGeom prst="rect">
              <a:avLst/>
            </a:prstGeom>
            <a:solidFill>
              <a:srgbClr val="E2EFD5"/>
            </a:solidFill>
            <a:ln w="2540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000" b="1" i="1">
                  <a:latin typeface="Arial Narrow" panose="020B0604020202020204" pitchFamily="34" charset="0"/>
                </a:rPr>
                <a:t>f</a:t>
              </a:r>
              <a:r>
                <a:rPr lang="it-IT" altLang="it-IT" sz="2000" b="1">
                  <a:latin typeface="Arial Narrow" panose="020B0604020202020204" pitchFamily="34" charset="0"/>
                </a:rPr>
                <a:t>(</a:t>
              </a:r>
              <a:r>
                <a:rPr lang="it-IT" altLang="it-IT" sz="2000" b="1" i="1">
                  <a:latin typeface="Arial Narrow" panose="020B0604020202020204" pitchFamily="34" charset="0"/>
                </a:rPr>
                <a:t>x</a:t>
              </a:r>
              <a:r>
                <a:rPr lang="it-IT" altLang="it-IT" sz="2000" b="1">
                  <a:latin typeface="Arial Narrow" panose="020B0604020202020204" pitchFamily="34" charset="0"/>
                </a:rPr>
                <a:t>) continua in </a:t>
              </a:r>
              <a:r>
                <a:rPr lang="it-IT" altLang="it-IT" sz="2000" b="1" i="1">
                  <a:latin typeface="Arial Narrow" panose="020B0604020202020204" pitchFamily="34" charset="0"/>
                </a:rPr>
                <a:t>P</a:t>
              </a: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69F4BDF6-6BE0-9345-A2E7-5DD46F12A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0" y="4572000"/>
              <a:ext cx="1905000" cy="80168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D973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000" b="1">
                  <a:solidFill>
                    <a:srgbClr val="000000"/>
                  </a:solidFill>
                </a:rPr>
                <a:t>Ridefinisco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6">
            <a:extLst>
              <a:ext uri="{FF2B5EF4-FFF2-40B4-BE49-F238E27FC236}">
                <a16:creationId xmlns:a16="http://schemas.microsoft.com/office/drawing/2014/main" id="{9A16B842-2668-F74E-BCA2-342B3C17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2F4AB4-624F-5C45-801F-9CBEA9EFFBE4}" type="slidenum">
              <a:rPr lang="it-IT" altLang="it-IT" sz="1400"/>
              <a:pPr eaLnBrk="1" hangingPunct="1"/>
              <a:t>17</a:t>
            </a:fld>
            <a:endParaRPr lang="it-IT" altLang="it-IT" sz="1400"/>
          </a:p>
        </p:txBody>
      </p:sp>
      <p:sp>
        <p:nvSpPr>
          <p:cNvPr id="37891" name="Footer Placeholder 6">
            <a:extLst>
              <a:ext uri="{FF2B5EF4-FFF2-40B4-BE49-F238E27FC236}">
                <a16:creationId xmlns:a16="http://schemas.microsoft.com/office/drawing/2014/main" id="{93DDCC75-8F89-5744-BEBE-93987B2E7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720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37892" name="Rectangle 20">
            <a:extLst>
              <a:ext uri="{FF2B5EF4-FFF2-40B4-BE49-F238E27FC236}">
                <a16:creationId xmlns:a16="http://schemas.microsoft.com/office/drawing/2014/main" id="{2804AAC0-07C6-6A4A-AF34-3D3EDBA7B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36869" name="Rectangle 2">
            <a:extLst>
              <a:ext uri="{FF2B5EF4-FFF2-40B4-BE49-F238E27FC236}">
                <a16:creationId xmlns:a16="http://schemas.microsoft.com/office/drawing/2014/main" id="{5D732BF2-886A-4045-B8F7-45C278314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133600"/>
            <a:ext cx="6477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400" b="1">
                <a:solidFill>
                  <a:srgbClr val="FF3300"/>
                </a:solidFill>
              </a:rPr>
              <a:t>Continuo e discreto nelle scienze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AEF61D52-629D-EA45-B117-70B176EC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81750"/>
            <a:ext cx="457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69676BA-BCF5-BF40-8495-A8C6DA53C0C3}" type="slidenum">
              <a:rPr lang="it-IT" altLang="it-IT" sz="1400"/>
              <a:pPr eaLnBrk="1" hangingPunct="1"/>
              <a:t>18</a:t>
            </a:fld>
            <a:endParaRPr lang="it-IT" altLang="it-IT" sz="1400"/>
          </a:p>
        </p:txBody>
      </p:sp>
      <p:sp>
        <p:nvSpPr>
          <p:cNvPr id="38915" name="Footer Placeholder 5">
            <a:extLst>
              <a:ext uri="{FF2B5EF4-FFF2-40B4-BE49-F238E27FC236}">
                <a16:creationId xmlns:a16="http://schemas.microsoft.com/office/drawing/2014/main" id="{9E63C357-1CC4-0F4D-95A3-F6D968BD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3276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38916" name="Title 4">
            <a:extLst>
              <a:ext uri="{FF2B5EF4-FFF2-40B4-BE49-F238E27FC236}">
                <a16:creationId xmlns:a16="http://schemas.microsoft.com/office/drawing/2014/main" id="{47C37F32-049C-AF48-A051-353ADFCFE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52400"/>
            <a:ext cx="7772400" cy="609600"/>
          </a:xfrm>
        </p:spPr>
        <p:txBody>
          <a:bodyPr anchor="t"/>
          <a:lstStyle/>
          <a:p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</a:rPr>
              <a:t>Un fenomeno discontinuo</a:t>
            </a:r>
            <a:endParaRPr lang="it-IT" altLang="it-IT" sz="4000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9338B20-B848-5248-A773-E3363EAC7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769929"/>
              </p:ext>
            </p:extLst>
          </p:nvPr>
        </p:nvGraphicFramePr>
        <p:xfrm>
          <a:off x="2667000" y="1371600"/>
          <a:ext cx="2590800" cy="2908935"/>
        </p:xfrm>
        <a:graphic>
          <a:graphicData uri="http://schemas.openxmlformats.org/drawingml/2006/table">
            <a:tbl>
              <a:tblPr/>
              <a:tblGrid>
                <a:gridCol w="1214438">
                  <a:extLst>
                    <a:ext uri="{9D8B030D-6E8A-4147-A177-3AD203B41FA5}">
                      <a16:colId xmlns:a16="http://schemas.microsoft.com/office/drawing/2014/main" val="210909776"/>
                    </a:ext>
                  </a:extLst>
                </a:gridCol>
                <a:gridCol w="1376362">
                  <a:extLst>
                    <a:ext uri="{9D8B030D-6E8A-4147-A177-3AD203B41FA5}">
                      <a16:colId xmlns:a16="http://schemas.microsoft.com/office/drawing/2014/main" val="3300900524"/>
                    </a:ext>
                  </a:extLst>
                </a:gridCol>
              </a:tblGrid>
              <a:tr h="8080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Numero di scissioni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Numero di batteri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451575"/>
                  </a:ext>
                </a:extLst>
              </a:tr>
              <a:tr h="4222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48517"/>
                  </a:ext>
                </a:extLst>
              </a:tr>
              <a:tr h="4222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050027"/>
                  </a:ext>
                </a:extLst>
              </a:tr>
              <a:tr h="4222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= 2</a:t>
                      </a:r>
                      <a:r>
                        <a:rPr kumimoji="0" lang="it-IT" altLang="it-IT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178944"/>
                  </a:ext>
                </a:extLst>
              </a:tr>
              <a:tr h="4222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= 2</a:t>
                      </a:r>
                      <a:r>
                        <a:rPr kumimoji="0" lang="it-IT" altLang="it-IT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658966"/>
                  </a:ext>
                </a:extLst>
              </a:tr>
              <a:tr h="3968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it-IT" altLang="it-IT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22613"/>
                  </a:ext>
                </a:extLst>
              </a:tr>
            </a:tbl>
          </a:graphicData>
        </a:graphic>
      </p:graphicFrame>
      <p:grpSp>
        <p:nvGrpSpPr>
          <p:cNvPr id="6" name="Gruppo 5">
            <a:extLst>
              <a:ext uri="{FF2B5EF4-FFF2-40B4-BE49-F238E27FC236}">
                <a16:creationId xmlns:a16="http://schemas.microsoft.com/office/drawing/2014/main" id="{FC4079EB-1E1C-CD40-AE6A-2E72435C1A8E}"/>
              </a:ext>
            </a:extLst>
          </p:cNvPr>
          <p:cNvGrpSpPr/>
          <p:nvPr/>
        </p:nvGrpSpPr>
        <p:grpSpPr>
          <a:xfrm>
            <a:off x="457200" y="744538"/>
            <a:ext cx="8162365" cy="4860178"/>
            <a:chOff x="457200" y="744538"/>
            <a:chExt cx="8162365" cy="4860178"/>
          </a:xfrm>
        </p:grpSpPr>
        <p:sp>
          <p:nvSpPr>
            <p:cNvPr id="38942" name="Rectangle 22">
              <a:extLst>
                <a:ext uri="{FF2B5EF4-FFF2-40B4-BE49-F238E27FC236}">
                  <a16:creationId xmlns:a16="http://schemas.microsoft.com/office/drawing/2014/main" id="{D6C118EF-4A80-AF48-BD13-91B52DEE7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800" y="4896691"/>
              <a:ext cx="52578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000" b="1" i="1" dirty="0"/>
                <a:t>Dominio:      </a:t>
              </a:r>
              <a:r>
                <a:rPr lang="it-IT" altLang="it-IT" sz="2000" b="1" dirty="0"/>
                <a:t>insieme </a:t>
              </a:r>
              <a:r>
                <a:rPr lang="it-IT" altLang="it-IT" sz="2000" b="1" i="1" dirty="0" err="1"/>
                <a:t>N</a:t>
              </a:r>
              <a:r>
                <a:rPr lang="it-IT" altLang="it-IT" sz="2000" b="1" dirty="0"/>
                <a:t> dei numeri naturali</a:t>
              </a:r>
              <a:br>
                <a:rPr lang="it-IT" altLang="it-IT" sz="2000" b="1" dirty="0"/>
              </a:br>
              <a:r>
                <a:rPr lang="it-IT" altLang="it-IT" sz="2000" b="1" i="1" dirty="0"/>
                <a:t>Codominio: </a:t>
              </a:r>
              <a:r>
                <a:rPr lang="it-IT" altLang="it-IT" sz="2000" b="1" dirty="0"/>
                <a:t>insieme </a:t>
              </a:r>
              <a:r>
                <a:rPr lang="it-IT" altLang="it-IT" sz="2000" b="1" i="1" dirty="0" err="1"/>
                <a:t>N</a:t>
              </a:r>
              <a:r>
                <a:rPr lang="it-IT" altLang="it-IT" sz="2000" b="1" dirty="0"/>
                <a:t> dei numeri naturali</a:t>
              </a:r>
              <a:endParaRPr lang="it-IT" altLang="it-IT" sz="2000" dirty="0"/>
            </a:p>
          </p:txBody>
        </p: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EE119FC7-E4E1-304E-9215-88C2451FE493}"/>
                </a:ext>
              </a:extLst>
            </p:cNvPr>
            <p:cNvGrpSpPr/>
            <p:nvPr/>
          </p:nvGrpSpPr>
          <p:grpSpPr>
            <a:xfrm>
              <a:off x="457200" y="744538"/>
              <a:ext cx="8162365" cy="4105593"/>
              <a:chOff x="457200" y="744538"/>
              <a:chExt cx="8162365" cy="4105593"/>
            </a:xfrm>
          </p:grpSpPr>
          <p:sp>
            <p:nvSpPr>
              <p:cNvPr id="38917" name="TextBox 7">
                <a:extLst>
                  <a:ext uri="{FF2B5EF4-FFF2-40B4-BE49-F238E27FC236}">
                    <a16:creationId xmlns:a16="http://schemas.microsoft.com/office/drawing/2014/main" id="{FEF32F51-51E0-EE4F-8D74-F9457C858D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200" y="744538"/>
                <a:ext cx="7239000" cy="5238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it-IT" altLang="it-IT" sz="2800" b="1" dirty="0">
                    <a:solidFill>
                      <a:srgbClr val="0000FF"/>
                    </a:solidFill>
                    <a:latin typeface="Arial Narrow" panose="020B0604020202020204" pitchFamily="34" charset="0"/>
                  </a:rPr>
                  <a:t>La riproduzione per scissione</a:t>
                </a:r>
              </a:p>
            </p:txBody>
          </p:sp>
          <p:pic>
            <p:nvPicPr>
              <p:cNvPr id="38941" name="Picture 21">
                <a:extLst>
                  <a:ext uri="{FF2B5EF4-FFF2-40B4-BE49-F238E27FC236}">
                    <a16:creationId xmlns:a16="http://schemas.microsoft.com/office/drawing/2014/main" id="{03E495DD-41EF-3B48-9451-E53AB0BDB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765" y="1349693"/>
                <a:ext cx="2590800" cy="35004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</p:pic>
          <p:sp>
            <p:nvSpPr>
              <p:cNvPr id="38943" name="TextBox 23">
                <a:extLst>
                  <a:ext uri="{FF2B5EF4-FFF2-40B4-BE49-F238E27FC236}">
                    <a16:creationId xmlns:a16="http://schemas.microsoft.com/office/drawing/2014/main" id="{0E754AEB-FECC-9F49-A4E7-0D85CDE92F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1400" y="4343400"/>
                <a:ext cx="1143000" cy="4619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it-IT" altLang="it-IT" b="1" i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B = 2</a:t>
                </a:r>
                <a:r>
                  <a:rPr lang="it-IT" altLang="it-IT" b="1" i="1" baseline="300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s</a:t>
                </a:r>
                <a:endParaRPr lang="it-IT" altLang="it-IT" b="1" i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</p:txBody>
          </p:sp>
          <p:pic>
            <p:nvPicPr>
              <p:cNvPr id="38944" name="Picture 14" descr="Scissione.jpg">
                <a:extLst>
                  <a:ext uri="{FF2B5EF4-FFF2-40B4-BE49-F238E27FC236}">
                    <a16:creationId xmlns:a16="http://schemas.microsoft.com/office/drawing/2014/main" id="{364F0FBA-2BFC-EF48-8054-AC1248290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-373856" y="2431256"/>
                <a:ext cx="2819400" cy="1157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</p:pic>
        </p:grpSp>
      </p:grpSp>
      <p:sp>
        <p:nvSpPr>
          <p:cNvPr id="38945" name="Rectangle 10">
            <a:extLst>
              <a:ext uri="{FF2B5EF4-FFF2-40B4-BE49-F238E27FC236}">
                <a16:creationId xmlns:a16="http://schemas.microsoft.com/office/drawing/2014/main" id="{AC7CF6C4-EA7E-0F45-A96C-2D5655C80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639118"/>
            <a:ext cx="7467600" cy="830263"/>
          </a:xfrm>
          <a:prstGeom prst="rect">
            <a:avLst/>
          </a:prstGeom>
          <a:solidFill>
            <a:srgbClr val="FFFEE8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NON posso calcolare il limite di </a:t>
            </a:r>
            <a:r>
              <a:rPr lang="it-IT" altLang="it-IT" b="1" i="1" dirty="0">
                <a:solidFill>
                  <a:srgbClr val="0000FF"/>
                </a:solidFill>
                <a:latin typeface="Arial Narrow" panose="020B0604020202020204" pitchFamily="34" charset="0"/>
              </a:rPr>
              <a:t>B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 per </a:t>
            </a:r>
            <a:r>
              <a:rPr lang="it-IT" altLang="it-IT" b="1" i="1" dirty="0" err="1">
                <a:solidFill>
                  <a:srgbClr val="0000FF"/>
                </a:solidFill>
                <a:latin typeface="Arial Narrow" panose="020B0604020202020204" pitchFamily="34" charset="0"/>
              </a:rPr>
              <a:t>s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 che tende a 3, perché non posso sostituire a </a:t>
            </a:r>
            <a:r>
              <a:rPr lang="it-IT" altLang="it-IT" b="1" i="1" dirty="0" err="1">
                <a:solidFill>
                  <a:srgbClr val="0000FF"/>
                </a:solidFill>
                <a:latin typeface="Arial Narrow" panose="020B0604020202020204" pitchFamily="34" charset="0"/>
              </a:rPr>
              <a:t>s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 numeri sempre più vicini a 3.</a:t>
            </a:r>
            <a:endParaRPr lang="it-IT" altLang="it-IT" dirty="0">
              <a:latin typeface="Arial Narrow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>
            <a:extLst>
              <a:ext uri="{FF2B5EF4-FFF2-40B4-BE49-F238E27FC236}">
                <a16:creationId xmlns:a16="http://schemas.microsoft.com/office/drawing/2014/main" id="{75D8DDC8-0C70-D247-8EC0-A0B46371A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81750"/>
            <a:ext cx="457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23A3889-D420-0D4B-A176-B5F0CBDEE1E1}" type="slidenum">
              <a:rPr lang="it-IT" altLang="it-IT" sz="1400"/>
              <a:pPr eaLnBrk="1" hangingPunct="1"/>
              <a:t>19</a:t>
            </a:fld>
            <a:endParaRPr lang="it-IT" altLang="it-IT" sz="1400"/>
          </a:p>
        </p:txBody>
      </p:sp>
      <p:sp>
        <p:nvSpPr>
          <p:cNvPr id="40963" name="Footer Placeholder 5">
            <a:extLst>
              <a:ext uri="{FF2B5EF4-FFF2-40B4-BE49-F238E27FC236}">
                <a16:creationId xmlns:a16="http://schemas.microsoft.com/office/drawing/2014/main" id="{240C5F16-96BA-F04B-97F4-EF37668C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3276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40964" name="Title 4">
            <a:extLst>
              <a:ext uri="{FF2B5EF4-FFF2-40B4-BE49-F238E27FC236}">
                <a16:creationId xmlns:a16="http://schemas.microsoft.com/office/drawing/2014/main" id="{A7632828-66F9-CF40-A1CB-4D476A285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52400"/>
            <a:ext cx="7772400" cy="609600"/>
          </a:xfrm>
        </p:spPr>
        <p:txBody>
          <a:bodyPr anchor="t"/>
          <a:lstStyle/>
          <a:p>
            <a:r>
              <a:rPr lang="it-IT" altLang="it-IT" sz="4000" b="1">
                <a:solidFill>
                  <a:srgbClr val="FF0000"/>
                </a:solidFill>
                <a:latin typeface="Arial Narrow" panose="020B0604020202020204" pitchFamily="34" charset="0"/>
              </a:rPr>
              <a:t>Un grafico discreto</a:t>
            </a:r>
            <a:endParaRPr lang="it-IT" altLang="it-IT" sz="4000">
              <a:solidFill>
                <a:srgbClr val="FF0000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AB2DDDE-C4BE-4546-A261-EB24F0B5C6BA}"/>
              </a:ext>
            </a:extLst>
          </p:cNvPr>
          <p:cNvGrpSpPr/>
          <p:nvPr/>
        </p:nvGrpSpPr>
        <p:grpSpPr>
          <a:xfrm>
            <a:off x="304800" y="838200"/>
            <a:ext cx="8534400" cy="5380038"/>
            <a:chOff x="304800" y="838200"/>
            <a:chExt cx="8534400" cy="5380038"/>
          </a:xfrm>
        </p:grpSpPr>
        <p:sp>
          <p:nvSpPr>
            <p:cNvPr id="40965" name="TextBox 7">
              <a:extLst>
                <a:ext uri="{FF2B5EF4-FFF2-40B4-BE49-F238E27FC236}">
                  <a16:creationId xmlns:a16="http://schemas.microsoft.com/office/drawing/2014/main" id="{1C0D15FB-542B-324B-A96B-789D8EA3F0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" y="838200"/>
              <a:ext cx="7239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28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La riproduzione per scissione</a:t>
              </a:r>
            </a:p>
          </p:txBody>
        </p:sp>
        <p:pic>
          <p:nvPicPr>
            <p:cNvPr id="40966" name="Picture 21">
              <a:extLst>
                <a:ext uri="{FF2B5EF4-FFF2-40B4-BE49-F238E27FC236}">
                  <a16:creationId xmlns:a16="http://schemas.microsoft.com/office/drawing/2014/main" id="{FC8CA43A-F9E9-C64F-A233-F4478FC3F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1371600"/>
              <a:ext cx="2590800" cy="35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7" name="Rectangle 22">
              <a:extLst>
                <a:ext uri="{FF2B5EF4-FFF2-40B4-BE49-F238E27FC236}">
                  <a16:creationId xmlns:a16="http://schemas.microsoft.com/office/drawing/2014/main" id="{B623B6DE-5478-BF41-98D5-BC6CEF9A8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1981200"/>
              <a:ext cx="52578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000" b="1" i="1"/>
                <a:t>Dominio:      </a:t>
              </a:r>
              <a:r>
                <a:rPr lang="it-IT" altLang="it-IT" sz="2000" b="1"/>
                <a:t>insieme </a:t>
              </a:r>
              <a:r>
                <a:rPr lang="it-IT" altLang="it-IT" sz="2000" b="1" i="1"/>
                <a:t>N</a:t>
              </a:r>
              <a:r>
                <a:rPr lang="it-IT" altLang="it-IT" sz="2000" b="1"/>
                <a:t> dei numeri naturali</a:t>
              </a:r>
              <a:br>
                <a:rPr lang="it-IT" altLang="it-IT" sz="2000" b="1"/>
              </a:br>
              <a:r>
                <a:rPr lang="it-IT" altLang="it-IT" sz="2000" b="1" i="1"/>
                <a:t>Codominio: </a:t>
              </a:r>
              <a:r>
                <a:rPr lang="it-IT" altLang="it-IT" sz="2000" b="1"/>
                <a:t>insieme </a:t>
              </a:r>
              <a:r>
                <a:rPr lang="it-IT" altLang="it-IT" sz="2000" b="1" i="1"/>
                <a:t>N</a:t>
              </a:r>
              <a:r>
                <a:rPr lang="it-IT" altLang="it-IT" sz="2000" b="1"/>
                <a:t> dei numeri naturali</a:t>
              </a:r>
              <a:endParaRPr lang="it-IT" altLang="it-IT" sz="2000"/>
            </a:p>
          </p:txBody>
        </p:sp>
        <p:sp>
          <p:nvSpPr>
            <p:cNvPr id="40968" name="TextBox 23">
              <a:extLst>
                <a:ext uri="{FF2B5EF4-FFF2-40B4-BE49-F238E27FC236}">
                  <a16:creationId xmlns:a16="http://schemas.microsoft.com/office/drawing/2014/main" id="{DEDB3067-2480-7540-8A5D-D4F0F91560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1600200"/>
              <a:ext cx="11430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b="1" i="1">
                  <a:solidFill>
                    <a:srgbClr val="FF0000"/>
                  </a:solidFill>
                  <a:latin typeface="Georgia" panose="02040502050405020303" pitchFamily="18" charset="0"/>
                </a:rPr>
                <a:t>B = 2</a:t>
              </a:r>
              <a:r>
                <a:rPr lang="it-IT" altLang="it-IT" b="1" i="1" baseline="30000">
                  <a:solidFill>
                    <a:srgbClr val="FF0000"/>
                  </a:solidFill>
                  <a:latin typeface="Georgia" panose="02040502050405020303" pitchFamily="18" charset="0"/>
                </a:rPr>
                <a:t>s</a:t>
              </a:r>
              <a:endParaRPr lang="it-IT" altLang="it-IT" b="1" i="1">
                <a:solidFill>
                  <a:srgbClr val="FF0000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40969" name="Picture 14" descr="Schermata 2016-06-09 alle 11.58.36.png">
              <a:extLst>
                <a:ext uri="{FF2B5EF4-FFF2-40B4-BE49-F238E27FC236}">
                  <a16:creationId xmlns:a16="http://schemas.microsoft.com/office/drawing/2014/main" id="{BE47B65A-9625-034F-9476-7017007ED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895600"/>
              <a:ext cx="5029200" cy="80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0" name="Rectangle 15">
              <a:extLst>
                <a:ext uri="{FF2B5EF4-FFF2-40B4-BE49-F238E27FC236}">
                  <a16:creationId xmlns:a16="http://schemas.microsoft.com/office/drawing/2014/main" id="{93F544D4-476C-DE45-ACF3-3027E0900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" y="4648200"/>
              <a:ext cx="6211416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b="1" dirty="0">
                  <a:solidFill>
                    <a:srgbClr val="0000FF"/>
                  </a:solidFill>
                  <a:latin typeface="Arial Narrow" panose="020B0604020202020204" pitchFamily="34" charset="0"/>
                </a:rPr>
                <a:t>L’insieme </a:t>
              </a:r>
              <a:r>
                <a:rPr lang="it-IT" altLang="it-IT" b="1" dirty="0" err="1">
                  <a:solidFill>
                    <a:srgbClr val="0000FF"/>
                  </a:solidFill>
                  <a:latin typeface="Arial Narrow" panose="020B0604020202020204" pitchFamily="34" charset="0"/>
                </a:rPr>
                <a:t>N</a:t>
              </a:r>
              <a:r>
                <a:rPr lang="it-IT" altLang="it-IT" b="1" dirty="0">
                  <a:solidFill>
                    <a:srgbClr val="0000FF"/>
                  </a:solidFill>
                  <a:latin typeface="Arial Narrow" panose="020B0604020202020204" pitchFamily="34" charset="0"/>
                </a:rPr>
                <a:t> dei numeri naturali è </a:t>
              </a:r>
              <a:r>
                <a:rPr lang="it-IT" altLang="it-IT" b="1" i="1" dirty="0">
                  <a:solidFill>
                    <a:srgbClr val="0000FF"/>
                  </a:solidFill>
                  <a:latin typeface="Arial Narrow" panose="020B0604020202020204" pitchFamily="34" charset="0"/>
                </a:rPr>
                <a:t>discreto</a:t>
              </a:r>
              <a:r>
                <a:rPr lang="it-IT" altLang="it-IT" b="1" dirty="0">
                  <a:solidFill>
                    <a:srgbClr val="0000FF"/>
                  </a:solidFill>
                  <a:latin typeface="Arial Narrow" panose="020B0604020202020204" pitchFamily="34" charset="0"/>
                </a:rPr>
                <a:t>: non trovo nessun numero naturale fra 2 e 3 o fra 3 e 4.</a:t>
              </a:r>
            </a:p>
            <a:p>
              <a:pPr eaLnBrk="1" hangingPunct="1"/>
              <a:r>
                <a:rPr lang="it-IT" altLang="it-IT" b="1" dirty="0">
                  <a:solidFill>
                    <a:srgbClr val="0000FF"/>
                  </a:solidFill>
                  <a:latin typeface="Arial Narrow" panose="020B0604020202020204" pitchFamily="34" charset="0"/>
                </a:rPr>
                <a:t>E così </a:t>
              </a:r>
              <a:r>
                <a:rPr lang="it-IT" altLang="it-IT" b="1" i="1" dirty="0">
                  <a:solidFill>
                    <a:srgbClr val="0000FF"/>
                  </a:solidFill>
                  <a:latin typeface="Arial Narrow" panose="020B0604020202020204" pitchFamily="34" charset="0"/>
                </a:rPr>
                <a:t>è discreto </a:t>
              </a:r>
              <a:r>
                <a:rPr lang="it-IT" altLang="it-IT" b="1" dirty="0">
                  <a:solidFill>
                    <a:srgbClr val="0000FF"/>
                  </a:solidFill>
                  <a:latin typeface="Arial Narrow" panose="020B0604020202020204" pitchFamily="34" charset="0"/>
                </a:rPr>
                <a:t>il grafico: è formato da tanti punti separati uno dall’altro. </a:t>
              </a:r>
              <a:endParaRPr lang="it-IT" altLang="it-IT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5E3F50CE-7A24-6A40-8685-548FCCFF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81750"/>
            <a:ext cx="457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EE8B752-9A19-F440-A7B7-17B18ABAEA45}" type="slidenum">
              <a:rPr lang="it-IT" altLang="it-IT" sz="1400"/>
              <a:pPr eaLnBrk="1" hangingPunct="1"/>
              <a:t>2</a:t>
            </a:fld>
            <a:endParaRPr lang="it-IT" altLang="it-IT" sz="1400"/>
          </a:p>
        </p:txBody>
      </p:sp>
      <p:sp>
        <p:nvSpPr>
          <p:cNvPr id="18435" name="Footer Placeholder 5">
            <a:extLst>
              <a:ext uri="{FF2B5EF4-FFF2-40B4-BE49-F238E27FC236}">
                <a16:creationId xmlns:a16="http://schemas.microsoft.com/office/drawing/2014/main" id="{860640BC-1B79-6F43-AE7E-42DD5438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3276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18436" name="Title 4">
            <a:extLst>
              <a:ext uri="{FF2B5EF4-FFF2-40B4-BE49-F238E27FC236}">
                <a16:creationId xmlns:a16="http://schemas.microsoft.com/office/drawing/2014/main" id="{46A66829-ED57-B643-AEC3-9F329EA42B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762000"/>
            <a:ext cx="6934200" cy="838200"/>
          </a:xfrm>
        </p:spPr>
        <p:txBody>
          <a:bodyPr anchor="t"/>
          <a:lstStyle/>
          <a:p>
            <a:r>
              <a:rPr lang="it-IT" altLang="it-IT" sz="4000" b="1">
                <a:solidFill>
                  <a:srgbClr val="FF0000"/>
                </a:solidFill>
              </a:rPr>
              <a:t>Verso la continuità</a:t>
            </a:r>
            <a:endParaRPr lang="it-IT" altLang="it-IT" sz="4000">
              <a:solidFill>
                <a:srgbClr val="FF0000"/>
              </a:solidFill>
            </a:endParaRPr>
          </a:p>
        </p:txBody>
      </p:sp>
      <p:sp>
        <p:nvSpPr>
          <p:cNvPr id="18437" name="TextBox 13">
            <a:extLst>
              <a:ext uri="{FF2B5EF4-FFF2-40B4-BE49-F238E27FC236}">
                <a16:creationId xmlns:a16="http://schemas.microsoft.com/office/drawing/2014/main" id="{300B63AB-8445-9E42-8898-A7DE602D3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057400"/>
            <a:ext cx="723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000000"/>
                </a:solidFill>
              </a:rPr>
              <a:t>Riprendo una coppia di funzioni esaminate nella lezione precedente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6">
            <a:extLst>
              <a:ext uri="{FF2B5EF4-FFF2-40B4-BE49-F238E27FC236}">
                <a16:creationId xmlns:a16="http://schemas.microsoft.com/office/drawing/2014/main" id="{AB700869-250E-3D48-8981-F9A72475C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991042-86E8-1F4F-94D7-AAD88CFCF586}" type="slidenum">
              <a:rPr lang="it-IT" altLang="it-IT" sz="1400"/>
              <a:pPr eaLnBrk="1" hangingPunct="1"/>
              <a:t>20</a:t>
            </a:fld>
            <a:endParaRPr lang="it-IT" altLang="it-IT" sz="1400"/>
          </a:p>
        </p:txBody>
      </p:sp>
      <p:sp>
        <p:nvSpPr>
          <p:cNvPr id="43011" name="Footer Placeholder 6">
            <a:extLst>
              <a:ext uri="{FF2B5EF4-FFF2-40B4-BE49-F238E27FC236}">
                <a16:creationId xmlns:a16="http://schemas.microsoft.com/office/drawing/2014/main" id="{E71D8D7E-45F2-644C-9D71-B01C968D9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76200" y="65151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43012" name="Rectangle 20">
            <a:extLst>
              <a:ext uri="{FF2B5EF4-FFF2-40B4-BE49-F238E27FC236}">
                <a16:creationId xmlns:a16="http://schemas.microsoft.com/office/drawing/2014/main" id="{23FD0AF5-A420-1042-B848-1C76D10BB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43014" name="TextBox 5">
            <a:extLst>
              <a:ext uri="{FF2B5EF4-FFF2-40B4-BE49-F238E27FC236}">
                <a16:creationId xmlns:a16="http://schemas.microsoft.com/office/drawing/2014/main" id="{D2889930-18C2-E24D-AD1E-45A93DD76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05400"/>
            <a:ext cx="891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>
                <a:latin typeface="Arial Narrow" panose="020B0604020202020204" pitchFamily="34" charset="0"/>
              </a:rPr>
              <a:t>Il confronto fra grafico discreto e continuo ripropone una domanda che ha radici molto antiche.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AC94A6D-EC47-4A4D-AB73-BB4E8AD063A8}"/>
              </a:ext>
            </a:extLst>
          </p:cNvPr>
          <p:cNvGrpSpPr/>
          <p:nvPr/>
        </p:nvGrpSpPr>
        <p:grpSpPr>
          <a:xfrm>
            <a:off x="228600" y="152400"/>
            <a:ext cx="8433048" cy="4899025"/>
            <a:chOff x="228600" y="152400"/>
            <a:chExt cx="8433048" cy="4899025"/>
          </a:xfrm>
        </p:grpSpPr>
        <p:sp>
          <p:nvSpPr>
            <p:cNvPr id="43016" name="Rectangle 22">
              <a:extLst>
                <a:ext uri="{FF2B5EF4-FFF2-40B4-BE49-F238E27FC236}">
                  <a16:creationId xmlns:a16="http://schemas.microsoft.com/office/drawing/2014/main" id="{D667749D-A47D-0144-A92D-1FBA308DE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4343400"/>
              <a:ext cx="4419600" cy="708025"/>
            </a:xfrm>
            <a:prstGeom prst="rect">
              <a:avLst/>
            </a:prstGeom>
            <a:solidFill>
              <a:srgbClr val="FFF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000" b="1" i="1">
                  <a:latin typeface="Arial Narrow" panose="020B0604020202020204" pitchFamily="34" charset="0"/>
                </a:rPr>
                <a:t>Dominio:      </a:t>
              </a:r>
              <a:r>
                <a:rPr lang="it-IT" altLang="it-IT" sz="2000" b="1">
                  <a:latin typeface="Arial Narrow" panose="020B0604020202020204" pitchFamily="34" charset="0"/>
                </a:rPr>
                <a:t>insieme </a:t>
              </a:r>
              <a:r>
                <a:rPr lang="it-IT" altLang="it-IT" sz="2000" b="1" i="1">
                  <a:solidFill>
                    <a:srgbClr val="FF0000"/>
                  </a:solidFill>
                  <a:latin typeface="Arial Narrow" panose="020B0604020202020204" pitchFamily="34" charset="0"/>
                </a:rPr>
                <a:t>N</a:t>
              </a:r>
              <a:r>
                <a:rPr lang="it-IT" altLang="it-IT" sz="2000" b="1">
                  <a:latin typeface="Arial Narrow" panose="020B0604020202020204" pitchFamily="34" charset="0"/>
                </a:rPr>
                <a:t> dei numeri naturali</a:t>
              </a:r>
              <a:br>
                <a:rPr lang="it-IT" altLang="it-IT" sz="2000" b="1">
                  <a:latin typeface="Arial Narrow" panose="020B0604020202020204" pitchFamily="34" charset="0"/>
                </a:rPr>
              </a:br>
              <a:r>
                <a:rPr lang="it-IT" altLang="it-IT" sz="2000" b="1" i="1">
                  <a:latin typeface="Arial Narrow" panose="020B0604020202020204" pitchFamily="34" charset="0"/>
                </a:rPr>
                <a:t>Codominio: </a:t>
              </a:r>
              <a:r>
                <a:rPr lang="it-IT" altLang="it-IT" sz="2000" b="1">
                  <a:latin typeface="Arial Narrow" panose="020B0604020202020204" pitchFamily="34" charset="0"/>
                </a:rPr>
                <a:t>insieme </a:t>
              </a:r>
              <a:r>
                <a:rPr lang="it-IT" altLang="it-IT" sz="2000" b="1" i="1">
                  <a:solidFill>
                    <a:srgbClr val="FF0000"/>
                  </a:solidFill>
                  <a:latin typeface="Arial Narrow" panose="020B0604020202020204" pitchFamily="34" charset="0"/>
                </a:rPr>
                <a:t>N</a:t>
              </a:r>
              <a:r>
                <a:rPr lang="it-IT" altLang="it-IT" sz="2000" b="1">
                  <a:latin typeface="Arial Narrow" panose="020B0604020202020204" pitchFamily="34" charset="0"/>
                </a:rPr>
                <a:t> dei numeri naturali</a:t>
              </a:r>
              <a:endParaRPr lang="it-IT" altLang="it-IT" sz="2000">
                <a:latin typeface="Arial Narrow" panose="020B0604020202020204" pitchFamily="34" charset="0"/>
              </a:endParaRPr>
            </a:p>
          </p:txBody>
        </p:sp>
        <p:sp>
          <p:nvSpPr>
            <p:cNvPr id="43018" name="Rectangle 10">
              <a:extLst>
                <a:ext uri="{FF2B5EF4-FFF2-40B4-BE49-F238E27FC236}">
                  <a16:creationId xmlns:a16="http://schemas.microsoft.com/office/drawing/2014/main" id="{A7CFE35C-E0AE-2549-9C99-D0EA0E19B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048" y="4374355"/>
              <a:ext cx="3657600" cy="646113"/>
            </a:xfrm>
            <a:prstGeom prst="rect">
              <a:avLst/>
            </a:prstGeom>
            <a:solidFill>
              <a:srgbClr val="FFF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800" b="1" i="1" dirty="0">
                  <a:latin typeface="Arial Narrow" panose="020B0604020202020204" pitchFamily="34" charset="0"/>
                </a:rPr>
                <a:t>Dominio:      </a:t>
              </a:r>
              <a:r>
                <a:rPr lang="it-IT" altLang="it-IT" sz="1800" b="1" dirty="0">
                  <a:latin typeface="Arial Narrow" panose="020B0604020202020204" pitchFamily="34" charset="0"/>
                </a:rPr>
                <a:t>insieme </a:t>
              </a:r>
              <a:r>
                <a:rPr lang="it-IT" altLang="it-IT" sz="1800" b="1" i="1" dirty="0" err="1">
                  <a:solidFill>
                    <a:srgbClr val="0000FF"/>
                  </a:solidFill>
                  <a:latin typeface="Arial Narrow" panose="020B0604020202020204" pitchFamily="34" charset="0"/>
                </a:rPr>
                <a:t>R</a:t>
              </a:r>
              <a:r>
                <a:rPr lang="it-IT" altLang="it-IT" sz="1800" b="1" dirty="0">
                  <a:latin typeface="Arial Narrow" panose="020B0604020202020204" pitchFamily="34" charset="0"/>
                </a:rPr>
                <a:t> dei numeri reali</a:t>
              </a:r>
              <a:br>
                <a:rPr lang="it-IT" altLang="it-IT" sz="1800" b="1" dirty="0">
                  <a:latin typeface="Arial Narrow" panose="020B0604020202020204" pitchFamily="34" charset="0"/>
                </a:rPr>
              </a:br>
              <a:r>
                <a:rPr lang="it-IT" altLang="it-IT" sz="1800" b="1" i="1" dirty="0">
                  <a:latin typeface="Arial Narrow" panose="020B0604020202020204" pitchFamily="34" charset="0"/>
                </a:rPr>
                <a:t>Codominio: </a:t>
              </a:r>
              <a:r>
                <a:rPr lang="it-IT" altLang="it-IT" sz="1800" b="1" dirty="0">
                  <a:latin typeface="Arial Narrow" panose="020B0604020202020204" pitchFamily="34" charset="0"/>
                </a:rPr>
                <a:t>insieme </a:t>
              </a:r>
              <a:r>
                <a:rPr lang="it-IT" altLang="it-IT" sz="1800" b="1" i="1" dirty="0" err="1">
                  <a:solidFill>
                    <a:srgbClr val="0000FF"/>
                  </a:solidFill>
                  <a:latin typeface="Arial Narrow" panose="020B0604020202020204" pitchFamily="34" charset="0"/>
                </a:rPr>
                <a:t>R</a:t>
              </a:r>
              <a:r>
                <a:rPr lang="it-IT" altLang="it-IT" sz="1800" b="1" dirty="0">
                  <a:latin typeface="Arial Narrow" panose="020B0604020202020204" pitchFamily="34" charset="0"/>
                </a:rPr>
                <a:t> dei numeri reali</a:t>
              </a:r>
              <a:endParaRPr lang="it-IT" altLang="it-IT" sz="1800" dirty="0">
                <a:latin typeface="Arial Narrow" panose="020B0604020202020204" pitchFamily="34" charset="0"/>
              </a:endParaRPr>
            </a:p>
          </p:txBody>
        </p:sp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32D96BDB-7000-1E41-BB72-B1B18796CBB6}"/>
                </a:ext>
              </a:extLst>
            </p:cNvPr>
            <p:cNvGrpSpPr/>
            <p:nvPr/>
          </p:nvGrpSpPr>
          <p:grpSpPr>
            <a:xfrm>
              <a:off x="533400" y="152400"/>
              <a:ext cx="7708900" cy="4186238"/>
              <a:chOff x="533400" y="152400"/>
              <a:chExt cx="7708900" cy="4186238"/>
            </a:xfrm>
          </p:grpSpPr>
          <p:sp>
            <p:nvSpPr>
              <p:cNvPr id="43013" name="Rectangle 2">
                <a:extLst>
                  <a:ext uri="{FF2B5EF4-FFF2-40B4-BE49-F238E27FC236}">
                    <a16:creationId xmlns:a16="http://schemas.microsoft.com/office/drawing/2014/main" id="{42F8AE93-FAEB-D34B-BBCB-E5963D581D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1600" y="152400"/>
                <a:ext cx="6019800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it-IT" altLang="it-IT" sz="4000" b="1">
                    <a:solidFill>
                      <a:srgbClr val="FF3300"/>
                    </a:solidFill>
                    <a:latin typeface="Arial Narrow" panose="020B0604020202020204" pitchFamily="34" charset="0"/>
                  </a:rPr>
                  <a:t>Discreto </a:t>
                </a:r>
                <a:r>
                  <a:rPr lang="it-IT" altLang="it-IT" sz="4000" b="1">
                    <a:latin typeface="Arial Narrow" panose="020B0604020202020204" pitchFamily="34" charset="0"/>
                  </a:rPr>
                  <a:t>e</a:t>
                </a:r>
                <a:r>
                  <a:rPr lang="it-IT" altLang="it-IT" sz="4000" b="1">
                    <a:solidFill>
                      <a:srgbClr val="FF3300"/>
                    </a:solidFill>
                    <a:latin typeface="Arial Narrow" panose="020B0604020202020204" pitchFamily="34" charset="0"/>
                  </a:rPr>
                  <a:t> </a:t>
                </a:r>
                <a:r>
                  <a:rPr lang="it-IT" altLang="it-IT" sz="4000" b="1">
                    <a:solidFill>
                      <a:srgbClr val="0000FF"/>
                    </a:solidFill>
                    <a:latin typeface="Arial Narrow" panose="020B0604020202020204" pitchFamily="34" charset="0"/>
                  </a:rPr>
                  <a:t>continuo</a:t>
                </a:r>
              </a:p>
            </p:txBody>
          </p:sp>
          <p:pic>
            <p:nvPicPr>
              <p:cNvPr id="43015" name="Picture 21">
                <a:extLst>
                  <a:ext uri="{FF2B5EF4-FFF2-40B4-BE49-F238E27FC236}">
                    <a16:creationId xmlns:a16="http://schemas.microsoft.com/office/drawing/2014/main" id="{E336F721-C146-6943-BE39-DB8E0269A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838200"/>
                <a:ext cx="2590800" cy="3500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017" name="Picture 9" descr="Schermata 2016-07-21 alle 19.23.36.png">
                <a:extLst>
                  <a:ext uri="{FF2B5EF4-FFF2-40B4-BE49-F238E27FC236}">
                    <a16:creationId xmlns:a16="http://schemas.microsoft.com/office/drawing/2014/main" id="{F6C9C088-3EF4-C740-A8F4-AB1EA322C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1600" y="914400"/>
                <a:ext cx="3060700" cy="3276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09947CC6-BA8B-AA46-8FBB-46C011D2135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1905000" y="762000"/>
                <a:ext cx="1600200" cy="45720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4F0A54E-BB47-A54D-BC54-4D6464C423C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638800" y="762000"/>
                <a:ext cx="1905000" cy="457200"/>
              </a:xfrm>
              <a:prstGeom prst="straightConnector1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6">
            <a:extLst>
              <a:ext uri="{FF2B5EF4-FFF2-40B4-BE49-F238E27FC236}">
                <a16:creationId xmlns:a16="http://schemas.microsoft.com/office/drawing/2014/main" id="{4A1C979A-1FBC-8141-9EAE-D102781A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E65014-9081-4041-96BF-2D373093DD91}" type="slidenum">
              <a:rPr lang="it-IT" altLang="it-IT" sz="1400"/>
              <a:pPr eaLnBrk="1" hangingPunct="1"/>
              <a:t>21</a:t>
            </a:fld>
            <a:endParaRPr lang="it-IT" altLang="it-IT" sz="1400"/>
          </a:p>
        </p:txBody>
      </p:sp>
      <p:sp>
        <p:nvSpPr>
          <p:cNvPr id="44035" name="Footer Placeholder 6">
            <a:extLst>
              <a:ext uri="{FF2B5EF4-FFF2-40B4-BE49-F238E27FC236}">
                <a16:creationId xmlns:a16="http://schemas.microsoft.com/office/drawing/2014/main" id="{B76F298A-295D-9242-9CB7-A5C3F3661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3810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44036" name="Rectangle 20">
            <a:extLst>
              <a:ext uri="{FF2B5EF4-FFF2-40B4-BE49-F238E27FC236}">
                <a16:creationId xmlns:a16="http://schemas.microsoft.com/office/drawing/2014/main" id="{FD298BEB-26F1-8A46-AC0B-5BAA27B9F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44037" name="Rectangle 2">
            <a:extLst>
              <a:ext uri="{FF2B5EF4-FFF2-40B4-BE49-F238E27FC236}">
                <a16:creationId xmlns:a16="http://schemas.microsoft.com/office/drawing/2014/main" id="{E764F58B-0D87-CC48-AE01-6F137C508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600200"/>
            <a:ext cx="6019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400" b="1">
                <a:solidFill>
                  <a:srgbClr val="FF3300"/>
                </a:solidFill>
                <a:latin typeface="Arial Narrow" panose="020B0604020202020204" pitchFamily="34" charset="0"/>
              </a:rPr>
              <a:t>Discreto </a:t>
            </a:r>
            <a:r>
              <a:rPr lang="it-IT" altLang="it-IT" sz="4400" b="1">
                <a:solidFill>
                  <a:srgbClr val="FF0000"/>
                </a:solidFill>
                <a:latin typeface="Arial Narrow" panose="020B0604020202020204" pitchFamily="34" charset="0"/>
              </a:rPr>
              <a:t>o continuo?</a:t>
            </a:r>
          </a:p>
        </p:txBody>
      </p:sp>
      <p:sp>
        <p:nvSpPr>
          <p:cNvPr id="44038" name="TextBox 13">
            <a:extLst>
              <a:ext uri="{FF2B5EF4-FFF2-40B4-BE49-F238E27FC236}">
                <a16:creationId xmlns:a16="http://schemas.microsoft.com/office/drawing/2014/main" id="{EB7F3A25-287E-7E4F-9E9F-D99F728D7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971800"/>
            <a:ext cx="822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</a:rPr>
              <a:t>Il mondo intorno a noi è discreto o continuo?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6">
            <a:extLst>
              <a:ext uri="{FF2B5EF4-FFF2-40B4-BE49-F238E27FC236}">
                <a16:creationId xmlns:a16="http://schemas.microsoft.com/office/drawing/2014/main" id="{62BE6873-67AF-DE47-9F5B-6F0FE6D7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E4B7AB-3AD5-2A49-974A-5CC99AAD9E83}" type="slidenum">
              <a:rPr lang="it-IT" altLang="it-IT" sz="1400"/>
              <a:pPr eaLnBrk="1" hangingPunct="1"/>
              <a:t>22</a:t>
            </a:fld>
            <a:endParaRPr lang="it-IT" altLang="it-IT" sz="1400"/>
          </a:p>
        </p:txBody>
      </p:sp>
      <p:sp>
        <p:nvSpPr>
          <p:cNvPr id="45060" name="Rectangle 20">
            <a:extLst>
              <a:ext uri="{FF2B5EF4-FFF2-40B4-BE49-F238E27FC236}">
                <a16:creationId xmlns:a16="http://schemas.microsoft.com/office/drawing/2014/main" id="{F8470BA5-978F-564B-B8DA-5E9444E3F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45061" name="Rectangle 2">
            <a:extLst>
              <a:ext uri="{FF2B5EF4-FFF2-40B4-BE49-F238E27FC236}">
                <a16:creationId xmlns:a16="http://schemas.microsoft.com/office/drawing/2014/main" id="{1035FDF8-B868-EF49-9F0A-B2D4E8A20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8600"/>
            <a:ext cx="746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000" b="1">
                <a:solidFill>
                  <a:srgbClr val="FF3300"/>
                </a:solidFill>
              </a:rPr>
              <a:t>Uno sguardo alla storia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0003501-68A2-894E-9CF3-2BAAC09BE0AF}"/>
              </a:ext>
            </a:extLst>
          </p:cNvPr>
          <p:cNvGrpSpPr/>
          <p:nvPr/>
        </p:nvGrpSpPr>
        <p:grpSpPr>
          <a:xfrm>
            <a:off x="152400" y="990600"/>
            <a:ext cx="8458200" cy="5629275"/>
            <a:chOff x="152400" y="990600"/>
            <a:chExt cx="8458200" cy="5629275"/>
          </a:xfrm>
        </p:grpSpPr>
        <p:pic>
          <p:nvPicPr>
            <p:cNvPr id="7" name="Picture 6" descr="democrito.jpg">
              <a:extLst>
                <a:ext uri="{FF2B5EF4-FFF2-40B4-BE49-F238E27FC236}">
                  <a16:creationId xmlns:a16="http://schemas.microsoft.com/office/drawing/2014/main" id="{8A0C0D5D-84B2-054D-9DF0-F5F85F5F7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236" r="23595" b="18288"/>
            <a:stretch>
              <a:fillRect/>
            </a:stretch>
          </p:blipFill>
          <p:spPr>
            <a:xfrm>
              <a:off x="1143000" y="2286000"/>
              <a:ext cx="1452563" cy="1752600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5063" name="Picture 7" descr="Anassagora.jpg">
              <a:extLst>
                <a:ext uri="{FF2B5EF4-FFF2-40B4-BE49-F238E27FC236}">
                  <a16:creationId xmlns:a16="http://schemas.microsoft.com/office/drawing/2014/main" id="{83A9DF3F-D940-EC49-8021-793F6E01C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9"/>
            <a:stretch>
              <a:fillRect/>
            </a:stretch>
          </p:blipFill>
          <p:spPr bwMode="auto">
            <a:xfrm>
              <a:off x="6096000" y="2286000"/>
              <a:ext cx="1676400" cy="1746250"/>
            </a:xfrm>
            <a:prstGeom prst="rect">
              <a:avLst/>
            </a:prstGeom>
            <a:noFill/>
            <a:ln w="19050">
              <a:solidFill>
                <a:srgbClr val="80666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064" name="TextBox 9">
              <a:extLst>
                <a:ext uri="{FF2B5EF4-FFF2-40B4-BE49-F238E27FC236}">
                  <a16:creationId xmlns:a16="http://schemas.microsoft.com/office/drawing/2014/main" id="{90ACE03C-55F7-364D-8D90-B3B0B7FEE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0" y="1600200"/>
              <a:ext cx="16002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800" b="1">
                  <a:latin typeface="Arial Narrow" panose="020B0604020202020204" pitchFamily="34" charset="0"/>
                </a:rPr>
                <a:t>Democrito </a:t>
              </a:r>
            </a:p>
            <a:p>
              <a:pPr eaLnBrk="1" hangingPunct="1"/>
              <a:r>
                <a:rPr lang="it-IT" altLang="it-IT" sz="1800" b="1">
                  <a:latin typeface="Arial Narrow" panose="020B0604020202020204" pitchFamily="34" charset="0"/>
                </a:rPr>
                <a:t>(460 – 420 a.C.)</a:t>
              </a:r>
              <a:r>
                <a:rPr lang="it-IT" altLang="it-IT" sz="1800">
                  <a:latin typeface="Arial Narrow" panose="020B0604020202020204" pitchFamily="34" charset="0"/>
                </a:rPr>
                <a:t>  </a:t>
              </a:r>
            </a:p>
          </p:txBody>
        </p:sp>
        <p:sp>
          <p:nvSpPr>
            <p:cNvPr id="45065" name="TextBox 10">
              <a:extLst>
                <a:ext uri="{FF2B5EF4-FFF2-40B4-BE49-F238E27FC236}">
                  <a16:creationId xmlns:a16="http://schemas.microsoft.com/office/drawing/2014/main" id="{9C6B259E-5CF7-3749-B321-66FC510C4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990600"/>
              <a:ext cx="44196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8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Il pensiero degli antichi Greci</a:t>
              </a:r>
            </a:p>
          </p:txBody>
        </p:sp>
        <p:sp>
          <p:nvSpPr>
            <p:cNvPr id="45066" name="Rectangle 12">
              <a:extLst>
                <a:ext uri="{FF2B5EF4-FFF2-40B4-BE49-F238E27FC236}">
                  <a16:creationId xmlns:a16="http://schemas.microsoft.com/office/drawing/2014/main" id="{9E314F05-445F-B846-8579-85F9759A3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1600200"/>
              <a:ext cx="16002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800" b="1">
                  <a:latin typeface="Arial Narrow" panose="020B0604020202020204" pitchFamily="34" charset="0"/>
                </a:rPr>
                <a:t>Anassagora </a:t>
              </a:r>
            </a:p>
            <a:p>
              <a:pPr eaLnBrk="1" hangingPunct="1"/>
              <a:r>
                <a:rPr lang="it-IT" altLang="it-IT" sz="1800" b="1">
                  <a:latin typeface="Arial Narrow" panose="020B0604020202020204" pitchFamily="34" charset="0"/>
                </a:rPr>
                <a:t>(499 – 428 a.C).</a:t>
              </a:r>
              <a:endParaRPr lang="it-IT" altLang="it-IT" sz="1800"/>
            </a:p>
          </p:txBody>
        </p:sp>
        <p:sp>
          <p:nvSpPr>
            <p:cNvPr id="45067" name="TextBox 13">
              <a:extLst>
                <a:ext uri="{FF2B5EF4-FFF2-40B4-BE49-F238E27FC236}">
                  <a16:creationId xmlns:a16="http://schemas.microsoft.com/office/drawing/2014/main" id="{61A14D61-6A43-264E-B6C2-290C3080D3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4114800"/>
              <a:ext cx="3200400" cy="1938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>
                  <a:latin typeface="Monotype Corsiva" panose="03010101010201010101" pitchFamily="66" charset="0"/>
                </a:rPr>
                <a:t>Del più piccolo non c’è minimo, ma sempre un più piccolo ... e poiché non può esistere il minimo, niente potrebbe starsene disgiunto.   </a:t>
              </a:r>
            </a:p>
          </p:txBody>
        </p:sp>
        <p:sp>
          <p:nvSpPr>
            <p:cNvPr id="45068" name="TextBox 14">
              <a:extLst>
                <a:ext uri="{FF2B5EF4-FFF2-40B4-BE49-F238E27FC236}">
                  <a16:creationId xmlns:a16="http://schemas.microsoft.com/office/drawing/2014/main" id="{6CB023FA-871A-0B42-9F39-05C768639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3600" y="6096000"/>
              <a:ext cx="2133600" cy="523875"/>
            </a:xfrm>
            <a:prstGeom prst="rect">
              <a:avLst/>
            </a:prstGeom>
            <a:solidFill>
              <a:srgbClr val="FFF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800" b="1">
                  <a:latin typeface="Monotype Corsiva" panose="03010101010201010101" pitchFamily="66" charset="0"/>
                </a:rPr>
                <a:t>CONTINUO </a:t>
              </a:r>
            </a:p>
          </p:txBody>
        </p:sp>
        <p:sp>
          <p:nvSpPr>
            <p:cNvPr id="45069" name="Rectangle 15">
              <a:extLst>
                <a:ext uri="{FF2B5EF4-FFF2-40B4-BE49-F238E27FC236}">
                  <a16:creationId xmlns:a16="http://schemas.microsoft.com/office/drawing/2014/main" id="{209589A4-5E04-7F4E-AE62-FF16681C1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4114800"/>
              <a:ext cx="5029200" cy="1938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dirty="0">
                  <a:latin typeface="Monotype Corsiva" panose="03010101010201010101" pitchFamily="66" charset="0"/>
                </a:rPr>
                <a:t>Se potessimo dividere un pezzo di ferro in due parti, poi in due parti ancora e così via ... arriveremmo fatalmente all’unità – ferro che non si può dividere ancora, perché ogni sostanza è costituita da unità elementari.   </a:t>
              </a:r>
            </a:p>
          </p:txBody>
        </p:sp>
        <p:sp>
          <p:nvSpPr>
            <p:cNvPr id="45070" name="TextBox 16">
              <a:extLst>
                <a:ext uri="{FF2B5EF4-FFF2-40B4-BE49-F238E27FC236}">
                  <a16:creationId xmlns:a16="http://schemas.microsoft.com/office/drawing/2014/main" id="{5DE33850-A756-0D40-8774-D864DCBBD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6019800"/>
              <a:ext cx="2133600" cy="523875"/>
            </a:xfrm>
            <a:prstGeom prst="rect">
              <a:avLst/>
            </a:prstGeom>
            <a:solidFill>
              <a:srgbClr val="FFF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800" b="1">
                  <a:latin typeface="Monotype Corsiva" panose="03010101010201010101" pitchFamily="66" charset="0"/>
                </a:rPr>
                <a:t>DISCRETO</a:t>
              </a:r>
            </a:p>
          </p:txBody>
        </p:sp>
      </p:grp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AAE4DA31-3C85-E648-9EED-0F306198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9354" y="6477000"/>
            <a:ext cx="33242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6">
            <a:extLst>
              <a:ext uri="{FF2B5EF4-FFF2-40B4-BE49-F238E27FC236}">
                <a16:creationId xmlns:a16="http://schemas.microsoft.com/office/drawing/2014/main" id="{6C6A9826-2BDA-3240-96E6-34F14A3C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6BFDAC4-4B63-D94A-AC86-1E8B7CDDEB54}" type="slidenum">
              <a:rPr lang="it-IT" altLang="it-IT" sz="1400"/>
              <a:pPr eaLnBrk="1" hangingPunct="1"/>
              <a:t>23</a:t>
            </a:fld>
            <a:endParaRPr lang="it-IT" altLang="it-IT" sz="1400"/>
          </a:p>
        </p:txBody>
      </p:sp>
      <p:sp>
        <p:nvSpPr>
          <p:cNvPr id="46083" name="Footer Placeholder 6">
            <a:extLst>
              <a:ext uri="{FF2B5EF4-FFF2-40B4-BE49-F238E27FC236}">
                <a16:creationId xmlns:a16="http://schemas.microsoft.com/office/drawing/2014/main" id="{6A3DA601-6AE8-2C4A-B806-D8362840B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9237" y="6426200"/>
            <a:ext cx="3464024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46084" name="Rectangle 20">
            <a:extLst>
              <a:ext uri="{FF2B5EF4-FFF2-40B4-BE49-F238E27FC236}">
                <a16:creationId xmlns:a16="http://schemas.microsoft.com/office/drawing/2014/main" id="{95DB598E-3777-E741-992B-0E3EE7C7B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46085" name="Rectangle 2">
            <a:extLst>
              <a:ext uri="{FF2B5EF4-FFF2-40B4-BE49-F238E27FC236}">
                <a16:creationId xmlns:a16="http://schemas.microsoft.com/office/drawing/2014/main" id="{72806ABA-1E88-E54D-89C6-FDED68565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99120"/>
            <a:ext cx="746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000" b="1">
                <a:solidFill>
                  <a:srgbClr val="FF3300"/>
                </a:solidFill>
              </a:rPr>
              <a:t>Uno sguardo alla storia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B80295-9A1C-8C43-AAF7-DA99D4873671}"/>
              </a:ext>
            </a:extLst>
          </p:cNvPr>
          <p:cNvSpPr txBox="1"/>
          <p:nvPr/>
        </p:nvSpPr>
        <p:spPr>
          <a:xfrm>
            <a:off x="1981200" y="5715000"/>
            <a:ext cx="4191000" cy="646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600" b="1" dirty="0"/>
              <a:t>Onde o particelle?</a:t>
            </a:r>
          </a:p>
          <a:p>
            <a:pPr eaLnBrk="1" hangingPunct="1"/>
            <a:endParaRPr lang="it-IT" altLang="it-IT" sz="2800" b="1" dirty="0">
              <a:latin typeface="Arial Narrow" panose="020B0604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69452F3-5FE6-2D4F-8DEE-0DCA1E60CAD2}"/>
              </a:ext>
            </a:extLst>
          </p:cNvPr>
          <p:cNvGrpSpPr/>
          <p:nvPr/>
        </p:nvGrpSpPr>
        <p:grpSpPr>
          <a:xfrm>
            <a:off x="304800" y="914400"/>
            <a:ext cx="8413750" cy="4887913"/>
            <a:chOff x="304800" y="914400"/>
            <a:chExt cx="8413750" cy="4887913"/>
          </a:xfrm>
        </p:grpSpPr>
        <p:sp>
          <p:nvSpPr>
            <p:cNvPr id="46086" name="TextBox 10">
              <a:extLst>
                <a:ext uri="{FF2B5EF4-FFF2-40B4-BE49-F238E27FC236}">
                  <a16:creationId xmlns:a16="http://schemas.microsoft.com/office/drawing/2014/main" id="{CADEF36F-722B-154B-A0CE-2D6401DDD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914400"/>
              <a:ext cx="8382000" cy="55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0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Qualche tappa importante nello sviluppo della scienza</a:t>
              </a:r>
            </a:p>
          </p:txBody>
        </p:sp>
        <p:sp>
          <p:nvSpPr>
            <p:cNvPr id="46087" name="TextBox 17">
              <a:extLst>
                <a:ext uri="{FF2B5EF4-FFF2-40B4-BE49-F238E27FC236}">
                  <a16:creationId xmlns:a16="http://schemas.microsoft.com/office/drawing/2014/main" id="{F2F40153-B48F-A44C-B4D1-87AA9C738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1447800"/>
              <a:ext cx="32766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600" b="1"/>
                <a:t>Materia e luce</a:t>
              </a:r>
            </a:p>
          </p:txBody>
        </p:sp>
        <p:pic>
          <p:nvPicPr>
            <p:cNvPr id="46088" name="Picture 19" descr="head_onde.jpg">
              <a:extLst>
                <a:ext uri="{FF2B5EF4-FFF2-40B4-BE49-F238E27FC236}">
                  <a16:creationId xmlns:a16="http://schemas.microsoft.com/office/drawing/2014/main" id="{FD85273F-EC2E-0E46-A8EF-79A4A7CE4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7" r="10001"/>
            <a:stretch>
              <a:fillRect/>
            </a:stretch>
          </p:blipFill>
          <p:spPr bwMode="auto">
            <a:xfrm>
              <a:off x="381000" y="2514600"/>
              <a:ext cx="4318000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9" name="Picture 20" descr="particelle.jpg">
              <a:extLst>
                <a:ext uri="{FF2B5EF4-FFF2-40B4-BE49-F238E27FC236}">
                  <a16:creationId xmlns:a16="http://schemas.microsoft.com/office/drawing/2014/main" id="{C0E55D10-8FF0-5D4D-8FA0-F10404ABF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06"/>
            <a:stretch>
              <a:fillRect/>
            </a:stretch>
          </p:blipFill>
          <p:spPr bwMode="auto">
            <a:xfrm>
              <a:off x="4953000" y="2514600"/>
              <a:ext cx="3765550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9EDFDD3-97F3-F944-B1A6-7446DA03BA1D}"/>
                </a:ext>
              </a:extLst>
            </p:cNvPr>
            <p:cNvCxnSpPr>
              <a:cxnSpLocks noChangeShapeType="1"/>
              <a:stCxn id="46087" idx="2"/>
            </p:cNvCxnSpPr>
            <p:nvPr/>
          </p:nvCxnSpPr>
          <p:spPr bwMode="auto">
            <a:xfrm rot="5400000">
              <a:off x="3440906" y="1193007"/>
              <a:ext cx="420687" cy="2222500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CC3F427-7B55-0443-B761-C83304BA0C98}"/>
                </a:ext>
              </a:extLst>
            </p:cNvPr>
            <p:cNvCxnSpPr>
              <a:cxnSpLocks noChangeShapeType="1"/>
              <a:stCxn id="46087" idx="2"/>
            </p:cNvCxnSpPr>
            <p:nvPr/>
          </p:nvCxnSpPr>
          <p:spPr bwMode="auto">
            <a:xfrm rot="16200000" flipH="1">
              <a:off x="5588794" y="1267619"/>
              <a:ext cx="344487" cy="1997075"/>
            </a:xfrm>
            <a:prstGeom prst="straightConnector1">
              <a:avLst/>
            </a:prstGeom>
            <a:noFill/>
            <a:ln w="25400">
              <a:solidFill>
                <a:srgbClr val="80666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093" name="TextBox 29">
              <a:extLst>
                <a:ext uri="{FF2B5EF4-FFF2-40B4-BE49-F238E27FC236}">
                  <a16:creationId xmlns:a16="http://schemas.microsoft.com/office/drawing/2014/main" id="{A3397F20-D2F3-F848-B342-208117DB57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799" y="4572000"/>
              <a:ext cx="1921025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200" b="1" dirty="0">
                  <a:solidFill>
                    <a:srgbClr val="0000FF"/>
                  </a:solidFill>
                  <a:latin typeface="Arial Narrow" panose="020B0604020202020204" pitchFamily="34" charset="0"/>
                </a:rPr>
                <a:t>Onde</a:t>
              </a:r>
            </a:p>
            <a:p>
              <a:pPr eaLnBrk="1" hangingPunct="1"/>
              <a:r>
                <a:rPr lang="it-IT" altLang="it-IT" sz="3200" b="1" dirty="0">
                  <a:solidFill>
                    <a:srgbClr val="0000FF"/>
                  </a:solidFill>
                  <a:latin typeface="Arial Narrow" panose="020B0604020202020204" pitchFamily="34" charset="0"/>
                </a:rPr>
                <a:t>(Continue)</a:t>
              </a:r>
            </a:p>
          </p:txBody>
        </p:sp>
        <p:sp>
          <p:nvSpPr>
            <p:cNvPr id="46094" name="TextBox 30">
              <a:extLst>
                <a:ext uri="{FF2B5EF4-FFF2-40B4-BE49-F238E27FC236}">
                  <a16:creationId xmlns:a16="http://schemas.microsoft.com/office/drawing/2014/main" id="{B5682931-654C-B34C-9CE4-BC7C06F90B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3600" y="4724400"/>
              <a:ext cx="1736725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2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Particelle</a:t>
              </a:r>
            </a:p>
            <a:p>
              <a:pPr eaLnBrk="1" hangingPunct="1"/>
              <a:r>
                <a:rPr lang="it-IT" altLang="it-IT" sz="32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(Discrete)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>
            <a:extLst>
              <a:ext uri="{FF2B5EF4-FFF2-40B4-BE49-F238E27FC236}">
                <a16:creationId xmlns:a16="http://schemas.microsoft.com/office/drawing/2014/main" id="{3741DB87-0C2C-2D4B-9CD0-C1F6EB6A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0AC95BF-DCA6-E847-8006-CD5585486366}" type="slidenum">
              <a:rPr lang="it-IT" altLang="it-IT" sz="1400"/>
              <a:pPr eaLnBrk="1" hangingPunct="1"/>
              <a:t>24</a:t>
            </a:fld>
            <a:endParaRPr lang="it-IT" altLang="it-IT" sz="1400"/>
          </a:p>
        </p:txBody>
      </p:sp>
      <p:sp>
        <p:nvSpPr>
          <p:cNvPr id="47107" name="Footer Placeholder 6">
            <a:extLst>
              <a:ext uri="{FF2B5EF4-FFF2-40B4-BE49-F238E27FC236}">
                <a16:creationId xmlns:a16="http://schemas.microsoft.com/office/drawing/2014/main" id="{B8ACA2F4-129F-0649-9CDC-2B5F792F5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3487" y="6402049"/>
            <a:ext cx="3248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47108" name="Rectangle 20">
            <a:extLst>
              <a:ext uri="{FF2B5EF4-FFF2-40B4-BE49-F238E27FC236}">
                <a16:creationId xmlns:a16="http://schemas.microsoft.com/office/drawing/2014/main" id="{F4FB7FD8-B127-304F-ADA8-BF9251B63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47109" name="Rectangle 2">
            <a:extLst>
              <a:ext uri="{FF2B5EF4-FFF2-40B4-BE49-F238E27FC236}">
                <a16:creationId xmlns:a16="http://schemas.microsoft.com/office/drawing/2014/main" id="{7C63893D-AA3C-7947-B4CB-694D4028D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8600"/>
            <a:ext cx="746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000" b="1">
                <a:solidFill>
                  <a:srgbClr val="FF3300"/>
                </a:solidFill>
              </a:rPr>
              <a:t>Uno sguardo alla storia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12301AE8-B24F-C943-8D9F-3D4EFA10DA55}"/>
              </a:ext>
            </a:extLst>
          </p:cNvPr>
          <p:cNvGrpSpPr/>
          <p:nvPr/>
        </p:nvGrpSpPr>
        <p:grpSpPr>
          <a:xfrm>
            <a:off x="228600" y="914400"/>
            <a:ext cx="8686800" cy="4532313"/>
            <a:chOff x="228600" y="914400"/>
            <a:chExt cx="8686800" cy="4532313"/>
          </a:xfrm>
        </p:grpSpPr>
        <p:sp>
          <p:nvSpPr>
            <p:cNvPr id="47110" name="TextBox 17">
              <a:extLst>
                <a:ext uri="{FF2B5EF4-FFF2-40B4-BE49-F238E27FC236}">
                  <a16:creationId xmlns:a16="http://schemas.microsoft.com/office/drawing/2014/main" id="{4A4DD106-F54D-BA40-BEA0-DAD26BD162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0" y="914400"/>
              <a:ext cx="15240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600" b="1"/>
                <a:t>Luce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B5EE6F8-DFE8-5A4A-A586-7D005A0814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2514600" y="1447800"/>
              <a:ext cx="1981200" cy="695325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FF071C8-E264-3744-83E0-277603C2A1F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495800" y="1447800"/>
              <a:ext cx="2133600" cy="609600"/>
            </a:xfrm>
            <a:prstGeom prst="straightConnector1">
              <a:avLst/>
            </a:prstGeom>
            <a:noFill/>
            <a:ln w="25400">
              <a:solidFill>
                <a:srgbClr val="80666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113" name="TextBox 29">
              <a:extLst>
                <a:ext uri="{FF2B5EF4-FFF2-40B4-BE49-F238E27FC236}">
                  <a16:creationId xmlns:a16="http://schemas.microsoft.com/office/drawing/2014/main" id="{7B8553FE-95F9-E647-9BBB-5CD9A53A98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1200" y="1981200"/>
              <a:ext cx="10445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32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Onde</a:t>
              </a:r>
            </a:p>
          </p:txBody>
        </p:sp>
        <p:sp>
          <p:nvSpPr>
            <p:cNvPr id="47114" name="TextBox 30">
              <a:extLst>
                <a:ext uri="{FF2B5EF4-FFF2-40B4-BE49-F238E27FC236}">
                  <a16:creationId xmlns:a16="http://schemas.microsoft.com/office/drawing/2014/main" id="{0C319DB2-C865-8345-9A64-CE82BDDBB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1981200"/>
              <a:ext cx="16811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32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Particelle</a:t>
              </a:r>
            </a:p>
          </p:txBody>
        </p:sp>
        <p:pic>
          <p:nvPicPr>
            <p:cNvPr id="47115" name="Picture 21" descr="Newton.jpg">
              <a:extLst>
                <a:ext uri="{FF2B5EF4-FFF2-40B4-BE49-F238E27FC236}">
                  <a16:creationId xmlns:a16="http://schemas.microsoft.com/office/drawing/2014/main" id="{E1562F57-7F92-664A-8673-6DE1987FA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87" t="5556" r="32483" b="52222"/>
            <a:stretch>
              <a:fillRect/>
            </a:stretch>
          </p:blipFill>
          <p:spPr bwMode="auto">
            <a:xfrm>
              <a:off x="5105400" y="2514600"/>
              <a:ext cx="17399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6" name="TextBox 23">
              <a:extLst>
                <a:ext uri="{FF2B5EF4-FFF2-40B4-BE49-F238E27FC236}">
                  <a16:creationId xmlns:a16="http://schemas.microsoft.com/office/drawing/2014/main" id="{3A0AC793-055B-9B44-8471-4347C9355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800" y="4800600"/>
              <a:ext cx="12954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800" b="1">
                  <a:latin typeface="Arial Narrow" panose="020B0604020202020204" pitchFamily="34" charset="0"/>
                </a:rPr>
                <a:t>I. Newton</a:t>
              </a:r>
            </a:p>
            <a:p>
              <a:pPr algn="ctr" eaLnBrk="1" hangingPunct="1"/>
              <a:r>
                <a:rPr lang="it-IT" altLang="it-IT" sz="1800" b="1"/>
                <a:t>1</a:t>
              </a:r>
              <a:r>
                <a:rPr lang="it-IT" altLang="it-IT" sz="1800" b="1">
                  <a:latin typeface="Arial Narrow" panose="020B0604020202020204" pitchFamily="34" charset="0"/>
                </a:rPr>
                <a:t>642 – 1727</a:t>
              </a:r>
              <a:r>
                <a:rPr lang="it-IT" altLang="it-IT" sz="1800">
                  <a:latin typeface="Arial Narrow" panose="020B0604020202020204" pitchFamily="34" charset="0"/>
                </a:rPr>
                <a:t> </a:t>
              </a:r>
            </a:p>
          </p:txBody>
        </p:sp>
        <p:pic>
          <p:nvPicPr>
            <p:cNvPr id="47117" name="Picture 25" descr="Albert_Einstein_(Nobel).jpg">
              <a:extLst>
                <a:ext uri="{FF2B5EF4-FFF2-40B4-BE49-F238E27FC236}">
                  <a16:creationId xmlns:a16="http://schemas.microsoft.com/office/drawing/2014/main" id="{4DEEEBE3-D372-FC40-98F1-AFB401858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6" t="4546" r="11429" b="27274"/>
            <a:stretch>
              <a:fillRect/>
            </a:stretch>
          </p:blipFill>
          <p:spPr bwMode="auto">
            <a:xfrm>
              <a:off x="7010400" y="2514600"/>
              <a:ext cx="1905000" cy="2316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8" name="TextBox 26">
              <a:extLst>
                <a:ext uri="{FF2B5EF4-FFF2-40B4-BE49-F238E27FC236}">
                  <a16:creationId xmlns:a16="http://schemas.microsoft.com/office/drawing/2014/main" id="{E5AE352E-2287-0040-8CBD-F21EEEA3D1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4800600"/>
              <a:ext cx="15240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800" b="1">
                  <a:latin typeface="Arial Narrow" panose="020B0604020202020204" pitchFamily="34" charset="0"/>
                </a:rPr>
                <a:t>A. Einstein</a:t>
              </a:r>
            </a:p>
            <a:p>
              <a:pPr algn="ctr" eaLnBrk="1" hangingPunct="1"/>
              <a:r>
                <a:rPr lang="it-IT" altLang="it-IT" sz="1800" b="1">
                  <a:latin typeface="Arial Narrow" panose="020B0604020202020204" pitchFamily="34" charset="0"/>
                </a:rPr>
                <a:t>1879 – 1955</a:t>
              </a:r>
              <a:r>
                <a:rPr lang="it-IT" altLang="it-IT" sz="1800">
                  <a:latin typeface="Arial Narrow" panose="020B0604020202020204" pitchFamily="34" charset="0"/>
                </a:rPr>
                <a:t> </a:t>
              </a:r>
            </a:p>
          </p:txBody>
        </p:sp>
        <p:pic>
          <p:nvPicPr>
            <p:cNvPr id="47119" name="Picture 31" descr="Christiaan_Huygens.jpg">
              <a:extLst>
                <a:ext uri="{FF2B5EF4-FFF2-40B4-BE49-F238E27FC236}">
                  <a16:creationId xmlns:a16="http://schemas.microsoft.com/office/drawing/2014/main" id="{E380B942-6506-2949-88B2-303E88984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2" t="5000" r="24913" b="51500"/>
            <a:stretch>
              <a:fillRect/>
            </a:stretch>
          </p:blipFill>
          <p:spPr bwMode="auto">
            <a:xfrm>
              <a:off x="228600" y="2590800"/>
              <a:ext cx="1981200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0" name="TextBox 32">
              <a:extLst>
                <a:ext uri="{FF2B5EF4-FFF2-40B4-BE49-F238E27FC236}">
                  <a16:creationId xmlns:a16="http://schemas.microsoft.com/office/drawing/2014/main" id="{1F451C4C-9B0C-9849-8A98-5727854FB2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4724400"/>
              <a:ext cx="12954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800" b="1">
                  <a:latin typeface="Arial Narrow" panose="020B0604020202020204" pitchFamily="34" charset="0"/>
                </a:rPr>
                <a:t>C. Huygens</a:t>
              </a:r>
            </a:p>
            <a:p>
              <a:pPr algn="ctr" eaLnBrk="1" hangingPunct="1"/>
              <a:r>
                <a:rPr lang="it-IT" altLang="it-IT" sz="1800" b="1"/>
                <a:t>1</a:t>
              </a:r>
              <a:r>
                <a:rPr lang="it-IT" altLang="it-IT" sz="1800" b="1">
                  <a:latin typeface="Arial Narrow" panose="020B0604020202020204" pitchFamily="34" charset="0"/>
                </a:rPr>
                <a:t>629 – 1695</a:t>
              </a:r>
              <a:r>
                <a:rPr lang="it-IT" altLang="it-IT" sz="1800">
                  <a:latin typeface="Arial Narrow" panose="020B0604020202020204" pitchFamily="34" charset="0"/>
                </a:rPr>
                <a:t> </a:t>
              </a:r>
            </a:p>
          </p:txBody>
        </p:sp>
        <p:pic>
          <p:nvPicPr>
            <p:cNvPr id="47121" name="Picture 27" descr="James_Clerk_Maxwell.png">
              <a:extLst>
                <a:ext uri="{FF2B5EF4-FFF2-40B4-BE49-F238E27FC236}">
                  <a16:creationId xmlns:a16="http://schemas.microsoft.com/office/drawing/2014/main" id="{5F198344-40A1-7C4F-B441-2D210B365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2" t="6281" r="20998" b="36433"/>
            <a:stretch>
              <a:fillRect/>
            </a:stretch>
          </p:blipFill>
          <p:spPr bwMode="auto">
            <a:xfrm>
              <a:off x="2590800" y="2590800"/>
              <a:ext cx="1909763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2" name="Rectangle 37">
              <a:extLst>
                <a:ext uri="{FF2B5EF4-FFF2-40B4-BE49-F238E27FC236}">
                  <a16:creationId xmlns:a16="http://schemas.microsoft.com/office/drawing/2014/main" id="{5EF134F0-2312-5547-A26A-AC9A76FDA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4724400"/>
              <a:ext cx="15240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800" b="1">
                  <a:latin typeface="Arial Narrow" panose="020B0604020202020204" pitchFamily="34" charset="0"/>
                </a:rPr>
                <a:t>J. Maxwell</a:t>
              </a:r>
            </a:p>
            <a:p>
              <a:pPr algn="ctr" eaLnBrk="1" hangingPunct="1"/>
              <a:r>
                <a:rPr lang="it-IT" altLang="it-IT" sz="1800" b="1">
                  <a:latin typeface="Arial Narrow" panose="020B0604020202020204" pitchFamily="34" charset="0"/>
                </a:rPr>
                <a:t>1831 – 1879</a:t>
              </a:r>
              <a:endParaRPr lang="it-IT" altLang="it-IT" sz="1800">
                <a:latin typeface="Arial Narrow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6">
            <a:extLst>
              <a:ext uri="{FF2B5EF4-FFF2-40B4-BE49-F238E27FC236}">
                <a16:creationId xmlns:a16="http://schemas.microsoft.com/office/drawing/2014/main" id="{3B490D60-7D77-7C41-A57F-CF708919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CF8C1E-3B7F-4E46-A069-8DB84301F17F}" type="slidenum">
              <a:rPr lang="it-IT" altLang="it-IT" sz="1400"/>
              <a:pPr eaLnBrk="1" hangingPunct="1"/>
              <a:t>25</a:t>
            </a:fld>
            <a:endParaRPr lang="it-IT" altLang="it-IT" sz="1400"/>
          </a:p>
        </p:txBody>
      </p:sp>
      <p:sp>
        <p:nvSpPr>
          <p:cNvPr id="49155" name="Footer Placeholder 6">
            <a:extLst>
              <a:ext uri="{FF2B5EF4-FFF2-40B4-BE49-F238E27FC236}">
                <a16:creationId xmlns:a16="http://schemas.microsoft.com/office/drawing/2014/main" id="{7EB90CCB-3EC4-2B43-8DBE-B351ADF97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3175992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49156" name="Rectangle 20">
            <a:extLst>
              <a:ext uri="{FF2B5EF4-FFF2-40B4-BE49-F238E27FC236}">
                <a16:creationId xmlns:a16="http://schemas.microsoft.com/office/drawing/2014/main" id="{9658C719-DF37-324B-AC47-E7AD7DB0C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641C11B-20FA-E348-B8A4-71CE37CB3E74}"/>
              </a:ext>
            </a:extLst>
          </p:cNvPr>
          <p:cNvGrpSpPr/>
          <p:nvPr/>
        </p:nvGrpSpPr>
        <p:grpSpPr>
          <a:xfrm>
            <a:off x="838200" y="228600"/>
            <a:ext cx="7924800" cy="5065713"/>
            <a:chOff x="838200" y="228600"/>
            <a:chExt cx="7924800" cy="5065713"/>
          </a:xfrm>
        </p:grpSpPr>
        <p:sp>
          <p:nvSpPr>
            <p:cNvPr id="49157" name="Rectangle 2">
              <a:extLst>
                <a:ext uri="{FF2B5EF4-FFF2-40B4-BE49-F238E27FC236}">
                  <a16:creationId xmlns:a16="http://schemas.microsoft.com/office/drawing/2014/main" id="{0D540EA1-4386-C945-9905-6C34F786C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228600"/>
              <a:ext cx="7467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4000" b="1">
                  <a:solidFill>
                    <a:srgbClr val="FF3300"/>
                  </a:solidFill>
                </a:rPr>
                <a:t>Uno sguardo alla storia</a:t>
              </a:r>
            </a:p>
          </p:txBody>
        </p:sp>
        <p:sp>
          <p:nvSpPr>
            <p:cNvPr id="49158" name="TextBox 17">
              <a:extLst>
                <a:ext uri="{FF2B5EF4-FFF2-40B4-BE49-F238E27FC236}">
                  <a16:creationId xmlns:a16="http://schemas.microsoft.com/office/drawing/2014/main" id="{8A3F2ED3-FA57-9847-BEF3-1D6CE76B10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1400" y="914400"/>
              <a:ext cx="19812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600" b="1"/>
                <a:t>Materia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86B6827-E503-8F4A-8E5C-D0A2F837D00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2667000" y="1524000"/>
              <a:ext cx="1828800" cy="381000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0CB93D2-C18B-E04B-B6AD-53F356B8B01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495800" y="1524000"/>
              <a:ext cx="1981200" cy="381000"/>
            </a:xfrm>
            <a:prstGeom prst="straightConnector1">
              <a:avLst/>
            </a:prstGeom>
            <a:noFill/>
            <a:ln w="25400">
              <a:solidFill>
                <a:srgbClr val="806663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1" name="TextBox 29">
              <a:extLst>
                <a:ext uri="{FF2B5EF4-FFF2-40B4-BE49-F238E27FC236}">
                  <a16:creationId xmlns:a16="http://schemas.microsoft.com/office/drawing/2014/main" id="{A3E0342E-463D-D34E-92CD-93DECA25F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1828800"/>
              <a:ext cx="10445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32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Onde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71C3346-B42B-F543-ABB5-CA06221546CE}"/>
                </a:ext>
              </a:extLst>
            </p:cNvPr>
            <p:cNvSpPr txBox="1"/>
            <p:nvPr/>
          </p:nvSpPr>
          <p:spPr>
            <a:xfrm>
              <a:off x="5867400" y="1905000"/>
              <a:ext cx="1681163" cy="584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3200" b="1">
                  <a:solidFill>
                    <a:srgbClr val="606060"/>
                  </a:solidFill>
                  <a:latin typeface="Arial Narrow" panose="020B0604020202020204" pitchFamily="34" charset="0"/>
                </a:rPr>
                <a:t>Particelle</a:t>
              </a:r>
            </a:p>
          </p:txBody>
        </p:sp>
        <p:sp>
          <p:nvSpPr>
            <p:cNvPr id="49163" name="TextBox 23">
              <a:extLst>
                <a:ext uri="{FF2B5EF4-FFF2-40B4-BE49-F238E27FC236}">
                  <a16:creationId xmlns:a16="http://schemas.microsoft.com/office/drawing/2014/main" id="{774A49ED-8507-EF47-A2F7-1087359189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600" y="4648200"/>
              <a:ext cx="15240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800" b="1">
                  <a:latin typeface="Arial Narrow" panose="020B0604020202020204" pitchFamily="34" charset="0"/>
                </a:rPr>
                <a:t>E. Rutherford</a:t>
              </a:r>
            </a:p>
            <a:p>
              <a:pPr algn="ctr" eaLnBrk="1" hangingPunct="1"/>
              <a:r>
                <a:rPr lang="it-IT" altLang="it-IT" sz="1800" b="1"/>
                <a:t>18</a:t>
              </a:r>
              <a:r>
                <a:rPr lang="it-IT" altLang="it-IT" sz="1800" b="1">
                  <a:latin typeface="Arial Narrow" panose="020B0604020202020204" pitchFamily="34" charset="0"/>
                </a:rPr>
                <a:t>71 – 1937</a:t>
              </a:r>
              <a:r>
                <a:rPr lang="it-IT" altLang="it-IT" sz="1800">
                  <a:latin typeface="Arial Narrow" panose="020B0604020202020204" pitchFamily="34" charset="0"/>
                </a:rPr>
                <a:t> </a:t>
              </a:r>
            </a:p>
          </p:txBody>
        </p:sp>
        <p:sp>
          <p:nvSpPr>
            <p:cNvPr id="49164" name="TextBox 26">
              <a:extLst>
                <a:ext uri="{FF2B5EF4-FFF2-40B4-BE49-F238E27FC236}">
                  <a16:creationId xmlns:a16="http://schemas.microsoft.com/office/drawing/2014/main" id="{CD5D95D1-A2B1-1947-BA87-A764D7CC55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4648200"/>
              <a:ext cx="15240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800" b="1">
                  <a:latin typeface="Arial Narrow" panose="020B0604020202020204" pitchFamily="34" charset="0"/>
                </a:rPr>
                <a:t>N. Bohr</a:t>
              </a:r>
            </a:p>
            <a:p>
              <a:pPr algn="ctr" eaLnBrk="1" hangingPunct="1"/>
              <a:r>
                <a:rPr lang="it-IT" altLang="it-IT" sz="1800" b="1">
                  <a:latin typeface="Arial Narrow" panose="020B0604020202020204" pitchFamily="34" charset="0"/>
                </a:rPr>
                <a:t>1885 – 1962</a:t>
              </a:r>
              <a:r>
                <a:rPr lang="it-IT" altLang="it-IT" sz="1800">
                  <a:latin typeface="Arial Narrow" panose="020B0604020202020204" pitchFamily="34" charset="0"/>
                </a:rPr>
                <a:t> </a:t>
              </a:r>
            </a:p>
          </p:txBody>
        </p:sp>
        <p:pic>
          <p:nvPicPr>
            <p:cNvPr id="49165" name="Picture 18" descr="Broglie_Big.jpg">
              <a:extLst>
                <a:ext uri="{FF2B5EF4-FFF2-40B4-BE49-F238E27FC236}">
                  <a16:creationId xmlns:a16="http://schemas.microsoft.com/office/drawing/2014/main" id="{E4347782-2396-DD41-922C-C5931AC4D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01" r="16000" b="48425"/>
            <a:stretch>
              <a:fillRect/>
            </a:stretch>
          </p:blipFill>
          <p:spPr bwMode="auto">
            <a:xfrm>
              <a:off x="1295400" y="2362200"/>
              <a:ext cx="1828800" cy="230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6" name="TextBox 19">
              <a:extLst>
                <a:ext uri="{FF2B5EF4-FFF2-40B4-BE49-F238E27FC236}">
                  <a16:creationId xmlns:a16="http://schemas.microsoft.com/office/drawing/2014/main" id="{337B3A07-C74C-0E40-B2CA-324D9A3AC5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4648200"/>
              <a:ext cx="14478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800" b="1">
                  <a:latin typeface="Arial Narrow" panose="020B0604020202020204" pitchFamily="34" charset="0"/>
                </a:rPr>
                <a:t>L. de Broglie</a:t>
              </a:r>
            </a:p>
            <a:p>
              <a:pPr algn="ctr" eaLnBrk="1" hangingPunct="1"/>
              <a:r>
                <a:rPr lang="it-IT" altLang="it-IT" sz="1800" b="1">
                  <a:latin typeface="Arial Narrow" panose="020B0604020202020204" pitchFamily="34" charset="0"/>
                </a:rPr>
                <a:t>1892 – 1987</a:t>
              </a:r>
              <a:r>
                <a:rPr lang="it-IT" altLang="it-IT" sz="1800">
                  <a:latin typeface="Arial Narrow" panose="020B0604020202020204" pitchFamily="34" charset="0"/>
                </a:rPr>
                <a:t> </a:t>
              </a:r>
            </a:p>
          </p:txBody>
        </p:sp>
        <p:pic>
          <p:nvPicPr>
            <p:cNvPr id="49167" name="Picture 16" descr="Ernest_Rutherford_LOC.jpg">
              <a:extLst>
                <a:ext uri="{FF2B5EF4-FFF2-40B4-BE49-F238E27FC236}">
                  <a16:creationId xmlns:a16="http://schemas.microsoft.com/office/drawing/2014/main" id="{C394D588-621F-B543-892C-89B9733B7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2438400"/>
              <a:ext cx="1647825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8" name="Picture 31" descr="Niels_Bohr.jpg">
              <a:extLst>
                <a:ext uri="{FF2B5EF4-FFF2-40B4-BE49-F238E27FC236}">
                  <a16:creationId xmlns:a16="http://schemas.microsoft.com/office/drawing/2014/main" id="{6612E2D5-B93A-2F48-B9F1-CDC331FCC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9" t="1515" r="11429" b="21211"/>
            <a:stretch>
              <a:fillRect/>
            </a:stretch>
          </p:blipFill>
          <p:spPr bwMode="auto">
            <a:xfrm>
              <a:off x="7162800" y="2438400"/>
              <a:ext cx="1524000" cy="215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6">
            <a:extLst>
              <a:ext uri="{FF2B5EF4-FFF2-40B4-BE49-F238E27FC236}">
                <a16:creationId xmlns:a16="http://schemas.microsoft.com/office/drawing/2014/main" id="{9931B460-2C42-E645-B9E9-D8CDE1BA9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D3F7F9A-9FDB-194C-9627-32B5F1FE032C}" type="slidenum">
              <a:rPr lang="it-IT" altLang="it-IT" sz="1400"/>
              <a:pPr eaLnBrk="1" hangingPunct="1"/>
              <a:t>26</a:t>
            </a:fld>
            <a:endParaRPr lang="it-IT" altLang="it-IT" sz="1400"/>
          </a:p>
        </p:txBody>
      </p:sp>
      <p:sp>
        <p:nvSpPr>
          <p:cNvPr id="51203" name="Footer Placeholder 6">
            <a:extLst>
              <a:ext uri="{FF2B5EF4-FFF2-40B4-BE49-F238E27FC236}">
                <a16:creationId xmlns:a16="http://schemas.microsoft.com/office/drawing/2014/main" id="{3EC5856F-85C8-B04A-8AC0-1536BF661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88704" y="6402049"/>
            <a:ext cx="3175992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51204" name="Rectangle 20">
            <a:extLst>
              <a:ext uri="{FF2B5EF4-FFF2-40B4-BE49-F238E27FC236}">
                <a16:creationId xmlns:a16="http://schemas.microsoft.com/office/drawing/2014/main" id="{4D43A243-B099-444D-92AD-30E52AF28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72846AD-FFA4-324D-A181-2801F48F9463}"/>
              </a:ext>
            </a:extLst>
          </p:cNvPr>
          <p:cNvGrpSpPr/>
          <p:nvPr/>
        </p:nvGrpSpPr>
        <p:grpSpPr>
          <a:xfrm>
            <a:off x="457200" y="838200"/>
            <a:ext cx="8153400" cy="5019675"/>
            <a:chOff x="457200" y="838200"/>
            <a:chExt cx="8153400" cy="5019675"/>
          </a:xfrm>
        </p:grpSpPr>
        <p:sp>
          <p:nvSpPr>
            <p:cNvPr id="36869" name="Rectangle 2">
              <a:extLst>
                <a:ext uri="{FF2B5EF4-FFF2-40B4-BE49-F238E27FC236}">
                  <a16:creationId xmlns:a16="http://schemas.microsoft.com/office/drawing/2014/main" id="{1A8384AC-28A1-594C-A992-16B39D8507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838200"/>
              <a:ext cx="81534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4000" b="1">
                  <a:solidFill>
                    <a:srgbClr val="FF3300"/>
                  </a:solidFill>
                </a:rPr>
                <a:t>Oggi la ‘realtà al microscopio’</a:t>
              </a:r>
            </a:p>
          </p:txBody>
        </p:sp>
        <p:pic>
          <p:nvPicPr>
            <p:cNvPr id="51206" name="Picture 21" descr="sangue3.jpg">
              <a:extLst>
                <a:ext uri="{FF2B5EF4-FFF2-40B4-BE49-F238E27FC236}">
                  <a16:creationId xmlns:a16="http://schemas.microsoft.com/office/drawing/2014/main" id="{8189AFA1-6679-1F4C-9950-416AA1BC8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7" r="20755"/>
            <a:stretch>
              <a:fillRect/>
            </a:stretch>
          </p:blipFill>
          <p:spPr bwMode="auto">
            <a:xfrm>
              <a:off x="533400" y="2286000"/>
              <a:ext cx="2438400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7" name="Picture 25" descr="sangue.jpg">
              <a:extLst>
                <a:ext uri="{FF2B5EF4-FFF2-40B4-BE49-F238E27FC236}">
                  <a16:creationId xmlns:a16="http://schemas.microsoft.com/office/drawing/2014/main" id="{5720FEC3-D195-7840-B0E0-64B3BACF0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905000"/>
              <a:ext cx="2552700" cy="318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F816396-5041-D045-A862-5989942AF4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09800" y="3352800"/>
              <a:ext cx="3124200" cy="1588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209" name="TextBox 35">
              <a:extLst>
                <a:ext uri="{FF2B5EF4-FFF2-40B4-BE49-F238E27FC236}">
                  <a16:creationId xmlns:a16="http://schemas.microsoft.com/office/drawing/2014/main" id="{1BE9A4AD-C5D7-6A43-8971-2F96E85CFC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0" y="2819400"/>
              <a:ext cx="23622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8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Ingrandimento</a:t>
              </a:r>
            </a:p>
          </p:txBody>
        </p:sp>
        <p:sp>
          <p:nvSpPr>
            <p:cNvPr id="51210" name="TextBox 36">
              <a:extLst>
                <a:ext uri="{FF2B5EF4-FFF2-40B4-BE49-F238E27FC236}">
                  <a16:creationId xmlns:a16="http://schemas.microsoft.com/office/drawing/2014/main" id="{4D260F6C-4126-E140-A5D0-3FFF88B865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5334000"/>
              <a:ext cx="5715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800" b="1"/>
                <a:t>La goccia di sangue è continua?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6">
            <a:extLst>
              <a:ext uri="{FF2B5EF4-FFF2-40B4-BE49-F238E27FC236}">
                <a16:creationId xmlns:a16="http://schemas.microsoft.com/office/drawing/2014/main" id="{5A54C17A-1B83-C942-AD4C-441744194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206972-1DCC-934F-906A-3FE49A839A1B}" type="slidenum">
              <a:rPr lang="it-IT" altLang="it-IT" sz="1400"/>
              <a:pPr eaLnBrk="1" hangingPunct="1"/>
              <a:t>27</a:t>
            </a:fld>
            <a:endParaRPr lang="it-IT" altLang="it-IT" sz="1400"/>
          </a:p>
        </p:txBody>
      </p:sp>
      <p:sp>
        <p:nvSpPr>
          <p:cNvPr id="53251" name="Footer Placeholder 6">
            <a:extLst>
              <a:ext uri="{FF2B5EF4-FFF2-40B4-BE49-F238E27FC236}">
                <a16:creationId xmlns:a16="http://schemas.microsoft.com/office/drawing/2014/main" id="{BB5552B3-9B0F-7042-BF75-524E2CEE6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3248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53252" name="Rectangle 20">
            <a:extLst>
              <a:ext uri="{FF2B5EF4-FFF2-40B4-BE49-F238E27FC236}">
                <a16:creationId xmlns:a16="http://schemas.microsoft.com/office/drawing/2014/main" id="{289F1481-16E9-2341-8990-2984F05D3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6581842-C9DE-0146-8657-4732D28B1056}"/>
              </a:ext>
            </a:extLst>
          </p:cNvPr>
          <p:cNvGrpSpPr/>
          <p:nvPr/>
        </p:nvGrpSpPr>
        <p:grpSpPr>
          <a:xfrm>
            <a:off x="762000" y="533400"/>
            <a:ext cx="8001000" cy="5448300"/>
            <a:chOff x="762000" y="533400"/>
            <a:chExt cx="8001000" cy="5448300"/>
          </a:xfrm>
        </p:grpSpPr>
        <p:sp>
          <p:nvSpPr>
            <p:cNvPr id="53253" name="Rectangle 2">
              <a:extLst>
                <a:ext uri="{FF2B5EF4-FFF2-40B4-BE49-F238E27FC236}">
                  <a16:creationId xmlns:a16="http://schemas.microsoft.com/office/drawing/2014/main" id="{4C122B8C-1769-284A-A6FD-EF53841CBD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" y="533400"/>
              <a:ext cx="74676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4000" b="1">
                  <a:solidFill>
                    <a:srgbClr val="FF3300"/>
                  </a:solidFill>
                </a:rPr>
                <a:t>Oggi la ‘realtà digitale’</a:t>
              </a:r>
            </a:p>
          </p:txBody>
        </p:sp>
        <p:pic>
          <p:nvPicPr>
            <p:cNvPr id="53254" name="Picture 7" descr="Schermata 2016-07-23 alle 11.43.47.png">
              <a:extLst>
                <a:ext uri="{FF2B5EF4-FFF2-40B4-BE49-F238E27FC236}">
                  <a16:creationId xmlns:a16="http://schemas.microsoft.com/office/drawing/2014/main" id="{7EC8FA17-31A4-4B49-AB16-B82563C3C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209800"/>
              <a:ext cx="2438400" cy="377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5" name="Picture 8" descr="Ingrandimento.jpg">
              <a:extLst>
                <a:ext uri="{FF2B5EF4-FFF2-40B4-BE49-F238E27FC236}">
                  <a16:creationId xmlns:a16="http://schemas.microsoft.com/office/drawing/2014/main" id="{D603D77B-CA5E-7748-92E8-4959C8CB1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1524000"/>
              <a:ext cx="5029200" cy="1639888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C44F56D-E832-0B4D-8A68-07ED8E951DD9}"/>
                </a:ext>
              </a:extLst>
            </p:cNvPr>
            <p:cNvCxnSpPr>
              <a:cxnSpLocks noChangeShapeType="1"/>
              <a:endCxn id="53257" idx="1"/>
            </p:cNvCxnSpPr>
            <p:nvPr/>
          </p:nvCxnSpPr>
          <p:spPr bwMode="auto">
            <a:xfrm flipV="1">
              <a:off x="2971800" y="1754188"/>
              <a:ext cx="762000" cy="760412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257" name="TextBox 12">
              <a:extLst>
                <a:ext uri="{FF2B5EF4-FFF2-40B4-BE49-F238E27FC236}">
                  <a16:creationId xmlns:a16="http://schemas.microsoft.com/office/drawing/2014/main" id="{2E2A7B81-474A-6949-B55C-E70A496E83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3800" y="1524000"/>
              <a:ext cx="2362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b="1">
                  <a:solidFill>
                    <a:srgbClr val="0000FF"/>
                  </a:solidFill>
                </a:rPr>
                <a:t>Ingrandimento</a:t>
              </a:r>
            </a:p>
          </p:txBody>
        </p:sp>
        <p:sp>
          <p:nvSpPr>
            <p:cNvPr id="53258" name="TextBox 19">
              <a:extLst>
                <a:ext uri="{FF2B5EF4-FFF2-40B4-BE49-F238E27FC236}">
                  <a16:creationId xmlns:a16="http://schemas.microsoft.com/office/drawing/2014/main" id="{5D5E7CFD-9E9D-6740-AC22-8303AD9FEA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4800" y="3886200"/>
              <a:ext cx="42672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200" b="1">
                  <a:solidFill>
                    <a:srgbClr val="0000FF"/>
                  </a:solidFill>
                </a:rPr>
                <a:t>La linea è continua?</a:t>
              </a:r>
            </a:p>
          </p:txBody>
        </p:sp>
        <p:sp>
          <p:nvSpPr>
            <p:cNvPr id="53259" name="Rectangle 22">
              <a:extLst>
                <a:ext uri="{FF2B5EF4-FFF2-40B4-BE49-F238E27FC236}">
                  <a16:creationId xmlns:a16="http://schemas.microsoft.com/office/drawing/2014/main" id="{A688A883-5D7B-814F-BAD3-6D4F833D7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3800" y="4724400"/>
              <a:ext cx="4724400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3200" b="1"/>
                <a:t>Che cosa è continuo in matematica?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6">
            <a:extLst>
              <a:ext uri="{FF2B5EF4-FFF2-40B4-BE49-F238E27FC236}">
                <a16:creationId xmlns:a16="http://schemas.microsoft.com/office/drawing/2014/main" id="{3539C741-C4AE-524E-850B-7FC52A249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DB513B2-A945-DD49-9B12-1E9A33F841D3}" type="slidenum">
              <a:rPr lang="it-IT" altLang="it-IT" sz="1400"/>
              <a:pPr eaLnBrk="1" hangingPunct="1"/>
              <a:t>28</a:t>
            </a:fld>
            <a:endParaRPr lang="it-IT" altLang="it-IT" sz="1400"/>
          </a:p>
        </p:txBody>
      </p:sp>
      <p:sp>
        <p:nvSpPr>
          <p:cNvPr id="55299" name="Footer Placeholder 6">
            <a:extLst>
              <a:ext uri="{FF2B5EF4-FFF2-40B4-BE49-F238E27FC236}">
                <a16:creationId xmlns:a16="http://schemas.microsoft.com/office/drawing/2014/main" id="{A64B167A-6816-994D-81F4-68A2395E0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32480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55300" name="Rectangle 20">
            <a:extLst>
              <a:ext uri="{FF2B5EF4-FFF2-40B4-BE49-F238E27FC236}">
                <a16:creationId xmlns:a16="http://schemas.microsoft.com/office/drawing/2014/main" id="{2FF232DB-1E37-3F43-A75E-F6A489773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sp>
        <p:nvSpPr>
          <p:cNvPr id="55301" name="Rectangle 2">
            <a:extLst>
              <a:ext uri="{FF2B5EF4-FFF2-40B4-BE49-F238E27FC236}">
                <a16:creationId xmlns:a16="http://schemas.microsoft.com/office/drawing/2014/main" id="{25DB51BA-CB48-7F44-803B-DC55D585E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86000"/>
            <a:ext cx="563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000" b="1">
                <a:solidFill>
                  <a:srgbClr val="FF3300"/>
                </a:solidFill>
              </a:rPr>
              <a:t>Numeri e continuità in matematica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6">
            <a:extLst>
              <a:ext uri="{FF2B5EF4-FFF2-40B4-BE49-F238E27FC236}">
                <a16:creationId xmlns:a16="http://schemas.microsoft.com/office/drawing/2014/main" id="{F54015B2-13E3-3C4E-8FDC-F450E30C2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EE091F-971B-0D49-BDFE-EF9ED64BF8C3}" type="slidenum">
              <a:rPr lang="it-IT" altLang="it-IT" sz="1400"/>
              <a:pPr eaLnBrk="1" hangingPunct="1"/>
              <a:t>29</a:t>
            </a:fld>
            <a:endParaRPr lang="it-IT" altLang="it-IT" sz="1400"/>
          </a:p>
        </p:txBody>
      </p:sp>
      <p:sp>
        <p:nvSpPr>
          <p:cNvPr id="57347" name="Footer Placeholder 6">
            <a:extLst>
              <a:ext uri="{FF2B5EF4-FFF2-40B4-BE49-F238E27FC236}">
                <a16:creationId xmlns:a16="http://schemas.microsoft.com/office/drawing/2014/main" id="{A9398919-77DB-7F42-B8C0-3F0B980E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32766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57348" name="Rectangle 20">
            <a:extLst>
              <a:ext uri="{FF2B5EF4-FFF2-40B4-BE49-F238E27FC236}">
                <a16:creationId xmlns:a16="http://schemas.microsoft.com/office/drawing/2014/main" id="{2C3534D1-E35E-E94C-897E-36DDA34C4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19D5559-7219-314B-8A42-28070AD1F3CC}"/>
              </a:ext>
            </a:extLst>
          </p:cNvPr>
          <p:cNvGrpSpPr/>
          <p:nvPr/>
        </p:nvGrpSpPr>
        <p:grpSpPr>
          <a:xfrm>
            <a:off x="838200" y="228600"/>
            <a:ext cx="7696200" cy="5791200"/>
            <a:chOff x="838200" y="228600"/>
            <a:chExt cx="7696200" cy="5791200"/>
          </a:xfrm>
        </p:grpSpPr>
        <p:sp>
          <p:nvSpPr>
            <p:cNvPr id="57349" name="Rectangle 2">
              <a:extLst>
                <a:ext uri="{FF2B5EF4-FFF2-40B4-BE49-F238E27FC236}">
                  <a16:creationId xmlns:a16="http://schemas.microsoft.com/office/drawing/2014/main" id="{3CF87C74-A7BA-144E-B6A7-EBB3E2AA6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228600"/>
              <a:ext cx="7467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4000" b="1">
                  <a:solidFill>
                    <a:srgbClr val="FF3300"/>
                  </a:solidFill>
                </a:rPr>
                <a:t>Uno sguardo alla storia</a:t>
              </a:r>
            </a:p>
          </p:txBody>
        </p:sp>
        <p:sp>
          <p:nvSpPr>
            <p:cNvPr id="57350" name="TextBox 9">
              <a:extLst>
                <a:ext uri="{FF2B5EF4-FFF2-40B4-BE49-F238E27FC236}">
                  <a16:creationId xmlns:a16="http://schemas.microsoft.com/office/drawing/2014/main" id="{FFCDF9CE-302B-C640-BE7B-78315265C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0" y="1600200"/>
              <a:ext cx="16002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800" b="1">
                  <a:latin typeface="Arial Narrow" panose="020B0604020202020204" pitchFamily="34" charset="0"/>
                </a:rPr>
                <a:t>Pitagora </a:t>
              </a:r>
            </a:p>
            <a:p>
              <a:pPr eaLnBrk="1" hangingPunct="1"/>
              <a:r>
                <a:rPr lang="it-IT" altLang="it-IT" sz="1800" b="1">
                  <a:latin typeface="Arial Narrow" panose="020B0604020202020204" pitchFamily="34" charset="0"/>
                </a:rPr>
                <a:t>(VI secolo a.C.)</a:t>
              </a:r>
              <a:r>
                <a:rPr lang="it-IT" altLang="it-IT" sz="1800">
                  <a:latin typeface="Arial Narrow" panose="020B0604020202020204" pitchFamily="34" charset="0"/>
                </a:rPr>
                <a:t>  </a:t>
              </a:r>
            </a:p>
          </p:txBody>
        </p:sp>
        <p:sp>
          <p:nvSpPr>
            <p:cNvPr id="57351" name="TextBox 10">
              <a:extLst>
                <a:ext uri="{FF2B5EF4-FFF2-40B4-BE49-F238E27FC236}">
                  <a16:creationId xmlns:a16="http://schemas.microsoft.com/office/drawing/2014/main" id="{28BB7566-6F3B-AF40-B068-3E6CE89569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914400"/>
              <a:ext cx="63246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2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Numeri e geometria degli antichi Greci</a:t>
              </a:r>
            </a:p>
          </p:txBody>
        </p:sp>
        <p:sp>
          <p:nvSpPr>
            <p:cNvPr id="57352" name="TextBox 16">
              <a:extLst>
                <a:ext uri="{FF2B5EF4-FFF2-40B4-BE49-F238E27FC236}">
                  <a16:creationId xmlns:a16="http://schemas.microsoft.com/office/drawing/2014/main" id="{D025F5A6-5B5B-3E4C-9D9C-3EA108F3F7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800" y="5410200"/>
              <a:ext cx="1828800" cy="523875"/>
            </a:xfrm>
            <a:prstGeom prst="rect">
              <a:avLst/>
            </a:prstGeom>
            <a:solidFill>
              <a:srgbClr val="FFF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800" b="1">
                  <a:latin typeface="Monotype Corsiva" panose="03010101010201010101" pitchFamily="66" charset="0"/>
                </a:rPr>
                <a:t>DISCRETO</a:t>
              </a:r>
            </a:p>
          </p:txBody>
        </p:sp>
        <p:pic>
          <p:nvPicPr>
            <p:cNvPr id="57353" name="Picture 17" descr="Pitagora_bis.JPG">
              <a:extLst>
                <a:ext uri="{FF2B5EF4-FFF2-40B4-BE49-F238E27FC236}">
                  <a16:creationId xmlns:a16="http://schemas.microsoft.com/office/drawing/2014/main" id="{50AF994C-7620-FB4C-8F0B-031F9F941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362200"/>
              <a:ext cx="1676400" cy="2459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4" name="TextBox 18">
              <a:extLst>
                <a:ext uri="{FF2B5EF4-FFF2-40B4-BE49-F238E27FC236}">
                  <a16:creationId xmlns:a16="http://schemas.microsoft.com/office/drawing/2014/main" id="{91AC18E3-EC86-0645-B6F7-18D1B9211E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4876800"/>
              <a:ext cx="1905000" cy="461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>
                  <a:latin typeface="Monotype Corsiva" panose="03010101010201010101" pitchFamily="66" charset="0"/>
                </a:rPr>
                <a:t>Tutto è numero</a:t>
              </a:r>
            </a:p>
          </p:txBody>
        </p:sp>
        <p:pic>
          <p:nvPicPr>
            <p:cNvPr id="57355" name="Picture 19" descr="440px-Tetractys.svg.png">
              <a:extLst>
                <a:ext uri="{FF2B5EF4-FFF2-40B4-BE49-F238E27FC236}">
                  <a16:creationId xmlns:a16="http://schemas.microsoft.com/office/drawing/2014/main" id="{B97D4DD0-8AFC-474C-9B12-85AB2F86C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1828800"/>
              <a:ext cx="2133600" cy="1784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6" name="TextBox 20">
              <a:extLst>
                <a:ext uri="{FF2B5EF4-FFF2-40B4-BE49-F238E27FC236}">
                  <a16:creationId xmlns:a16="http://schemas.microsoft.com/office/drawing/2014/main" id="{210CB707-9B0A-F444-801C-42EFABF83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600" y="1981200"/>
              <a:ext cx="2819400" cy="1323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2000" b="1" i="1">
                  <a:solidFill>
                    <a:srgbClr val="0000FF"/>
                  </a:solidFill>
                  <a:latin typeface="Arial Narrow" panose="020B0604020202020204" pitchFamily="34" charset="0"/>
                </a:rPr>
                <a:t>Scuola pitagorica</a:t>
              </a:r>
            </a:p>
            <a:p>
              <a:pPr algn="ctr" eaLnBrk="1" hangingPunct="1"/>
              <a:r>
                <a:rPr lang="it-IT" altLang="it-IT" sz="2000" b="1">
                  <a:latin typeface="Arial Narrow" panose="020B0604020202020204" pitchFamily="34" charset="0"/>
                </a:rPr>
                <a:t>Tutto si esprime con numeri naturali e rapporti di numeri naturali</a:t>
              </a:r>
            </a:p>
          </p:txBody>
        </p:sp>
        <p:sp>
          <p:nvSpPr>
            <p:cNvPr id="57357" name="TextBox 15">
              <a:extLst>
                <a:ext uri="{FF2B5EF4-FFF2-40B4-BE49-F238E27FC236}">
                  <a16:creationId xmlns:a16="http://schemas.microsoft.com/office/drawing/2014/main" id="{CA4080F1-01D3-4240-B292-765F35B238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600" y="4495800"/>
              <a:ext cx="2895600" cy="1323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0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Una scoperta ‘drammatica’</a:t>
              </a:r>
            </a:p>
            <a:p>
              <a:pPr algn="ctr" eaLnBrk="1" hangingPunct="1"/>
              <a:r>
                <a:rPr lang="it-IT" altLang="it-IT" sz="2000" b="1">
                  <a:latin typeface="Arial Narrow" panose="020B0604020202020204" pitchFamily="34" charset="0"/>
                </a:rPr>
                <a:t>La diagonale del quadrato NON si esprime con un rapporto di numeri naturali</a:t>
              </a:r>
            </a:p>
          </p:txBody>
        </p:sp>
        <p:pic>
          <p:nvPicPr>
            <p:cNvPr id="57358" name="Picture 16" descr="Schermata 2016-07-23 alle 18.58.58.png">
              <a:extLst>
                <a:ext uri="{FF2B5EF4-FFF2-40B4-BE49-F238E27FC236}">
                  <a16:creationId xmlns:a16="http://schemas.microsoft.com/office/drawing/2014/main" id="{7E2F9647-702D-D742-8CF3-F18A6CE40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3962400"/>
              <a:ext cx="2035175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A72DF7A6-0FF3-4D44-9992-40487038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91275"/>
            <a:ext cx="457200" cy="466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2F2622-C9BC-CD4F-8B4D-DA3EBE9EB4C4}" type="slidenum">
              <a:rPr lang="it-IT" altLang="it-IT" sz="1400"/>
              <a:pPr eaLnBrk="1" hangingPunct="1"/>
              <a:t>3</a:t>
            </a:fld>
            <a:endParaRPr lang="it-IT" altLang="it-IT" sz="1400"/>
          </a:p>
        </p:txBody>
      </p:sp>
      <p:sp>
        <p:nvSpPr>
          <p:cNvPr id="19459" name="Footer Placeholder 5">
            <a:extLst>
              <a:ext uri="{FF2B5EF4-FFF2-40B4-BE49-F238E27FC236}">
                <a16:creationId xmlns:a16="http://schemas.microsoft.com/office/drawing/2014/main" id="{1382B378-C796-1B4F-BF17-43694B3E5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3275856" cy="18816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19460" name="Title 4">
            <a:extLst>
              <a:ext uri="{FF2B5EF4-FFF2-40B4-BE49-F238E27FC236}">
                <a16:creationId xmlns:a16="http://schemas.microsoft.com/office/drawing/2014/main" id="{4FCCD40E-5191-2F4B-BC98-5746CB843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228600"/>
            <a:ext cx="6400800" cy="685800"/>
          </a:xfrm>
        </p:spPr>
        <p:txBody>
          <a:bodyPr anchor="t"/>
          <a:lstStyle/>
          <a:p>
            <a:r>
              <a:rPr lang="it-IT" altLang="it-IT" sz="4000" b="1">
                <a:solidFill>
                  <a:srgbClr val="FF0000"/>
                </a:solidFill>
              </a:rPr>
              <a:t>Due funzioni a confronto</a:t>
            </a:r>
            <a:r>
              <a:rPr lang="it-IT" altLang="it-IT" sz="400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18D77B11-4D14-744A-AC9C-18E7196C22BD}"/>
              </a:ext>
            </a:extLst>
          </p:cNvPr>
          <p:cNvGrpSpPr/>
          <p:nvPr/>
        </p:nvGrpSpPr>
        <p:grpSpPr>
          <a:xfrm>
            <a:off x="304800" y="1219200"/>
            <a:ext cx="8534400" cy="5257800"/>
            <a:chOff x="304800" y="1219200"/>
            <a:chExt cx="8534400" cy="5257800"/>
          </a:xfrm>
        </p:grpSpPr>
        <p:pic>
          <p:nvPicPr>
            <p:cNvPr id="19461" name="Picture 17" descr="Schermata 2016-06-07 alle 19.15.22.png">
              <a:extLst>
                <a:ext uri="{FF2B5EF4-FFF2-40B4-BE49-F238E27FC236}">
                  <a16:creationId xmlns:a16="http://schemas.microsoft.com/office/drawing/2014/main" id="{865979C4-3702-1B4B-B2FE-C309AB40A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219200"/>
              <a:ext cx="2865438" cy="3581400"/>
            </a:xfrm>
            <a:prstGeom prst="rect">
              <a:avLst/>
            </a:prstGeom>
            <a:noFill/>
            <a:ln w="1905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2" name="Picture 21" descr="Schermata 2016-06-07 alle 19.28.30.png">
              <a:extLst>
                <a:ext uri="{FF2B5EF4-FFF2-40B4-BE49-F238E27FC236}">
                  <a16:creationId xmlns:a16="http://schemas.microsoft.com/office/drawing/2014/main" id="{4C857496-4524-294E-AAEF-A60B891E6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219200"/>
              <a:ext cx="2781300" cy="3657600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5C78335B-8A60-014A-9F8B-9F058A36D881}"/>
                </a:ext>
              </a:extLst>
            </p:cNvPr>
            <p:cNvSpPr>
              <a:spLocks/>
            </p:cNvSpPr>
            <p:nvPr/>
          </p:nvSpPr>
          <p:spPr bwMode="auto">
            <a:xfrm rot="16200000" flipH="1">
              <a:off x="4686300" y="952500"/>
              <a:ext cx="304800" cy="8001000"/>
            </a:xfrm>
            <a:prstGeom prst="rightBrace">
              <a:avLst>
                <a:gd name="adj1" fmla="val 145347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19464" name="Picture 25" descr="Schermata 2016-06-07 alle 19.35.08.png">
              <a:extLst>
                <a:ext uri="{FF2B5EF4-FFF2-40B4-BE49-F238E27FC236}">
                  <a16:creationId xmlns:a16="http://schemas.microsoft.com/office/drawing/2014/main" id="{49E263E5-1EE9-2345-9A1F-F61A0BDC7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5867400"/>
              <a:ext cx="141287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5" name="TextBox 27">
              <a:extLst>
                <a:ext uri="{FF2B5EF4-FFF2-40B4-BE49-F238E27FC236}">
                  <a16:creationId xmlns:a16="http://schemas.microsoft.com/office/drawing/2014/main" id="{9C4326BD-5E77-4440-9D33-707323943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0800" y="5181600"/>
              <a:ext cx="4419600" cy="4921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600" b="1">
                  <a:latin typeface="Arial Narrow" panose="020B0604020202020204" pitchFamily="34" charset="0"/>
                </a:rPr>
                <a:t>Per entrambe le funzioni scrivo:  </a:t>
              </a:r>
            </a:p>
          </p:txBody>
        </p:sp>
        <p:pic>
          <p:nvPicPr>
            <p:cNvPr id="19466" name="Picture 41" descr="Limiti1_presenta2_tab1.jpg">
              <a:extLst>
                <a:ext uri="{FF2B5EF4-FFF2-40B4-BE49-F238E27FC236}">
                  <a16:creationId xmlns:a16="http://schemas.microsoft.com/office/drawing/2014/main" id="{176D4399-27B8-E64A-8815-014361797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295400"/>
              <a:ext cx="1371600" cy="340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7" name="Picture 42" descr="Schermata 2016-06-07 alle 19.17.12.png">
              <a:extLst>
                <a:ext uri="{FF2B5EF4-FFF2-40B4-BE49-F238E27FC236}">
                  <a16:creationId xmlns:a16="http://schemas.microsoft.com/office/drawing/2014/main" id="{FC01EF5A-1515-6141-A500-DBD95BE3D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295400"/>
              <a:ext cx="1447800" cy="339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6">
            <a:extLst>
              <a:ext uri="{FF2B5EF4-FFF2-40B4-BE49-F238E27FC236}">
                <a16:creationId xmlns:a16="http://schemas.microsoft.com/office/drawing/2014/main" id="{8E7293CA-DFA5-E44B-96C6-47E33A35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B95870-B2F1-A740-9F87-645D01AE5323}" type="slidenum">
              <a:rPr lang="it-IT" altLang="it-IT" sz="1400"/>
              <a:pPr eaLnBrk="1" hangingPunct="1"/>
              <a:t>30</a:t>
            </a:fld>
            <a:endParaRPr lang="it-IT" altLang="it-IT" sz="1400"/>
          </a:p>
        </p:txBody>
      </p:sp>
      <p:sp>
        <p:nvSpPr>
          <p:cNvPr id="58371" name="Footer Placeholder 6">
            <a:extLst>
              <a:ext uri="{FF2B5EF4-FFF2-40B4-BE49-F238E27FC236}">
                <a16:creationId xmlns:a16="http://schemas.microsoft.com/office/drawing/2014/main" id="{602E31BC-8419-F54D-B8CB-460696B05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3203848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58372" name="Rectangle 20">
            <a:extLst>
              <a:ext uri="{FF2B5EF4-FFF2-40B4-BE49-F238E27FC236}">
                <a16:creationId xmlns:a16="http://schemas.microsoft.com/office/drawing/2014/main" id="{4DE7594D-DD3C-1F47-BFB8-137C33652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86A9B2F-F64D-BD47-BD3B-A4C51C9EDA32}"/>
              </a:ext>
            </a:extLst>
          </p:cNvPr>
          <p:cNvGrpSpPr/>
          <p:nvPr/>
        </p:nvGrpSpPr>
        <p:grpSpPr>
          <a:xfrm>
            <a:off x="762000" y="0"/>
            <a:ext cx="7772400" cy="6375400"/>
            <a:chOff x="762000" y="0"/>
            <a:chExt cx="7772400" cy="6375400"/>
          </a:xfrm>
        </p:grpSpPr>
        <p:sp>
          <p:nvSpPr>
            <p:cNvPr id="58373" name="Rectangle 2">
              <a:extLst>
                <a:ext uri="{FF2B5EF4-FFF2-40B4-BE49-F238E27FC236}">
                  <a16:creationId xmlns:a16="http://schemas.microsoft.com/office/drawing/2014/main" id="{1EEDBB36-965F-3C40-85F6-B9030FC5B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0"/>
              <a:ext cx="7467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4000" b="1">
                  <a:solidFill>
                    <a:srgbClr val="FF3300"/>
                  </a:solidFill>
                </a:rPr>
                <a:t>Uno sguardo alla storia</a:t>
              </a:r>
            </a:p>
          </p:txBody>
        </p:sp>
        <p:sp>
          <p:nvSpPr>
            <p:cNvPr id="58374" name="TextBox 10">
              <a:extLst>
                <a:ext uri="{FF2B5EF4-FFF2-40B4-BE49-F238E27FC236}">
                  <a16:creationId xmlns:a16="http://schemas.microsoft.com/office/drawing/2014/main" id="{90A1C5E4-6194-3E47-B8FA-D51C238952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685800"/>
              <a:ext cx="64008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2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Numeri e geometria degli antichi Greci</a:t>
              </a:r>
            </a:p>
          </p:txBody>
        </p:sp>
        <p:sp>
          <p:nvSpPr>
            <p:cNvPr id="58375" name="TextBox 16">
              <a:extLst>
                <a:ext uri="{FF2B5EF4-FFF2-40B4-BE49-F238E27FC236}">
                  <a16:creationId xmlns:a16="http://schemas.microsoft.com/office/drawing/2014/main" id="{DB26DF09-23BD-594E-B6F6-96DECCB0A4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5791200"/>
              <a:ext cx="5562600" cy="584200"/>
            </a:xfrm>
            <a:prstGeom prst="rect">
              <a:avLst/>
            </a:prstGeom>
            <a:solidFill>
              <a:srgbClr val="FFF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200" b="1">
                  <a:latin typeface="Arial Narrow" panose="020B0604020202020204" pitchFamily="34" charset="0"/>
                </a:rPr>
                <a:t>Descrizione di una retta continua </a:t>
              </a:r>
            </a:p>
          </p:txBody>
        </p:sp>
        <p:sp>
          <p:nvSpPr>
            <p:cNvPr id="58376" name="Rectangle 20">
              <a:extLst>
                <a:ext uri="{FF2B5EF4-FFF2-40B4-BE49-F238E27FC236}">
                  <a16:creationId xmlns:a16="http://schemas.microsoft.com/office/drawing/2014/main" id="{A6971A33-8745-F84A-9689-DD070F48F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0" y="1143000"/>
              <a:ext cx="16002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800" b="1">
                  <a:latin typeface="Arial Narrow" panose="020B0604020202020204" pitchFamily="34" charset="0"/>
                </a:rPr>
                <a:t>Euclide </a:t>
              </a:r>
            </a:p>
            <a:p>
              <a:pPr eaLnBrk="1" hangingPunct="1"/>
              <a:r>
                <a:rPr lang="it-IT" altLang="it-IT" sz="1800" b="1">
                  <a:latin typeface="Arial Narrow" panose="020B0604020202020204" pitchFamily="34" charset="0"/>
                </a:rPr>
                <a:t>(323 – 286 a.C.)</a:t>
              </a:r>
              <a:r>
                <a:rPr lang="it-IT" altLang="it-IT" sz="1800">
                  <a:latin typeface="Arial Narrow" panose="020B0604020202020204" pitchFamily="34" charset="0"/>
                </a:rPr>
                <a:t>  </a:t>
              </a:r>
            </a:p>
          </p:txBody>
        </p:sp>
        <p:pic>
          <p:nvPicPr>
            <p:cNvPr id="58377" name="Picture 21" descr="Elementi_Euclide.jpg">
              <a:extLst>
                <a:ext uri="{FF2B5EF4-FFF2-40B4-BE49-F238E27FC236}">
                  <a16:creationId xmlns:a16="http://schemas.microsoft.com/office/drawing/2014/main" id="{AA9E61F9-CE22-774C-9C13-DF433AC32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1676400"/>
              <a:ext cx="4038600" cy="246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8" name="TextBox 22">
              <a:extLst>
                <a:ext uri="{FF2B5EF4-FFF2-40B4-BE49-F238E27FC236}">
                  <a16:creationId xmlns:a16="http://schemas.microsoft.com/office/drawing/2014/main" id="{9DDF97E0-D70B-5D47-8C1F-0D708812C4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1295400"/>
              <a:ext cx="33528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b="1">
                  <a:solidFill>
                    <a:srgbClr val="800000"/>
                  </a:solidFill>
                  <a:latin typeface="Arial Narrow" panose="020B0604020202020204" pitchFamily="34" charset="0"/>
                </a:rPr>
                <a:t>Negli ‘Elementi’ di Euclide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CE6988-11A1-0840-9573-03ED5A78F1CE}"/>
                </a:ext>
              </a:extLst>
            </p:cNvPr>
            <p:cNvSpPr txBox="1"/>
            <p:nvPr/>
          </p:nvSpPr>
          <p:spPr>
            <a:xfrm>
              <a:off x="762000" y="4191000"/>
              <a:ext cx="7772400" cy="15700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7F7F7F"/>
                </a:buClr>
                <a:buFont typeface="Wingdings" pitchFamily="2" charset="2"/>
                <a:buChar char="²"/>
              </a:pPr>
              <a:r>
                <a:rPr lang="it-IT" altLang="it-IT" b="1">
                  <a:latin typeface="Monotype Corsiva" panose="03010101010201010101" pitchFamily="66" charset="0"/>
                </a:rPr>
                <a:t>Il punto è ciò che non ha parte</a:t>
              </a:r>
              <a:r>
                <a:rPr lang="it-IT" altLang="it-IT">
                  <a:latin typeface="Monotype Corsiva" panose="03010101010201010101" pitchFamily="66" charset="0"/>
                </a:rPr>
                <a:t>, ossia che non ha grandezza alcuna</a:t>
              </a:r>
            </a:p>
            <a:p>
              <a:pPr eaLnBrk="1" hangingPunct="1">
                <a:buClr>
                  <a:srgbClr val="7F7F7F"/>
                </a:buClr>
                <a:buFont typeface="Wingdings" pitchFamily="2" charset="2"/>
                <a:buChar char="²"/>
              </a:pPr>
              <a:r>
                <a:rPr lang="it-IT" altLang="it-IT">
                  <a:latin typeface="Monotype Corsiva" panose="03010101010201010101" pitchFamily="66" charset="0"/>
                </a:rPr>
                <a:t>La linea è una lunghezza senza larghezza</a:t>
              </a:r>
            </a:p>
            <a:p>
              <a:pPr eaLnBrk="1" hangingPunct="1">
                <a:buClr>
                  <a:srgbClr val="7F7F7F"/>
                </a:buClr>
                <a:buFont typeface="Wingdings" pitchFamily="2" charset="2"/>
                <a:buChar char="²"/>
              </a:pPr>
              <a:r>
                <a:rPr lang="it-IT" altLang="it-IT" b="1">
                  <a:latin typeface="Monotype Corsiva" panose="03010101010201010101" pitchFamily="66" charset="0"/>
                </a:rPr>
                <a:t>I termini della linea sono i punti</a:t>
              </a:r>
            </a:p>
            <a:p>
              <a:pPr eaLnBrk="1" hangingPunct="1">
                <a:buClr>
                  <a:srgbClr val="7F7F7F"/>
                </a:buClr>
                <a:buFont typeface="Wingdings" pitchFamily="2" charset="2"/>
                <a:buChar char="²"/>
              </a:pPr>
              <a:r>
                <a:rPr lang="it-IT" altLang="it-IT">
                  <a:latin typeface="Monotype Corsiva" panose="03010101010201010101" pitchFamily="66" charset="0"/>
                </a:rPr>
                <a:t>La linea retta è quella situata egualmente rispetto a tutti suoi punti </a:t>
              </a:r>
            </a:p>
          </p:txBody>
        </p:sp>
        <p:pic>
          <p:nvPicPr>
            <p:cNvPr id="58380" name="Picture 24" descr="Euclide2.jpg">
              <a:extLst>
                <a:ext uri="{FF2B5EF4-FFF2-40B4-BE49-F238E27FC236}">
                  <a16:creationId xmlns:a16="http://schemas.microsoft.com/office/drawing/2014/main" id="{A36C4727-838B-DA46-A978-8E8064C95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2" r="8163"/>
            <a:stretch>
              <a:fillRect/>
            </a:stretch>
          </p:blipFill>
          <p:spPr bwMode="auto">
            <a:xfrm>
              <a:off x="762000" y="1752600"/>
              <a:ext cx="17526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6">
            <a:extLst>
              <a:ext uri="{FF2B5EF4-FFF2-40B4-BE49-F238E27FC236}">
                <a16:creationId xmlns:a16="http://schemas.microsoft.com/office/drawing/2014/main" id="{CACDFB04-F341-9146-A468-957B2F6B3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99B24B-A15D-DD41-B91C-24EBEC0D4FC2}" type="slidenum">
              <a:rPr lang="it-IT" altLang="it-IT" sz="1400"/>
              <a:pPr eaLnBrk="1" hangingPunct="1"/>
              <a:t>31</a:t>
            </a:fld>
            <a:endParaRPr lang="it-IT" altLang="it-IT" sz="1400"/>
          </a:p>
        </p:txBody>
      </p:sp>
      <p:sp>
        <p:nvSpPr>
          <p:cNvPr id="59395" name="Footer Placeholder 6">
            <a:extLst>
              <a:ext uri="{FF2B5EF4-FFF2-40B4-BE49-F238E27FC236}">
                <a16:creationId xmlns:a16="http://schemas.microsoft.com/office/drawing/2014/main" id="{4057C0EB-EAA3-C544-BCEF-BC04D0CD3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3203848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  <a:endParaRPr lang="it-IT" altLang="it-IT" sz="1400" dirty="0"/>
          </a:p>
        </p:txBody>
      </p:sp>
      <p:sp>
        <p:nvSpPr>
          <p:cNvPr id="59396" name="Rectangle 20">
            <a:extLst>
              <a:ext uri="{FF2B5EF4-FFF2-40B4-BE49-F238E27FC236}">
                <a16:creationId xmlns:a16="http://schemas.microsoft.com/office/drawing/2014/main" id="{3D51AA0B-A655-154E-AF58-1406C71B1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solidFill>
                <a:srgbClr val="FF0000"/>
              </a:solidFill>
              <a:latin typeface="Arial Narrow" panose="020B0604020202020204" pitchFamily="34" charset="0"/>
            </a:endParaRPr>
          </a:p>
          <a:p>
            <a:pPr eaLnBrk="1" hangingPunct="1"/>
            <a:endParaRPr lang="it-IT" altLang="it-IT" sz="1600" b="1">
              <a:latin typeface="Arial Narrow" panose="020B0604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35C1D80-A5A4-A74A-9691-7705D913DF2A}"/>
              </a:ext>
            </a:extLst>
          </p:cNvPr>
          <p:cNvGrpSpPr/>
          <p:nvPr/>
        </p:nvGrpSpPr>
        <p:grpSpPr>
          <a:xfrm>
            <a:off x="533400" y="609600"/>
            <a:ext cx="8153400" cy="5486400"/>
            <a:chOff x="533400" y="609600"/>
            <a:chExt cx="8153400" cy="5486400"/>
          </a:xfrm>
        </p:grpSpPr>
        <p:sp>
          <p:nvSpPr>
            <p:cNvPr id="59397" name="Rectangle 2">
              <a:extLst>
                <a:ext uri="{FF2B5EF4-FFF2-40B4-BE49-F238E27FC236}">
                  <a16:creationId xmlns:a16="http://schemas.microsoft.com/office/drawing/2014/main" id="{5BB73736-A7E7-524F-9E24-CC94FF5DD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609600"/>
              <a:ext cx="6324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4000" b="1">
                  <a:solidFill>
                    <a:srgbClr val="FF3300"/>
                  </a:solidFill>
                </a:rPr>
                <a:t>Uno sguardo alla storia</a:t>
              </a:r>
            </a:p>
          </p:txBody>
        </p:sp>
        <p:sp>
          <p:nvSpPr>
            <p:cNvPr id="59398" name="TextBox 12">
              <a:extLst>
                <a:ext uri="{FF2B5EF4-FFF2-40B4-BE49-F238E27FC236}">
                  <a16:creationId xmlns:a16="http://schemas.microsoft.com/office/drawing/2014/main" id="{1FFC2AEB-2359-FD43-B0F0-B8E45470CD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295400"/>
              <a:ext cx="8077200" cy="206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200" b="1">
                  <a:latin typeface="Arial Narrow" panose="020B0604020202020204" pitchFamily="34" charset="0"/>
                </a:rPr>
                <a:t>Ritroviamo la retta continua pensata da Euclide nelle ricerche dei matematici dopo due millenni: gli studi sui numeri e le loro proprietà portano anche a rappresentare i numeri reali sulla retta</a:t>
              </a:r>
              <a:r>
                <a:rPr lang="it-IT" altLang="it-IT" sz="2800" b="1">
                  <a:latin typeface="Arial Narrow" panose="020B0604020202020204" pitchFamily="34" charset="0"/>
                </a:rPr>
                <a:t>.</a:t>
              </a:r>
            </a:p>
          </p:txBody>
        </p:sp>
        <p:pic>
          <p:nvPicPr>
            <p:cNvPr id="59399" name="Picture 13" descr="Georg_Cantor2.jpg">
              <a:extLst>
                <a:ext uri="{FF2B5EF4-FFF2-40B4-BE49-F238E27FC236}">
                  <a16:creationId xmlns:a16="http://schemas.microsoft.com/office/drawing/2014/main" id="{2F3878BB-CACC-BB41-BC06-4E7A1ECF1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3581400"/>
              <a:ext cx="1905000" cy="249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0" name="Picture 12" descr="dedekind.jpg">
              <a:extLst>
                <a:ext uri="{FF2B5EF4-FFF2-40B4-BE49-F238E27FC236}">
                  <a16:creationId xmlns:a16="http://schemas.microsoft.com/office/drawing/2014/main" id="{3C7BE249-D40A-9542-A548-02C662EE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5" t="16476" r="18750" b="10191"/>
            <a:stretch>
              <a:fillRect/>
            </a:stretch>
          </p:blipFill>
          <p:spPr bwMode="auto">
            <a:xfrm>
              <a:off x="5257800" y="3581400"/>
              <a:ext cx="17526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1" name="TextBox 16">
              <a:extLst>
                <a:ext uri="{FF2B5EF4-FFF2-40B4-BE49-F238E27FC236}">
                  <a16:creationId xmlns:a16="http://schemas.microsoft.com/office/drawing/2014/main" id="{542A183A-D8FA-FD4B-AB3E-649E09EFA3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" y="4191000"/>
              <a:ext cx="15240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2000" b="1">
                  <a:latin typeface="Arial Narrow" panose="020B0604020202020204" pitchFamily="34" charset="0"/>
                </a:rPr>
                <a:t>G. Cantor</a:t>
              </a:r>
            </a:p>
            <a:p>
              <a:pPr algn="ctr" eaLnBrk="1" hangingPunct="1"/>
              <a:r>
                <a:rPr lang="it-IT" altLang="it-IT" sz="2000" b="1">
                  <a:latin typeface="Arial Narrow" panose="020B0604020202020204" pitchFamily="34" charset="0"/>
                </a:rPr>
                <a:t>1845 – 1918</a:t>
              </a:r>
              <a:r>
                <a:rPr lang="it-IT" altLang="it-IT" sz="2000">
                  <a:latin typeface="Arial Narrow" panose="020B0604020202020204" pitchFamily="34" charset="0"/>
                </a:rPr>
                <a:t> </a:t>
              </a:r>
            </a:p>
          </p:txBody>
        </p:sp>
        <p:sp>
          <p:nvSpPr>
            <p:cNvPr id="59402" name="TextBox 17">
              <a:extLst>
                <a:ext uri="{FF2B5EF4-FFF2-40B4-BE49-F238E27FC236}">
                  <a16:creationId xmlns:a16="http://schemas.microsoft.com/office/drawing/2014/main" id="{106456B1-DF4E-6B46-BE09-C6AFF09780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0" y="4267200"/>
              <a:ext cx="15240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2000" b="1">
                  <a:latin typeface="Arial Narrow" panose="020B0604020202020204" pitchFamily="34" charset="0"/>
                </a:rPr>
                <a:t>R. Dedekind</a:t>
              </a:r>
            </a:p>
            <a:p>
              <a:pPr algn="ctr" eaLnBrk="1" hangingPunct="1"/>
              <a:r>
                <a:rPr lang="it-IT" altLang="it-IT" sz="2000" b="1">
                  <a:latin typeface="Arial Narrow" panose="020B0604020202020204" pitchFamily="34" charset="0"/>
                </a:rPr>
                <a:t>1831 – 1916</a:t>
              </a:r>
              <a:r>
                <a:rPr lang="it-IT" altLang="it-IT" sz="2000">
                  <a:latin typeface="Arial Narrow" panose="020B0604020202020204" pitchFamily="34" charset="0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8">
            <a:extLst>
              <a:ext uri="{FF2B5EF4-FFF2-40B4-BE49-F238E27FC236}">
                <a16:creationId xmlns:a16="http://schemas.microsoft.com/office/drawing/2014/main" id="{4E9DC1EC-D61C-5449-A467-F02C5F1C5B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001000" cy="819150"/>
          </a:xfrm>
        </p:spPr>
        <p:txBody>
          <a:bodyPr/>
          <a:lstStyle/>
          <a:p>
            <a:r>
              <a:rPr lang="it-IT" altLang="it-IT" sz="4000" b="1" dirty="0">
                <a:solidFill>
                  <a:srgbClr val="FF3300"/>
                </a:solidFill>
              </a:rPr>
              <a:t>I numeri reali sulla retta</a:t>
            </a:r>
          </a:p>
        </p:txBody>
      </p:sp>
      <p:sp>
        <p:nvSpPr>
          <p:cNvPr id="60419" name="Rectangle 1032">
            <a:extLst>
              <a:ext uri="{FF2B5EF4-FFF2-40B4-BE49-F238E27FC236}">
                <a16:creationId xmlns:a16="http://schemas.microsoft.com/office/drawing/2014/main" id="{2198913F-C6C9-B04E-8D32-E7CB6CFDF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60420" name="Rectangle 1034">
            <a:extLst>
              <a:ext uri="{FF2B5EF4-FFF2-40B4-BE49-F238E27FC236}">
                <a16:creationId xmlns:a16="http://schemas.microsoft.com/office/drawing/2014/main" id="{A605C1D4-46B4-8C47-BFE6-C538BCE3B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60421" name="Rectangle 9">
            <a:extLst>
              <a:ext uri="{FF2B5EF4-FFF2-40B4-BE49-F238E27FC236}">
                <a16:creationId xmlns:a16="http://schemas.microsoft.com/office/drawing/2014/main" id="{E3247CEE-1EDB-9241-9AE7-B470FE716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2762250"/>
            <a:ext cx="8521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it-IT" altLang="it-IT" sz="2800"/>
            </a:br>
            <a:endParaRPr lang="it-IT" altLang="it-IT" sz="2800"/>
          </a:p>
          <a:p>
            <a:pPr eaLnBrk="1" hangingPunct="1"/>
            <a:endParaRPr lang="it-IT" altLang="it-IT" sz="2800"/>
          </a:p>
        </p:txBody>
      </p:sp>
      <p:sp>
        <p:nvSpPr>
          <p:cNvPr id="60422" name="Slide Number Placeholder 12">
            <a:extLst>
              <a:ext uri="{FF2B5EF4-FFF2-40B4-BE49-F238E27FC236}">
                <a16:creationId xmlns:a16="http://schemas.microsoft.com/office/drawing/2014/main" id="{2C50C5C6-6DE9-504F-B19E-D0738AA91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1ED337-2AFB-A84B-8527-01F1D89B0844}" type="slidenum">
              <a:rPr lang="it-IT" altLang="it-IT" sz="1400">
                <a:latin typeface="Times New Roman" panose="02020603050405020304" pitchFamily="18" charset="0"/>
              </a:rPr>
              <a:pPr eaLnBrk="1" hangingPunct="1"/>
              <a:t>32</a:t>
            </a:fld>
            <a:endParaRPr lang="it-IT" altLang="it-IT" sz="1400">
              <a:latin typeface="Times New Roman" panose="02020603050405020304" pitchFamily="18" charset="0"/>
            </a:endParaRPr>
          </a:p>
        </p:txBody>
      </p:sp>
      <p:sp>
        <p:nvSpPr>
          <p:cNvPr id="60423" name="Footer Placeholder 13">
            <a:extLst>
              <a:ext uri="{FF2B5EF4-FFF2-40B4-BE49-F238E27FC236}">
                <a16:creationId xmlns:a16="http://schemas.microsoft.com/office/drawing/2014/main" id="{D84A2B1F-3A40-8240-8F4E-0D6E5936D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313184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>
                <a:latin typeface="Times New Roman" panose="02020603050405020304" pitchFamily="18" charset="0"/>
              </a:rPr>
              <a:t>Daniela Valenti, 2021</a:t>
            </a:r>
            <a:endParaRPr lang="it-IT" altLang="it-IT" sz="1400" i="1" dirty="0">
              <a:latin typeface="Times New Roman" panose="02020603050405020304" pitchFamily="18" charset="0"/>
            </a:endParaRPr>
          </a:p>
        </p:txBody>
      </p:sp>
      <p:sp>
        <p:nvSpPr>
          <p:cNvPr id="60424" name="TextBox 10">
            <a:extLst>
              <a:ext uri="{FF2B5EF4-FFF2-40B4-BE49-F238E27FC236}">
                <a16:creationId xmlns:a16="http://schemas.microsoft.com/office/drawing/2014/main" id="{2F7CF0FA-F15D-274F-AD72-7FCC1727F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44323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18A66BD-9730-F649-9081-9E624AB26756}"/>
              </a:ext>
            </a:extLst>
          </p:cNvPr>
          <p:cNvGrpSpPr/>
          <p:nvPr/>
        </p:nvGrpSpPr>
        <p:grpSpPr>
          <a:xfrm>
            <a:off x="287508" y="914400"/>
            <a:ext cx="8599316" cy="5253038"/>
            <a:chOff x="287508" y="914400"/>
            <a:chExt cx="8599316" cy="5253038"/>
          </a:xfrm>
        </p:grpSpPr>
        <p:sp>
          <p:nvSpPr>
            <p:cNvPr id="60425" name="Rectangle 11">
              <a:extLst>
                <a:ext uri="{FF2B5EF4-FFF2-40B4-BE49-F238E27FC236}">
                  <a16:creationId xmlns:a16="http://schemas.microsoft.com/office/drawing/2014/main" id="{A05C1E8F-C8D2-EE4A-B662-49FE7C13A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99" y="914400"/>
              <a:ext cx="8429625" cy="224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800" b="1" dirty="0"/>
                <a:t>I numeri razionali </a:t>
              </a:r>
              <a:r>
                <a:rPr lang="it-IT" altLang="it-IT" sz="2800" b="1" i="1" dirty="0"/>
                <a:t>½</a:t>
              </a:r>
              <a:r>
                <a:rPr lang="it-IT" altLang="it-IT" sz="2800" b="1" dirty="0"/>
                <a:t> , </a:t>
              </a:r>
              <a:r>
                <a:rPr lang="it-IT" altLang="it-IT" sz="2800" b="1" i="1" dirty="0"/>
                <a:t>¼, … </a:t>
              </a:r>
              <a:r>
                <a:rPr lang="it-IT" altLang="it-IT" sz="2800" b="1" dirty="0"/>
                <a:t>riempiono la parte di retta ‘lasciata vuota’ dai numeri interi.</a:t>
              </a:r>
            </a:p>
            <a:p>
              <a:pPr eaLnBrk="1" hangingPunct="1"/>
              <a:r>
                <a:rPr lang="it-IT" altLang="it-IT" sz="2800" b="1" dirty="0"/>
                <a:t>Però sulla retta restano ancora dei vuoti, riempiti dai numeri irrazionali come √2, π,...</a:t>
              </a:r>
            </a:p>
            <a:p>
              <a:pPr eaLnBrk="1" hangingPunct="1"/>
              <a:r>
                <a:rPr lang="it-IT" altLang="it-IT" sz="2800" b="1" dirty="0"/>
                <a:t>Così tutti i numeri reali trovano posto sulla retta.</a:t>
              </a:r>
            </a:p>
          </p:txBody>
        </p:sp>
        <p:pic>
          <p:nvPicPr>
            <p:cNvPr id="60426" name="Picture 10" descr="Irrazionali_Retta.jpg">
              <a:extLst>
                <a:ext uri="{FF2B5EF4-FFF2-40B4-BE49-F238E27FC236}">
                  <a16:creationId xmlns:a16="http://schemas.microsoft.com/office/drawing/2014/main" id="{5276D46A-9AA7-3941-AA2D-8330E49DA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6" b="10358"/>
            <a:stretch>
              <a:fillRect/>
            </a:stretch>
          </p:blipFill>
          <p:spPr bwMode="auto">
            <a:xfrm>
              <a:off x="287508" y="3435725"/>
              <a:ext cx="8493125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7" name="TextBox 14">
              <a:extLst>
                <a:ext uri="{FF2B5EF4-FFF2-40B4-BE49-F238E27FC236}">
                  <a16:creationId xmlns:a16="http://schemas.microsoft.com/office/drawing/2014/main" id="{F3C8F391-AE4D-094D-B0B4-F027770A53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600" y="5089525"/>
              <a:ext cx="8432800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200" b="1" dirty="0">
                  <a:solidFill>
                    <a:srgbClr val="FF0000"/>
                  </a:solidFill>
                </a:rPr>
                <a:t>Rimangono ancora sulla retta dei buchi dove inserire numeri, che non siano reali? 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28">
            <a:extLst>
              <a:ext uri="{FF2B5EF4-FFF2-40B4-BE49-F238E27FC236}">
                <a16:creationId xmlns:a16="http://schemas.microsoft.com/office/drawing/2014/main" id="{803EFD15-24F0-3B40-8570-2FDEF831EA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6781800" cy="81915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</a:rPr>
              <a:t>L’assioma di continuità</a:t>
            </a:r>
          </a:p>
        </p:txBody>
      </p:sp>
      <p:sp>
        <p:nvSpPr>
          <p:cNvPr id="61443" name="Rectangle 1032">
            <a:extLst>
              <a:ext uri="{FF2B5EF4-FFF2-40B4-BE49-F238E27FC236}">
                <a16:creationId xmlns:a16="http://schemas.microsoft.com/office/drawing/2014/main" id="{B4B8F3CB-C560-BC41-BEB4-F3B60752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61444" name="Rectangle 1034">
            <a:extLst>
              <a:ext uri="{FF2B5EF4-FFF2-40B4-BE49-F238E27FC236}">
                <a16:creationId xmlns:a16="http://schemas.microsoft.com/office/drawing/2014/main" id="{46EFCE07-D115-9B4A-8549-7BB5E0C1A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61445" name="Rectangle 9">
            <a:extLst>
              <a:ext uri="{FF2B5EF4-FFF2-40B4-BE49-F238E27FC236}">
                <a16:creationId xmlns:a16="http://schemas.microsoft.com/office/drawing/2014/main" id="{3EC26695-E6DB-4740-800D-C3D4AB4A0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2762250"/>
            <a:ext cx="8521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it-IT" altLang="it-IT" sz="2800"/>
            </a:br>
            <a:endParaRPr lang="it-IT" altLang="it-IT" sz="2800"/>
          </a:p>
          <a:p>
            <a:pPr eaLnBrk="1" hangingPunct="1"/>
            <a:endParaRPr lang="it-IT" altLang="it-IT" sz="2800"/>
          </a:p>
        </p:txBody>
      </p:sp>
      <p:sp>
        <p:nvSpPr>
          <p:cNvPr id="61446" name="Slide Number Placeholder 12">
            <a:extLst>
              <a:ext uri="{FF2B5EF4-FFF2-40B4-BE49-F238E27FC236}">
                <a16:creationId xmlns:a16="http://schemas.microsoft.com/office/drawing/2014/main" id="{5C9BD88B-A445-7E4D-B3A5-04F3549E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3EDC7C-2740-DD48-B2BF-B291374662B2}" type="slidenum">
              <a:rPr lang="it-IT" altLang="it-IT" sz="1400">
                <a:latin typeface="Times New Roman" panose="02020603050405020304" pitchFamily="18" charset="0"/>
              </a:rPr>
              <a:pPr eaLnBrk="1" hangingPunct="1"/>
              <a:t>33</a:t>
            </a:fld>
            <a:endParaRPr lang="it-IT" altLang="it-IT" sz="1400">
              <a:latin typeface="Times New Roman" panose="02020603050405020304" pitchFamily="18" charset="0"/>
            </a:endParaRPr>
          </a:p>
        </p:txBody>
      </p:sp>
      <p:sp>
        <p:nvSpPr>
          <p:cNvPr id="61447" name="Footer Placeholder 13">
            <a:extLst>
              <a:ext uri="{FF2B5EF4-FFF2-40B4-BE49-F238E27FC236}">
                <a16:creationId xmlns:a16="http://schemas.microsoft.com/office/drawing/2014/main" id="{4D7D68DC-28E0-5140-91E4-F7C25820D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3203848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>
                <a:latin typeface="Times New Roman" panose="02020603050405020304" pitchFamily="18" charset="0"/>
              </a:rPr>
              <a:t>Daniela Valenti, 2021</a:t>
            </a:r>
            <a:endParaRPr lang="it-IT" altLang="it-IT" sz="1400" i="1" dirty="0">
              <a:latin typeface="Times New Roman" panose="02020603050405020304" pitchFamily="18" charset="0"/>
            </a:endParaRPr>
          </a:p>
        </p:txBody>
      </p:sp>
      <p:sp>
        <p:nvSpPr>
          <p:cNvPr id="61448" name="TextBox 10">
            <a:extLst>
              <a:ext uri="{FF2B5EF4-FFF2-40B4-BE49-F238E27FC236}">
                <a16:creationId xmlns:a16="http://schemas.microsoft.com/office/drawing/2014/main" id="{AE1F4CAB-35FE-6B46-BCBE-67B6BDFA2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44323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0AA1C9A-0BA2-DE47-8546-0854824AF128}"/>
              </a:ext>
            </a:extLst>
          </p:cNvPr>
          <p:cNvGrpSpPr/>
          <p:nvPr/>
        </p:nvGrpSpPr>
        <p:grpSpPr>
          <a:xfrm>
            <a:off x="228600" y="1219200"/>
            <a:ext cx="8574269" cy="5040313"/>
            <a:chOff x="228600" y="1219200"/>
            <a:chExt cx="8574269" cy="5040313"/>
          </a:xfrm>
        </p:grpSpPr>
        <p:sp>
          <p:nvSpPr>
            <p:cNvPr id="61449" name="Rectangle 11">
              <a:extLst>
                <a:ext uri="{FF2B5EF4-FFF2-40B4-BE49-F238E27FC236}">
                  <a16:creationId xmlns:a16="http://schemas.microsoft.com/office/drawing/2014/main" id="{7EB80CE3-9317-4845-A475-9E71BF41F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219200"/>
              <a:ext cx="8534400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it-IT" altLang="it-IT" sz="3200" b="1" dirty="0">
                  <a:solidFill>
                    <a:srgbClr val="0000FF"/>
                  </a:solidFill>
                  <a:latin typeface="Arial Narrow" panose="020B0604020202020204" pitchFamily="34" charset="0"/>
                </a:rPr>
                <a:t>Il matematico Richard </a:t>
              </a:r>
              <a:r>
                <a:rPr lang="it-IT" altLang="it-IT" sz="3200" b="1" dirty="0" err="1">
                  <a:solidFill>
                    <a:srgbClr val="0000FF"/>
                  </a:solidFill>
                  <a:latin typeface="Arial Narrow" panose="020B0604020202020204" pitchFamily="34" charset="0"/>
                </a:rPr>
                <a:t>Dedekind</a:t>
              </a:r>
              <a:r>
                <a:rPr lang="it-IT" altLang="it-IT" sz="3200" b="1" dirty="0">
                  <a:solidFill>
                    <a:srgbClr val="0000FF"/>
                  </a:solidFill>
                  <a:latin typeface="Arial Narrow" panose="020B0604020202020204" pitchFamily="34" charset="0"/>
                </a:rPr>
                <a:t> ha dato la risposta a questa domanda alla fine del 1800 con </a:t>
              </a:r>
              <a:r>
                <a:rPr lang="it-IT" altLang="it-IT" sz="3200" b="1" i="1" dirty="0">
                  <a:solidFill>
                    <a:srgbClr val="0000FF"/>
                  </a:solidFill>
                  <a:latin typeface="Arial Narrow" panose="020B0604020202020204" pitchFamily="34" charset="0"/>
                </a:rPr>
                <a:t>l’assioma di continuità</a:t>
              </a:r>
              <a:r>
                <a:rPr lang="it-IT" altLang="it-IT" sz="3200" b="1" dirty="0">
                  <a:solidFill>
                    <a:srgbClr val="0000FF"/>
                  </a:solidFill>
                  <a:latin typeface="Arial Narrow" panose="020B0604020202020204" pitchFamily="34" charset="0"/>
                </a:rPr>
                <a:t>, che porta a stabilire una corrispondenza biunivoca fra punti della retta e numeri reali.</a:t>
              </a:r>
              <a:r>
                <a:rPr lang="it-IT" altLang="it-IT" sz="3200" b="1" dirty="0">
                  <a:solidFill>
                    <a:srgbClr val="FF0000"/>
                  </a:solidFill>
                  <a:latin typeface="Arial Narrow" panose="020B0604020202020204" pitchFamily="34" charset="0"/>
                </a:rPr>
                <a:t> </a:t>
              </a:r>
            </a:p>
          </p:txBody>
        </p:sp>
        <p:pic>
          <p:nvPicPr>
            <p:cNvPr id="61450" name="Picture 10" descr="Irrazionali_Retta.jpg">
              <a:extLst>
                <a:ext uri="{FF2B5EF4-FFF2-40B4-BE49-F238E27FC236}">
                  <a16:creationId xmlns:a16="http://schemas.microsoft.com/office/drawing/2014/main" id="{141B2C56-003A-474D-B6DF-B0623E29D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6" b="10358"/>
            <a:stretch>
              <a:fillRect/>
            </a:stretch>
          </p:blipFill>
          <p:spPr bwMode="auto">
            <a:xfrm>
              <a:off x="309744" y="3468688"/>
              <a:ext cx="8493125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1" name="TextBox 15">
              <a:extLst>
                <a:ext uri="{FF2B5EF4-FFF2-40B4-BE49-F238E27FC236}">
                  <a16:creationId xmlns:a16="http://schemas.microsoft.com/office/drawing/2014/main" id="{6772D07C-AB4D-134D-8ED5-1BB3763D40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5181600"/>
              <a:ext cx="8458200" cy="1077913"/>
            </a:xfrm>
            <a:prstGeom prst="rect">
              <a:avLst/>
            </a:prstGeom>
            <a:solidFill>
              <a:srgbClr val="FFFCEE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3200" b="1">
                  <a:latin typeface="Arial Narrow" panose="020B0604020202020204" pitchFamily="34" charset="0"/>
                </a:rPr>
                <a:t>La retta e l’insieme R dei numeri reali sono </a:t>
              </a:r>
              <a:r>
                <a:rPr lang="it-IT" altLang="it-IT" sz="3200" b="1" i="1">
                  <a:latin typeface="Arial Narrow" panose="020B0604020202020204" pitchFamily="34" charset="0"/>
                </a:rPr>
                <a:t>definiti</a:t>
              </a:r>
              <a:r>
                <a:rPr lang="it-IT" altLang="it-IT" sz="3200" b="1">
                  <a:latin typeface="Arial Narrow" panose="020B0604020202020204" pitchFamily="34" charset="0"/>
                </a:rPr>
                <a:t> </a:t>
              </a:r>
              <a:r>
                <a:rPr lang="it-IT" altLang="it-IT" sz="3200" b="1" i="1">
                  <a:latin typeface="Arial Narrow" panose="020B0604020202020204" pitchFamily="34" charset="0"/>
                </a:rPr>
                <a:t>perfettamente continui</a:t>
              </a:r>
              <a:r>
                <a:rPr lang="it-IT" altLang="it-IT" sz="3200" b="1">
                  <a:latin typeface="Arial Narrow" panose="020B0604020202020204" pitchFamily="34" charset="0"/>
                </a:rPr>
                <a:t>, senza alcuna interruzione.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28">
            <a:extLst>
              <a:ext uri="{FF2B5EF4-FFF2-40B4-BE49-F238E27FC236}">
                <a16:creationId xmlns:a16="http://schemas.microsoft.com/office/drawing/2014/main" id="{3A419602-6245-1F43-81C7-EC37848CF4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86800" cy="819150"/>
          </a:xfrm>
        </p:spPr>
        <p:txBody>
          <a:bodyPr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latin typeface="Arial Narrow" panose="020B0604020202020204" pitchFamily="34" charset="0"/>
              </a:rPr>
              <a:t>Assioma di continuità alla base dei limiti</a:t>
            </a:r>
          </a:p>
        </p:txBody>
      </p:sp>
      <p:sp>
        <p:nvSpPr>
          <p:cNvPr id="62467" name="Rectangle 1032">
            <a:extLst>
              <a:ext uri="{FF2B5EF4-FFF2-40B4-BE49-F238E27FC236}">
                <a16:creationId xmlns:a16="http://schemas.microsoft.com/office/drawing/2014/main" id="{0ED71E6B-19C4-944B-A040-9EBDCDDE5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62468" name="Rectangle 1034">
            <a:extLst>
              <a:ext uri="{FF2B5EF4-FFF2-40B4-BE49-F238E27FC236}">
                <a16:creationId xmlns:a16="http://schemas.microsoft.com/office/drawing/2014/main" id="{E0BA5DAC-4C47-2247-AD23-CDDFE8046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62469" name="Rectangle 9">
            <a:extLst>
              <a:ext uri="{FF2B5EF4-FFF2-40B4-BE49-F238E27FC236}">
                <a16:creationId xmlns:a16="http://schemas.microsoft.com/office/drawing/2014/main" id="{5FC6DD39-2972-3345-B56F-0B2350B7D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2762250"/>
            <a:ext cx="8521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it-IT" altLang="it-IT" sz="2800"/>
            </a:br>
            <a:endParaRPr lang="it-IT" altLang="it-IT" sz="2800"/>
          </a:p>
          <a:p>
            <a:pPr eaLnBrk="1" hangingPunct="1"/>
            <a:endParaRPr lang="it-IT" altLang="it-IT" sz="2800"/>
          </a:p>
        </p:txBody>
      </p:sp>
      <p:sp>
        <p:nvSpPr>
          <p:cNvPr id="62470" name="Slide Number Placeholder 12">
            <a:extLst>
              <a:ext uri="{FF2B5EF4-FFF2-40B4-BE49-F238E27FC236}">
                <a16:creationId xmlns:a16="http://schemas.microsoft.com/office/drawing/2014/main" id="{D384E850-483D-0946-AF31-20AF5B108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245225"/>
            <a:ext cx="3810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D45FEA-EFE6-0D4D-ACC9-75E2DED41EFD}" type="slidenum">
              <a:rPr lang="it-IT" altLang="it-IT" sz="1400">
                <a:latin typeface="Times New Roman" panose="02020603050405020304" pitchFamily="18" charset="0"/>
              </a:rPr>
              <a:pPr eaLnBrk="1" hangingPunct="1"/>
              <a:t>34</a:t>
            </a:fld>
            <a:endParaRPr lang="it-IT" altLang="it-IT" sz="1400">
              <a:latin typeface="Times New Roman" panose="02020603050405020304" pitchFamily="18" charset="0"/>
            </a:endParaRPr>
          </a:p>
        </p:txBody>
      </p:sp>
      <p:sp>
        <p:nvSpPr>
          <p:cNvPr id="62471" name="Footer Placeholder 13">
            <a:extLst>
              <a:ext uri="{FF2B5EF4-FFF2-40B4-BE49-F238E27FC236}">
                <a16:creationId xmlns:a16="http://schemas.microsoft.com/office/drawing/2014/main" id="{11087EDC-CD79-3D44-8878-59B713319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313184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>
                <a:latin typeface="Times New Roman" panose="02020603050405020304" pitchFamily="18" charset="0"/>
              </a:rPr>
              <a:t>Daniela Valenti, 2021</a:t>
            </a:r>
            <a:endParaRPr lang="it-IT" altLang="it-IT" sz="1400" i="1" dirty="0">
              <a:latin typeface="Times New Roman" panose="02020603050405020304" pitchFamily="18" charset="0"/>
            </a:endParaRPr>
          </a:p>
        </p:txBody>
      </p:sp>
      <p:sp>
        <p:nvSpPr>
          <p:cNvPr id="62472" name="TextBox 10">
            <a:extLst>
              <a:ext uri="{FF2B5EF4-FFF2-40B4-BE49-F238E27FC236}">
                <a16:creationId xmlns:a16="http://schemas.microsoft.com/office/drawing/2014/main" id="{715EEBC0-0044-F84C-88C3-51D5E3750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44323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DFD82B9-4B3A-C040-AC13-1804820FBD6C}"/>
              </a:ext>
            </a:extLst>
          </p:cNvPr>
          <p:cNvGrpSpPr/>
          <p:nvPr/>
        </p:nvGrpSpPr>
        <p:grpSpPr>
          <a:xfrm>
            <a:off x="152400" y="1524000"/>
            <a:ext cx="8823325" cy="4267200"/>
            <a:chOff x="152400" y="1524000"/>
            <a:chExt cx="8823325" cy="4267200"/>
          </a:xfrm>
        </p:grpSpPr>
        <p:sp>
          <p:nvSpPr>
            <p:cNvPr id="62473" name="Rectangle 11">
              <a:extLst>
                <a:ext uri="{FF2B5EF4-FFF2-40B4-BE49-F238E27FC236}">
                  <a16:creationId xmlns:a16="http://schemas.microsoft.com/office/drawing/2014/main" id="{7B6E00FA-BC8F-2B4B-B21E-D78BF8A4D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4419600"/>
              <a:ext cx="4876800" cy="1371600"/>
            </a:xfrm>
            <a:prstGeom prst="rect">
              <a:avLst/>
            </a:prstGeom>
            <a:solidFill>
              <a:srgbClr val="FFFCEE"/>
            </a:solidFill>
            <a:ln w="19050">
              <a:solidFill>
                <a:srgbClr val="8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800" b="1">
                  <a:solidFill>
                    <a:srgbClr val="610000"/>
                  </a:solidFill>
                  <a:latin typeface="Arial Narrow" panose="020B0604020202020204" pitchFamily="34" charset="0"/>
                </a:rPr>
                <a:t>L’assioma di continuità stabilisce che posso trovare numeri sempre più vicini ad un numero reale. </a:t>
              </a:r>
            </a:p>
          </p:txBody>
        </p:sp>
        <p:pic>
          <p:nvPicPr>
            <p:cNvPr id="62474" name="Picture 9" descr="albero_best.jpg">
              <a:extLst>
                <a:ext uri="{FF2B5EF4-FFF2-40B4-BE49-F238E27FC236}">
                  <a16:creationId xmlns:a16="http://schemas.microsoft.com/office/drawing/2014/main" id="{AACAC3B5-AD07-EE44-A30B-B1B8F62C1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" t="4276" r="3596" b="4514"/>
            <a:stretch>
              <a:fillRect/>
            </a:stretch>
          </p:blipFill>
          <p:spPr bwMode="auto">
            <a:xfrm>
              <a:off x="5105400" y="1676400"/>
              <a:ext cx="3870325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5" name="TextBox 27">
              <a:extLst>
                <a:ext uri="{FF2B5EF4-FFF2-40B4-BE49-F238E27FC236}">
                  <a16:creationId xmlns:a16="http://schemas.microsoft.com/office/drawing/2014/main" id="{52F3636C-287E-2741-9DD1-988ABC7D78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2438400"/>
              <a:ext cx="3962400" cy="16922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2600" b="1">
                  <a:latin typeface="Arial Narrow" panose="020B0604020202020204" pitchFamily="34" charset="0"/>
                </a:rPr>
                <a:t>Se sostituisco ad </a:t>
              </a:r>
              <a:r>
                <a:rPr lang="it-IT" altLang="it-IT" sz="2600" b="1" i="1">
                  <a:latin typeface="Arial Narrow" panose="020B0604020202020204" pitchFamily="34" charset="0"/>
                </a:rPr>
                <a:t>x</a:t>
              </a:r>
              <a:r>
                <a:rPr lang="it-IT" altLang="it-IT" sz="2600" b="1">
                  <a:latin typeface="Arial Narrow" panose="020B0604020202020204" pitchFamily="34" charset="0"/>
                </a:rPr>
                <a:t> numeri reali sempre più vicini ad </a:t>
              </a:r>
              <a:r>
                <a:rPr lang="it-IT" altLang="it-IT" sz="2600" b="1" i="1">
                  <a:latin typeface="Arial Narrow" panose="020B0604020202020204" pitchFamily="34" charset="0"/>
                </a:rPr>
                <a:t>a</a:t>
              </a:r>
              <a:r>
                <a:rPr lang="it-IT" altLang="it-IT" sz="2600" b="1">
                  <a:latin typeface="Arial Narrow" panose="020B0604020202020204" pitchFamily="34" charset="0"/>
                </a:rPr>
                <a:t>, ottengo al posto di y numeri sempre più vicini ad </a:t>
              </a:r>
              <a:r>
                <a:rPr lang="it-IT" altLang="it-IT" sz="2600" b="1" i="1">
                  <a:latin typeface="Arial Narrow" panose="020B0604020202020204" pitchFamily="34" charset="0"/>
                </a:rPr>
                <a:t>L.</a:t>
              </a:r>
              <a:r>
                <a:rPr lang="it-IT" altLang="it-IT" sz="2600" b="1">
                  <a:latin typeface="Arial Narrow" panose="020B0604020202020204" pitchFamily="34" charset="0"/>
                </a:rPr>
                <a:t> 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7084323-6241-1E49-9861-5494E82A8FE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685800" y="1905000"/>
              <a:ext cx="609600" cy="533400"/>
            </a:xfrm>
            <a:prstGeom prst="straightConnector1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62477" name="Picture 15" descr="Schermata 2016-06-11 alle 10.50.47.png">
              <a:extLst>
                <a:ext uri="{FF2B5EF4-FFF2-40B4-BE49-F238E27FC236}">
                  <a16:creationId xmlns:a16="http://schemas.microsoft.com/office/drawing/2014/main" id="{71C89FD1-CB97-AB48-AFF7-E3B9071EC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524000"/>
              <a:ext cx="1606550" cy="685800"/>
            </a:xfrm>
            <a:prstGeom prst="rect">
              <a:avLst/>
            </a:prstGeom>
            <a:noFill/>
            <a:ln w="2540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49F14621-DBF9-0E44-B854-52DAE814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91275"/>
            <a:ext cx="457200" cy="466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EAD5CD-C353-354F-A5E6-1F187A82C056}" type="slidenum">
              <a:rPr lang="it-IT" altLang="it-IT" sz="1400"/>
              <a:pPr eaLnBrk="1" hangingPunct="1"/>
              <a:t>4</a:t>
            </a:fld>
            <a:endParaRPr lang="it-IT" altLang="it-IT" sz="1400"/>
          </a:p>
        </p:txBody>
      </p:sp>
      <p:sp>
        <p:nvSpPr>
          <p:cNvPr id="20483" name="Footer Placeholder 5">
            <a:extLst>
              <a:ext uri="{FF2B5EF4-FFF2-40B4-BE49-F238E27FC236}">
                <a16:creationId xmlns:a16="http://schemas.microsoft.com/office/drawing/2014/main" id="{D2544E36-2601-CF48-904A-34754A4B3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91275"/>
            <a:ext cx="3419872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20484" name="Title 4">
            <a:extLst>
              <a:ext uri="{FF2B5EF4-FFF2-40B4-BE49-F238E27FC236}">
                <a16:creationId xmlns:a16="http://schemas.microsoft.com/office/drawing/2014/main" id="{72706914-7BC1-1A4F-97DE-C54698068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8" y="908720"/>
            <a:ext cx="8382000" cy="685800"/>
          </a:xfrm>
        </p:spPr>
        <p:txBody>
          <a:bodyPr anchor="t"/>
          <a:lstStyle/>
          <a:p>
            <a:r>
              <a:rPr lang="it-IT" altLang="it-IT" sz="4000" b="1" dirty="0">
                <a:solidFill>
                  <a:srgbClr val="FF0000"/>
                </a:solidFill>
              </a:rPr>
              <a:t>Le due funzioni</a:t>
            </a:r>
            <a:endParaRPr lang="it-IT" altLang="it-IT" sz="4000" dirty="0">
              <a:solidFill>
                <a:srgbClr val="FF0000"/>
              </a:solidFill>
            </a:endParaRPr>
          </a:p>
        </p:txBody>
      </p:sp>
      <p:sp>
        <p:nvSpPr>
          <p:cNvPr id="20485" name="TextBox 11">
            <a:extLst>
              <a:ext uri="{FF2B5EF4-FFF2-40B4-BE49-F238E27FC236}">
                <a16:creationId xmlns:a16="http://schemas.microsoft.com/office/drawing/2014/main" id="{F2FC7F71-BA63-6D47-BD41-E4D6F887B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61" y="2708920"/>
            <a:ext cx="86790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 dirty="0">
                <a:latin typeface="Arial Narrow" panose="020B0604020202020204" pitchFamily="34" charset="0"/>
              </a:rPr>
              <a:t>Le due funzioni presentano una diversità.</a:t>
            </a:r>
          </a:p>
          <a:p>
            <a:pPr eaLnBrk="1" hangingPunct="1"/>
            <a:r>
              <a:rPr lang="it-IT" altLang="it-IT" sz="3200" b="1" dirty="0">
                <a:latin typeface="Arial Narrow" panose="020B0604020202020204" pitchFamily="34" charset="0"/>
              </a:rPr>
              <a:t>Osserva la seconda funzione con l’aiuto di un video.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49F14621-DBF9-0E44-B854-52DAE814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91275"/>
            <a:ext cx="457200" cy="466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EAD5CD-C353-354F-A5E6-1F187A82C056}" type="slidenum">
              <a:rPr lang="it-IT" altLang="it-IT" sz="1400"/>
              <a:pPr eaLnBrk="1" hangingPunct="1"/>
              <a:t>5</a:t>
            </a:fld>
            <a:endParaRPr lang="it-IT" altLang="it-IT" sz="1400"/>
          </a:p>
        </p:txBody>
      </p:sp>
      <p:sp>
        <p:nvSpPr>
          <p:cNvPr id="20483" name="Footer Placeholder 5">
            <a:extLst>
              <a:ext uri="{FF2B5EF4-FFF2-40B4-BE49-F238E27FC236}">
                <a16:creationId xmlns:a16="http://schemas.microsoft.com/office/drawing/2014/main" id="{D2544E36-2601-CF48-904A-34754A4B3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3563888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20484" name="Title 4">
            <a:extLst>
              <a:ext uri="{FF2B5EF4-FFF2-40B4-BE49-F238E27FC236}">
                <a16:creationId xmlns:a16="http://schemas.microsoft.com/office/drawing/2014/main" id="{72706914-7BC1-1A4F-97DE-C54698068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28600"/>
            <a:ext cx="8382000" cy="685800"/>
          </a:xfrm>
        </p:spPr>
        <p:txBody>
          <a:bodyPr anchor="t"/>
          <a:lstStyle/>
          <a:p>
            <a:r>
              <a:rPr lang="it-IT" altLang="it-IT" sz="4000" b="1" dirty="0">
                <a:solidFill>
                  <a:srgbClr val="FF0000"/>
                </a:solidFill>
              </a:rPr>
              <a:t>Video</a:t>
            </a:r>
            <a:endParaRPr lang="it-IT" altLang="it-IT" sz="4000" dirty="0">
              <a:solidFill>
                <a:srgbClr val="FF0000"/>
              </a:solidFill>
            </a:endParaRPr>
          </a:p>
        </p:txBody>
      </p:sp>
      <p:pic>
        <p:nvPicPr>
          <p:cNvPr id="2" name="1a.Limiti3_video1.mp4">
            <a:hlinkClick r:id="" action="ppaction://media"/>
            <a:extLst>
              <a:ext uri="{FF2B5EF4-FFF2-40B4-BE49-F238E27FC236}">
                <a16:creationId xmlns:a16="http://schemas.microsoft.com/office/drawing/2014/main" id="{73163160-142E-234E-BDE4-76C69AEFD5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064" r="4509"/>
          <a:stretch/>
        </p:blipFill>
        <p:spPr>
          <a:xfrm>
            <a:off x="1403648" y="914400"/>
            <a:ext cx="6480720" cy="531625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79013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>
            <a:extLst>
              <a:ext uri="{FF2B5EF4-FFF2-40B4-BE49-F238E27FC236}">
                <a16:creationId xmlns:a16="http://schemas.microsoft.com/office/drawing/2014/main" id="{5CF44BA9-6362-744B-A4B5-845BE1CF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81750"/>
            <a:ext cx="457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803F30-BC47-4A43-BCB4-B53565A16903}" type="slidenum">
              <a:rPr lang="it-IT" altLang="it-IT" sz="1400"/>
              <a:pPr eaLnBrk="1" hangingPunct="1"/>
              <a:t>6</a:t>
            </a:fld>
            <a:endParaRPr lang="it-IT" altLang="it-IT" sz="1400"/>
          </a:p>
        </p:txBody>
      </p:sp>
      <p:sp>
        <p:nvSpPr>
          <p:cNvPr id="21507" name="Footer Placeholder 5">
            <a:extLst>
              <a:ext uri="{FF2B5EF4-FFF2-40B4-BE49-F238E27FC236}">
                <a16:creationId xmlns:a16="http://schemas.microsoft.com/office/drawing/2014/main" id="{72DF32AD-1F48-C143-B53B-6C98352E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3276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21508" name="Title 4">
            <a:extLst>
              <a:ext uri="{FF2B5EF4-FFF2-40B4-BE49-F238E27FC236}">
                <a16:creationId xmlns:a16="http://schemas.microsoft.com/office/drawing/2014/main" id="{8A9B62AC-A188-FC44-B945-84D74D1E2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28600"/>
            <a:ext cx="8305800" cy="685800"/>
          </a:xfrm>
        </p:spPr>
        <p:txBody>
          <a:bodyPr anchor="t"/>
          <a:lstStyle/>
          <a:p>
            <a:r>
              <a:rPr lang="it-IT" altLang="it-IT" sz="4000" b="1">
                <a:solidFill>
                  <a:srgbClr val="FF0000"/>
                </a:solidFill>
              </a:rPr>
              <a:t>Funzione continua in un punto</a:t>
            </a:r>
            <a:endParaRPr lang="it-IT" altLang="it-IT" sz="4000">
              <a:solidFill>
                <a:srgbClr val="FF0000"/>
              </a:solidFill>
            </a:endParaRPr>
          </a:p>
        </p:txBody>
      </p:sp>
      <p:pic>
        <p:nvPicPr>
          <p:cNvPr id="21509" name="Picture 7" descr="Schermata 2016-07-07 alle 10.13.07.png">
            <a:extLst>
              <a:ext uri="{FF2B5EF4-FFF2-40B4-BE49-F238E27FC236}">
                <a16:creationId xmlns:a16="http://schemas.microsoft.com/office/drawing/2014/main" id="{AFF94606-0AD0-7D4E-9C5D-D1FDD8572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3"/>
          <a:stretch>
            <a:fillRect/>
          </a:stretch>
        </p:blipFill>
        <p:spPr bwMode="auto">
          <a:xfrm>
            <a:off x="1066800" y="1447800"/>
            <a:ext cx="68516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87D49D-AE33-864A-A558-E345C30B38FA}"/>
              </a:ext>
            </a:extLst>
          </p:cNvPr>
          <p:cNvSpPr txBox="1"/>
          <p:nvPr/>
        </p:nvSpPr>
        <p:spPr>
          <a:xfrm>
            <a:off x="3505200" y="1066800"/>
            <a:ext cx="2439988" cy="523875"/>
          </a:xfrm>
          <a:prstGeom prst="rect">
            <a:avLst/>
          </a:prstGeom>
          <a:solidFill>
            <a:srgbClr val="FEFFE3"/>
          </a:solidFill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</a:rPr>
              <a:t>UN ESEMPIO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A8B6454E-4C21-5344-87A8-E3B2B90D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81750"/>
            <a:ext cx="457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FEFF2F-5C7A-5248-BCA7-15E4F8638F0A}" type="slidenum">
              <a:rPr lang="it-IT" altLang="it-IT" sz="1400"/>
              <a:pPr eaLnBrk="1" hangingPunct="1"/>
              <a:t>7</a:t>
            </a:fld>
            <a:endParaRPr lang="it-IT" altLang="it-IT" sz="1400"/>
          </a:p>
        </p:txBody>
      </p:sp>
      <p:sp>
        <p:nvSpPr>
          <p:cNvPr id="23555" name="Footer Placeholder 5">
            <a:extLst>
              <a:ext uri="{FF2B5EF4-FFF2-40B4-BE49-F238E27FC236}">
                <a16:creationId xmlns:a16="http://schemas.microsoft.com/office/drawing/2014/main" id="{9D913FCE-CA9E-7345-BB0B-B8A1EB5E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3276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23556" name="Title 4">
            <a:extLst>
              <a:ext uri="{FF2B5EF4-FFF2-40B4-BE49-F238E27FC236}">
                <a16:creationId xmlns:a16="http://schemas.microsoft.com/office/drawing/2014/main" id="{681F17A0-8903-754D-9FEE-867DC573D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304800"/>
            <a:ext cx="6400800" cy="685800"/>
          </a:xfrm>
        </p:spPr>
        <p:txBody>
          <a:bodyPr anchor="t"/>
          <a:lstStyle/>
          <a:p>
            <a:r>
              <a:rPr lang="it-IT" altLang="it-IT" sz="4000" b="1">
                <a:solidFill>
                  <a:srgbClr val="FF0000"/>
                </a:solidFill>
                <a:latin typeface="Arial Narrow" panose="020B0604020202020204" pitchFamily="34" charset="0"/>
              </a:rPr>
              <a:t>Funzione continua in un punto</a:t>
            </a:r>
            <a:endParaRPr lang="it-IT" altLang="it-IT" sz="4000">
              <a:solidFill>
                <a:srgbClr val="FF0000"/>
              </a:solidFill>
            </a:endParaRPr>
          </a:p>
        </p:txBody>
      </p:sp>
      <p:pic>
        <p:nvPicPr>
          <p:cNvPr id="23557" name="Picture 6" descr="Schermata 2016-07-07 alle 10.28.45.png">
            <a:extLst>
              <a:ext uri="{FF2B5EF4-FFF2-40B4-BE49-F238E27FC236}">
                <a16:creationId xmlns:a16="http://schemas.microsoft.com/office/drawing/2014/main" id="{9890505A-89E7-614C-BBF1-80FC1D5C7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9754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9437D0-226B-C142-96D9-6BEA52484FEF}"/>
              </a:ext>
            </a:extLst>
          </p:cNvPr>
          <p:cNvSpPr txBox="1"/>
          <p:nvPr/>
        </p:nvSpPr>
        <p:spPr>
          <a:xfrm>
            <a:off x="3429000" y="1066800"/>
            <a:ext cx="2638425" cy="523875"/>
          </a:xfrm>
          <a:prstGeom prst="rect">
            <a:avLst/>
          </a:prstGeom>
          <a:solidFill>
            <a:srgbClr val="FEFFE3"/>
          </a:solidFill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</a:rPr>
              <a:t>IN GENERALE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>
            <a:extLst>
              <a:ext uri="{FF2B5EF4-FFF2-40B4-BE49-F238E27FC236}">
                <a16:creationId xmlns:a16="http://schemas.microsoft.com/office/drawing/2014/main" id="{A7FE4FAC-4CFB-664E-910A-521BB424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81750"/>
            <a:ext cx="457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91D081-F86B-AD42-995D-593E5221FEFC}" type="slidenum">
              <a:rPr lang="it-IT" altLang="it-IT" sz="1400"/>
              <a:pPr eaLnBrk="1" hangingPunct="1"/>
              <a:t>8</a:t>
            </a:fld>
            <a:endParaRPr lang="it-IT" altLang="it-IT" sz="1400"/>
          </a:p>
        </p:txBody>
      </p:sp>
      <p:sp>
        <p:nvSpPr>
          <p:cNvPr id="25603" name="Footer Placeholder 5">
            <a:extLst>
              <a:ext uri="{FF2B5EF4-FFF2-40B4-BE49-F238E27FC236}">
                <a16:creationId xmlns:a16="http://schemas.microsoft.com/office/drawing/2014/main" id="{557336FA-35CE-C849-A790-89B68EBC2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3276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25604" name="Title 4">
            <a:extLst>
              <a:ext uri="{FF2B5EF4-FFF2-40B4-BE49-F238E27FC236}">
                <a16:creationId xmlns:a16="http://schemas.microsoft.com/office/drawing/2014/main" id="{7CACF2C4-46AD-DE4D-9A03-0EE878AA5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304800"/>
            <a:ext cx="7239000" cy="685800"/>
          </a:xfrm>
        </p:spPr>
        <p:txBody>
          <a:bodyPr anchor="t"/>
          <a:lstStyle/>
          <a:p>
            <a:r>
              <a:rPr lang="it-IT" altLang="it-IT" sz="4000" b="1">
                <a:solidFill>
                  <a:srgbClr val="FF0000"/>
                </a:solidFill>
                <a:latin typeface="Arial Narrow" panose="020B0604020202020204" pitchFamily="34" charset="0"/>
              </a:rPr>
              <a:t>Funzione con una discontinuità</a:t>
            </a:r>
            <a:endParaRPr lang="it-IT" altLang="it-IT" sz="4000">
              <a:solidFill>
                <a:srgbClr val="FF0000"/>
              </a:solidFill>
            </a:endParaRPr>
          </a:p>
        </p:txBody>
      </p:sp>
      <p:sp>
        <p:nvSpPr>
          <p:cNvPr id="25605" name="TextBox 9">
            <a:extLst>
              <a:ext uri="{FF2B5EF4-FFF2-40B4-BE49-F238E27FC236}">
                <a16:creationId xmlns:a16="http://schemas.microsoft.com/office/drawing/2014/main" id="{C1A270A0-2224-FF47-9C6C-09EEB64FF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066800"/>
            <a:ext cx="2439988" cy="523875"/>
          </a:xfrm>
          <a:prstGeom prst="rect">
            <a:avLst/>
          </a:prstGeom>
          <a:solidFill>
            <a:srgbClr val="FEFF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</a:rPr>
              <a:t>UN ESEMPIO</a:t>
            </a:r>
          </a:p>
        </p:txBody>
      </p:sp>
      <p:pic>
        <p:nvPicPr>
          <p:cNvPr id="25606" name="Picture 7" descr="Schermata 2016-07-07 alle 18.29.30.png">
            <a:extLst>
              <a:ext uri="{FF2B5EF4-FFF2-40B4-BE49-F238E27FC236}">
                <a16:creationId xmlns:a16="http://schemas.microsoft.com/office/drawing/2014/main" id="{F9A04037-EAE7-EE4A-B3A1-1AA3AE157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701040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>
            <a:extLst>
              <a:ext uri="{FF2B5EF4-FFF2-40B4-BE49-F238E27FC236}">
                <a16:creationId xmlns:a16="http://schemas.microsoft.com/office/drawing/2014/main" id="{14D6BD87-9BC8-AC45-A750-08FB63E8C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81750"/>
            <a:ext cx="457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3252BA-CA62-F84B-A174-89D59E51118D}" type="slidenum">
              <a:rPr lang="it-IT" altLang="it-IT" sz="1400"/>
              <a:pPr eaLnBrk="1" hangingPunct="1"/>
              <a:t>9</a:t>
            </a:fld>
            <a:endParaRPr lang="it-IT" altLang="it-IT" sz="1400"/>
          </a:p>
        </p:txBody>
      </p:sp>
      <p:sp>
        <p:nvSpPr>
          <p:cNvPr id="27651" name="Footer Placeholder 5">
            <a:extLst>
              <a:ext uri="{FF2B5EF4-FFF2-40B4-BE49-F238E27FC236}">
                <a16:creationId xmlns:a16="http://schemas.microsoft.com/office/drawing/2014/main" id="{A2688C17-B6F7-9243-9AE2-BA0F0B44E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8970" y="6467475"/>
            <a:ext cx="3276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27652" name="Title 4">
            <a:extLst>
              <a:ext uri="{FF2B5EF4-FFF2-40B4-BE49-F238E27FC236}">
                <a16:creationId xmlns:a16="http://schemas.microsoft.com/office/drawing/2014/main" id="{A0786E51-F17B-D04F-955E-AF14323E3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" y="620688"/>
            <a:ext cx="8534400" cy="685800"/>
          </a:xfrm>
        </p:spPr>
        <p:txBody>
          <a:bodyPr anchor="t"/>
          <a:lstStyle/>
          <a:p>
            <a:r>
              <a:rPr lang="it-IT" altLang="it-IT" sz="4000" b="1" dirty="0">
                <a:solidFill>
                  <a:srgbClr val="FF0000"/>
                </a:solidFill>
              </a:rPr>
              <a:t>Attività</a:t>
            </a:r>
            <a:endParaRPr lang="it-IT" altLang="it-IT" sz="4000" dirty="0">
              <a:solidFill>
                <a:srgbClr val="FF0000"/>
              </a:solidFill>
            </a:endParaRPr>
          </a:p>
        </p:txBody>
      </p:sp>
      <p:sp>
        <p:nvSpPr>
          <p:cNvPr id="27653" name="TextBox 7">
            <a:extLst>
              <a:ext uri="{FF2B5EF4-FFF2-40B4-BE49-F238E27FC236}">
                <a16:creationId xmlns:a16="http://schemas.microsoft.com/office/drawing/2014/main" id="{79603DB1-B5CF-864D-9B90-CEA25C9E5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480" y="1628800"/>
            <a:ext cx="82809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 dirty="0"/>
              <a:t>Conosci altre funzioni con discontinuità?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586EAF7-1CE0-5649-A11A-BD6EEF17F747}"/>
              </a:ext>
            </a:extLst>
          </p:cNvPr>
          <p:cNvSpPr/>
          <p:nvPr/>
        </p:nvSpPr>
        <p:spPr>
          <a:xfrm>
            <a:off x="634480" y="2484419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3200" b="1" dirty="0">
                <a:solidFill>
                  <a:schemeClr val="accent2">
                    <a:lumMod val="75000"/>
                  </a:schemeClr>
                </a:solidFill>
              </a:rPr>
              <a:t>Completa la scheda di lavoro per esplorare altre funzioni con discontinuità.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71866</TotalTime>
  <Words>1265</Words>
  <Application>Microsoft Macintosh PowerPoint</Application>
  <PresentationFormat>Presentazione su schermo (4:3)</PresentationFormat>
  <Paragraphs>260</Paragraphs>
  <Slides>34</Slides>
  <Notes>12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1" baseType="lpstr">
      <vt:lpstr>Arial</vt:lpstr>
      <vt:lpstr>Arial Narrow</vt:lpstr>
      <vt:lpstr>Georgia</vt:lpstr>
      <vt:lpstr>Monotype Corsiva</vt:lpstr>
      <vt:lpstr>Times New Roman</vt:lpstr>
      <vt:lpstr>Wingdings</vt:lpstr>
      <vt:lpstr>Struttura predefinita</vt:lpstr>
      <vt:lpstr>Funzioni continue e discontinue in un punto </vt:lpstr>
      <vt:lpstr>Verso la continuità</vt:lpstr>
      <vt:lpstr>Due funzioni a confronto </vt:lpstr>
      <vt:lpstr>Le due funzioni</vt:lpstr>
      <vt:lpstr>Video</vt:lpstr>
      <vt:lpstr>Funzione continua in un punto</vt:lpstr>
      <vt:lpstr>Funzione continua in un punto</vt:lpstr>
      <vt:lpstr>Funzione con una discontinuità</vt:lpstr>
      <vt:lpstr>Attività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fenomeno discontinuo</vt:lpstr>
      <vt:lpstr>Un grafico discreto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numeri reali sulla retta</vt:lpstr>
      <vt:lpstr>L’assioma di continuità</vt:lpstr>
      <vt:lpstr>Assioma di continuità alla base dei limiti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Acustica_Presenta2</dc:title>
  <dc:subject/>
  <dc:creator>Valenti</dc:creator>
  <cp:keywords/>
  <dc:description/>
  <cp:lastModifiedBy>Microsoft Office User</cp:lastModifiedBy>
  <cp:revision>2220</cp:revision>
  <dcterms:created xsi:type="dcterms:W3CDTF">2016-07-26T07:19:42Z</dcterms:created>
  <dcterms:modified xsi:type="dcterms:W3CDTF">2021-04-09T08:35:31Z</dcterms:modified>
  <cp:category/>
</cp:coreProperties>
</file>