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94" r:id="rId4"/>
    <p:sldId id="365" r:id="rId5"/>
    <p:sldId id="316" r:id="rId6"/>
    <p:sldId id="278" r:id="rId7"/>
    <p:sldId id="374" r:id="rId8"/>
    <p:sldId id="373" r:id="rId9"/>
    <p:sldId id="341" r:id="rId10"/>
    <p:sldId id="332" r:id="rId11"/>
    <p:sldId id="372" r:id="rId12"/>
    <p:sldId id="313" r:id="rId13"/>
    <p:sldId id="376" r:id="rId14"/>
    <p:sldId id="343" r:id="rId15"/>
    <p:sldId id="344" r:id="rId16"/>
    <p:sldId id="345" r:id="rId17"/>
    <p:sldId id="346" r:id="rId18"/>
    <p:sldId id="348" r:id="rId19"/>
    <p:sldId id="377" r:id="rId20"/>
    <p:sldId id="350" r:id="rId21"/>
    <p:sldId id="375" r:id="rId22"/>
    <p:sldId id="296" r:id="rId23"/>
    <p:sldId id="297" r:id="rId24"/>
    <p:sldId id="320" r:id="rId25"/>
    <p:sldId id="322" r:id="rId26"/>
    <p:sldId id="323" r:id="rId27"/>
    <p:sldId id="324" r:id="rId28"/>
    <p:sldId id="325" r:id="rId2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FEF"/>
    <a:srgbClr val="107768"/>
    <a:srgbClr val="0000FF"/>
    <a:srgbClr val="008943"/>
    <a:srgbClr val="055EF0"/>
    <a:srgbClr val="FFF9D3"/>
    <a:srgbClr val="E2FFFD"/>
    <a:srgbClr val="C6F3EC"/>
    <a:srgbClr val="FFFBEF"/>
    <a:srgbClr val="F7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8"/>
    <p:restoredTop sz="94628"/>
  </p:normalViewPr>
  <p:slideViewPr>
    <p:cSldViewPr>
      <p:cViewPr varScale="1">
        <p:scale>
          <a:sx n="119" d="100"/>
          <a:sy n="119" d="100"/>
        </p:scale>
        <p:origin x="10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F9C65C-2A92-5648-AF21-D8403DB61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24FF3-9ED6-0248-A949-234C07DD97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B096ED-8725-A14E-BEFA-4E27AFADA55C}" type="datetime1">
              <a:rPr lang="it-IT" altLang="it-IT"/>
              <a:pPr>
                <a:defRPr/>
              </a:pPr>
              <a:t>19/04/23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A5AE3-1AA0-E149-BF2E-474CD1A341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7894D-1749-4F45-9895-42196C04D6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5ECB22-8D33-8A43-BE58-D4A3821D9D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84A59D-3DEA-6D49-AE8D-D87938EEA0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E7E22-8AD9-6447-B617-E4E733F2EC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CD47BA-2F36-3A4E-BC71-7DC2CCEEF38E}" type="datetime1">
              <a:rPr lang="it-IT" altLang="it-IT"/>
              <a:pPr>
                <a:defRPr/>
              </a:pPr>
              <a:t>19/04/23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A2D7E54-0293-8E43-9D6C-9780BAD297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415499-4FBB-9F46-A655-D44DFED00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4B414-7C16-6E49-BE96-90270DDCB7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B18E7-FC2A-374B-A908-B53F42E3C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B660A2-9219-7241-86F7-8E9814FD8F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5131EB-12CA-744D-A9E1-FD4DAAAC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EBFEC-E42C-E647-AB79-50D7634C87A3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79EBB8-7A9D-DF42-9578-69CE70C5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F4DA1-A733-8B48-8D89-3D3286A1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D2BEE-7497-064D-905F-35E99C659B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123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1B6995-51F5-294F-A932-C65561E0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FCDB-A6CB-F04C-A4A0-C58455DFDE10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8C324D-A580-354E-B81A-0A80FCB1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1DF271-94A0-7645-A53A-9F9544CC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E819-CEB4-8049-92D2-810E972BF9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167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4E587D-204A-DE43-B55C-83771806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3D82-F80F-3341-B29A-4E894B05AE40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348E7F-56D8-9045-BE68-898705F4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1E4247-B8B5-2745-A9FE-4039D2FC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600F-E71C-D74A-BD6A-E80853D4A3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42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39E296-5287-A04A-BBF6-2D390773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FC91-9A9C-F942-919E-8742B4C79A7A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304F25-8001-F64A-8847-7D219369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A82C50-D524-6F4A-937B-E4A43076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B9F0B-8496-B44A-8B98-89CBB17CF6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657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2EF5BD-C213-F941-88F1-F1872E29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7BEE9-B1A5-CC4A-A093-9562C6CC93E9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8E320-60EA-B945-8074-0CCE816C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E6D99-E94E-0F42-9DF8-ADB04513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B643-BF1D-9849-8EF4-1B6DF1B09F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17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CAB6380-0002-A844-8F54-59139CCE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1B295-047C-2A46-85AD-954E9ACD51EC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70D1770-ECD0-4045-9852-007C9D64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E106788-C777-1E47-B90A-40556FCC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147D2-6ECD-924A-9432-854D0AC99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87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1160850-DEAA-9241-8624-FC6CD85A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4454-FFA1-C04A-B8AF-82CC518FA2B6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013B0CD-EE58-2040-A150-5E5B9831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6E03AA6-3FD7-7040-BCDB-FC9B752E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CEFA-9395-5944-B4BC-518721D5BD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07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7C668AE8-8B8D-9F44-82AB-6637B300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E846-6B04-8D46-BCFB-4D8B7D2ED395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F14AC94-2538-2A41-A500-809D1A65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C876E338-F6C0-B74C-A347-E697BA39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D93B1-7EA8-324B-9DFD-56DAFB698F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808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B08A103-1354-EA4F-9795-4E3849DF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45D52-4C60-A54E-879D-351FA255456F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A3B6696A-CDBF-6C4E-B630-42D7F70E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9321D19-2C7D-DC40-95F4-5234F4E0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44B67-2247-DE45-82AE-D9542DE273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176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C3F1489-D46E-3746-8C5C-F542E1AA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6E0FD-8A67-574D-892E-1B57369541CC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486FC7F-4A1D-E44D-9591-9A209406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3BAB5D1-5CC2-2843-ACCC-3DBCD80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B11FF-245B-6B4D-9D29-C6423877BB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758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2B7D00F-40BC-CF4A-965A-B85A5EAD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8BC98-3D47-6C43-BA18-BA1C7D08ABA6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AA6FB72-8C91-5746-99F5-6C2B2160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DAB147D-24D8-4D42-B8D4-DF77A45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6D36E-D240-AE40-A721-D414FFE6B6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566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057E342E-01F2-D64F-8E9B-B3A9D543B5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5DBF8407-6B88-5842-9CD4-672C71C12B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BB291E-E04A-A04F-816A-933E1DB8B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BA5208-B495-5540-8C4C-542742260942}" type="datetime1">
              <a:rPr lang="it-IT" altLang="it-IT" smtClean="0"/>
              <a:t>19/04/23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F6D799-D80F-9044-97D3-2ECC7F362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Stefano Volpe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BA9A67-6315-794B-951E-87CD42DD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5B60DC-73F2-CE44-830F-DFA033EE22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B4B5782D-CEB3-084D-B014-756FBAA51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916" y="1052736"/>
            <a:ext cx="8458200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Grafico di un quoziente di polinomi</a:t>
            </a:r>
          </a:p>
        </p:txBody>
      </p:sp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934FC99C-6EF1-E945-B514-B83904018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5E23F6-8F9B-F949-A90A-DA10845F2CF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5363" name="Footer Placeholder 4">
            <a:extLst>
              <a:ext uri="{FF2B5EF4-FFF2-40B4-BE49-F238E27FC236}">
                <a16:creationId xmlns:a16="http://schemas.microsoft.com/office/drawing/2014/main" id="{E9E9BF87-F389-AC4C-A223-7B26AD56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FFD88B-0A31-534D-BAC9-0CE1A01A41AE}"/>
              </a:ext>
            </a:extLst>
          </p:cNvPr>
          <p:cNvSpPr txBox="1"/>
          <p:nvPr/>
        </p:nvSpPr>
        <p:spPr>
          <a:xfrm>
            <a:off x="1259632" y="2852936"/>
            <a:ext cx="69127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Un quoziente di polinomi prende anche il nome di </a:t>
            </a:r>
            <a:r>
              <a:rPr lang="it-IT" sz="2800" b="1" i="1" dirty="0"/>
              <a:t>funzione razionale fratta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0">
            <a:extLst>
              <a:ext uri="{FF2B5EF4-FFF2-40B4-BE49-F238E27FC236}">
                <a16:creationId xmlns:a16="http://schemas.microsoft.com/office/drawing/2014/main" id="{A3E5E129-690C-2F42-A837-3ED14F49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BB8BE-EBC6-064B-8317-716C80DE403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10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Footer Placeholder 11">
            <a:extLst>
              <a:ext uri="{FF2B5EF4-FFF2-40B4-BE49-F238E27FC236}">
                <a16:creationId xmlns:a16="http://schemas.microsoft.com/office/drawing/2014/main" id="{A22806D3-5956-E241-AF5F-690CAA14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33796" name="TextBox 18">
            <a:extLst>
              <a:ext uri="{FF2B5EF4-FFF2-40B4-BE49-F238E27FC236}">
                <a16:creationId xmlns:a16="http://schemas.microsoft.com/office/drawing/2014/main" id="{BC7904EF-F943-D446-A3FA-DD8057601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302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FF"/>
                </a:solidFill>
              </a:rPr>
              <a:t>Segno di </a:t>
            </a:r>
            <a:r>
              <a:rPr lang="it-IT" altLang="it-IT" sz="3200" b="1" dirty="0" err="1">
                <a:solidFill>
                  <a:srgbClr val="0000FF"/>
                </a:solidFill>
              </a:rPr>
              <a:t>f</a:t>
            </a:r>
            <a:r>
              <a:rPr lang="it-IT" altLang="it-IT" sz="3200" b="1" dirty="0">
                <a:solidFill>
                  <a:srgbClr val="0000FF"/>
                </a:solidFill>
              </a:rPr>
              <a:t>’(x) e crescita o decrescita di </a:t>
            </a:r>
            <a:r>
              <a:rPr lang="it-IT" altLang="it-IT" sz="3200" b="1" dirty="0" err="1">
                <a:solidFill>
                  <a:srgbClr val="0000FF"/>
                </a:solidFill>
              </a:rPr>
              <a:t>f</a:t>
            </a:r>
            <a:r>
              <a:rPr lang="it-IT" altLang="it-IT" sz="3200" b="1" dirty="0">
                <a:solidFill>
                  <a:srgbClr val="0000FF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66D0570-400A-DF47-894E-E67F172247C9}"/>
              </a:ext>
            </a:extLst>
          </p:cNvPr>
          <p:cNvGrpSpPr/>
          <p:nvPr/>
        </p:nvGrpSpPr>
        <p:grpSpPr>
          <a:xfrm>
            <a:off x="533400" y="1143000"/>
            <a:ext cx="8421688" cy="5464175"/>
            <a:chOff x="533400" y="1143000"/>
            <a:chExt cx="8421688" cy="5464175"/>
          </a:xfrm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FC15E027-4AB9-B24F-A5B5-2430789F4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1384" y="2590800"/>
              <a:ext cx="1462087" cy="262136"/>
            </a:xfrm>
            <a:prstGeom prst="rightArrow">
              <a:avLst>
                <a:gd name="adj1" fmla="val 57058"/>
                <a:gd name="adj2" fmla="val 50005"/>
              </a:avLst>
            </a:prstGeom>
            <a:solidFill>
              <a:srgbClr val="008943"/>
            </a:solidFill>
            <a:ln w="9525">
              <a:solidFill>
                <a:srgbClr val="008943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it-IT" altLang="it-IT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4D271979-EECD-EF41-9F7B-B714FD15C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513" y="5181600"/>
              <a:ext cx="1385887" cy="2636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943"/>
            </a:solidFill>
            <a:ln w="9525">
              <a:solidFill>
                <a:srgbClr val="008943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it-IT" altLang="it-IT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799" name="Picture 11" descr="Schermata 2016-02-02 alle 10.25.04.png">
              <a:extLst>
                <a:ext uri="{FF2B5EF4-FFF2-40B4-BE49-F238E27FC236}">
                  <a16:creationId xmlns:a16="http://schemas.microsoft.com/office/drawing/2014/main" id="{19690537-60E7-8E4C-9574-E262CC7ED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143000"/>
              <a:ext cx="20447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12" descr="Schermata 2016-02-02 alle 10.25.45.png">
              <a:extLst>
                <a:ext uri="{FF2B5EF4-FFF2-40B4-BE49-F238E27FC236}">
                  <a16:creationId xmlns:a16="http://schemas.microsoft.com/office/drawing/2014/main" id="{99AA016B-7E0A-B64C-A19D-EA85DAC1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143000"/>
              <a:ext cx="21526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14" descr="Schermata 2016-02-02 alle 10.30.36.png">
              <a:extLst>
                <a:ext uri="{FF2B5EF4-FFF2-40B4-BE49-F238E27FC236}">
                  <a16:creationId xmlns:a16="http://schemas.microsoft.com/office/drawing/2014/main" id="{82D49D72-68D8-FB4E-B282-B9D3AC0D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191000"/>
              <a:ext cx="3468688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12" descr="Schermata 2016-05-01 alle 19.11.48.png">
              <a:extLst>
                <a:ext uri="{FF2B5EF4-FFF2-40B4-BE49-F238E27FC236}">
                  <a16:creationId xmlns:a16="http://schemas.microsoft.com/office/drawing/2014/main" id="{792A4AAE-223E-8240-8360-A26CBCDC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114800"/>
              <a:ext cx="3567113" cy="241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661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0">
            <a:extLst>
              <a:ext uri="{FF2B5EF4-FFF2-40B4-BE49-F238E27FC236}">
                <a16:creationId xmlns:a16="http://schemas.microsoft.com/office/drawing/2014/main" id="{17AAF714-D630-9E45-BC17-4190DB78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C5772-EABD-5949-918F-8DC1536C51BE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11">
            <a:extLst>
              <a:ext uri="{FF2B5EF4-FFF2-40B4-BE49-F238E27FC236}">
                <a16:creationId xmlns:a16="http://schemas.microsoft.com/office/drawing/2014/main" id="{62D52AFD-59B2-1544-A579-783741AB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6867" name="TextBox 18">
            <a:extLst>
              <a:ext uri="{FF2B5EF4-FFF2-40B4-BE49-F238E27FC236}">
                <a16:creationId xmlns:a16="http://schemas.microsoft.com/office/drawing/2014/main" id="{0F6A1000-37DB-F945-8037-795B509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Segno di </a:t>
            </a:r>
            <a:r>
              <a:rPr lang="it-IT" altLang="it-IT" sz="3600" b="1" dirty="0" err="1">
                <a:solidFill>
                  <a:srgbClr val="0000FF"/>
                </a:solidFill>
              </a:rPr>
              <a:t>f</a:t>
            </a:r>
            <a:r>
              <a:rPr lang="it-IT" altLang="it-IT" sz="3600" b="1" dirty="0">
                <a:solidFill>
                  <a:srgbClr val="0000FF"/>
                </a:solidFill>
              </a:rPr>
              <a:t>"(x) e concavità del grafico di </a:t>
            </a:r>
            <a:r>
              <a:rPr lang="it-IT" altLang="it-IT" sz="3600" b="1" dirty="0" err="1">
                <a:solidFill>
                  <a:srgbClr val="0000FF"/>
                </a:solidFill>
              </a:rPr>
              <a:t>f</a:t>
            </a:r>
            <a:r>
              <a:rPr lang="it-IT" altLang="it-IT" sz="3600" b="1" dirty="0">
                <a:solidFill>
                  <a:srgbClr val="0000FF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DBCDF52-7A83-FB4B-912A-81859ABAA4AB}"/>
              </a:ext>
            </a:extLst>
          </p:cNvPr>
          <p:cNvGrpSpPr/>
          <p:nvPr/>
        </p:nvGrpSpPr>
        <p:grpSpPr>
          <a:xfrm>
            <a:off x="1603375" y="1058178"/>
            <a:ext cx="5937250" cy="5251450"/>
            <a:chOff x="1981200" y="1371600"/>
            <a:chExt cx="5937250" cy="5251450"/>
          </a:xfrm>
        </p:grpSpPr>
        <p:pic>
          <p:nvPicPr>
            <p:cNvPr id="36869" name="Picture 9" descr="Schermata 2016-01-27 alle 16.46.54.png">
              <a:extLst>
                <a:ext uri="{FF2B5EF4-FFF2-40B4-BE49-F238E27FC236}">
                  <a16:creationId xmlns:a16="http://schemas.microsoft.com/office/drawing/2014/main" id="{76557E38-EF91-FB4C-8A5B-BFE14DD39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447800"/>
              <a:ext cx="2311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12" descr="Schermata 2016-01-27 alle 16.46.09.png">
              <a:extLst>
                <a:ext uri="{FF2B5EF4-FFF2-40B4-BE49-F238E27FC236}">
                  <a16:creationId xmlns:a16="http://schemas.microsoft.com/office/drawing/2014/main" id="{D48E60D2-52DD-CB4F-97C7-EE5FA38F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371600"/>
              <a:ext cx="23495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6781D38D-703B-E14B-8A8C-E771AAFFD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2590800"/>
              <a:ext cx="1066800" cy="304800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008943"/>
            </a:solidFill>
            <a:ln w="9525">
              <a:solidFill>
                <a:srgbClr val="008943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pic>
          <p:nvPicPr>
            <p:cNvPr id="36872" name="Picture 14" descr="Schermata 2016-01-27 alle 17.02.32.png">
              <a:extLst>
                <a:ext uri="{FF2B5EF4-FFF2-40B4-BE49-F238E27FC236}">
                  <a16:creationId xmlns:a16="http://schemas.microsoft.com/office/drawing/2014/main" id="{1A00A27D-6F1A-B146-BC27-48D2DBCA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114800"/>
              <a:ext cx="2279650" cy="250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15" descr="Schermata 2016-01-27 alle 17.02.21.png">
              <a:extLst>
                <a:ext uri="{FF2B5EF4-FFF2-40B4-BE49-F238E27FC236}">
                  <a16:creationId xmlns:a16="http://schemas.microsoft.com/office/drawing/2014/main" id="{E3415DA5-29C8-E949-9A3D-B09BF780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962400"/>
              <a:ext cx="18288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54323A5B-D758-5A45-A8D7-E45A91F7B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181600"/>
              <a:ext cx="1219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943"/>
            </a:solidFill>
            <a:ln w="9525">
              <a:solidFill>
                <a:srgbClr val="008943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16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342106CD-721B-014D-93C5-8DDE96A0B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7560840" cy="1369726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Studiare il grafico di un quoziente di polinomi</a:t>
            </a:r>
          </a:p>
        </p:txBody>
      </p:sp>
      <p:sp>
        <p:nvSpPr>
          <p:cNvPr id="33794" name="Slide Number Placeholder 4">
            <a:extLst>
              <a:ext uri="{FF2B5EF4-FFF2-40B4-BE49-F238E27FC236}">
                <a16:creationId xmlns:a16="http://schemas.microsoft.com/office/drawing/2014/main" id="{0E810B91-D15B-884D-8BF4-3ACA61F8C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C625E3-8AEF-6740-A49D-1FA14641592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3795" name="Footer Placeholder 5">
            <a:extLst>
              <a:ext uri="{FF2B5EF4-FFF2-40B4-BE49-F238E27FC236}">
                <a16:creationId xmlns:a16="http://schemas.microsoft.com/office/drawing/2014/main" id="{08F9C8E0-3E9D-6B4A-BC4F-409F27D0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0BBF260-E8FB-E442-8AD9-DDBB7EE58D7E}"/>
              </a:ext>
            </a:extLst>
          </p:cNvPr>
          <p:cNvSpPr/>
          <p:nvPr/>
        </p:nvSpPr>
        <p:spPr>
          <a:xfrm>
            <a:off x="1727684" y="3218118"/>
            <a:ext cx="56886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800" b="1" dirty="0"/>
              <a:t>Studiare il grafico della funzione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907A94-DF29-7449-B28B-83750A19DB89}"/>
              </a:ext>
            </a:extLst>
          </p:cNvPr>
          <p:cNvSpPr txBox="1"/>
          <p:nvPr/>
        </p:nvSpPr>
        <p:spPr>
          <a:xfrm>
            <a:off x="2555776" y="242088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8943"/>
                </a:solidFill>
              </a:rPr>
              <a:t>Un primo esempio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C1AD9DB-8FEE-7E45-9CE9-E54D4D783AA6}"/>
                  </a:ext>
                </a:extLst>
              </p:cNvPr>
              <p:cNvSpPr txBox="1"/>
              <p:nvPr/>
            </p:nvSpPr>
            <p:spPr>
              <a:xfrm>
                <a:off x="3560068" y="3955788"/>
                <a:ext cx="2023864" cy="1093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C1AD9DB-8FEE-7E45-9CE9-E54D4D783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068" y="3955788"/>
                <a:ext cx="2023864" cy="1093056"/>
              </a:xfrm>
              <a:prstGeom prst="rect">
                <a:avLst/>
              </a:prstGeom>
              <a:blipFill>
                <a:blip r:embed="rId2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630AB0A-9ED9-9F4D-8731-B4C2963A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F0B35B-A0DD-2E41-B748-6D460F00CD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Footer Placeholder 11">
            <a:extLst>
              <a:ext uri="{FF2B5EF4-FFF2-40B4-BE49-F238E27FC236}">
                <a16:creationId xmlns:a16="http://schemas.microsoft.com/office/drawing/2014/main" id="{1A2754B0-B4B7-E24C-8954-33DBD5C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36868" name="TextBox 18">
            <a:extLst>
              <a:ext uri="{FF2B5EF4-FFF2-40B4-BE49-F238E27FC236}">
                <a16:creationId xmlns:a16="http://schemas.microsoft.com/office/drawing/2014/main" id="{69CF0D5E-C326-204E-98A7-3B6F712C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26" y="250545"/>
            <a:ext cx="8604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1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Prime caratteristiche della funzione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7C7134-87D6-0A41-BA15-1A05C5E48C0C}"/>
              </a:ext>
            </a:extLst>
          </p:cNvPr>
          <p:cNvSpPr txBox="1"/>
          <p:nvPr/>
        </p:nvSpPr>
        <p:spPr>
          <a:xfrm>
            <a:off x="1576846" y="2037324"/>
            <a:ext cx="623551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Determino il dominio della funzione</a:t>
            </a:r>
            <a:b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Denominatore =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 = 0 per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b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dominio è l’insieme </a:t>
            </a:r>
            <a:r>
              <a:rPr lang="it-I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escluso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50C0E4C7-99D1-0843-BA7F-D741E85D599F}"/>
                  </a:ext>
                </a:extLst>
              </p:cNvPr>
              <p:cNvSpPr/>
              <p:nvPr/>
            </p:nvSpPr>
            <p:spPr>
              <a:xfrm>
                <a:off x="1576846" y="3576517"/>
                <a:ext cx="6379529" cy="26971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Determino il grado della funzione</a:t>
                </a:r>
              </a:p>
              <a:p>
                <a:pPr>
                  <a:tabLst>
                    <a:tab pos="2976563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2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it-IT" sz="2800" b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tabLst>
                    <a:tab pos="2976563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⇕</m:t>
                      </m:r>
                    </m:oMath>
                  </m:oMathPara>
                </a14:m>
                <a:endParaRPr 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tabLst>
                    <a:tab pos="2976563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𝒙𝒚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it-IT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tabLst>
                    <a:tab pos="2976563" algn="l"/>
                  </a:tabLst>
                </a:pPr>
                <a:r>
                  <a:rPr lang="it-IT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Funzione algebrica di </a:t>
                </a:r>
                <a:r>
                  <a:rPr lang="it-IT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it-IT" sz="28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it-IT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grado</a:t>
                </a:r>
              </a:p>
              <a:p>
                <a:pPr algn="ctr">
                  <a:tabLst>
                    <a:tab pos="2976563" algn="l"/>
                  </a:tabLst>
                </a:pPr>
                <a:r>
                  <a:rPr lang="it-IT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Il grafico è un’iperbole</a:t>
                </a: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50C0E4C7-99D1-0843-BA7F-D741E85D59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846" y="3576517"/>
                <a:ext cx="6379529" cy="2697149"/>
              </a:xfrm>
              <a:prstGeom prst="rect">
                <a:avLst/>
              </a:prstGeom>
              <a:blipFill>
                <a:blip r:embed="rId2"/>
                <a:stretch>
                  <a:fillRect l="-1590" t="-2347" b="-56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27D5307-2C0F-1849-AA55-41523872465A}"/>
                  </a:ext>
                </a:extLst>
              </p:cNvPr>
              <p:cNvSpPr txBox="1"/>
              <p:nvPr/>
            </p:nvSpPr>
            <p:spPr>
              <a:xfrm>
                <a:off x="3347864" y="777797"/>
                <a:ext cx="2023864" cy="1093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27D5307-2C0F-1849-AA55-415238724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777797"/>
                <a:ext cx="2023864" cy="1093056"/>
              </a:xfrm>
              <a:prstGeom prst="rect">
                <a:avLst/>
              </a:prstGeom>
              <a:blipFill>
                <a:blip r:embed="rId3"/>
                <a:stretch>
                  <a:fillRect l="-629" b="-68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35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630AB0A-9ED9-9F4D-8731-B4C2963A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F0B35B-A0DD-2E41-B748-6D460F00CD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Footer Placeholder 11">
            <a:extLst>
              <a:ext uri="{FF2B5EF4-FFF2-40B4-BE49-F238E27FC236}">
                <a16:creationId xmlns:a16="http://schemas.microsoft.com/office/drawing/2014/main" id="{1A2754B0-B4B7-E24C-8954-33DBD5C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21951" y="6580560"/>
            <a:ext cx="2771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36868" name="TextBox 18">
            <a:extLst>
              <a:ext uri="{FF2B5EF4-FFF2-40B4-BE49-F238E27FC236}">
                <a16:creationId xmlns:a16="http://schemas.microsoft.com/office/drawing/2014/main" id="{69CF0D5E-C326-204E-98A7-3B6F712C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46365"/>
            <a:ext cx="2736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2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Asintoti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381B8A1-363F-9449-BC8A-00A01BBAC341}"/>
                  </a:ext>
                </a:extLst>
              </p:cNvPr>
              <p:cNvSpPr txBox="1"/>
              <p:nvPr/>
            </p:nvSpPr>
            <p:spPr>
              <a:xfrm>
                <a:off x="267902" y="690730"/>
                <a:ext cx="5007796" cy="18257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981075"/>
                <a:r>
                  <a:rPr lang="it-IT" sz="2000" b="1" dirty="0">
                    <a:solidFill>
                      <a:srgbClr val="FF0000"/>
                    </a:solidFill>
                  </a:rPr>
                  <a:t>Asintoto verticale</a:t>
                </a:r>
              </a:p>
              <a:p>
                <a:r>
                  <a:rPr lang="it-IT" sz="2000" b="1" dirty="0"/>
                  <a:t>Il numero escluso dal dominio è </a:t>
                </a:r>
                <a:r>
                  <a:rPr lang="it-IT" sz="2000" b="1" dirty="0">
                    <a:solidFill>
                      <a:srgbClr val="FF0000"/>
                    </a:solidFill>
                  </a:rPr>
                  <a:t>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func>
                    </m:oMath>
                  </m:oMathPara>
                </a14:m>
                <a:endParaRPr lang="it-IT" sz="2000" b="1" dirty="0"/>
              </a:p>
              <a:p>
                <a:endParaRPr lang="it-IT" sz="800" b="1" dirty="0"/>
              </a:p>
              <a:p>
                <a:r>
                  <a:rPr lang="it-IT" sz="2000" b="1" dirty="0"/>
                  <a:t>Asintoto verticale di equazione: </a:t>
                </a:r>
                <a:r>
                  <a:rPr lang="it-IT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it-IT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381B8A1-363F-9449-BC8A-00A01BBAC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02" y="690730"/>
                <a:ext cx="5007796" cy="1825756"/>
              </a:xfrm>
              <a:prstGeom prst="rect">
                <a:avLst/>
              </a:prstGeom>
              <a:blipFill>
                <a:blip r:embed="rId2"/>
                <a:stretch>
                  <a:fillRect l="-1266" t="-1379" b="-2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6D2A37B-A290-6A41-A0D2-FA5F367312EF}"/>
                  </a:ext>
                </a:extLst>
              </p:cNvPr>
              <p:cNvSpPr txBox="1"/>
              <p:nvPr/>
            </p:nvSpPr>
            <p:spPr>
              <a:xfrm>
                <a:off x="224000" y="2583902"/>
                <a:ext cx="5051697" cy="30293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rgbClr val="FF0000"/>
                    </a:solidFill>
                  </a:rPr>
                  <a:t>Asintoto obliquo di equazione </a:t>
                </a:r>
                <a:r>
                  <a:rPr lang="it-IT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it-IT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it-IT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it-IT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it-IT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it-IT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sz="2000" b="1" dirty="0">
                    <a:solidFill>
                      <a:schemeClr val="tx1"/>
                    </a:solidFill>
                  </a:rPr>
                  <a:t>Dominio illimitato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f>
                            <m:f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</m:t>
                          </m:r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</m:oMath>
                  </m:oMathPara>
                </a14:m>
                <a:endParaRPr lang="it-IT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it-IT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</a:rPr>
                                    <m:t>𝒎𝒙</m:t>
                                  </m:r>
                                </m:e>
                              </m:d>
                            </m:e>
                          </m:func>
                          <m:r>
                            <a:rPr lang="it-IT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</m:oMath>
                  </m:oMathPara>
                </a14:m>
                <a:endParaRPr lang="it-IT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it-IT" sz="2000" b="1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it-IT" sz="200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→∞</m:t>
                          </m:r>
                        </m:lim>
                      </m:limLow>
                      <m:f>
                        <m:fPr>
                          <m:ctrlPr>
                            <a:rPr lang="it-IT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it-IT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it-IT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it-IT" sz="2000" b="1" dirty="0">
                  <a:solidFill>
                    <a:schemeClr val="tx1"/>
                  </a:solidFill>
                </a:endParaRPr>
              </a:p>
              <a:p>
                <a:endParaRPr lang="it-IT" sz="800" b="1" dirty="0">
                  <a:solidFill>
                    <a:schemeClr val="tx1"/>
                  </a:solidFill>
                </a:endParaRPr>
              </a:p>
              <a:p>
                <a:r>
                  <a:rPr lang="it-IT" sz="2000" b="1" dirty="0">
                    <a:solidFill>
                      <a:schemeClr val="tx1"/>
                    </a:solidFill>
                  </a:rPr>
                  <a:t>Asintoto obliquo di equazione: </a:t>
                </a:r>
                <a:r>
                  <a:rPr lang="it-IT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x + </a:t>
                </a:r>
                <a:r>
                  <a:rPr lang="it-IT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6D2A37B-A290-6A41-A0D2-FA5F36731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00" y="2583902"/>
                <a:ext cx="5051697" cy="3029355"/>
              </a:xfrm>
              <a:prstGeom prst="rect">
                <a:avLst/>
              </a:prstGeom>
              <a:blipFill>
                <a:blip r:embed="rId3"/>
                <a:stretch>
                  <a:fillRect l="-1256" t="-833" b="-8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8A85A2CF-9333-B044-ABC2-B264672F4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07320"/>
            <a:ext cx="3250704" cy="4511724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A6FFE0-6D16-AE4E-9534-EDEC03EF643D}"/>
              </a:ext>
            </a:extLst>
          </p:cNvPr>
          <p:cNvSpPr txBox="1"/>
          <p:nvPr/>
        </p:nvSpPr>
        <p:spPr>
          <a:xfrm>
            <a:off x="2749849" y="5786693"/>
            <a:ext cx="4611631" cy="830997"/>
          </a:xfrm>
          <a:prstGeom prst="rect">
            <a:avLst/>
          </a:prstGeom>
          <a:solidFill>
            <a:srgbClr val="F6FF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Gli asintoti </a:t>
            </a:r>
            <a:r>
              <a:rPr lang="it-IT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</a:t>
            </a:r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sono perpendicolari, perciò l’iperbole </a:t>
            </a:r>
            <a:r>
              <a:rPr lang="it-IT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</a:t>
            </a:r>
            <a:r>
              <a:rPr 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è equilatera</a:t>
            </a:r>
          </a:p>
        </p:txBody>
      </p:sp>
    </p:spTree>
    <p:extLst>
      <p:ext uri="{BB962C8B-B14F-4D97-AF65-F5344CB8AC3E}">
        <p14:creationId xmlns:p14="http://schemas.microsoft.com/office/powerpoint/2010/main" val="264398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81A2D4F3-97E1-9F4B-9167-AD19C0CE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11EA1-5E3F-AC4D-890D-E309769AA1C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Footer Placeholder 11">
            <a:extLst>
              <a:ext uri="{FF2B5EF4-FFF2-40B4-BE49-F238E27FC236}">
                <a16:creationId xmlns:a16="http://schemas.microsoft.com/office/drawing/2014/main" id="{936A91F7-5994-9F48-B237-6F562139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771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TextBox 18">
                <a:extLst>
                  <a:ext uri="{FF2B5EF4-FFF2-40B4-BE49-F238E27FC236}">
                    <a16:creationId xmlns:a16="http://schemas.microsoft.com/office/drawing/2014/main" id="{DECA639D-570B-1043-87E6-B576FD111D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116632"/>
                <a:ext cx="6629400" cy="1073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3600" b="1" dirty="0">
                    <a:solidFill>
                      <a:srgbClr val="0000FF"/>
                    </a:solidFill>
                  </a:rPr>
                  <a:t>3. Segno di </a:t>
                </a:r>
                <a14:m>
                  <m:oMath xmlns:m="http://schemas.openxmlformats.org/officeDocument/2006/math">
                    <m:r>
                      <a:rPr lang="it-IT" altLang="it-IT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it-IT" altLang="it-IT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4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4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it-IT" sz="4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it-IT" sz="4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it-IT" sz="4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it-IT" altLang="it-IT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892" name="TextBox 18">
                <a:extLst>
                  <a:ext uri="{FF2B5EF4-FFF2-40B4-BE49-F238E27FC236}">
                    <a16:creationId xmlns:a16="http://schemas.microsoft.com/office/drawing/2014/main" id="{DECA639D-570B-1043-87E6-B576FD111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116632"/>
                <a:ext cx="6629400" cy="1073692"/>
              </a:xfrm>
              <a:prstGeom prst="rect">
                <a:avLst/>
              </a:prstGeom>
              <a:blipFill>
                <a:blip r:embed="rId2"/>
                <a:stretch>
                  <a:fillRect l="-2677" b="-58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893" name="TextBox 10">
                <a:extLst>
                  <a:ext uri="{FF2B5EF4-FFF2-40B4-BE49-F238E27FC236}">
                    <a16:creationId xmlns:a16="http://schemas.microsoft.com/office/drawing/2014/main" id="{F9E6707E-9450-8B46-9E8F-9D23FFF3F9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520" y="1228468"/>
                <a:ext cx="7924800" cy="120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361950" indent="-309563" eaLnBrk="1" hangingPunct="1">
                  <a:buAutoNum type="alphaLcPeriod"/>
                </a:pPr>
                <a:r>
                  <a:rPr lang="it-IT" altLang="it-IT" b="1" dirty="0"/>
                  <a:t>Studio il segno del numeratore </a:t>
                </a:r>
                <a14:m>
                  <m:oMath xmlns:m="http://schemas.openxmlformats.org/officeDocument/2006/math">
                    <m:r>
                      <a:rPr lang="it-IT" altLang="it-IT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it-IT" altLang="it-IT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it-IT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361950" indent="-309563" eaLnBrk="1" hangingPunct="1">
                  <a:buAutoNum type="alphaLcPeriod"/>
                </a:pPr>
                <a:r>
                  <a:rPr lang="it-IT" altLang="it-IT" b="1" dirty="0"/>
                  <a:t>Studio il segno del denominatore </a:t>
                </a:r>
                <a14:m>
                  <m:oMath xmlns:m="http://schemas.openxmlformats.org/officeDocument/2006/math">
                    <m:r>
                      <a:rPr lang="it-IT" altLang="it-IT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it-IT" altLang="it-IT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it-IT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it-IT" altLang="it-IT" b="1" dirty="0"/>
              </a:p>
              <a:p>
                <a:pPr marL="361950" indent="-309563" eaLnBrk="1" hangingPunct="1"/>
                <a:r>
                  <a:rPr lang="it-IT" altLang="it-IT" b="1" dirty="0"/>
                  <a:t>c</a:t>
                </a:r>
                <a:r>
                  <a:rPr lang="it-IT" altLang="it-IT" b="1" dirty="0">
                    <a:cs typeface="Times New Roman" panose="02020603050405020304" pitchFamily="18" charset="0"/>
                  </a:rPr>
                  <a:t>. Determino </a:t>
                </a:r>
                <a:r>
                  <a:rPr lang="it-IT" altLang="it-IT" b="1" dirty="0"/>
                  <a:t>il segno del quoziente y. </a:t>
                </a:r>
              </a:p>
            </p:txBody>
          </p:sp>
        </mc:Choice>
        <mc:Fallback xmlns="">
          <p:sp>
            <p:nvSpPr>
              <p:cNvPr id="37893" name="TextBox 10">
                <a:extLst>
                  <a:ext uri="{FF2B5EF4-FFF2-40B4-BE49-F238E27FC236}">
                    <a16:creationId xmlns:a16="http://schemas.microsoft.com/office/drawing/2014/main" id="{F9E6707E-9450-8B46-9E8F-9D23FFF3F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228468"/>
                <a:ext cx="7924800" cy="1208664"/>
              </a:xfrm>
              <a:prstGeom prst="rect">
                <a:avLst/>
              </a:prstGeom>
              <a:blipFill>
                <a:blip r:embed="rId3"/>
                <a:stretch>
                  <a:fillRect l="-480" t="-2083" b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F90C30F8-E6F0-B34A-9B84-409DF5992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2060848"/>
            <a:ext cx="2088232" cy="21131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23C5E5-8D47-654B-B867-04DE3F6C4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10" y="4301630"/>
            <a:ext cx="2084864" cy="21282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143C17A-9D16-1941-B2F0-3F3465AC5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5" y="2509706"/>
            <a:ext cx="4111303" cy="34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4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FF54CFA0-9985-4246-8991-5CF8B84A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53836" y="6446197"/>
            <a:ext cx="370384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04D8E9-A7F2-A74A-9314-A21D72F621D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Footer Placeholder 11">
            <a:extLst>
              <a:ext uri="{FF2B5EF4-FFF2-40B4-BE49-F238E27FC236}">
                <a16:creationId xmlns:a16="http://schemas.microsoft.com/office/drawing/2014/main" id="{8186875A-965C-4842-88AD-79F0888A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16" name="TextBox 18">
                <a:extLst>
                  <a:ext uri="{FF2B5EF4-FFF2-40B4-BE49-F238E27FC236}">
                    <a16:creationId xmlns:a16="http://schemas.microsoft.com/office/drawing/2014/main" id="{CED9886E-1DF3-144E-B982-4ECF1C790C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" y="533542"/>
                <a:ext cx="6629400" cy="1055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3600" b="1" dirty="0">
                    <a:solidFill>
                      <a:srgbClr val="0000FF"/>
                    </a:solidFill>
                  </a:rPr>
                  <a:t>4</a:t>
                </a:r>
                <a:r>
                  <a:rPr lang="it-IT" altLang="it-IT" sz="3600" b="1" i="1" dirty="0">
                    <a:solidFill>
                      <a:srgbClr val="0000FF"/>
                    </a:solidFill>
                  </a:rPr>
                  <a:t>. </a:t>
                </a:r>
                <a:r>
                  <a:rPr lang="it-IT" altLang="it-IT" sz="3600" b="1" dirty="0">
                    <a:solidFill>
                      <a:srgbClr val="0000FF"/>
                    </a:solidFill>
                  </a:rPr>
                  <a:t>Segno di </a:t>
                </a:r>
                <a14:m>
                  <m:oMath xmlns:m="http://schemas.openxmlformats.org/officeDocument/2006/math">
                    <m:r>
                      <a:rPr lang="it-IT" altLang="it-IT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it-IT" altLang="it-IT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f>
                      <m:fPr>
                        <m:ctrlPr>
                          <a:rPr lang="it-IT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it-IT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it-IT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it-IT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it-IT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3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it-IT" sz="3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it-IT" sz="3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d>
                          </m:e>
                          <m:sup>
                            <m:r>
                              <a:rPr lang="it-IT" sz="3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it-IT" altLang="it-IT" sz="38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916" name="TextBox 18">
                <a:extLst>
                  <a:ext uri="{FF2B5EF4-FFF2-40B4-BE49-F238E27FC236}">
                    <a16:creationId xmlns:a16="http://schemas.microsoft.com/office/drawing/2014/main" id="{CED9886E-1DF3-144E-B982-4ECF1C790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" y="533542"/>
                <a:ext cx="6629400" cy="1055674"/>
              </a:xfrm>
              <a:prstGeom prst="rect">
                <a:avLst/>
              </a:prstGeom>
              <a:blipFill>
                <a:blip r:embed="rId2"/>
                <a:stretch>
                  <a:fillRect l="-2677" b="-11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39FFB-CFC0-1C43-90BA-1F49BD798EB9}"/>
                  </a:ext>
                </a:extLst>
              </p:cNvPr>
              <p:cNvSpPr txBox="1"/>
              <p:nvPr/>
            </p:nvSpPr>
            <p:spPr>
              <a:xfrm>
                <a:off x="562172" y="1589216"/>
                <a:ext cx="7200800" cy="1217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361950" indent="-309563" eaLnBrk="1" hangingPunct="1">
                  <a:buAutoNum type="alphaLcPeriod"/>
                </a:pPr>
                <a:r>
                  <a:rPr lang="it-IT" altLang="it-IT" b="1" dirty="0"/>
                  <a:t>Studio il segno del numeratore </a:t>
                </a:r>
                <a14:m>
                  <m:oMath xmlns:m="http://schemas.openxmlformats.org/officeDocument/2006/math">
                    <m:r>
                      <a:rPr lang="it-IT" altLang="it-IT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it-IT" altLang="it-IT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it-IT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it-IT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it-IT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it-IT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it-IT" b="1" dirty="0">
                  <a:cs typeface="Times New Roman" panose="02020603050405020304" pitchFamily="18" charset="0"/>
                </a:endParaRPr>
              </a:p>
              <a:p>
                <a:pPr marL="361950" indent="-309563" eaLnBrk="1" hangingPunct="1">
                  <a:buAutoNum type="alphaLcPeriod"/>
                </a:pPr>
                <a:r>
                  <a:rPr lang="it-IT" altLang="it-IT" b="1" dirty="0"/>
                  <a:t>Studio il segno del denominatore </a:t>
                </a:r>
                <a14:m>
                  <m:oMath xmlns:m="http://schemas.openxmlformats.org/officeDocument/2006/math">
                    <m:r>
                      <a:rPr lang="it-IT" altLang="it-IT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it-IT" altLang="it-IT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alt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altLang="it-I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altLang="it-IT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altLang="it-IT" b="1" dirty="0"/>
              </a:p>
              <a:p>
                <a:pPr marL="361950" indent="-309563" eaLnBrk="1" hangingPunct="1"/>
                <a:r>
                  <a:rPr lang="it-IT" altLang="it-IT" b="1" dirty="0"/>
                  <a:t>c</a:t>
                </a:r>
                <a:r>
                  <a:rPr lang="it-IT" altLang="it-IT" b="1" dirty="0">
                    <a:cs typeface="Times New Roman" panose="02020603050405020304" pitchFamily="18" charset="0"/>
                  </a:rPr>
                  <a:t>. Determino </a:t>
                </a:r>
                <a:r>
                  <a:rPr lang="it-IT" altLang="it-IT" b="1" dirty="0"/>
                  <a:t>il segno del quoziente </a:t>
                </a:r>
                <a:r>
                  <a:rPr lang="it-IT" altLang="it-IT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y’</a:t>
                </a:r>
                <a:r>
                  <a:rPr lang="it-IT" altLang="it-IT" b="1" dirty="0"/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39FFB-CFC0-1C43-90BA-1F49BD798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72" y="1589216"/>
                <a:ext cx="7200800" cy="1217000"/>
              </a:xfrm>
              <a:prstGeom prst="rect">
                <a:avLst/>
              </a:prstGeom>
              <a:blipFill>
                <a:blip r:embed="rId3"/>
                <a:stretch>
                  <a:fillRect l="-528" t="-2062" b="-103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D59221A2-59DB-C34A-9ED8-D837FA0BF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58021"/>
            <a:ext cx="2173734" cy="19811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C721C01-E711-3E45-AB55-D34CC9FF2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"/>
          <a:stretch/>
        </p:blipFill>
        <p:spPr>
          <a:xfrm>
            <a:off x="6570322" y="4584599"/>
            <a:ext cx="2156612" cy="20196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94607B-6EB9-D84B-8EEE-3CADFDBAE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22809"/>
            <a:ext cx="5074539" cy="33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5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E3F4DB9-9EDC-1542-BD33-1C514F3A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19FA58-1007-DA41-894E-9909DE04C38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9939" name="Footer Placeholder 11">
            <a:extLst>
              <a:ext uri="{FF2B5EF4-FFF2-40B4-BE49-F238E27FC236}">
                <a16:creationId xmlns:a16="http://schemas.microsoft.com/office/drawing/2014/main" id="{791975C2-59BB-1F46-B786-E3643251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771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39940" name="TextBox 18">
            <a:extLst>
              <a:ext uri="{FF2B5EF4-FFF2-40B4-BE49-F238E27FC236}">
                <a16:creationId xmlns:a16="http://schemas.microsoft.com/office/drawing/2014/main" id="{4339F391-7EC1-4E46-AED7-FE8AFF83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7541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5. Riassumo tutte le informazioni</a:t>
            </a:r>
            <a:endParaRPr lang="it-IT" altLang="it-IT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D59A0-1ED9-B743-AEB0-D93D193ABC28}"/>
              </a:ext>
            </a:extLst>
          </p:cNvPr>
          <p:cNvSpPr txBox="1"/>
          <p:nvPr/>
        </p:nvSpPr>
        <p:spPr>
          <a:xfrm>
            <a:off x="493226" y="1183255"/>
            <a:ext cx="8327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grafico della funzione è un’iperbole, che non ha flessi, perciò non studio il segno di y’’.</a:t>
            </a:r>
          </a:p>
          <a:p>
            <a:pPr eaLnBrk="1" hangingPunct="1"/>
            <a:r>
              <a:rPr lang="it-IT" altLang="it-IT" b="1" dirty="0"/>
              <a:t>Riassumo in un unico schema il segno di y e y’.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2718D2-EF8B-5C41-B548-8AFF82E22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7754"/>
          <a:stretch/>
        </p:blipFill>
        <p:spPr>
          <a:xfrm>
            <a:off x="1725855" y="2659807"/>
            <a:ext cx="5139928" cy="24802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2F3BB6-B9BD-1144-89AC-1FC59507625A}"/>
              </a:ext>
            </a:extLst>
          </p:cNvPr>
          <p:cNvSpPr txBox="1"/>
          <p:nvPr/>
        </p:nvSpPr>
        <p:spPr>
          <a:xfrm>
            <a:off x="1259632" y="5486595"/>
            <a:ext cx="623901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Equazioni degli asintoti: 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/>
              <a:t>e 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x + 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it-IT" sz="2400" b="1" dirty="0">
                <a:cs typeface="Arial" panose="020B0604020202020204" pitchFamily="34" charset="0"/>
              </a:rPr>
              <a:t>Centro di simmetria: 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(2, 4)</a:t>
            </a:r>
          </a:p>
        </p:txBody>
      </p:sp>
    </p:spTree>
    <p:extLst>
      <p:ext uri="{BB962C8B-B14F-4D97-AF65-F5344CB8AC3E}">
        <p14:creationId xmlns:p14="http://schemas.microsoft.com/office/powerpoint/2010/main" val="26755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65B82495-0ADE-FB47-868A-BABA8D2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6EB63-48B5-CA44-BEC1-F7A7EB15F9A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Footer Placeholder 11">
            <a:extLst>
              <a:ext uri="{FF2B5EF4-FFF2-40B4-BE49-F238E27FC236}">
                <a16:creationId xmlns:a16="http://schemas.microsoft.com/office/drawing/2014/main" id="{30D14FEE-8D60-1F47-911E-0F281DA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41988" name="TextBox 18">
            <a:extLst>
              <a:ext uri="{FF2B5EF4-FFF2-40B4-BE49-F238E27FC236}">
                <a16:creationId xmlns:a16="http://schemas.microsoft.com/office/drawing/2014/main" id="{CF741DA4-A970-F640-8627-D612A649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05" y="145146"/>
            <a:ext cx="86867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1950" indent="-361950" eaLnBrk="1" hangingPunct="1">
              <a:buFont typeface="+mj-lt"/>
              <a:buAutoNum type="arabicPeriod" startAt="6"/>
            </a:pP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Calcolo le coordinate dei punti notevoli, in cui valgono zero </a:t>
            </a:r>
            <a:r>
              <a:rPr lang="it-IT" altLang="it-IT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 </a:t>
            </a:r>
            <a:r>
              <a:rPr lang="it-IT" altLang="it-IT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 sz="3600" b="1" dirty="0">
              <a:solidFill>
                <a:srgbClr val="0000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0C21FB7-3403-FD43-8BA1-06E0F9A60501}"/>
              </a:ext>
            </a:extLst>
          </p:cNvPr>
          <p:cNvGrpSpPr/>
          <p:nvPr/>
        </p:nvGrpSpPr>
        <p:grpSpPr>
          <a:xfrm>
            <a:off x="524315" y="1421412"/>
            <a:ext cx="7478387" cy="5071463"/>
            <a:chOff x="524315" y="1421412"/>
            <a:chExt cx="7478387" cy="50714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90" name="TextBox 6">
                  <a:extLst>
                    <a:ext uri="{FF2B5EF4-FFF2-40B4-BE49-F238E27FC236}">
                      <a16:creationId xmlns:a16="http://schemas.microsoft.com/office/drawing/2014/main" id="{A75C3C44-CE7B-6F4B-B459-9A531214DD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16295" y="5156932"/>
                  <a:ext cx="5353203" cy="13359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O(0; 0)     </a:t>
                  </a:r>
                  <a:r>
                    <a:rPr lang="it-IT" altLang="it-IT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altLang="it-IT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0   ,  </a:t>
                  </a:r>
                  <a:r>
                    <a:rPr lang="it-IT" altLang="it-IT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it-IT" altLang="it-IT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it-IT" altLang="it-IT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eaLnBrk="1" hangingPunct="1"/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A(4; 8)     </a:t>
                  </a:r>
                  <a:r>
                    <a:rPr lang="it-IT" altLang="it-IT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altLang="it-IT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2   ,  </a:t>
                  </a:r>
                  <a:r>
                    <a:rPr lang="it-IT" altLang="it-IT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it-IT" altLang="it-IT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it-IT" altLang="it-IT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it-IT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a14:m>
                  <a:endParaRPr lang="it-IT" altLang="it-IT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990" name="TextBox 6">
                  <a:extLst>
                    <a:ext uri="{FF2B5EF4-FFF2-40B4-BE49-F238E27FC236}">
                      <a16:creationId xmlns:a16="http://schemas.microsoft.com/office/drawing/2014/main" id="{A75C3C44-CE7B-6F4B-B459-9A531214D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16295" y="5156932"/>
                  <a:ext cx="5353203" cy="1335943"/>
                </a:xfrm>
                <a:prstGeom prst="rect">
                  <a:avLst/>
                </a:prstGeom>
                <a:blipFill>
                  <a:blip r:embed="rId2"/>
                  <a:stretch>
                    <a:fillRect l="-1655" b="-1887"/>
                  </a:stretch>
                </a:blipFill>
                <a:ln>
                  <a:noFill/>
                </a:ln>
                <a:ex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ttangolo 7">
                  <a:extLst>
                    <a:ext uri="{FF2B5EF4-FFF2-40B4-BE49-F238E27FC236}">
                      <a16:creationId xmlns:a16="http://schemas.microsoft.com/office/drawing/2014/main" id="{90E2853D-ED1A-B140-92D3-40ADA4160012}"/>
                    </a:ext>
                  </a:extLst>
                </p:cNvPr>
                <p:cNvSpPr/>
                <p:nvPr/>
              </p:nvSpPr>
              <p:spPr>
                <a:xfrm>
                  <a:off x="524315" y="2990323"/>
                  <a:ext cx="1805302" cy="9679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altLang="it-IT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altLang="it-IT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8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8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it-IT" sz="28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it-IT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it-IT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it-IT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ttangolo 7">
                  <a:extLst>
                    <a:ext uri="{FF2B5EF4-FFF2-40B4-BE49-F238E27FC236}">
                      <a16:creationId xmlns:a16="http://schemas.microsoft.com/office/drawing/2014/main" id="{90E2853D-ED1A-B140-92D3-40ADA41600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15" y="2990323"/>
                  <a:ext cx="1805302" cy="967957"/>
                </a:xfrm>
                <a:prstGeom prst="rect">
                  <a:avLst/>
                </a:prstGeom>
                <a:blipFill>
                  <a:blip r:embed="rId3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EC06CD6-5D72-3E4F-AA46-6726E9D22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7" b="7754"/>
            <a:stretch/>
          </p:blipFill>
          <p:spPr>
            <a:xfrm>
              <a:off x="2441295" y="2509407"/>
              <a:ext cx="5139928" cy="248025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285367E-771F-9541-BFD8-51AC2E82471C}"/>
                </a:ext>
              </a:extLst>
            </p:cNvPr>
            <p:cNvSpPr txBox="1"/>
            <p:nvPr/>
          </p:nvSpPr>
          <p:spPr>
            <a:xfrm>
              <a:off x="1763688" y="1421412"/>
              <a:ext cx="623901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Equazioni degli asintoti: </a:t>
              </a:r>
              <a:r>
                <a:rPr lang="it-IT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it-IT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400" b="1" dirty="0"/>
                <a:t>e </a:t>
              </a:r>
              <a:r>
                <a:rPr lang="it-IT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 + </a:t>
              </a:r>
              <a:r>
                <a:rPr lang="it-IT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r>
                <a:rPr lang="it-IT" sz="2400" b="1" dirty="0"/>
                <a:t>Centro di simmetria: </a:t>
              </a:r>
              <a:r>
                <a:rPr lang="it-IT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(2, 4)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91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65B82495-0ADE-FB47-868A-BABA8D2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6EB63-48B5-CA44-BEC1-F7A7EB15F9A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Footer Placeholder 11">
            <a:extLst>
              <a:ext uri="{FF2B5EF4-FFF2-40B4-BE49-F238E27FC236}">
                <a16:creationId xmlns:a16="http://schemas.microsoft.com/office/drawing/2014/main" id="{30D14FEE-8D60-1F47-911E-0F281DA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41988" name="TextBox 18">
            <a:extLst>
              <a:ext uri="{FF2B5EF4-FFF2-40B4-BE49-F238E27FC236}">
                <a16:creationId xmlns:a16="http://schemas.microsoft.com/office/drawing/2014/main" id="{CF741DA4-A970-F640-8627-D612A649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95" y="238573"/>
            <a:ext cx="7776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  <a:cs typeface="Arial" panose="020B0604020202020204" pitchFamily="34" charset="0"/>
              </a:rPr>
              <a:t>7. Traccio il grafico della funzione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FCDBF1-9640-4643-B47A-DBAA98EA798B}"/>
              </a:ext>
            </a:extLst>
          </p:cNvPr>
          <p:cNvSpPr txBox="1"/>
          <p:nvPr/>
        </p:nvSpPr>
        <p:spPr>
          <a:xfrm>
            <a:off x="4050432" y="625981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</a:t>
            </a:r>
          </a:p>
        </p:txBody>
      </p:sp>
      <p:pic>
        <p:nvPicPr>
          <p:cNvPr id="3" name="Elementi multimediali online 2" descr="Grafico_frf_Video.mp4">
            <a:hlinkClick r:id="" action="ppaction://media"/>
            <a:extLst>
              <a:ext uri="{FF2B5EF4-FFF2-40B4-BE49-F238E27FC236}">
                <a16:creationId xmlns:a16="http://schemas.microsoft.com/office/drawing/2014/main" id="{FA1AFC86-24EA-9543-BAD1-FF4D8C0F3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E6B97-E3D8-494E-8707-316B3B5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235858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988799-3035-7840-9255-2CDBA8F403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Footer Placeholder 3">
            <a:extLst>
              <a:ext uri="{FF2B5EF4-FFF2-40B4-BE49-F238E27FC236}">
                <a16:creationId xmlns:a16="http://schemas.microsoft.com/office/drawing/2014/main" id="{472EA5FD-E1AB-6D41-B9F8-E6977239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29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 e Daniela Valenti, 2023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34F4A89B-565F-5B4C-9A89-53C8894B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69842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0000FF"/>
                </a:solidFill>
                <a:latin typeface="Calibri" panose="020F0502020204030204" pitchFamily="34" charset="0"/>
              </a:rPr>
              <a:t>Quoziente di polinomi 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5EACFAB4-D870-8842-ACC3-C4392A71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716638"/>
            <a:ext cx="2376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943"/>
                </a:solidFill>
                <a:latin typeface="Calibri" panose="020F0502020204030204" pitchFamily="34" charset="0"/>
              </a:rPr>
              <a:t>PRIMI ESEMPI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6A09DE5-C270-0E4B-9025-DB9DA5782E46}"/>
              </a:ext>
            </a:extLst>
          </p:cNvPr>
          <p:cNvGrpSpPr/>
          <p:nvPr/>
        </p:nvGrpSpPr>
        <p:grpSpPr>
          <a:xfrm>
            <a:off x="611560" y="1343335"/>
            <a:ext cx="7632849" cy="4996529"/>
            <a:chOff x="611560" y="1343335"/>
            <a:chExt cx="7632849" cy="4996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0" name="TextBox 6">
                  <a:extLst>
                    <a:ext uri="{FF2B5EF4-FFF2-40B4-BE49-F238E27FC236}">
                      <a16:creationId xmlns:a16="http://schemas.microsoft.com/office/drawing/2014/main" id="{440552A2-6858-0344-8841-630D93E831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1600" y="1343335"/>
                  <a:ext cx="6552728" cy="1468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14:m>
                    <m:oMath xmlns:m="http://schemas.openxmlformats.org/officeDocument/2006/math">
                      <m:r>
                        <a:rPr lang="it-IT" altLang="it-IT" sz="32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it-IT" altLang="it-IT" sz="32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it-IT" altLang="it-IT" sz="3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it-IT" altLang="it-IT" sz="32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</m:oMath>
                  </a14:m>
                  <a:r>
                    <a:rPr lang="it-IT" altLang="it-IT" sz="32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it-IT" altLang="it-IT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it-IT" altLang="it-IT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altLang="it-IT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a14:m>
                  <a:r>
                    <a:rPr lang="it-IT" altLang="it-IT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pPr algn="ctr" eaLnBrk="1" hangingPunct="1"/>
                  <a:r>
                    <a:rPr lang="it-IT" alt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 ogni funzione otteniamo </a:t>
                  </a:r>
                  <a:r>
                    <a:rPr lang="it-IT" altLang="it-IT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</a:t>
                  </a:r>
                  <a:r>
                    <a:rPr lang="it-IT" alt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’</a:t>
                  </a:r>
                  <a:r>
                    <a:rPr lang="it-IT" altLang="it-IT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iperbole equilatera:</a:t>
                  </a:r>
                </a:p>
                <a:p>
                  <a:pPr algn="ctr" eaLnBrk="1" hangingPunct="1"/>
                  <a:r>
                    <a:rPr lang="it-IT" altLang="it-IT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gli asintoti sono perpendicolari</a:t>
                  </a:r>
                  <a:r>
                    <a:rPr lang="it-IT" alt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</a:p>
              </p:txBody>
            </p:sp>
          </mc:Choice>
          <mc:Fallback xmlns="">
            <p:sp>
              <p:nvSpPr>
                <p:cNvPr id="16390" name="TextBox 6">
                  <a:extLst>
                    <a:ext uri="{FF2B5EF4-FFF2-40B4-BE49-F238E27FC236}">
                      <a16:creationId xmlns:a16="http://schemas.microsoft.com/office/drawing/2014/main" id="{440552A2-6858-0344-8841-630D93E83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71600" y="1343335"/>
                  <a:ext cx="6552728" cy="1468479"/>
                </a:xfrm>
                <a:prstGeom prst="rect">
                  <a:avLst/>
                </a:prstGeom>
                <a:blipFill>
                  <a:blip r:embed="rId2"/>
                  <a:stretch>
                    <a:fillRect b="-6897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3784399-B102-9547-B485-809942CEA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141818"/>
              <a:ext cx="3507122" cy="3178329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2984AA0-E325-CB46-BA2A-17E831186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3" y="3146098"/>
              <a:ext cx="3744416" cy="3193766"/>
            </a:xfrm>
            <a:prstGeom prst="rect">
              <a:avLst/>
            </a:prstGeom>
            <a:ln w="19050">
              <a:solidFill>
                <a:srgbClr val="10776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6488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ooter Placeholder 11">
            <a:extLst>
              <a:ext uri="{FF2B5EF4-FFF2-40B4-BE49-F238E27FC236}">
                <a16:creationId xmlns:a16="http://schemas.microsoft.com/office/drawing/2014/main" id="{EDFD68F4-7052-4E4D-8ACB-25683160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28956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dirty="0"/>
              <a:t>Stefano Volpe e Daniela Valenti, 2023</a:t>
            </a:r>
          </a:p>
        </p:txBody>
      </p:sp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7891592-87D1-9D43-AE7F-EDE6FC66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6491456"/>
            <a:ext cx="507605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5F9270-9E25-7042-B4FA-AECB8F6F6AE1}" type="slidenum">
              <a:rPr lang="it-IT" altLang="it-IT" sz="1200" smtClean="0"/>
              <a:pPr/>
              <a:t>20</a:t>
            </a:fld>
            <a:endParaRPr lang="it-IT" altLang="it-IT" sz="1200" dirty="0"/>
          </a:p>
        </p:txBody>
      </p:sp>
      <p:sp>
        <p:nvSpPr>
          <p:cNvPr id="44036" name="TextBox 18">
            <a:extLst>
              <a:ext uri="{FF2B5EF4-FFF2-40B4-BE49-F238E27FC236}">
                <a16:creationId xmlns:a16="http://schemas.microsoft.com/office/drawing/2014/main" id="{9B1ADDD3-399C-EC4D-9B84-F7B0930E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299" y="423830"/>
            <a:ext cx="708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Il grafico è completo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6503E-3EB9-9940-9E55-99DCB9B2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39024"/>
            <a:ext cx="3968942" cy="52226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5DE858-E04D-D948-8666-47FF5B0C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587"/>
            <a:ext cx="4546332" cy="37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5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342106CD-721B-014D-93C5-8DDE96A0B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7620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33794" name="Slide Number Placeholder 4">
            <a:extLst>
              <a:ext uri="{FF2B5EF4-FFF2-40B4-BE49-F238E27FC236}">
                <a16:creationId xmlns:a16="http://schemas.microsoft.com/office/drawing/2014/main" id="{0E810B91-D15B-884D-8BF4-3ACA61F8C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C625E3-8AEF-6740-A49D-1FA14641592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3795" name="Footer Placeholder 5">
            <a:extLst>
              <a:ext uri="{FF2B5EF4-FFF2-40B4-BE49-F238E27FC236}">
                <a16:creationId xmlns:a16="http://schemas.microsoft.com/office/drawing/2014/main" id="{08F9C8E0-3E9D-6B4A-BC4F-409F27D0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3796" name="Rectangle 7">
            <a:extLst>
              <a:ext uri="{FF2B5EF4-FFF2-40B4-BE49-F238E27FC236}">
                <a16:creationId xmlns:a16="http://schemas.microsoft.com/office/drawing/2014/main" id="{98FC929E-CD68-9343-8FBE-CAB6DD99B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48880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Completa la scheda di lavoro per tracciare il grafico di un altro quoziente di polinomi </a:t>
            </a:r>
          </a:p>
        </p:txBody>
      </p:sp>
    </p:spTree>
    <p:extLst>
      <p:ext uri="{BB962C8B-B14F-4D97-AF65-F5344CB8AC3E}">
        <p14:creationId xmlns:p14="http://schemas.microsoft.com/office/powerpoint/2010/main" val="82457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>
            <a:extLst>
              <a:ext uri="{FF2B5EF4-FFF2-40B4-BE49-F238E27FC236}">
                <a16:creationId xmlns:a16="http://schemas.microsoft.com/office/drawing/2014/main" id="{BC4ADBE0-FD9F-274C-ACDD-02620B3CD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Revisione dell’attività svolta</a:t>
            </a:r>
          </a:p>
        </p:txBody>
      </p:sp>
      <p:sp>
        <p:nvSpPr>
          <p:cNvPr id="34818" name="Slide Number Placeholder 2">
            <a:extLst>
              <a:ext uri="{FF2B5EF4-FFF2-40B4-BE49-F238E27FC236}">
                <a16:creationId xmlns:a16="http://schemas.microsoft.com/office/drawing/2014/main" id="{E7C047F6-73C6-7147-890A-DCD15CDA6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6D7AC7-A4D9-7D43-A18E-2A2B82D8704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19" name="Footer Placeholder 3">
            <a:extLst>
              <a:ext uri="{FF2B5EF4-FFF2-40B4-BE49-F238E27FC236}">
                <a16:creationId xmlns:a16="http://schemas.microsoft.com/office/drawing/2014/main" id="{AC3C3A7A-5D01-E040-92BD-257AD67F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>
            <a:extLst>
              <a:ext uri="{FF2B5EF4-FFF2-40B4-BE49-F238E27FC236}">
                <a16:creationId xmlns:a16="http://schemas.microsoft.com/office/drawing/2014/main" id="{4706560D-FE86-774D-81BE-11B5C5D09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8AA00E-5E8E-3E42-A346-CD29EEBBDF3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2" name="Footer Placeholder 4">
            <a:extLst>
              <a:ext uri="{FF2B5EF4-FFF2-40B4-BE49-F238E27FC236}">
                <a16:creationId xmlns:a16="http://schemas.microsoft.com/office/drawing/2014/main" id="{06E28C04-2E8C-B84A-83DD-29A9846E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5844" name="TextBox 7">
            <a:extLst>
              <a:ext uri="{FF2B5EF4-FFF2-40B4-BE49-F238E27FC236}">
                <a16:creationId xmlns:a16="http://schemas.microsoft.com/office/drawing/2014/main" id="{AFF5C255-2C2E-084C-87A3-50B07E166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95856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Quesito 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3C692C-4AE0-BA4E-8011-DB59682BA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1114091"/>
            <a:ext cx="5998205" cy="51201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>
            <a:extLst>
              <a:ext uri="{FF2B5EF4-FFF2-40B4-BE49-F238E27FC236}">
                <a16:creationId xmlns:a16="http://schemas.microsoft.com/office/drawing/2014/main" id="{2BCA9CC1-0D0B-5B49-A80E-AA41922FED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FBD915-75E1-834C-81D5-A7460FCC29C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4">
            <a:extLst>
              <a:ext uri="{FF2B5EF4-FFF2-40B4-BE49-F238E27FC236}">
                <a16:creationId xmlns:a16="http://schemas.microsoft.com/office/drawing/2014/main" id="{F24F6385-1EB6-3140-B19C-A7E58AEB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6867" name="TextBox 7">
            <a:extLst>
              <a:ext uri="{FF2B5EF4-FFF2-40B4-BE49-F238E27FC236}">
                <a16:creationId xmlns:a16="http://schemas.microsoft.com/office/drawing/2014/main" id="{79B563CE-E17A-CB45-A6FF-25CFAFD76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Quesito 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EE68A1-C42C-BC4A-8A87-D3B1A2756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95" y="969057"/>
            <a:ext cx="7760267" cy="53691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3">
            <a:extLst>
              <a:ext uri="{FF2B5EF4-FFF2-40B4-BE49-F238E27FC236}">
                <a16:creationId xmlns:a16="http://schemas.microsoft.com/office/drawing/2014/main" id="{EFC31172-294E-AC4A-8419-D304F2B79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067F16-D5C9-3441-BBB1-BB17E515F12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8914" name="Footer Placeholder 4">
            <a:extLst>
              <a:ext uri="{FF2B5EF4-FFF2-40B4-BE49-F238E27FC236}">
                <a16:creationId xmlns:a16="http://schemas.microsoft.com/office/drawing/2014/main" id="{671F9AB2-676E-1B4E-A8AA-1080940D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8915" name="TextBox 7">
            <a:extLst>
              <a:ext uri="{FF2B5EF4-FFF2-40B4-BE49-F238E27FC236}">
                <a16:creationId xmlns:a16="http://schemas.microsoft.com/office/drawing/2014/main" id="{E0507072-6629-EA4F-AAE9-40BF0655A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Quesiti 3, 4, 5</a:t>
            </a:r>
          </a:p>
        </p:txBody>
      </p:sp>
      <p:pic>
        <p:nvPicPr>
          <p:cNvPr id="38916" name="Picture 6" descr="Schermata 2016-05-26 alle 21.40.33.png">
            <a:extLst>
              <a:ext uri="{FF2B5EF4-FFF2-40B4-BE49-F238E27FC236}">
                <a16:creationId xmlns:a16="http://schemas.microsoft.com/office/drawing/2014/main" id="{6524ED50-75C9-3E48-B931-03FD4BFDC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375525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746BCBE2-C2B3-084A-BE68-5612690CE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4FAF42-18D1-B143-BEF7-A500C31AF57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9938" name="Footer Placeholder 4">
            <a:extLst>
              <a:ext uri="{FF2B5EF4-FFF2-40B4-BE49-F238E27FC236}">
                <a16:creationId xmlns:a16="http://schemas.microsoft.com/office/drawing/2014/main" id="{8FF684CC-F141-0541-AF2E-7DA0040B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9939" name="TextBox 7">
            <a:extLst>
              <a:ext uri="{FF2B5EF4-FFF2-40B4-BE49-F238E27FC236}">
                <a16:creationId xmlns:a16="http://schemas.microsoft.com/office/drawing/2014/main" id="{327971F8-00D4-EF49-9770-11D2C412E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Quesiti 6, 7, 8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DE2A28-71D9-2A42-80F2-FDEDD0766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21128"/>
            <a:ext cx="6624736" cy="54476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48CB56-0FFD-F449-83BA-9D45F319A7F5}"/>
              </a:ext>
            </a:extLst>
          </p:cNvPr>
          <p:cNvSpPr txBox="1"/>
          <p:nvPr/>
        </p:nvSpPr>
        <p:spPr>
          <a:xfrm>
            <a:off x="395536" y="4221088"/>
            <a:ext cx="115212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flesso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  <a:p>
            <a:pPr algn="ctr"/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>
            <a:extLst>
              <a:ext uri="{FF2B5EF4-FFF2-40B4-BE49-F238E27FC236}">
                <a16:creationId xmlns:a16="http://schemas.microsoft.com/office/drawing/2014/main" id="{9E36C0DD-89DB-414A-93A7-A314A1158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5FBE3-AC5B-8E4E-A6F5-3212CECEBB0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0962" name="Footer Placeholder 4">
            <a:extLst>
              <a:ext uri="{FF2B5EF4-FFF2-40B4-BE49-F238E27FC236}">
                <a16:creationId xmlns:a16="http://schemas.microsoft.com/office/drawing/2014/main" id="{A577E1F5-3A42-9643-AD2E-06576084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40963" name="TextBox 7">
            <a:extLst>
              <a:ext uri="{FF2B5EF4-FFF2-40B4-BE49-F238E27FC236}">
                <a16:creationId xmlns:a16="http://schemas.microsoft.com/office/drawing/2014/main" id="{F5B52DD8-9BCF-F84A-B379-26804E002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>
                <a:solidFill>
                  <a:srgbClr val="0000FF"/>
                </a:solidFill>
              </a:rPr>
              <a:t>Un’osservazione</a:t>
            </a:r>
            <a:endParaRPr lang="it-IT" altLang="it-IT" sz="3600" b="1" dirty="0">
              <a:solidFill>
                <a:srgbClr val="0000FF"/>
              </a:solidFill>
            </a:endParaRPr>
          </a:p>
        </p:txBody>
      </p:sp>
      <p:pic>
        <p:nvPicPr>
          <p:cNvPr id="40964" name="Picture 6" descr="Schermata 2016-05-26 alle 22.21.13.png">
            <a:extLst>
              <a:ext uri="{FF2B5EF4-FFF2-40B4-BE49-F238E27FC236}">
                <a16:creationId xmlns:a16="http://schemas.microsoft.com/office/drawing/2014/main" id="{1704143C-00B2-E94D-AE34-1F4B0F14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375595"/>
            <a:ext cx="3995390" cy="392972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Box 8">
            <a:extLst>
              <a:ext uri="{FF2B5EF4-FFF2-40B4-BE49-F238E27FC236}">
                <a16:creationId xmlns:a16="http://schemas.microsoft.com/office/drawing/2014/main" id="{32345751-77EA-8447-BCC5-CD7B8B94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22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La curva attraversa il suo asintoto obliquo, mentre non può attraversare il suo asintoto verticale, perché il numero 1 non fa parte del dominio della funzione.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AB2D05E8-48DF-8C43-B2B3-12636492C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8B178E-6B45-A642-9D45-4E75EF086A8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1986" name="Footer Placeholder 4">
            <a:extLst>
              <a:ext uri="{FF2B5EF4-FFF2-40B4-BE49-F238E27FC236}">
                <a16:creationId xmlns:a16="http://schemas.microsoft.com/office/drawing/2014/main" id="{325A93DD-B6EC-EC4A-80CB-F5D2ACBA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41987" name="TextBox 7">
            <a:extLst>
              <a:ext uri="{FF2B5EF4-FFF2-40B4-BE49-F238E27FC236}">
                <a16:creationId xmlns:a16="http://schemas.microsoft.com/office/drawing/2014/main" id="{07834441-0DB3-5C4C-9BF0-ED003DAC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Studiare il grafico di una funzione</a:t>
            </a:r>
          </a:p>
        </p:txBody>
      </p:sp>
      <p:sp>
        <p:nvSpPr>
          <p:cNvPr id="41988" name="TextBox 8">
            <a:extLst>
              <a:ext uri="{FF2B5EF4-FFF2-40B4-BE49-F238E27FC236}">
                <a16:creationId xmlns:a16="http://schemas.microsoft.com/office/drawing/2014/main" id="{1B043CBA-06DD-1C48-9767-8EBFC8440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0"/>
            <a:ext cx="8229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procedimento completo qui seguito si può applicare per studiare il grafico di qualunque altra funzione.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Un’avvertenza: per calcolare gli asintoti obliqui, la funzione assegnata deve avere insieme di definizione illimitato. Questo si verifica sempre per i quozienti di polinomi, mentre ci sono altre funzioni che hanno un insieme di definizione limitato.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Qui sotto richiamo due esempi.</a:t>
            </a:r>
          </a:p>
        </p:txBody>
      </p:sp>
      <p:pic>
        <p:nvPicPr>
          <p:cNvPr id="41989" name="Picture 9" descr="Schermata 2016-05-26 alle 22.37.18.png">
            <a:extLst>
              <a:ext uri="{FF2B5EF4-FFF2-40B4-BE49-F238E27FC236}">
                <a16:creationId xmlns:a16="http://schemas.microsoft.com/office/drawing/2014/main" id="{8DA49029-1C4C-F444-B7B2-903034CB7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37338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Schermata 2016-05-26 alle 22.38.52.png">
            <a:extLst>
              <a:ext uri="{FF2B5EF4-FFF2-40B4-BE49-F238E27FC236}">
                <a16:creationId xmlns:a16="http://schemas.microsoft.com/office/drawing/2014/main" id="{B5D00B2F-4956-2041-B082-623178BEF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0559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2">
            <a:extLst>
              <a:ext uri="{FF2B5EF4-FFF2-40B4-BE49-F238E27FC236}">
                <a16:creationId xmlns:a16="http://schemas.microsoft.com/office/drawing/2014/main" id="{63E8B739-84E2-9347-BF28-24520D2EE5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C8A97E-0F84-D943-9B8A-161F35300F2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4" name="Footer Placeholder 3">
            <a:extLst>
              <a:ext uri="{FF2B5EF4-FFF2-40B4-BE49-F238E27FC236}">
                <a16:creationId xmlns:a16="http://schemas.microsoft.com/office/drawing/2014/main" id="{734F6D4E-2EDC-DA43-B099-024B4075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18435" name="TextBox 5">
            <a:extLst>
              <a:ext uri="{FF2B5EF4-FFF2-40B4-BE49-F238E27FC236}">
                <a16:creationId xmlns:a16="http://schemas.microsoft.com/office/drawing/2014/main" id="{4871EF2F-EF52-CA4F-A2F6-EAB5007D1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46" y="46781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Caratteristiche di un quoziente di polinomi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28387C6-4123-A240-B8CF-DA89ACDF4C01}"/>
              </a:ext>
            </a:extLst>
          </p:cNvPr>
          <p:cNvGrpSpPr/>
          <p:nvPr/>
        </p:nvGrpSpPr>
        <p:grpSpPr>
          <a:xfrm>
            <a:off x="220908" y="1412776"/>
            <a:ext cx="8594846" cy="4851556"/>
            <a:chOff x="228600" y="979005"/>
            <a:chExt cx="8594846" cy="4851556"/>
          </a:xfrm>
        </p:grpSpPr>
        <p:sp>
          <p:nvSpPr>
            <p:cNvPr id="18437" name="TextBox 5">
              <a:extLst>
                <a:ext uri="{FF2B5EF4-FFF2-40B4-BE49-F238E27FC236}">
                  <a16:creationId xmlns:a16="http://schemas.microsoft.com/office/drawing/2014/main" id="{579BFC9E-D41E-C24F-9428-D19547493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79" y="979005"/>
              <a:ext cx="858946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Funzione che può essere scritta con una formula del tipo</a:t>
              </a:r>
            </a:p>
          </p:txBody>
        </p:sp>
        <p:pic>
          <p:nvPicPr>
            <p:cNvPr id="18438" name="Picture 6" descr="Schermata 2016-05-26 alle 09.47.19.png">
              <a:extLst>
                <a:ext uri="{FF2B5EF4-FFF2-40B4-BE49-F238E27FC236}">
                  <a16:creationId xmlns:a16="http://schemas.microsoft.com/office/drawing/2014/main" id="{FA839CD0-E289-7B40-9E6C-B0EC1AEE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00200"/>
              <a:ext cx="963960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TextBox 7">
              <a:extLst>
                <a:ext uri="{FF2B5EF4-FFF2-40B4-BE49-F238E27FC236}">
                  <a16:creationId xmlns:a16="http://schemas.microsoft.com/office/drawing/2014/main" id="{4464D8AE-36D1-B74F-B0BA-64F168992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1828800"/>
              <a:ext cx="12954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/>
                <a:t>o anche</a:t>
              </a:r>
            </a:p>
          </p:txBody>
        </p:sp>
        <p:pic>
          <p:nvPicPr>
            <p:cNvPr id="18440" name="Picture 8" descr="Schermata 2016-05-26 alle 09.50.32.png">
              <a:extLst>
                <a:ext uri="{FF2B5EF4-FFF2-40B4-BE49-F238E27FC236}">
                  <a16:creationId xmlns:a16="http://schemas.microsoft.com/office/drawing/2014/main" id="{12629E52-FC94-854C-9010-874EB2DCB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600200"/>
              <a:ext cx="38798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TextBox 9">
              <a:extLst>
                <a:ext uri="{FF2B5EF4-FFF2-40B4-BE49-F238E27FC236}">
                  <a16:creationId xmlns:a16="http://schemas.microsoft.com/office/drawing/2014/main" id="{8F124DC3-7A35-394B-8A3B-336E4F08C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2438400"/>
              <a:ext cx="1676400" cy="646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latin typeface="Arial Narrow" panose="020B0604020202020204" pitchFamily="34" charset="0"/>
                </a:rPr>
                <a:t>dove </a:t>
              </a:r>
              <a:r>
                <a:rPr lang="it-IT" altLang="it-IT" sz="1800" b="1" dirty="0" err="1">
                  <a:latin typeface="Arial Narrow" panose="020B0604020202020204" pitchFamily="34" charset="0"/>
                </a:rPr>
                <a:t>N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 e D sono due polinomi</a:t>
              </a:r>
            </a:p>
          </p:txBody>
        </p:sp>
        <p:sp>
          <p:nvSpPr>
            <p:cNvPr id="18442" name="TextBox 10">
              <a:extLst>
                <a:ext uri="{FF2B5EF4-FFF2-40B4-BE49-F238E27FC236}">
                  <a16:creationId xmlns:a16="http://schemas.microsoft.com/office/drawing/2014/main" id="{206216C7-D6B6-7047-A47F-DEA0051F7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205080"/>
              <a:ext cx="8153400" cy="163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solidFill>
                    <a:srgbClr val="055EF0"/>
                  </a:solidFill>
                </a:rPr>
                <a:t>Dominio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it-IT" alt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è l’insieme dei numeri reali, escluse solo le radici del denominatore D (per cui risulta D = 0)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it-IT" alt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è illimitato.    </a:t>
              </a:r>
            </a:p>
          </p:txBody>
        </p:sp>
        <p:sp>
          <p:nvSpPr>
            <p:cNvPr id="18443" name="Rectangle 11">
              <a:extLst>
                <a:ext uri="{FF2B5EF4-FFF2-40B4-BE49-F238E27FC236}">
                  <a16:creationId xmlns:a16="http://schemas.microsoft.com/office/drawing/2014/main" id="{00FDB2E3-F58B-1B49-BEC3-03920785A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69" y="4999564"/>
              <a:ext cx="755528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055E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Asintoti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Puoi trovare asintoti verticali, obliqui, orizzontali.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>
            <a:extLst>
              <a:ext uri="{FF2B5EF4-FFF2-40B4-BE49-F238E27FC236}">
                <a16:creationId xmlns:a16="http://schemas.microsoft.com/office/drawing/2014/main" id="{B6765F33-A287-FA40-91AF-E9DCEE05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21DF29-6E45-A340-9467-2422B8B6083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30722" name="Footer Placeholder 5">
            <a:extLst>
              <a:ext uri="{FF2B5EF4-FFF2-40B4-BE49-F238E27FC236}">
                <a16:creationId xmlns:a16="http://schemas.microsoft.com/office/drawing/2014/main" id="{486522B3-AC67-B143-853D-1244874A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8385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Stefano Volpe e Daniela Valenti, 2023</a:t>
            </a: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5418F2D8-20C8-024E-A3E0-9BB41BA326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513" y="183803"/>
            <a:ext cx="8964487" cy="73078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</a:rPr>
              <a:t>Un quoziente di polinomi scritto in altra forma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BD63DE0-25A1-C541-847F-F6EA4A0D23F8}"/>
              </a:ext>
            </a:extLst>
          </p:cNvPr>
          <p:cNvGrpSpPr/>
          <p:nvPr/>
        </p:nvGrpSpPr>
        <p:grpSpPr>
          <a:xfrm>
            <a:off x="406570" y="814247"/>
            <a:ext cx="8280230" cy="5676668"/>
            <a:chOff x="406570" y="1049915"/>
            <a:chExt cx="8280230" cy="5612651"/>
          </a:xfrm>
        </p:grpSpPr>
        <p:sp>
          <p:nvSpPr>
            <p:cNvPr id="30724" name="TextBox 11">
              <a:extLst>
                <a:ext uri="{FF2B5EF4-FFF2-40B4-BE49-F238E27FC236}">
                  <a16:creationId xmlns:a16="http://schemas.microsoft.com/office/drawing/2014/main" id="{7C0AC0FB-597C-CA44-9EDE-578CBB44B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888" y="1049915"/>
              <a:ext cx="15841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solidFill>
                    <a:srgbClr val="008943"/>
                  </a:solidFill>
                </a:rPr>
                <a:t>Esempi</a:t>
              </a:r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9624B266-CE22-524C-9166-B362F361393F}"/>
                </a:ext>
              </a:extLst>
            </p:cNvPr>
            <p:cNvGrpSpPr/>
            <p:nvPr/>
          </p:nvGrpSpPr>
          <p:grpSpPr>
            <a:xfrm>
              <a:off x="406570" y="1746388"/>
              <a:ext cx="8280230" cy="4916178"/>
              <a:chOff x="361951" y="1909763"/>
              <a:chExt cx="8280230" cy="4916178"/>
            </a:xfrm>
          </p:grpSpPr>
          <p:sp>
            <p:nvSpPr>
              <p:cNvPr id="30731" name="TextBox 39">
                <a:extLst>
                  <a:ext uri="{FF2B5EF4-FFF2-40B4-BE49-F238E27FC236}">
                    <a16:creationId xmlns:a16="http://schemas.microsoft.com/office/drawing/2014/main" id="{0ECB1BB1-0737-FA4A-845A-74B8DC1C03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515" y="5010059"/>
                <a:ext cx="7086600" cy="1815882"/>
              </a:xfrm>
              <a:prstGeom prst="rect">
                <a:avLst/>
              </a:prstGeom>
              <a:solidFill>
                <a:srgbClr val="FFF8EB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b="1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FUNZIONI ALGEBRICHE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b="1" dirty="0">
                    <a:latin typeface="Arial Narrow" panose="020B0604020202020204" pitchFamily="34" charset="0"/>
                  </a:rPr>
                  <a:t>Funzioni che si possono scrivere nella forma di un polinomio nelle variabili x, y uguagliato a zero.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800" b="1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Il grado del polinomio è il grado della funzione.</a:t>
                </a:r>
              </a:p>
            </p:txBody>
          </p:sp>
          <p:sp>
            <p:nvSpPr>
              <p:cNvPr id="30732" name="TextBox 40">
                <a:extLst>
                  <a:ext uri="{FF2B5EF4-FFF2-40B4-BE49-F238E27FC236}">
                    <a16:creationId xmlns:a16="http://schemas.microsoft.com/office/drawing/2014/main" id="{BD535280-8B46-D442-ACC9-5A6F743D44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951" y="4028672"/>
                <a:ext cx="3048000" cy="708025"/>
              </a:xfrm>
              <a:prstGeom prst="rect">
                <a:avLst/>
              </a:prstGeom>
              <a:solidFill>
                <a:srgbClr val="FFF8EB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latin typeface="Arial Narrow" panose="020B0604020202020204" pitchFamily="34" charset="0"/>
                  </a:rPr>
                  <a:t>Polinomio di 2</a:t>
                </a:r>
                <a:r>
                  <a:rPr lang="it-IT" altLang="it-IT" sz="2000" b="1" baseline="30000" dirty="0">
                    <a:latin typeface="Arial Narrow" panose="020B0604020202020204" pitchFamily="34" charset="0"/>
                  </a:rPr>
                  <a:t>0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grado nelle variabili </a:t>
                </a:r>
                <a:r>
                  <a:rPr lang="it-IT" altLang="it-IT" sz="2000" b="1" i="1" dirty="0">
                    <a:latin typeface="Arial Narrow" panose="020B0604020202020204" pitchFamily="34" charset="0"/>
                  </a:rPr>
                  <a:t>x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e  </a:t>
                </a:r>
                <a:r>
                  <a:rPr lang="it-IT" altLang="it-IT" sz="2000" b="1" i="1" dirty="0">
                    <a:latin typeface="Arial Narrow" panose="020B0604020202020204" pitchFamily="34" charset="0"/>
                  </a:rPr>
                  <a:t>y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uguagliato a 0 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4466CDF-B9BC-3447-85B1-9DB0B2A37B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308304" y="3543300"/>
                <a:ext cx="692696" cy="440922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3" name="TextBox 41">
                <a:extLst>
                  <a:ext uri="{FF2B5EF4-FFF2-40B4-BE49-F238E27FC236}">
                    <a16:creationId xmlns:a16="http://schemas.microsoft.com/office/drawing/2014/main" id="{8DB28C91-76FC-E547-B364-C91A3F373C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6399" y="4028672"/>
                <a:ext cx="3048000" cy="708025"/>
              </a:xfrm>
              <a:prstGeom prst="rect">
                <a:avLst/>
              </a:prstGeom>
              <a:solidFill>
                <a:srgbClr val="FFF8EB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latin typeface="Arial Narrow" panose="020B0604020202020204" pitchFamily="34" charset="0"/>
                  </a:rPr>
                  <a:t>Polinomio di 3</a:t>
                </a:r>
                <a:r>
                  <a:rPr lang="it-IT" altLang="it-IT" sz="2000" b="1" baseline="30000" dirty="0">
                    <a:latin typeface="Arial Narrow" panose="020B0604020202020204" pitchFamily="34" charset="0"/>
                  </a:rPr>
                  <a:t>0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grado nelle variabili </a:t>
                </a:r>
                <a:r>
                  <a:rPr lang="it-IT" altLang="it-IT" sz="2000" b="1" i="1" dirty="0">
                    <a:latin typeface="Arial Narrow" panose="020B0604020202020204" pitchFamily="34" charset="0"/>
                  </a:rPr>
                  <a:t>x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e </a:t>
                </a:r>
                <a:r>
                  <a:rPr lang="it-IT" altLang="it-IT" sz="2000" b="1" i="1" dirty="0">
                    <a:latin typeface="Arial Narrow" panose="020B0604020202020204" pitchFamily="34" charset="0"/>
                  </a:rPr>
                  <a:t>y</a:t>
                </a:r>
                <a:r>
                  <a:rPr lang="it-IT" altLang="it-IT" sz="2000" b="1" dirty="0">
                    <a:latin typeface="Arial Narrow" panose="020B0604020202020204" pitchFamily="34" charset="0"/>
                  </a:rPr>
                  <a:t> uguagliato a 0 </a:t>
                </a:r>
              </a:p>
            </p:txBody>
          </p: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5E1846AE-AE1E-A445-B3CA-35C804BD15B3}"/>
                  </a:ext>
                </a:extLst>
              </p:cNvPr>
              <p:cNvGrpSpPr/>
              <p:nvPr/>
            </p:nvGrpSpPr>
            <p:grpSpPr>
              <a:xfrm>
                <a:off x="508264" y="1909763"/>
                <a:ext cx="2851486" cy="1686363"/>
                <a:chOff x="511883" y="1579130"/>
                <a:chExt cx="2851486" cy="1686363"/>
              </a:xfrm>
            </p:grpSpPr>
            <p:pic>
              <p:nvPicPr>
                <p:cNvPr id="7" name="Immagine 6">
                  <a:extLst>
                    <a:ext uri="{FF2B5EF4-FFF2-40B4-BE49-F238E27FC236}">
                      <a16:creationId xmlns:a16="http://schemas.microsoft.com/office/drawing/2014/main" id="{F1EA55DB-481E-104D-A1DF-492776BD8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1883" y="1579130"/>
                  <a:ext cx="2851486" cy="1686363"/>
                </a:xfrm>
                <a:prstGeom prst="rect">
                  <a:avLst/>
                </a:prstGeom>
              </p:spPr>
            </p:pic>
            <p:sp>
              <p:nvSpPr>
                <p:cNvPr id="22" name="Rectangle 15">
                  <a:extLst>
                    <a:ext uri="{FF2B5EF4-FFF2-40B4-BE49-F238E27FC236}">
                      <a16:creationId xmlns:a16="http://schemas.microsoft.com/office/drawing/2014/main" id="{202695D2-F753-7A4E-861A-084C83A33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6073" y="2717362"/>
                  <a:ext cx="1516727" cy="457200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it-IT" altLang="it-IT" sz="180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24" name="Straight Arrow Connector 17">
                <a:extLst>
                  <a:ext uri="{FF2B5EF4-FFF2-40B4-BE49-F238E27FC236}">
                    <a16:creationId xmlns:a16="http://schemas.microsoft.com/office/drawing/2014/main" id="{BCA82A10-AE0F-664F-9619-7462A6FFDF2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21723" y="3543300"/>
                <a:ext cx="1164303" cy="485372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FF62566D-9EEE-3245-991B-8C315BAB231B}"/>
                  </a:ext>
                </a:extLst>
              </p:cNvPr>
              <p:cNvGrpSpPr/>
              <p:nvPr/>
            </p:nvGrpSpPr>
            <p:grpSpPr>
              <a:xfrm>
                <a:off x="5378617" y="2000524"/>
                <a:ext cx="3263564" cy="1542776"/>
                <a:chOff x="5378617" y="2000524"/>
                <a:chExt cx="3263564" cy="1542776"/>
              </a:xfrm>
            </p:grpSpPr>
            <p:pic>
              <p:nvPicPr>
                <p:cNvPr id="11" name="Immagine 10">
                  <a:extLst>
                    <a:ext uri="{FF2B5EF4-FFF2-40B4-BE49-F238E27FC236}">
                      <a16:creationId xmlns:a16="http://schemas.microsoft.com/office/drawing/2014/main" id="{0331F577-85CF-AC42-AE6E-A607A7F40B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78617" y="2000524"/>
                  <a:ext cx="3263564" cy="1542776"/>
                </a:xfrm>
                <a:prstGeom prst="rect">
                  <a:avLst/>
                </a:prstGeom>
              </p:spPr>
            </p:pic>
            <p:sp>
              <p:nvSpPr>
                <p:cNvPr id="29" name="Rectangle 29">
                  <a:extLst>
                    <a:ext uri="{FF2B5EF4-FFF2-40B4-BE49-F238E27FC236}">
                      <a16:creationId xmlns:a16="http://schemas.microsoft.com/office/drawing/2014/main" id="{D12BE7EE-17F7-B847-8C1D-77D99A6BB9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0231" y="3124195"/>
                  <a:ext cx="1981949" cy="381000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it-IT" altLang="it-IT" sz="180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762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020ECF17-8DFB-3E4C-B428-16A073DB7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591" y="188640"/>
            <a:ext cx="8928992" cy="75431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Il grafico di un quoziente di polinomi</a:t>
            </a:r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9FB9033D-D440-EA42-8720-29836C1434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0FF8F2-52CE-994B-BEFB-F38B8839D9D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2771" name="Footer Placeholder 3">
            <a:extLst>
              <a:ext uri="{FF2B5EF4-FFF2-40B4-BE49-F238E27FC236}">
                <a16:creationId xmlns:a16="http://schemas.microsoft.com/office/drawing/2014/main" id="{52FAAFCE-1D02-F04D-AF8A-55913641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32772" name="Rectangle 9">
            <a:extLst>
              <a:ext uri="{FF2B5EF4-FFF2-40B4-BE49-F238E27FC236}">
                <a16:creationId xmlns:a16="http://schemas.microsoft.com/office/drawing/2014/main" id="{1A11310E-DA83-A443-89C7-AE5404A69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00" y="824992"/>
            <a:ext cx="86743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Per studiare con carta e penna il grafico di una di queste funzioni puoi basarti sul procedimento già seguito per il grafico dei polinomi.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Ma comincerai con: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it-IT" altLang="it-IT" b="1" dirty="0"/>
              <a:t>la ricerca del dominio;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it-IT" altLang="it-IT" b="1" dirty="0"/>
              <a:t>il calcolo di eventuali asintoti verticali, orizzontali oppure obliqui.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b="1" dirty="0"/>
              <a:t>E continuerai con: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it-IT" altLang="it-IT" b="1" dirty="0"/>
              <a:t>la ricerca di elementi di simmetria;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it-IT" altLang="it-IT" b="1" dirty="0"/>
              <a:t>lo studio del segno della funzione </a:t>
            </a:r>
            <a:r>
              <a:rPr lang="it-IT" altLang="it-IT" b="1" dirty="0" err="1"/>
              <a:t>f</a:t>
            </a:r>
            <a:r>
              <a:rPr lang="it-IT" altLang="it-IT" b="1" dirty="0"/>
              <a:t>(x) e delle sue derivate </a:t>
            </a:r>
            <a:r>
              <a:rPr lang="it-IT" altLang="it-IT" b="1" dirty="0" err="1"/>
              <a:t>f</a:t>
            </a:r>
            <a:r>
              <a:rPr lang="it-IT" altLang="it-IT" b="1" dirty="0"/>
              <a:t>’(x) e </a:t>
            </a:r>
            <a:r>
              <a:rPr lang="it-IT" altLang="it-IT" b="1" dirty="0" err="1"/>
              <a:t>f</a:t>
            </a:r>
            <a:r>
              <a:rPr lang="it-IT" altLang="it-IT" b="1" dirty="0"/>
              <a:t>’’(x).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1127B93A-1207-E949-BB68-2DDDCBB7E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26BFA6-0A70-EA47-938C-0BF8EA34C4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2100FA42-E8D0-4E4C-84D7-AB379670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28676" name="TextBox 7">
            <a:extLst>
              <a:ext uri="{FF2B5EF4-FFF2-40B4-BE49-F238E27FC236}">
                <a16:creationId xmlns:a16="http://schemas.microsoft.com/office/drawing/2014/main" id="{73434BCE-6AA6-3648-88BE-0622A51E8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4" y="1772816"/>
            <a:ext cx="81197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00FF"/>
                </a:solidFill>
              </a:rPr>
              <a:t>Ricordo come determinare gli asintoti del grafico una funzione y = </a:t>
            </a:r>
            <a:r>
              <a:rPr lang="it-IT" altLang="it-IT" sz="4000" b="1" dirty="0" err="1">
                <a:solidFill>
                  <a:srgbClr val="0000FF"/>
                </a:solidFill>
              </a:rPr>
              <a:t>f</a:t>
            </a:r>
            <a:r>
              <a:rPr lang="it-IT" altLang="it-IT" sz="4000" b="1" dirty="0">
                <a:solidFill>
                  <a:srgbClr val="0000FF"/>
                </a:solidFill>
              </a:rPr>
              <a:t>(x) </a:t>
            </a:r>
          </a:p>
        </p:txBody>
      </p:sp>
    </p:spTree>
    <p:extLst>
      <p:ext uri="{BB962C8B-B14F-4D97-AF65-F5344CB8AC3E}">
        <p14:creationId xmlns:p14="http://schemas.microsoft.com/office/powerpoint/2010/main" val="131577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1127B93A-1207-E949-BB68-2DDDCBB7E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26BFA6-0A70-EA47-938C-0BF8EA34C4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2100FA42-E8D0-4E4C-84D7-AB379670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7C1AFFB-80B2-8D48-94C4-6D6F6F102A26}"/>
              </a:ext>
            </a:extLst>
          </p:cNvPr>
          <p:cNvSpPr txBox="1">
            <a:spLocks/>
          </p:cNvSpPr>
          <p:nvPr/>
        </p:nvSpPr>
        <p:spPr>
          <a:xfrm>
            <a:off x="323528" y="152400"/>
            <a:ext cx="8640960" cy="762000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Come determinare un asintoto verticale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298E6FF-FB55-C24F-A75D-DA446C75405D}"/>
              </a:ext>
            </a:extLst>
          </p:cNvPr>
          <p:cNvGrpSpPr/>
          <p:nvPr/>
        </p:nvGrpSpPr>
        <p:grpSpPr>
          <a:xfrm>
            <a:off x="662501" y="927560"/>
            <a:ext cx="7818997" cy="5524068"/>
            <a:chOff x="755576" y="875845"/>
            <a:chExt cx="7818997" cy="552406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5984C98-8D7D-5347-ADC8-64F38384640C}"/>
                </a:ext>
              </a:extLst>
            </p:cNvPr>
            <p:cNvGrpSpPr/>
            <p:nvPr/>
          </p:nvGrpSpPr>
          <p:grpSpPr>
            <a:xfrm>
              <a:off x="755576" y="2922117"/>
              <a:ext cx="7818997" cy="3477796"/>
              <a:chOff x="781578" y="2786289"/>
              <a:chExt cx="7818997" cy="3477796"/>
            </a:xfrm>
          </p:grpSpPr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61879C29-28F6-3A4A-BCA1-AC96FC99A7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26475" y="3144964"/>
                <a:ext cx="3374100" cy="11695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539750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200" b="1" dirty="0">
                    <a:latin typeface="Arial Narrow" panose="020B0604020202020204" pitchFamily="34" charset="0"/>
                  </a:rPr>
                  <a:t>      </a:t>
                </a:r>
                <a:r>
                  <a:rPr lang="it-IT" altLang="it-I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DOMINIO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Numeri reali escluso </a:t>
                </a:r>
                <a:r>
                  <a:rPr lang="it-IT" alt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8851ECD-B6A9-FC4A-B77B-DA81EA08E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578" y="2786289"/>
                <a:ext cx="3339365" cy="338553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0A72E45E-3644-F94C-AB29-134777C47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9" t="10251"/>
              <a:stretch/>
            </p:blipFill>
            <p:spPr>
              <a:xfrm>
                <a:off x="5216198" y="4014542"/>
                <a:ext cx="3384377" cy="2249543"/>
              </a:xfrm>
              <a:prstGeom prst="rect">
                <a:avLst/>
              </a:prstGeom>
            </p:spPr>
          </p:pic>
          <p:cxnSp>
            <p:nvCxnSpPr>
              <p:cNvPr id="13" name="Straight Arrow Connector 11">
                <a:extLst>
                  <a:ext uri="{FF2B5EF4-FFF2-40B4-BE49-F238E27FC236}">
                    <a16:creationId xmlns:a16="http://schemas.microsoft.com/office/drawing/2014/main" id="{FF42732C-7103-974A-A57B-8E1CEA189CD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191222" y="6031244"/>
                <a:ext cx="3180978" cy="80646"/>
              </a:xfrm>
              <a:prstGeom prst="straightConnector1">
                <a:avLst/>
              </a:prstGeom>
              <a:noFill/>
              <a:ln w="25400">
                <a:solidFill>
                  <a:srgbClr val="0048BA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2DDF75F-C737-0349-BCA4-D53F35770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21" y="875845"/>
              <a:ext cx="6814758" cy="1630674"/>
            </a:xfrm>
            <a:prstGeom prst="rect">
              <a:avLst/>
            </a:prstGeom>
          </p:spPr>
        </p:pic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2BE437DB-2C17-0140-928E-EDDB7D25B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2122" y="2384318"/>
              <a:ext cx="1387161" cy="461665"/>
            </a:xfrm>
            <a:prstGeom prst="rect">
              <a:avLst/>
            </a:prstGeom>
            <a:solidFill>
              <a:srgbClr val="FFFBEF"/>
            </a:solidFill>
            <a:ln>
              <a:solidFill>
                <a:srgbClr val="0048BA"/>
              </a:solidFill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0048BA"/>
                  </a:solidFill>
                </a:rPr>
                <a:t>ESEMPIO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37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B87C0D4A-E350-354C-B7F0-B4903EB7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05719"/>
            <a:ext cx="845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cs typeface="Times New Roman" panose="02020603050405020304" pitchFamily="18" charset="0"/>
              </a:rPr>
              <a:t>Ecco come calcolare i coefficienti </a:t>
            </a:r>
            <a:r>
              <a:rPr lang="it-IT" altLang="it-IT" b="1" i="1" dirty="0">
                <a:cs typeface="Times New Roman" panose="02020603050405020304" pitchFamily="18" charset="0"/>
              </a:rPr>
              <a:t>m</a:t>
            </a:r>
            <a:r>
              <a:rPr lang="it-IT" altLang="it-IT" b="1" dirty="0">
                <a:cs typeface="Times New Roman" panose="02020603050405020304" pitchFamily="18" charset="0"/>
              </a:rPr>
              <a:t> e </a:t>
            </a:r>
            <a:r>
              <a:rPr lang="it-IT" altLang="it-IT" b="1" i="1" dirty="0" err="1">
                <a:cs typeface="Times New Roman" panose="02020603050405020304" pitchFamily="18" charset="0"/>
              </a:rPr>
              <a:t>q</a:t>
            </a:r>
            <a:r>
              <a:rPr lang="it-IT" altLang="it-IT" b="1" dirty="0">
                <a:cs typeface="Times New Roman" panose="02020603050405020304" pitchFamily="18" charset="0"/>
              </a:rPr>
              <a:t> in modo che la retta d’equazione </a:t>
            </a:r>
            <a:r>
              <a:rPr lang="it-IT" altLang="it-IT" b="1" i="1" dirty="0"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cs typeface="Times New Roman" panose="02020603050405020304" pitchFamily="18" charset="0"/>
              </a:rPr>
              <a:t>mx</a:t>
            </a:r>
            <a:r>
              <a:rPr lang="it-IT" altLang="it-IT" b="1" dirty="0">
                <a:cs typeface="Times New Roman" panose="02020603050405020304" pitchFamily="18" charset="0"/>
              </a:rPr>
              <a:t> + </a:t>
            </a:r>
            <a:r>
              <a:rPr lang="it-IT" altLang="it-IT" b="1" i="1" dirty="0" err="1">
                <a:cs typeface="Times New Roman" panose="02020603050405020304" pitchFamily="18" charset="0"/>
              </a:rPr>
              <a:t>q</a:t>
            </a:r>
            <a:r>
              <a:rPr lang="it-IT" altLang="it-IT" b="1" dirty="0">
                <a:cs typeface="Times New Roman" panose="02020603050405020304" pitchFamily="18" charset="0"/>
              </a:rPr>
              <a:t>  sia asintoto per il grafico di </a:t>
            </a:r>
            <a:r>
              <a:rPr lang="it-IT" altLang="it-IT" b="1" i="1" dirty="0"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cs typeface="Times New Roman" panose="02020603050405020304" pitchFamily="18" charset="0"/>
              </a:rPr>
              <a:t> = </a:t>
            </a:r>
            <a:r>
              <a:rPr lang="it-IT" altLang="it-IT" b="1" i="1" dirty="0" err="1">
                <a:cs typeface="Times New Roman" panose="02020603050405020304" pitchFamily="18" charset="0"/>
              </a:rPr>
              <a:t>f</a:t>
            </a:r>
            <a:r>
              <a:rPr lang="it-IT" altLang="it-IT" b="1" dirty="0">
                <a:cs typeface="Times New Roman" panose="02020603050405020304" pitchFamily="18" charset="0"/>
              </a:rPr>
              <a:t> (</a:t>
            </a:r>
            <a:r>
              <a:rPr lang="it-IT" altLang="it-IT" b="1" i="1" dirty="0"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cs typeface="Times New Roman" panose="02020603050405020304" pitchFamily="18" charset="0"/>
              </a:rPr>
              <a:t>).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1127B93A-1207-E949-BB68-2DDDCBB7E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26BFA6-0A70-EA47-938C-0BF8EA34C4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2100FA42-E8D0-4E4C-84D7-AB379670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 e Daniela Valenti, 2023</a:t>
            </a:r>
          </a:p>
        </p:txBody>
      </p:sp>
      <p:sp>
        <p:nvSpPr>
          <p:cNvPr id="28676" name="TextBox 7">
            <a:extLst>
              <a:ext uri="{FF2B5EF4-FFF2-40B4-BE49-F238E27FC236}">
                <a16:creationId xmlns:a16="http://schemas.microsoft.com/office/drawing/2014/main" id="{73434BCE-6AA6-3648-88BE-0622A51E8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00FF"/>
                </a:solidFill>
              </a:rPr>
              <a:t>Come determinare l’asintoto obliquo</a:t>
            </a:r>
          </a:p>
        </p:txBody>
      </p:sp>
      <p:pic>
        <p:nvPicPr>
          <p:cNvPr id="28677" name="Picture 8" descr="Schermata 2016-05-26 alle 12.30.01.png">
            <a:extLst>
              <a:ext uri="{FF2B5EF4-FFF2-40B4-BE49-F238E27FC236}">
                <a16:creationId xmlns:a16="http://schemas.microsoft.com/office/drawing/2014/main" id="{4C938273-5618-EA42-A2D3-6B6661173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7" y="3168651"/>
            <a:ext cx="7007225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Box 9">
            <a:extLst>
              <a:ext uri="{FF2B5EF4-FFF2-40B4-BE49-F238E27FC236}">
                <a16:creationId xmlns:a16="http://schemas.microsoft.com/office/drawing/2014/main" id="{6D2C9CFD-6755-E649-B095-288F3F9F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784342"/>
            <a:ext cx="8693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Se </a:t>
            </a:r>
            <a:r>
              <a:rPr lang="it-IT" altLang="it-IT" b="1" dirty="0">
                <a:solidFill>
                  <a:srgbClr val="0000FF"/>
                </a:solidFill>
              </a:rPr>
              <a:t>non</a:t>
            </a:r>
            <a:r>
              <a:rPr lang="it-IT" altLang="it-IT" b="1" dirty="0"/>
              <a:t> trovo entrambi i limiti finiti, la curva </a:t>
            </a:r>
            <a:r>
              <a:rPr lang="it-IT" altLang="it-IT" b="1" dirty="0">
                <a:solidFill>
                  <a:srgbClr val="0000FF"/>
                </a:solidFill>
              </a:rPr>
              <a:t>non</a:t>
            </a:r>
            <a:r>
              <a:rPr lang="it-IT" altLang="it-IT" b="1" dirty="0"/>
              <a:t> ha un asintoto obliquo.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Se trovo </a:t>
            </a:r>
            <a:r>
              <a:rPr lang="it-IT" altLang="it-IT" b="1" dirty="0">
                <a:solidFill>
                  <a:srgbClr val="0000FF"/>
                </a:solidFill>
              </a:rPr>
              <a:t>m = 0</a:t>
            </a:r>
            <a:r>
              <a:rPr lang="it-IT" altLang="it-IT" b="1" dirty="0"/>
              <a:t>, la curva ha un asintoto orizzontale </a:t>
            </a:r>
          </a:p>
        </p:txBody>
      </p:sp>
    </p:spTree>
    <p:extLst>
      <p:ext uri="{BB962C8B-B14F-4D97-AF65-F5344CB8AC3E}">
        <p14:creationId xmlns:p14="http://schemas.microsoft.com/office/powerpoint/2010/main" val="417099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19A21CA-53F9-FA4B-9C0A-389ACB79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CC956F-9B3D-8D40-8072-FCE5D647FFD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Footer Placeholder 11">
            <a:extLst>
              <a:ext uri="{FF2B5EF4-FFF2-40B4-BE49-F238E27FC236}">
                <a16:creationId xmlns:a16="http://schemas.microsoft.com/office/drawing/2014/main" id="{CD4E8E11-6C9A-EA4A-8C9B-2E571820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520259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 e Daniela Valenti, 2023</a:t>
            </a:r>
          </a:p>
        </p:txBody>
      </p:sp>
      <p:sp>
        <p:nvSpPr>
          <p:cNvPr id="32772" name="TextBox 18">
            <a:extLst>
              <a:ext uri="{FF2B5EF4-FFF2-40B4-BE49-F238E27FC236}">
                <a16:creationId xmlns:a16="http://schemas.microsoft.com/office/drawing/2014/main" id="{C6EA52F3-BB72-8B40-A664-FE155832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3" y="610772"/>
            <a:ext cx="8153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Ricordo il ruolo del segno delle derivate nello studio del  grafico di una funzione</a:t>
            </a:r>
          </a:p>
        </p:txBody>
      </p:sp>
      <p:sp>
        <p:nvSpPr>
          <p:cNvPr id="32773" name="TextBox 8">
            <a:extLst>
              <a:ext uri="{FF2B5EF4-FFF2-40B4-BE49-F238E27FC236}">
                <a16:creationId xmlns:a16="http://schemas.microsoft.com/office/drawing/2014/main" id="{9C4A1973-C96C-164D-996D-E89BA5F5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1" y="1988882"/>
            <a:ext cx="885698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Lo studio del grafico di una funzione è basato su: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>
                <a:cs typeface="Arial" panose="020B0604020202020204" pitchFamily="34" charset="0"/>
              </a:rPr>
              <a:t>una relazione fra il segno della derivata </a:t>
            </a:r>
            <a:r>
              <a:rPr lang="it-IT" altLang="it-IT" sz="2800" b="1" dirty="0" err="1">
                <a:cs typeface="Arial" panose="020B0604020202020204" pitchFamily="34" charset="0"/>
              </a:rPr>
              <a:t>f</a:t>
            </a:r>
            <a:r>
              <a:rPr lang="it-IT" altLang="it-IT" sz="2800" b="1" dirty="0">
                <a:cs typeface="Arial" panose="020B0604020202020204" pitchFamily="34" charset="0"/>
              </a:rPr>
              <a:t>’(x) di una funzione </a:t>
            </a:r>
            <a:r>
              <a:rPr lang="it-IT" altLang="it-IT" sz="2800" b="1" dirty="0" err="1">
                <a:cs typeface="Arial" panose="020B0604020202020204" pitchFamily="34" charset="0"/>
              </a:rPr>
              <a:t>f</a:t>
            </a:r>
            <a:r>
              <a:rPr lang="it-IT" altLang="it-IT" sz="2800" b="1" dirty="0">
                <a:cs typeface="Arial" panose="020B0604020202020204" pitchFamily="34" charset="0"/>
              </a:rPr>
              <a:t>(x) e l’andamento crescente o decrescente del grafico di </a:t>
            </a:r>
            <a:r>
              <a:rPr lang="it-IT" altLang="it-IT" sz="2800" b="1" dirty="0" err="1">
                <a:cs typeface="Arial" panose="020B0604020202020204" pitchFamily="34" charset="0"/>
              </a:rPr>
              <a:t>f</a:t>
            </a:r>
            <a:r>
              <a:rPr lang="it-IT" altLang="it-IT" sz="2800" b="1" dirty="0">
                <a:cs typeface="Arial" panose="020B0604020202020204" pitchFamily="34" charset="0"/>
              </a:rPr>
              <a:t>(x);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>
                <a:cs typeface="Arial" panose="020B0604020202020204" pitchFamily="34" charset="0"/>
              </a:rPr>
              <a:t>una relazione fra il segno della derivata seconda </a:t>
            </a:r>
            <a:r>
              <a:rPr lang="it-IT" altLang="it-IT" sz="2800" b="1" dirty="0" err="1">
                <a:cs typeface="Arial" panose="020B0604020202020204" pitchFamily="34" charset="0"/>
              </a:rPr>
              <a:t>f</a:t>
            </a:r>
            <a:r>
              <a:rPr lang="it-IT" altLang="it-IT" sz="2800" b="1" dirty="0">
                <a:cs typeface="Arial" panose="020B0604020202020204" pitchFamily="34" charset="0"/>
              </a:rPr>
              <a:t>’’(x) e la concavità verso l’alto o verso il basso del grafico di </a:t>
            </a:r>
            <a:r>
              <a:rPr lang="it-IT" altLang="it-IT" sz="2800" b="1" dirty="0" err="1">
                <a:cs typeface="Arial" panose="020B0604020202020204" pitchFamily="34" charset="0"/>
              </a:rPr>
              <a:t>f</a:t>
            </a:r>
            <a:r>
              <a:rPr lang="it-IT" altLang="it-IT" sz="2800" b="1" dirty="0">
                <a:cs typeface="Arial" panose="020B0604020202020204" pitchFamily="34" charset="0"/>
              </a:rPr>
              <a:t>(x).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D0E35B-6816-FE41-8A46-A274F829AD51}"/>
              </a:ext>
            </a:extLst>
          </p:cNvPr>
          <p:cNvSpPr txBox="1"/>
          <p:nvPr/>
        </p:nvSpPr>
        <p:spPr>
          <a:xfrm>
            <a:off x="683567" y="5444483"/>
            <a:ext cx="761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</a:rPr>
              <a:t>Ecco una sintesi grafica di queste relazioni.</a:t>
            </a:r>
          </a:p>
        </p:txBody>
      </p:sp>
    </p:spTree>
    <p:extLst>
      <p:ext uri="{BB962C8B-B14F-4D97-AF65-F5344CB8AC3E}">
        <p14:creationId xmlns:p14="http://schemas.microsoft.com/office/powerpoint/2010/main" val="4177205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18961</TotalTime>
  <Words>1173</Words>
  <Application>Microsoft Macintosh PowerPoint</Application>
  <PresentationFormat>Presentazione su schermo (4:3)</PresentationFormat>
  <Paragraphs>168</Paragraphs>
  <Slides>28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Cambria Math</vt:lpstr>
      <vt:lpstr>Times New Roman</vt:lpstr>
      <vt:lpstr>Tema di Office</vt:lpstr>
      <vt:lpstr>Grafico di un quoziente di polinomi</vt:lpstr>
      <vt:lpstr>Presentazione standard di PowerPoint</vt:lpstr>
      <vt:lpstr>Presentazione standard di PowerPoint</vt:lpstr>
      <vt:lpstr>Un quoziente di polinomi scritto in altra forma</vt:lpstr>
      <vt:lpstr>Il grafico di un quoziente di polinomi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Studiare il grafico di un quoziente di polinomi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</vt:lpstr>
      <vt:lpstr>Revisione dell’attività svolta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FRF</dc:title>
  <dc:subject/>
  <dc:creator>User</dc:creator>
  <cp:keywords/>
  <dc:description/>
  <cp:lastModifiedBy>Microsoft Office User</cp:lastModifiedBy>
  <cp:revision>270</cp:revision>
  <dcterms:created xsi:type="dcterms:W3CDTF">2016-05-27T08:54:43Z</dcterms:created>
  <dcterms:modified xsi:type="dcterms:W3CDTF">2023-04-19T15:43:38Z</dcterms:modified>
  <cp:category/>
</cp:coreProperties>
</file>