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75" r:id="rId12"/>
    <p:sldId id="276" r:id="rId13"/>
    <p:sldId id="277" r:id="rId14"/>
    <p:sldId id="278" r:id="rId15"/>
    <p:sldId id="279" r:id="rId16"/>
    <p:sldId id="280" r:id="rId17"/>
    <p:sldId id="295" r:id="rId18"/>
    <p:sldId id="285" r:id="rId19"/>
    <p:sldId id="288" r:id="rId20"/>
    <p:sldId id="270" r:id="rId21"/>
    <p:sldId id="289" r:id="rId22"/>
    <p:sldId id="290" r:id="rId23"/>
    <p:sldId id="291" r:id="rId24"/>
    <p:sldId id="292" r:id="rId25"/>
    <p:sldId id="293" r:id="rId26"/>
    <p:sldId id="282" r:id="rId27"/>
    <p:sldId id="294" r:id="rId28"/>
    <p:sldId id="272" r:id="rId29"/>
    <p:sldId id="273" r:id="rId30"/>
    <p:sldId id="274" r:id="rId31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B6B981-CB4F-7D4B-81E0-564CF9ECF3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8B171-E594-784D-B34B-BB4C4C8038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F94E9A4-4638-7248-B30B-D81FF4D55602}" type="datetime1">
              <a:rPr lang="it-IT" altLang="it-IT"/>
              <a:pPr/>
              <a:t>24/09/23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BE5CD9-35A5-4747-8BBA-62942F2AF2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C09D863-4BD5-A944-8BC7-559E9AE2E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598F9-65E5-9B4D-9DEA-272DB00A72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82780-9226-734F-96A5-B9A956A86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0E15B58-011C-954E-A3E6-8746E747905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5882FF57-2334-EA46-926D-278ADDA5A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F7772CD7-EF92-AC42-82C6-B28F7BB5F7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A2629BFB-DC5A-9D4D-8FDB-4C229B30C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9C2B384-CA81-0F4C-AB25-C83383A247AF}" type="slidenum">
              <a:rPr lang="it-IT" altLang="it-IT"/>
              <a:pPr/>
              <a:t>28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54F7CB35-E5C8-BB43-A0A9-7E0ADB5F1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018BDC70-27E0-AA4E-BDF1-608EF916B7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4B58A72-4AB9-8346-807D-9C0749A43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93C6BF4-00BF-3941-981F-05ABA92CBBE4}" type="slidenum">
              <a:rPr lang="it-IT" altLang="it-IT"/>
              <a:pPr/>
              <a:t>29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58E9DBB9-02FA-3B4C-A0B3-111A47E7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3E8F4750-3AA8-6C46-8203-02279E9EE1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DF611FF5-7D0A-4947-BA6F-046D99C5E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659189D-3F76-8E46-89D7-EE9037010421}" type="slidenum">
              <a:rPr lang="it-IT" altLang="it-IT"/>
              <a:pPr/>
              <a:t>30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75CA5-CF6B-9A4E-A613-A7C89AF5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7603E1-9AF4-C544-8450-50F1E3E5A834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FB94B-FF03-3D43-B042-B8D67CC1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9BB6-FCAA-BA4A-B693-C0BC3C02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D643B-54E3-224D-B50F-12314DD30F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495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E6C2F-6F31-1D48-855C-EBCDC631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15895-BE51-0245-BE86-908D1920B808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D27CE-537C-564E-980F-47BB764B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57FAD-79F8-804F-B2BC-6349BE9B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C336C-DC0A-BD41-B440-395828D113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309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43DF1-C427-2643-A850-104E1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6E562D-858F-C848-AFCD-0A977DC8DD3D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6B037-CAC8-A04B-8FAD-FD56A715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D18B-E901-0544-ABAD-8E1A1448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A7EA-74A7-2649-B819-E63DB33031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1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FE740-5E51-894E-AB1E-06B38BD4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F81B15-5A87-6E45-8ADE-86EDEC97EBD6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020D2-DC64-EB49-9929-60E84059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BA42D-DBD6-D84D-8257-442D3E03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98F39-E0A3-4F48-A1CE-9489057C2D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38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2E345-C35C-104E-B5F9-D601DC1E6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38B03-3D6A-2E40-AA91-619D17026FF4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B31E0-B5C0-0F41-9A9E-399C6F03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B1005-05F6-7E40-9E45-7B24B464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5739E-AEB5-6249-A988-4B937CC1EB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300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8E256-0651-9945-A7A1-93A1396B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A5B039-1765-234E-9622-5DFBD93F5E38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07F4E3-59E6-A141-BA17-FB5F4A80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3496A6-349F-3F44-B721-E98E3FCB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97188-BC35-B449-8D03-B7C8357978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709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39E16B-84C9-854A-A286-3B395B6B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1FBC1B-8772-434A-AE59-029413219415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BC97F5-1E86-C945-9847-B42B8643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9B8E9C-5A02-354D-8F23-B99D03AD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5BC98-EB25-8E46-9F99-B310B5BDB15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363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BBC8E5-CC9F-A247-BF0D-03683744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61A6D2-E1F9-8B4F-A0F6-FE5804411592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DD5216-92D2-2847-AA37-8CE976AA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9097F0-48FF-F742-8A82-02BB5FB8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52AF1-7B7B-8840-8B87-C3843C0F7C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71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76B523-95F1-E64E-8964-08FB4277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CA0C8B-8579-D04E-99AB-CFF9A69EE5AB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BCFD12-0DE0-A243-BF6E-90209BC7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383B5A-206D-9948-9ECA-3EAACB1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A99EE-9928-134F-9C12-9DBAE0583C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07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47C5F0-F659-D741-9CCE-B9F89BEA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277037-5FD6-1D4A-A92E-D237CE95D7C3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D78431-F575-1049-B9B1-9B91CC68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9AE650-A45F-A646-BE52-84E7946F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B0CE9-3943-4B41-ACCF-590FB316A7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714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D93252-C481-F948-86E4-E1EB2B86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A6DA70-F828-DE4E-AA94-9371B70E1BC9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359873-AC3D-4A46-AD5B-ACED1E12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F6F71-AC2F-4548-ACDA-5F445E88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1ADB-3A22-9C4B-BBDB-A2B765EAD58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567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BFE120-997A-A842-B951-3EF240B82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39D7841-0885-0149-8A5D-157D043648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4916-E7DF-6644-8E19-2B2F32BEE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4BC55E5-8CE5-D14A-BB51-5A6310CBAD0F}" type="datetime1">
              <a:rPr lang="it-IT" altLang="it-IT" smtClean="0"/>
              <a:t>24/09/23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C260F-B145-8944-B795-2C7873E97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altLang="it-IT"/>
              <a:t>Daniela Valenti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93745-AEE9-6349-96DC-980A52EBF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0DF5B66-23C1-7F4C-B16A-718E7937E68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015EC8E-23A1-5743-BF5B-AB4A1E1A9E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371600"/>
            <a:ext cx="7239000" cy="2160588"/>
          </a:xfrm>
        </p:spPr>
        <p:txBody>
          <a:bodyPr/>
          <a:lstStyle/>
          <a:p>
            <a:r>
              <a:rPr lang="it-IT" altLang="it-IT" b="1">
                <a:solidFill>
                  <a:srgbClr val="FF0000"/>
                </a:solidFill>
              </a:rPr>
              <a:t>Frequenze relative e</a:t>
            </a:r>
            <a:br>
              <a:rPr lang="it-IT" altLang="it-IT" b="1">
                <a:solidFill>
                  <a:srgbClr val="FF0000"/>
                </a:solidFill>
              </a:rPr>
            </a:br>
            <a:r>
              <a:rPr lang="it-IT" altLang="it-IT" b="1">
                <a:solidFill>
                  <a:srgbClr val="FF0000"/>
                </a:solidFill>
              </a:rPr>
              <a:t>diagrammi a torta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7E0F3FAF-5FD5-A148-9E51-1A52AFFE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D81164E3-8990-844B-8869-D71B3977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1F9B56F-2014-CD45-B263-4C05B6FA66C4}" type="slidenum">
              <a:rPr lang="it-IT" altLang="it-IT">
                <a:solidFill>
                  <a:srgbClr val="898989"/>
                </a:solidFill>
              </a:rPr>
              <a:pPr/>
              <a:t>1</a:t>
            </a:fld>
            <a:endParaRPr lang="it-IT" altLang="it-IT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09688D1-EF2D-1A48-A010-C7AED2D021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scrivere la frequenza relativa</a:t>
            </a:r>
          </a:p>
        </p:txBody>
      </p:sp>
      <p:sp>
        <p:nvSpPr>
          <p:cNvPr id="29699" name="Footer Placeholder 4">
            <a:extLst>
              <a:ext uri="{FF2B5EF4-FFF2-40B4-BE49-F238E27FC236}">
                <a16:creationId xmlns:a16="http://schemas.microsoft.com/office/drawing/2014/main" id="{EA921966-4B6D-AB4D-B4B8-16D3191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16002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D609EDD1-C063-324D-890C-095C2D9D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371E85F-8E79-4744-8271-FEB2CA696BFB}" type="slidenum">
              <a:rPr lang="it-IT" altLang="it-IT">
                <a:solidFill>
                  <a:srgbClr val="898989"/>
                </a:solidFill>
              </a:rPr>
              <a:pPr/>
              <a:t>10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4581" name="TextBox 10">
            <a:extLst>
              <a:ext uri="{FF2B5EF4-FFF2-40B4-BE49-F238E27FC236}">
                <a16:creationId xmlns:a16="http://schemas.microsoft.com/office/drawing/2014/main" id="{979F5513-6450-814E-A68C-7178027D3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/>
              <a:t>ESEMPIO 2</a:t>
            </a:r>
          </a:p>
        </p:txBody>
      </p:sp>
      <p:sp>
        <p:nvSpPr>
          <p:cNvPr id="24582" name="TextBox 21">
            <a:extLst>
              <a:ext uri="{FF2B5EF4-FFF2-40B4-BE49-F238E27FC236}">
                <a16:creationId xmlns:a16="http://schemas.microsoft.com/office/drawing/2014/main" id="{41AA10E8-322E-284D-AA21-B3FF7263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91200"/>
            <a:ext cx="3429000" cy="923925"/>
          </a:xfrm>
          <a:prstGeom prst="rect">
            <a:avLst/>
          </a:prstGeom>
          <a:solidFill>
            <a:schemeClr val="bg1"/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Risultato arrotondato con due cifre dopo la virgola</a:t>
            </a:r>
          </a:p>
          <a:p>
            <a:pPr algn="ctr"/>
            <a:r>
              <a:rPr lang="it-IT" altLang="it-IT" b="1"/>
              <a:t>1 : 15 =0,066666666... </a:t>
            </a:r>
          </a:p>
        </p:txBody>
      </p:sp>
      <p:pic>
        <p:nvPicPr>
          <p:cNvPr id="24583" name="Picture 12" descr="Schermata 2018-07-17 alle 15.30.26.png">
            <a:extLst>
              <a:ext uri="{FF2B5EF4-FFF2-40B4-BE49-F238E27FC236}">
                <a16:creationId xmlns:a16="http://schemas.microsoft.com/office/drawing/2014/main" id="{785F469A-FCEB-6047-B641-3D37AF857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4824"/>
            <a:ext cx="74676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2D3D2BCF-8A1F-5E4A-99F4-536F25F5049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00600" y="40386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15" name="Circular Arrow 14">
            <a:extLst>
              <a:ext uri="{FF2B5EF4-FFF2-40B4-BE49-F238E27FC236}">
                <a16:creationId xmlns:a16="http://schemas.microsoft.com/office/drawing/2014/main" id="{F772921F-F017-964F-BFA8-8C895813307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48400" y="39624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24586" name="TextBox 16">
            <a:extLst>
              <a:ext uri="{FF2B5EF4-FFF2-40B4-BE49-F238E27FC236}">
                <a16:creationId xmlns:a16="http://schemas.microsoft.com/office/drawing/2014/main" id="{B652AB03-E6E2-324D-AD99-9F7AB6D2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648200"/>
            <a:ext cx="14478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Eseguo la divisione 1:15 </a:t>
            </a:r>
            <a:r>
              <a:rPr lang="it-IT" altLang="it-IT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b="1"/>
              <a:t> 0,07</a:t>
            </a:r>
          </a:p>
        </p:txBody>
      </p:sp>
      <p:sp>
        <p:nvSpPr>
          <p:cNvPr id="24587" name="TextBox 22">
            <a:extLst>
              <a:ext uri="{FF2B5EF4-FFF2-40B4-BE49-F238E27FC236}">
                <a16:creationId xmlns:a16="http://schemas.microsoft.com/office/drawing/2014/main" id="{8D8990D9-6D66-8B42-8E97-A3864186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648200"/>
            <a:ext cx="26670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Scrivo una frazione con denominatore 100</a:t>
            </a:r>
          </a:p>
          <a:p>
            <a:pPr algn="ctr"/>
            <a:r>
              <a:rPr lang="it-IT" altLang="it-IT" b="1"/>
              <a:t>0,07 = 7/100 = 7%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3367BD-EA2D-5049-BCEB-117AE0D0B45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24400" y="5562600"/>
            <a:ext cx="914400" cy="2286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7CC9C4E-F616-8642-9834-6CE6D41A10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scrivere la frequenza relativa</a:t>
            </a:r>
          </a:p>
        </p:txBody>
      </p:sp>
      <p:sp>
        <p:nvSpPr>
          <p:cNvPr id="30723" name="Footer Placeholder 4">
            <a:extLst>
              <a:ext uri="{FF2B5EF4-FFF2-40B4-BE49-F238E27FC236}">
                <a16:creationId xmlns:a16="http://schemas.microsoft.com/office/drawing/2014/main" id="{19CED051-B5C2-E746-BDDF-94C57B1D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16002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0724" name="Slide Number Placeholder 5">
            <a:extLst>
              <a:ext uri="{FF2B5EF4-FFF2-40B4-BE49-F238E27FC236}">
                <a16:creationId xmlns:a16="http://schemas.microsoft.com/office/drawing/2014/main" id="{C8977E0E-480F-A149-A865-EDD86189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EA4CEE-0787-0147-926B-0EDAD4A11978}" type="slidenum">
              <a:rPr lang="it-IT" altLang="it-IT">
                <a:solidFill>
                  <a:srgbClr val="898989"/>
                </a:solidFill>
              </a:rPr>
              <a:pPr/>
              <a:t>11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5605" name="TextBox 10">
            <a:extLst>
              <a:ext uri="{FF2B5EF4-FFF2-40B4-BE49-F238E27FC236}">
                <a16:creationId xmlns:a16="http://schemas.microsoft.com/office/drawing/2014/main" id="{F5D5A156-3256-104E-8AC9-7E5F9756C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60" y="98808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/>
              <a:t>ESEMPIO 3</a:t>
            </a:r>
          </a:p>
        </p:txBody>
      </p:sp>
      <p:sp>
        <p:nvSpPr>
          <p:cNvPr id="25606" name="TextBox 21">
            <a:extLst>
              <a:ext uri="{FF2B5EF4-FFF2-40B4-BE49-F238E27FC236}">
                <a16:creationId xmlns:a16="http://schemas.microsoft.com/office/drawing/2014/main" id="{B12B15EB-2E10-9649-BF96-F84DCB50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10200"/>
            <a:ext cx="3352800" cy="923925"/>
          </a:xfrm>
          <a:prstGeom prst="rect">
            <a:avLst/>
          </a:prstGeom>
          <a:solidFill>
            <a:schemeClr val="bg1"/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Risultato arrotondato con due cifre dopo la virgola</a:t>
            </a:r>
          </a:p>
          <a:p>
            <a:pPr algn="ctr"/>
            <a:r>
              <a:rPr lang="it-IT" altLang="it-IT" b="1"/>
              <a:t>5 : 15 = 0,33333333... </a:t>
            </a:r>
          </a:p>
        </p:txBody>
      </p:sp>
      <p:pic>
        <p:nvPicPr>
          <p:cNvPr id="25607" name="Picture 15" descr="Schermata 2018-07-17 alle 15.37.00.png">
            <a:extLst>
              <a:ext uri="{FF2B5EF4-FFF2-40B4-BE49-F238E27FC236}">
                <a16:creationId xmlns:a16="http://schemas.microsoft.com/office/drawing/2014/main" id="{7D191E91-F0DD-A947-9892-3BDDDACB3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11300"/>
            <a:ext cx="71628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ircular Arrow 17">
            <a:extLst>
              <a:ext uri="{FF2B5EF4-FFF2-40B4-BE49-F238E27FC236}">
                <a16:creationId xmlns:a16="http://schemas.microsoft.com/office/drawing/2014/main" id="{81471F30-0C20-7943-ABE8-8F0540F67E5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00600" y="35814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19" name="Circular Arrow 18">
            <a:extLst>
              <a:ext uri="{FF2B5EF4-FFF2-40B4-BE49-F238E27FC236}">
                <a16:creationId xmlns:a16="http://schemas.microsoft.com/office/drawing/2014/main" id="{C95B0600-8A20-0D44-9443-9AA90DE48D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77000" y="35814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25610" name="TextBox 19">
            <a:extLst>
              <a:ext uri="{FF2B5EF4-FFF2-40B4-BE49-F238E27FC236}">
                <a16:creationId xmlns:a16="http://schemas.microsoft.com/office/drawing/2014/main" id="{EAA54087-EDBB-AE44-84E1-743D6FD67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91000"/>
            <a:ext cx="14478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Eseguo la divisione 5:15 </a:t>
            </a:r>
            <a:r>
              <a:rPr lang="it-IT" altLang="it-IT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b="1"/>
              <a:t> 0,33</a:t>
            </a:r>
          </a:p>
        </p:txBody>
      </p:sp>
      <p:sp>
        <p:nvSpPr>
          <p:cNvPr id="25611" name="TextBox 20">
            <a:extLst>
              <a:ext uri="{FF2B5EF4-FFF2-40B4-BE49-F238E27FC236}">
                <a16:creationId xmlns:a16="http://schemas.microsoft.com/office/drawing/2014/main" id="{4140AA21-3E9D-8C40-8FCA-E171556CF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191000"/>
            <a:ext cx="26670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Scrivo una frazione con denominatore 100</a:t>
            </a:r>
          </a:p>
          <a:p>
            <a:pPr algn="ctr"/>
            <a:r>
              <a:rPr lang="it-IT" altLang="it-IT" b="1"/>
              <a:t>0,33 = 33/100 = 33%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017584-0D10-3448-81F0-719AE02145E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05400" y="5105400"/>
            <a:ext cx="609600" cy="3048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5415D65-4364-6F45-807D-CA467FBAB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620000" cy="914400"/>
          </a:xfrm>
        </p:spPr>
        <p:txBody>
          <a:bodyPr/>
          <a:lstStyle/>
          <a:p>
            <a:pPr marL="6350" indent="-635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Attività. Diagrammi a torta</a:t>
            </a:r>
          </a:p>
        </p:txBody>
      </p:sp>
      <p:sp>
        <p:nvSpPr>
          <p:cNvPr id="31747" name="Footer Placeholder 4">
            <a:extLst>
              <a:ext uri="{FF2B5EF4-FFF2-40B4-BE49-F238E27FC236}">
                <a16:creationId xmlns:a16="http://schemas.microsoft.com/office/drawing/2014/main" id="{AE67912D-3710-8344-AC89-79E416BB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4D94E7A6-376E-E744-BA9D-923E4BC25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777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 la scheda di lavoro per descrivere con un nuovo grafico gli esiti dell’indagine statistica</a:t>
            </a:r>
            <a:r>
              <a:rPr lang="it-IT" altLang="it-IT" sz="2800" b="1" dirty="0">
                <a:solidFill>
                  <a:srgbClr val="0000FF"/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21A05C32-289E-564B-9A0A-201054A9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E83B0B9-70E8-214B-B79D-A1A9956F1DE8}" type="slidenum">
              <a:rPr lang="it-IT" altLang="it-IT">
                <a:solidFill>
                  <a:srgbClr val="898989"/>
                </a:solidFill>
              </a:rPr>
              <a:pPr/>
              <a:t>12</a:t>
            </a:fld>
            <a:endParaRPr lang="it-IT" altLang="it-IT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7B61ACD-48E0-C84E-8932-41F81C2F16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8153400" cy="914400"/>
          </a:xfrm>
        </p:spPr>
        <p:txBody>
          <a:bodyPr/>
          <a:lstStyle/>
          <a:p>
            <a:pPr marL="6350" indent="-635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cosa hai ottenuto</a:t>
            </a:r>
          </a:p>
        </p:txBody>
      </p:sp>
      <p:sp>
        <p:nvSpPr>
          <p:cNvPr id="32771" name="Footer Placeholder 4">
            <a:extLst>
              <a:ext uri="{FF2B5EF4-FFF2-40B4-BE49-F238E27FC236}">
                <a16:creationId xmlns:a16="http://schemas.microsoft.com/office/drawing/2014/main" id="{68CDEDB8-28BE-5D47-8874-713E85BB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2772" name="Slide Number Placeholder 5">
            <a:extLst>
              <a:ext uri="{FF2B5EF4-FFF2-40B4-BE49-F238E27FC236}">
                <a16:creationId xmlns:a16="http://schemas.microsoft.com/office/drawing/2014/main" id="{1237938D-0704-B449-812C-F2FACB43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CF67270-FC91-9040-9004-8B0261DA0054}" type="slidenum">
              <a:rPr lang="it-IT" altLang="it-IT">
                <a:solidFill>
                  <a:srgbClr val="898989"/>
                </a:solidFill>
              </a:rPr>
              <a:pPr/>
              <a:t>13</a:t>
            </a:fld>
            <a:endParaRPr lang="it-IT" altLang="it-IT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A4F03F8-8A89-784B-BC7A-13A6B59DC9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pPr marL="9525" indent="-9525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Diagramma a torta</a:t>
            </a:r>
          </a:p>
        </p:txBody>
      </p:sp>
      <p:sp>
        <p:nvSpPr>
          <p:cNvPr id="33795" name="Footer Placeholder 4">
            <a:extLst>
              <a:ext uri="{FF2B5EF4-FFF2-40B4-BE49-F238E27FC236}">
                <a16:creationId xmlns:a16="http://schemas.microsoft.com/office/drawing/2014/main" id="{1422CD61-A534-934B-9EC7-B61C0842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3796" name="Slide Number Placeholder 5">
            <a:extLst>
              <a:ext uri="{FF2B5EF4-FFF2-40B4-BE49-F238E27FC236}">
                <a16:creationId xmlns:a16="http://schemas.microsoft.com/office/drawing/2014/main" id="{FD220251-4A38-BA4C-AB08-89D66C0B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052BC09-5377-CF4E-BB29-F4CF29C6BEBA}" type="slidenum">
              <a:rPr lang="it-IT" altLang="it-IT">
                <a:solidFill>
                  <a:srgbClr val="898989"/>
                </a:solidFill>
              </a:rPr>
              <a:pPr/>
              <a:t>14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8677" name="TextBox 10">
            <a:extLst>
              <a:ext uri="{FF2B5EF4-FFF2-40B4-BE49-F238E27FC236}">
                <a16:creationId xmlns:a16="http://schemas.microsoft.com/office/drawing/2014/main" id="{36C59BE7-6BB5-4F4F-BC75-0FCDEFB16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14400"/>
            <a:ext cx="579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Per disegnare un diagramma a torta divido un cerchio in 100 parti uguali.</a:t>
            </a:r>
          </a:p>
        </p:txBody>
      </p:sp>
      <p:pic>
        <p:nvPicPr>
          <p:cNvPr id="28678" name="Picture 11" descr="Torta3a.jpg">
            <a:extLst>
              <a:ext uri="{FF2B5EF4-FFF2-40B4-BE49-F238E27FC236}">
                <a16:creationId xmlns:a16="http://schemas.microsoft.com/office/drawing/2014/main" id="{EBC3E6BE-D398-954D-9812-F5EBA2BCA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2740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3">
            <a:extLst>
              <a:ext uri="{FF2B5EF4-FFF2-40B4-BE49-F238E27FC236}">
                <a16:creationId xmlns:a16="http://schemas.microsoft.com/office/drawing/2014/main" id="{3A3CD597-FF69-4247-A352-E2FEE9272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816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Il diagramma a torta prende in vari testi altri nomi: ‘</a:t>
            </a:r>
            <a:r>
              <a:rPr lang="it-IT" altLang="it-IT" sz="2800" b="1" i="1"/>
              <a:t>diagramma a settori circolari</a:t>
            </a:r>
            <a:r>
              <a:rPr lang="it-IT" altLang="it-IT" sz="2800" b="1"/>
              <a:t>, </a:t>
            </a:r>
            <a:r>
              <a:rPr lang="it-IT" altLang="it-IT" sz="2800" b="1" i="1"/>
              <a:t>diagramma circolare</a:t>
            </a:r>
            <a:r>
              <a:rPr lang="it-IT" altLang="it-IT" sz="2800" b="1"/>
              <a:t>,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1032E9B-CC5E-2E41-B764-635BBEACE6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458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Diagramma a torta</a:t>
            </a:r>
          </a:p>
        </p:txBody>
      </p:sp>
      <p:sp>
        <p:nvSpPr>
          <p:cNvPr id="34819" name="Footer Placeholder 4">
            <a:extLst>
              <a:ext uri="{FF2B5EF4-FFF2-40B4-BE49-F238E27FC236}">
                <a16:creationId xmlns:a16="http://schemas.microsoft.com/office/drawing/2014/main" id="{385C2B6A-89B9-D54A-AA9C-264BA7EF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3276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4820" name="Slide Number Placeholder 5">
            <a:extLst>
              <a:ext uri="{FF2B5EF4-FFF2-40B4-BE49-F238E27FC236}">
                <a16:creationId xmlns:a16="http://schemas.microsoft.com/office/drawing/2014/main" id="{CD6973BC-92A3-7146-9D7D-D28A3340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CB013E4-5048-1240-8AB3-94000702D336}" type="slidenum">
              <a:rPr lang="it-IT" altLang="it-IT">
                <a:solidFill>
                  <a:srgbClr val="898989"/>
                </a:solidFill>
              </a:rPr>
              <a:pPr/>
              <a:t>15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9701" name="TextBox 9">
            <a:extLst>
              <a:ext uri="{FF2B5EF4-FFF2-40B4-BE49-F238E27FC236}">
                <a16:creationId xmlns:a16="http://schemas.microsoft.com/office/drawing/2014/main" id="{DBBECE8B-7070-9549-B505-5144A2FCD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267200"/>
            <a:ext cx="3657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>
                <a:solidFill>
                  <a:srgbClr val="0000FF"/>
                </a:solidFill>
              </a:rPr>
              <a:t>Misuro gli angoli con il goniometro e completo con i nomi dei mezzi di trasporto</a:t>
            </a:r>
            <a:endParaRPr lang="it-IT" altLang="it-IT">
              <a:solidFill>
                <a:srgbClr val="0000FF"/>
              </a:solidFill>
            </a:endParaRPr>
          </a:p>
        </p:txBody>
      </p:sp>
      <p:pic>
        <p:nvPicPr>
          <p:cNvPr id="29702" name="Picture 11" descr="Immagine 10.png">
            <a:extLst>
              <a:ext uri="{FF2B5EF4-FFF2-40B4-BE49-F238E27FC236}">
                <a16:creationId xmlns:a16="http://schemas.microsoft.com/office/drawing/2014/main" id="{78F4B831-7283-3245-8D9A-2992A0A95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18623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Schermata 2018-05-22 alle 10.18.28.png">
            <a:extLst>
              <a:ext uri="{FF2B5EF4-FFF2-40B4-BE49-F238E27FC236}">
                <a16:creationId xmlns:a16="http://schemas.microsoft.com/office/drawing/2014/main" id="{4CDD8AB8-48AF-7048-95A2-3F5D36C42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4290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Schermata 2018-05-22 alle 10.20.13.png">
            <a:extLst>
              <a:ext uri="{FF2B5EF4-FFF2-40B4-BE49-F238E27FC236}">
                <a16:creationId xmlns:a16="http://schemas.microsoft.com/office/drawing/2014/main" id="{84D46576-6B62-884B-BE9D-9836D0F59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43434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74ED293-362E-7642-B993-FD408E5E72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87630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Competenze su diagrammi a torta</a:t>
            </a:r>
          </a:p>
        </p:txBody>
      </p:sp>
      <p:sp>
        <p:nvSpPr>
          <p:cNvPr id="35843" name="Footer Placeholder 4">
            <a:extLst>
              <a:ext uri="{FF2B5EF4-FFF2-40B4-BE49-F238E27FC236}">
                <a16:creationId xmlns:a16="http://schemas.microsoft.com/office/drawing/2014/main" id="{13CDADBF-2004-B14F-AC4A-697425C82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3657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5844" name="Slide Number Placeholder 5">
            <a:extLst>
              <a:ext uri="{FF2B5EF4-FFF2-40B4-BE49-F238E27FC236}">
                <a16:creationId xmlns:a16="http://schemas.microsoft.com/office/drawing/2014/main" id="{866925A6-2299-6B49-8E8D-D3E3C97E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A9BBC36-D67F-9E47-A136-B485798D8D58}" type="slidenum">
              <a:rPr lang="it-IT" altLang="it-IT">
                <a:solidFill>
                  <a:srgbClr val="898989"/>
                </a:solidFill>
              </a:rPr>
              <a:pPr/>
              <a:t>16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30725" name="TextBox 14">
            <a:extLst>
              <a:ext uri="{FF2B5EF4-FFF2-40B4-BE49-F238E27FC236}">
                <a16:creationId xmlns:a16="http://schemas.microsoft.com/office/drawing/2014/main" id="{18867CD4-D416-B24B-9537-E646F9D1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38200"/>
            <a:ext cx="7620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3200" b="1">
                <a:solidFill>
                  <a:srgbClr val="0000FF"/>
                </a:solidFill>
                <a:latin typeface="Arial Narrow" panose="020B0604020202020204" pitchFamily="34" charset="0"/>
              </a:rPr>
              <a:t>Importante</a:t>
            </a:r>
            <a:r>
              <a:rPr lang="it-IT" altLang="it-IT" sz="2800" b="1">
                <a:latin typeface="Arial Narrow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it-IT" altLang="it-IT" sz="2800" b="1">
                <a:latin typeface="Arial Narrow" panose="020B0604020202020204" pitchFamily="34" charset="0"/>
              </a:rPr>
              <a:t> saper  leggere diagrammi a torta ‘a colpo d’occhio’;</a:t>
            </a:r>
          </a:p>
          <a:p>
            <a:pPr>
              <a:buFontTx/>
              <a:buChar char="-"/>
            </a:pPr>
            <a:r>
              <a:rPr lang="it-IT" altLang="it-IT" sz="2800" b="1">
                <a:latin typeface="Arial Narrow" panose="020B0604020202020204" pitchFamily="34" charset="0"/>
              </a:rPr>
              <a:t> coordinare frazioni, numeri decimali e percentuali.  </a:t>
            </a:r>
          </a:p>
        </p:txBody>
      </p:sp>
      <p:pic>
        <p:nvPicPr>
          <p:cNvPr id="30726" name="Picture 9" descr="Schermata 2016-11-20 alle 17.55.30.png">
            <a:extLst>
              <a:ext uri="{FF2B5EF4-FFF2-40B4-BE49-F238E27FC236}">
                <a16:creationId xmlns:a16="http://schemas.microsoft.com/office/drawing/2014/main" id="{5D3ABF55-F205-0E49-A1BF-13BBC569F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198813" cy="29337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10" descr="Schermata 2016-11-20 alle 18.03.12.png">
            <a:extLst>
              <a:ext uri="{FF2B5EF4-FFF2-40B4-BE49-F238E27FC236}">
                <a16:creationId xmlns:a16="http://schemas.microsoft.com/office/drawing/2014/main" id="{E3656458-28AE-6940-97DB-5AF037A1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101975" cy="29051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11" descr="Schermata 2016-11-20 alle 18.07.17.png">
            <a:extLst>
              <a:ext uri="{FF2B5EF4-FFF2-40B4-BE49-F238E27FC236}">
                <a16:creationId xmlns:a16="http://schemas.microsoft.com/office/drawing/2014/main" id="{F5FFCA6B-2B4D-1547-BFC8-415FAB788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2895600" cy="9461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13" descr="Schermata 2016-11-20 alle 18.07.24.png">
            <a:extLst>
              <a:ext uri="{FF2B5EF4-FFF2-40B4-BE49-F238E27FC236}">
                <a16:creationId xmlns:a16="http://schemas.microsoft.com/office/drawing/2014/main" id="{43EA0490-CED8-9741-A511-C697D541E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0"/>
            <a:ext cx="3124200" cy="9572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035A3AF-10F5-9348-91E5-B21DA045EF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5616" y="2204864"/>
            <a:ext cx="686368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Riflessioni su tabelle e diagrammi a torta</a:t>
            </a:r>
          </a:p>
        </p:txBody>
      </p:sp>
      <p:sp>
        <p:nvSpPr>
          <p:cNvPr id="36867" name="Footer Placeholder 4">
            <a:extLst>
              <a:ext uri="{FF2B5EF4-FFF2-40B4-BE49-F238E27FC236}">
                <a16:creationId xmlns:a16="http://schemas.microsoft.com/office/drawing/2014/main" id="{A5E411C7-B59F-D44C-BC78-5247D353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050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6868" name="Slide Number Placeholder 5">
            <a:extLst>
              <a:ext uri="{FF2B5EF4-FFF2-40B4-BE49-F238E27FC236}">
                <a16:creationId xmlns:a16="http://schemas.microsoft.com/office/drawing/2014/main" id="{EB3641E3-5C2A-6A4E-B1DC-74B9E328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C847409-87B9-BA44-88EA-555C1790D210}" type="slidenum">
              <a:rPr lang="it-IT" altLang="it-IT">
                <a:solidFill>
                  <a:srgbClr val="898989"/>
                </a:solidFill>
              </a:rPr>
              <a:pPr/>
              <a:t>17</a:t>
            </a:fld>
            <a:endParaRPr lang="it-IT" altLang="it-IT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9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035A3AF-10F5-9348-91E5-B21DA045EF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289715"/>
            <a:ext cx="8458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nuova indagine</a:t>
            </a:r>
          </a:p>
        </p:txBody>
      </p:sp>
      <p:sp>
        <p:nvSpPr>
          <p:cNvPr id="36867" name="Footer Placeholder 4">
            <a:extLst>
              <a:ext uri="{FF2B5EF4-FFF2-40B4-BE49-F238E27FC236}">
                <a16:creationId xmlns:a16="http://schemas.microsoft.com/office/drawing/2014/main" id="{A5E411C7-B59F-D44C-BC78-5247D353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050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6868" name="Slide Number Placeholder 5">
            <a:extLst>
              <a:ext uri="{FF2B5EF4-FFF2-40B4-BE49-F238E27FC236}">
                <a16:creationId xmlns:a16="http://schemas.microsoft.com/office/drawing/2014/main" id="{EB3641E3-5C2A-6A4E-B1DC-74B9E328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C847409-87B9-BA44-88EA-555C1790D210}" type="slidenum">
              <a:rPr lang="it-IT" altLang="it-IT">
                <a:solidFill>
                  <a:srgbClr val="898989"/>
                </a:solidFill>
              </a:rPr>
              <a:pPr/>
              <a:t>18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E8A1B26F-6AE2-B64E-B9F9-AEB3854C4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03663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 dirty="0"/>
              <a:t>Per decidere quali attività sportive pomeridiane attivare, una scuola distribuisce ai suoi 500 studenti il seguente questionario.</a:t>
            </a:r>
          </a:p>
        </p:txBody>
      </p:sp>
      <p:sp>
        <p:nvSpPr>
          <p:cNvPr id="31751" name="Rectangle 11">
            <a:extLst>
              <a:ext uri="{FF2B5EF4-FFF2-40B4-BE49-F238E27FC236}">
                <a16:creationId xmlns:a16="http://schemas.microsoft.com/office/drawing/2014/main" id="{E0A213E5-E9E6-974E-A038-2EA34D69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097068"/>
            <a:ext cx="8496300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200" dirty="0"/>
              <a:t>I</a:t>
            </a:r>
            <a:r>
              <a:rPr lang="it-IT" altLang="it-IT" sz="2200" dirty="0">
                <a:latin typeface="Chalkboard" panose="03050602040202020205" pitchFamily="66" charset="77"/>
              </a:rPr>
              <a:t>ndica le attività sportive che desideri frequentare il pomeriggio:</a:t>
            </a:r>
          </a:p>
          <a:p>
            <a:endParaRPr lang="it-IT" altLang="it-IT" sz="1000" dirty="0">
              <a:latin typeface="Chalkboard" panose="03050602040202020205" pitchFamily="66" charset="77"/>
            </a:endParaRPr>
          </a:p>
          <a:p>
            <a:r>
              <a:rPr lang="it-IT" altLang="it-IT" sz="2000" dirty="0">
                <a:latin typeface="Chalkboard" panose="03050602040202020205" pitchFamily="66" charset="77"/>
              </a:rPr>
              <a:t> </a:t>
            </a:r>
            <a:r>
              <a:rPr lang="it-IT" altLang="it-IT" sz="2200" dirty="0">
                <a:latin typeface="Chalkboard" panose="03050602040202020205" pitchFamily="66" charset="77"/>
              </a:rPr>
              <a:t>calcetto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200" dirty="0">
                <a:latin typeface="Chalkboard" panose="03050602040202020205" pitchFamily="66" charset="77"/>
              </a:rPr>
              <a:t>palla a vol</a:t>
            </a:r>
            <a:r>
              <a:rPr lang="it-IT" altLang="it-IT" sz="2200" dirty="0"/>
              <a:t>o 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200" dirty="0">
                <a:latin typeface="Chalkboard" panose="03050602040202020205" pitchFamily="66" charset="77"/>
              </a:rPr>
              <a:t>atletica leggera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</a:t>
            </a:r>
            <a:r>
              <a:rPr lang="it-IT" altLang="it-IT" sz="2400" dirty="0"/>
              <a:t>  </a:t>
            </a:r>
          </a:p>
        </p:txBody>
      </p:sp>
      <p:sp>
        <p:nvSpPr>
          <p:cNvPr id="31752" name="TextBox 14">
            <a:extLst>
              <a:ext uri="{FF2B5EF4-FFF2-40B4-BE49-F238E27FC236}">
                <a16:creationId xmlns:a16="http://schemas.microsoft.com/office/drawing/2014/main" id="{E275F7E1-A2D9-ED4A-8642-8425F078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72" y="3325805"/>
            <a:ext cx="75005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Ecco la tabella che raccoglie le risposte ottenute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C5E1576-E9B1-264E-9D3C-D8228443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745205"/>
              </p:ext>
            </p:extLst>
          </p:nvPr>
        </p:nvGraphicFramePr>
        <p:xfrm>
          <a:off x="2590800" y="4111756"/>
          <a:ext cx="3962400" cy="22860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35306287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522314229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Frequenza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19148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Calcetto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0399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Palla a volo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62573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Atletica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51268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Nessuno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718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5A5FEB4-E6D9-0443-B425-0C63A9999B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4685" y="283203"/>
            <a:ext cx="8458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Tabella con frequenze relative</a:t>
            </a:r>
          </a:p>
        </p:txBody>
      </p:sp>
      <p:sp>
        <p:nvSpPr>
          <p:cNvPr id="36867" name="Footer Placeholder 4">
            <a:extLst>
              <a:ext uri="{FF2B5EF4-FFF2-40B4-BE49-F238E27FC236}">
                <a16:creationId xmlns:a16="http://schemas.microsoft.com/office/drawing/2014/main" id="{E4EAB0E5-76A0-1049-AD4A-50C5BE9A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050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6868" name="Slide Number Placeholder 5">
            <a:extLst>
              <a:ext uri="{FF2B5EF4-FFF2-40B4-BE49-F238E27FC236}">
                <a16:creationId xmlns:a16="http://schemas.microsoft.com/office/drawing/2014/main" id="{829DA0E2-357C-9845-AF94-D09EC8BE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5C50747-F2F5-FC43-95CA-D43422EC45DF}" type="slidenum">
              <a:rPr lang="it-IT" altLang="it-IT">
                <a:solidFill>
                  <a:srgbClr val="898989"/>
                </a:solidFill>
              </a:rPr>
              <a:pPr/>
              <a:t>19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2773" name="Picture 10">
            <a:extLst>
              <a:ext uri="{FF2B5EF4-FFF2-40B4-BE49-F238E27FC236}">
                <a16:creationId xmlns:a16="http://schemas.microsoft.com/office/drawing/2014/main" id="{6E78942D-5AC7-6945-97D7-0197A719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9">
            <a:extLst>
              <a:ext uri="{FF2B5EF4-FFF2-40B4-BE49-F238E27FC236}">
                <a16:creationId xmlns:a16="http://schemas.microsoft.com/office/drawing/2014/main" id="{A7603369-388D-744F-8297-68B42C67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00" y="879551"/>
            <a:ext cx="78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Per organizzare i dati, ora decido di calcolare le frequenze relative e tracciare un diagramma a torta</a:t>
            </a:r>
          </a:p>
        </p:txBody>
      </p:sp>
      <p:pic>
        <p:nvPicPr>
          <p:cNvPr id="32775" name="Picture 10" descr="Schermata 2018-07-20 alle 09.01.39.png">
            <a:extLst>
              <a:ext uri="{FF2B5EF4-FFF2-40B4-BE49-F238E27FC236}">
                <a16:creationId xmlns:a16="http://schemas.microsoft.com/office/drawing/2014/main" id="{19EC1E20-4A8C-8B42-B383-DFC55A8D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90451"/>
            <a:ext cx="57150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1">
            <a:extLst>
              <a:ext uri="{FF2B5EF4-FFF2-40B4-BE49-F238E27FC236}">
                <a16:creationId xmlns:a16="http://schemas.microsoft.com/office/drawing/2014/main" id="{3E01B442-6878-8547-9EEF-1D6B1FF32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5765800"/>
            <a:ext cx="3276600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Che cosa è successo?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45F6DA4-37B1-6D47-8728-02DC895211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560" y="634425"/>
            <a:ext cx="7957392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L’indagine sui mezzi di trasporto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5ABF2766-CD96-3546-8340-A4FE1DB0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0484" name="Slide Number Placeholder 5">
            <a:extLst>
              <a:ext uri="{FF2B5EF4-FFF2-40B4-BE49-F238E27FC236}">
                <a16:creationId xmlns:a16="http://schemas.microsoft.com/office/drawing/2014/main" id="{86DA529D-A112-924F-9F40-4241AF39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540CF00-39F5-1D4C-9844-387F29DC1090}" type="slidenum">
              <a:rPr lang="it-IT" altLang="it-IT">
                <a:solidFill>
                  <a:srgbClr val="898989"/>
                </a:solidFill>
              </a:rPr>
              <a:pPr/>
              <a:t>2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16389" name="TextBox 7">
            <a:extLst>
              <a:ext uri="{FF2B5EF4-FFF2-40B4-BE49-F238E27FC236}">
                <a16:creationId xmlns:a16="http://schemas.microsoft.com/office/drawing/2014/main" id="{9BFA3030-0390-AF44-AD8F-A28C150B8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742" y="1726625"/>
            <a:ext cx="708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 dirty="0"/>
              <a:t>I ragazzi e le ragazze hanno gusti diversi?</a:t>
            </a:r>
          </a:p>
        </p:txBody>
      </p:sp>
      <p:pic>
        <p:nvPicPr>
          <p:cNvPr id="16390" name="Picture 5" descr="in_due_sul_motorino_a_16_anni_legge_e_rischi__16007.jpg">
            <a:extLst>
              <a:ext uri="{FF2B5EF4-FFF2-40B4-BE49-F238E27FC236}">
                <a16:creationId xmlns:a16="http://schemas.microsoft.com/office/drawing/2014/main" id="{52E12B6A-472F-3944-9EF7-3839EBCB0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10" y="2456993"/>
            <a:ext cx="6694091" cy="377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E87E1A8-F609-584E-AE9A-E79CBD1D85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839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Nuova tabella con frequenze assolute</a:t>
            </a: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AEF455B3-9464-6840-8553-F4BA48FC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2D39BA05-5863-E74F-98A7-704D82AC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BC9846A-09B5-8B44-9933-5D2F69FED654}" type="slidenum">
              <a:rPr lang="it-IT" altLang="it-IT">
                <a:solidFill>
                  <a:srgbClr val="898989"/>
                </a:solidFill>
              </a:rPr>
              <a:pPr/>
              <a:t>20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33797" name="TextBox 7">
            <a:extLst>
              <a:ext uri="{FF2B5EF4-FFF2-40B4-BE49-F238E27FC236}">
                <a16:creationId xmlns:a16="http://schemas.microsoft.com/office/drawing/2014/main" id="{1ED0C010-9BB7-1F47-B65D-FE4D97BF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>
                <a:latin typeface="Arial" panose="020B0604020202020204" pitchFamily="34" charset="0"/>
                <a:cs typeface="Arial" panose="020B0604020202020204" pitchFamily="34" charset="0"/>
              </a:rPr>
              <a:t>Rileggo uno dei questionari</a:t>
            </a:r>
          </a:p>
        </p:txBody>
      </p:sp>
      <p:sp>
        <p:nvSpPr>
          <p:cNvPr id="33798" name="TextBox 14">
            <a:extLst>
              <a:ext uri="{FF2B5EF4-FFF2-40B4-BE49-F238E27FC236}">
                <a16:creationId xmlns:a16="http://schemas.microsoft.com/office/drawing/2014/main" id="{A1C08ECA-80C2-D541-B081-AFE1EB6A8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8046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Completo la tabella iniziale con la somma delle frequenze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4589464-374D-A54D-A11C-C5AABF0B2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86540"/>
              </p:ext>
            </p:extLst>
          </p:nvPr>
        </p:nvGraphicFramePr>
        <p:xfrm>
          <a:off x="381000" y="3829368"/>
          <a:ext cx="3962400" cy="2560320"/>
        </p:xfrm>
        <a:graphic>
          <a:graphicData uri="http://schemas.openxmlformats.org/drawingml/2006/table">
            <a:tbl>
              <a:tblPr/>
              <a:tblGrid>
                <a:gridCol w="2192338">
                  <a:extLst>
                    <a:ext uri="{9D8B030D-6E8A-4147-A177-3AD203B41FA5}">
                      <a16:colId xmlns:a16="http://schemas.microsoft.com/office/drawing/2014/main" val="2038357460"/>
                    </a:ext>
                  </a:extLst>
                </a:gridCol>
                <a:gridCol w="1770062">
                  <a:extLst>
                    <a:ext uri="{9D8B030D-6E8A-4147-A177-3AD203B41FA5}">
                      <a16:colId xmlns:a16="http://schemas.microsoft.com/office/drawing/2014/main" val="183140214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Frequenza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97774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Calcetto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9709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Palla a volo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43426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Atletica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20847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Nessuno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81774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82070"/>
                  </a:ext>
                </a:extLst>
              </a:tr>
            </a:tbl>
          </a:graphicData>
        </a:graphic>
      </p:graphicFrame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04414657-8DE4-694F-977C-B364E72285D4}"/>
              </a:ext>
            </a:extLst>
          </p:cNvPr>
          <p:cNvSpPr>
            <a:spLocks/>
          </p:cNvSpPr>
          <p:nvPr/>
        </p:nvSpPr>
        <p:spPr bwMode="auto">
          <a:xfrm>
            <a:off x="5334000" y="4725144"/>
            <a:ext cx="2838400" cy="967631"/>
          </a:xfrm>
          <a:prstGeom prst="borderCallout1">
            <a:avLst>
              <a:gd name="adj1" fmla="val 97301"/>
              <a:gd name="adj2" fmla="val -282"/>
              <a:gd name="adj3" fmla="val 152866"/>
              <a:gd name="adj4" fmla="val -45695"/>
            </a:avLst>
          </a:prstGeom>
          <a:solidFill>
            <a:schemeClr val="bg1"/>
          </a:solidFill>
          <a:ln w="25400">
            <a:solidFill>
              <a:srgbClr val="0000FF">
                <a:alpha val="98038"/>
              </a:srgbClr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/>
              <a:t>Totale delle scelte su tutti i questionari</a:t>
            </a:r>
          </a:p>
        </p:txBody>
      </p:sp>
      <p:sp>
        <p:nvSpPr>
          <p:cNvPr id="33823" name="Rectangle 11">
            <a:extLst>
              <a:ext uri="{FF2B5EF4-FFF2-40B4-BE49-F238E27FC236}">
                <a16:creationId xmlns:a16="http://schemas.microsoft.com/office/drawing/2014/main" id="{B5187314-5F6A-B240-839A-82DB44E4C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52550"/>
            <a:ext cx="8382000" cy="12926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200" dirty="0"/>
              <a:t>I</a:t>
            </a:r>
            <a:r>
              <a:rPr lang="it-IT" altLang="it-IT" sz="2200" dirty="0">
                <a:latin typeface="Chalkboard" panose="03050602040202020205" pitchFamily="66" charset="77"/>
              </a:rPr>
              <a:t>ndica l</a:t>
            </a:r>
            <a:r>
              <a:rPr lang="it-IT" altLang="it-IT" sz="2200" b="1" dirty="0">
                <a:solidFill>
                  <a:srgbClr val="FF0000"/>
                </a:solidFill>
                <a:latin typeface="Chalkboard" panose="03050602040202020205" pitchFamily="66" charset="77"/>
              </a:rPr>
              <a:t>e</a:t>
            </a:r>
            <a:r>
              <a:rPr lang="it-IT" altLang="it-IT" sz="2200" dirty="0">
                <a:latin typeface="Chalkboard" panose="03050602040202020205" pitchFamily="66" charset="77"/>
              </a:rPr>
              <a:t> attività sportiv</a:t>
            </a:r>
            <a:r>
              <a:rPr lang="it-IT" altLang="it-IT" sz="2200" b="1" dirty="0">
                <a:solidFill>
                  <a:srgbClr val="FF0000"/>
                </a:solidFill>
                <a:latin typeface="Chalkboard" panose="03050602040202020205" pitchFamily="66" charset="77"/>
              </a:rPr>
              <a:t>e</a:t>
            </a:r>
            <a:r>
              <a:rPr lang="it-IT" altLang="it-IT" sz="2200" dirty="0">
                <a:latin typeface="Chalkboard" panose="03050602040202020205" pitchFamily="66" charset="77"/>
              </a:rPr>
              <a:t> che desideri frequentare il pomeriggio:</a:t>
            </a:r>
          </a:p>
          <a:p>
            <a:endParaRPr lang="it-IT" altLang="it-IT" sz="1000" dirty="0">
              <a:latin typeface="Chalkboard" panose="03050602040202020205" pitchFamily="66" charset="77"/>
            </a:endParaRPr>
          </a:p>
          <a:p>
            <a:r>
              <a:rPr lang="it-IT" altLang="it-IT" sz="2000" dirty="0">
                <a:latin typeface="Chalkboard" panose="03050602040202020205" pitchFamily="66" charset="77"/>
              </a:rPr>
              <a:t> </a:t>
            </a:r>
            <a:r>
              <a:rPr lang="it-IT" altLang="it-IT" sz="2200" dirty="0">
                <a:latin typeface="Chalkboard" panose="03050602040202020205" pitchFamily="66" charset="77"/>
              </a:rPr>
              <a:t>calcetto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200" dirty="0">
                <a:latin typeface="Chalkboard" panose="03050602040202020205" pitchFamily="66" charset="77"/>
              </a:rPr>
              <a:t>palla a vol</a:t>
            </a:r>
            <a:r>
              <a:rPr lang="it-IT" altLang="it-IT" sz="2200" dirty="0"/>
              <a:t>o 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200" dirty="0">
                <a:latin typeface="Chalkboard" panose="03050602040202020205" pitchFamily="66" charset="77"/>
              </a:rPr>
              <a:t>atletica leggera  </a:t>
            </a:r>
            <a:r>
              <a:rPr lang="it-IT" altLang="it-IT" sz="2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</a:t>
            </a:r>
            <a:r>
              <a:rPr lang="it-IT" altLang="it-IT" sz="2400" dirty="0"/>
              <a:t>  </a:t>
            </a:r>
          </a:p>
        </p:txBody>
      </p:sp>
      <p:sp>
        <p:nvSpPr>
          <p:cNvPr id="33824" name="Rectangle 11">
            <a:extLst>
              <a:ext uri="{FF2B5EF4-FFF2-40B4-BE49-F238E27FC236}">
                <a16:creationId xmlns:a16="http://schemas.microsoft.com/office/drawing/2014/main" id="{971C08CF-91FA-444C-82B0-03DA1F507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085" y="2708366"/>
            <a:ext cx="807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>
                <a:solidFill>
                  <a:srgbClr val="0000FF"/>
                </a:solidFill>
              </a:rPr>
              <a:t>Alcuni dei 500 studenti hanno scelto più di uno sport.</a:t>
            </a:r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781D048D-3870-844F-A54F-B6C9001A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679" y="2290621"/>
            <a:ext cx="609600" cy="323850"/>
          </a:xfrm>
          <a:custGeom>
            <a:avLst/>
            <a:gdLst>
              <a:gd name="T0" fmla="*/ 146411 w 609600"/>
              <a:gd name="T1" fmla="*/ 77795 h 323909"/>
              <a:gd name="T2" fmla="*/ 463189 w 609600"/>
              <a:gd name="T3" fmla="*/ 77795 h 323909"/>
              <a:gd name="T4" fmla="*/ 463189 w 609600"/>
              <a:gd name="T5" fmla="*/ 246114 h 323909"/>
              <a:gd name="T6" fmla="*/ 146411 w 609600"/>
              <a:gd name="T7" fmla="*/ 246114 h 323909"/>
              <a:gd name="T8" fmla="*/ 2 60000 65536"/>
              <a:gd name="T9" fmla="*/ 3 60000 65536"/>
              <a:gd name="T10" fmla="*/ 0 60000 65536"/>
              <a:gd name="T11" fmla="*/ 1 60000 65536"/>
              <a:gd name="T12" fmla="*/ 128537 w 609600"/>
              <a:gd name="T13" fmla="*/ 44157 h 323909"/>
              <a:gd name="T14" fmla="*/ 481063 w 609600"/>
              <a:gd name="T15" fmla="*/ 279752 h 3239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9600" h="323909">
                <a:moveTo>
                  <a:pt x="128537" y="111433"/>
                </a:moveTo>
                <a:lnTo>
                  <a:pt x="164284" y="44157"/>
                </a:lnTo>
                <a:lnTo>
                  <a:pt x="304800" y="118819"/>
                </a:lnTo>
                <a:lnTo>
                  <a:pt x="445316" y="44157"/>
                </a:lnTo>
                <a:lnTo>
                  <a:pt x="481063" y="111433"/>
                </a:lnTo>
                <a:lnTo>
                  <a:pt x="385981" y="161955"/>
                </a:lnTo>
                <a:lnTo>
                  <a:pt x="481063" y="212476"/>
                </a:lnTo>
                <a:lnTo>
                  <a:pt x="445316" y="279752"/>
                </a:lnTo>
                <a:lnTo>
                  <a:pt x="304800" y="205090"/>
                </a:lnTo>
                <a:lnTo>
                  <a:pt x="164284" y="279752"/>
                </a:lnTo>
                <a:lnTo>
                  <a:pt x="128537" y="212476"/>
                </a:lnTo>
                <a:lnTo>
                  <a:pt x="223619" y="16195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EB02A774-1D5C-DD43-AC82-AED008BFE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216" y="2243228"/>
            <a:ext cx="609600" cy="323850"/>
          </a:xfrm>
          <a:custGeom>
            <a:avLst/>
            <a:gdLst>
              <a:gd name="T0" fmla="*/ 146411 w 609600"/>
              <a:gd name="T1" fmla="*/ 77795 h 323909"/>
              <a:gd name="T2" fmla="*/ 463189 w 609600"/>
              <a:gd name="T3" fmla="*/ 77795 h 323909"/>
              <a:gd name="T4" fmla="*/ 463189 w 609600"/>
              <a:gd name="T5" fmla="*/ 246114 h 323909"/>
              <a:gd name="T6" fmla="*/ 146411 w 609600"/>
              <a:gd name="T7" fmla="*/ 246114 h 323909"/>
              <a:gd name="T8" fmla="*/ 2 60000 65536"/>
              <a:gd name="T9" fmla="*/ 3 60000 65536"/>
              <a:gd name="T10" fmla="*/ 0 60000 65536"/>
              <a:gd name="T11" fmla="*/ 1 60000 65536"/>
              <a:gd name="T12" fmla="*/ 128537 w 609600"/>
              <a:gd name="T13" fmla="*/ 44157 h 323909"/>
              <a:gd name="T14" fmla="*/ 481063 w 609600"/>
              <a:gd name="T15" fmla="*/ 279752 h 3239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9600" h="323909">
                <a:moveTo>
                  <a:pt x="128537" y="111433"/>
                </a:moveTo>
                <a:lnTo>
                  <a:pt x="164284" y="44157"/>
                </a:lnTo>
                <a:lnTo>
                  <a:pt x="304800" y="118819"/>
                </a:lnTo>
                <a:lnTo>
                  <a:pt x="445316" y="44157"/>
                </a:lnTo>
                <a:lnTo>
                  <a:pt x="481063" y="111433"/>
                </a:lnTo>
                <a:lnTo>
                  <a:pt x="385981" y="161955"/>
                </a:lnTo>
                <a:lnTo>
                  <a:pt x="481063" y="212476"/>
                </a:lnTo>
                <a:lnTo>
                  <a:pt x="445316" y="279752"/>
                </a:lnTo>
                <a:lnTo>
                  <a:pt x="304800" y="205090"/>
                </a:lnTo>
                <a:lnTo>
                  <a:pt x="164284" y="279752"/>
                </a:lnTo>
                <a:lnTo>
                  <a:pt x="128537" y="212476"/>
                </a:lnTo>
                <a:lnTo>
                  <a:pt x="223619" y="16195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7DF0087-9E87-394D-85E2-F00E0884AA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839200" cy="609600"/>
          </a:xfrm>
        </p:spPr>
        <p:txBody>
          <a:bodyPr>
            <a:normAutofit fontScale="90000"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Nuova tabella con frequenze relative</a:t>
            </a: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02F04B56-F959-6E4D-96D4-09426AA6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E85376A2-745B-3046-A5A9-A556364B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4111951-7CE6-4744-94A9-E6801C8F03CA}" type="slidenum">
              <a:rPr lang="it-IT" altLang="it-IT">
                <a:solidFill>
                  <a:srgbClr val="898989"/>
                </a:solidFill>
              </a:rPr>
              <a:pPr/>
              <a:t>21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4821" name="Picture 10">
            <a:extLst>
              <a:ext uri="{FF2B5EF4-FFF2-40B4-BE49-F238E27FC236}">
                <a16:creationId xmlns:a16="http://schemas.microsoft.com/office/drawing/2014/main" id="{5D8D8430-6775-0D47-96E1-E6AA0674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7">
            <a:extLst>
              <a:ext uri="{FF2B5EF4-FFF2-40B4-BE49-F238E27FC236}">
                <a16:creationId xmlns:a16="http://schemas.microsoft.com/office/drawing/2014/main" id="{60D78F06-8B8B-4E45-9DAD-CF0B651E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65188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Allora correggo l’errore e calcolo le frequenze relativamente al totale 800. </a:t>
            </a:r>
          </a:p>
        </p:txBody>
      </p:sp>
      <p:pic>
        <p:nvPicPr>
          <p:cNvPr id="34823" name="Picture 13" descr="Schermata 2018-07-20 alle 14.00.56.png">
            <a:extLst>
              <a:ext uri="{FF2B5EF4-FFF2-40B4-BE49-F238E27FC236}">
                <a16:creationId xmlns:a16="http://schemas.microsoft.com/office/drawing/2014/main" id="{AD0E572F-AC20-9A49-8B1C-5C390193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820863"/>
            <a:ext cx="42830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EEE6BC7-2520-6549-A3D0-5136AB5691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839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diagramma a torta</a:t>
            </a: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63E14ACB-BD6D-8C4F-8685-111E7A6B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1827312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 dirty="0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B9983CAE-1849-4945-A659-8B6F59FF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791D197-39FF-C34D-9DBD-EDAF10E71D18}" type="slidenum">
              <a:rPr lang="it-IT" altLang="it-IT">
                <a:solidFill>
                  <a:srgbClr val="898989"/>
                </a:solidFill>
              </a:rPr>
              <a:pPr/>
              <a:t>22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5845" name="Picture 10">
            <a:extLst>
              <a:ext uri="{FF2B5EF4-FFF2-40B4-BE49-F238E27FC236}">
                <a16:creationId xmlns:a16="http://schemas.microsoft.com/office/drawing/2014/main" id="{5D5F4660-A0C5-C242-AD52-190EFF512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7">
            <a:extLst>
              <a:ext uri="{FF2B5EF4-FFF2-40B4-BE49-F238E27FC236}">
                <a16:creationId xmlns:a16="http://schemas.microsoft.com/office/drawing/2014/main" id="{BD8410D6-EDEA-BE45-BAC9-499F60F8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>
                <a:latin typeface="Arial" panose="020B0604020202020204" pitchFamily="34" charset="0"/>
                <a:cs typeface="Arial" panose="020B0604020202020204" pitchFamily="34" charset="0"/>
              </a:rPr>
              <a:t>Poi traccio il diagramma a torta e lo faccio vedere al collega che deve organizzare le attività sportive</a:t>
            </a:r>
          </a:p>
        </p:txBody>
      </p:sp>
      <p:pic>
        <p:nvPicPr>
          <p:cNvPr id="35847" name="Picture 7" descr="Schermata 2018-07-20 alle 13.59.14.png">
            <a:extLst>
              <a:ext uri="{FF2B5EF4-FFF2-40B4-BE49-F238E27FC236}">
                <a16:creationId xmlns:a16="http://schemas.microsoft.com/office/drawing/2014/main" id="{60A1AA1C-DC52-E34D-9A55-1E96D3A24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39863"/>
            <a:ext cx="32766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>
            <a:extLst>
              <a:ext uri="{FF2B5EF4-FFF2-40B4-BE49-F238E27FC236}">
                <a16:creationId xmlns:a16="http://schemas.microsoft.com/office/drawing/2014/main" id="{A9192FAC-3468-8F44-BB99-699E9CE0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43388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/>
              <a:t>Dice il collega: ‘</a:t>
            </a:r>
            <a:r>
              <a:rPr lang="it-IT" altLang="it-IT" sz="2400" b="1" i="1"/>
              <a:t>Ecco l’informazione che mi serve subito: il 40% dei 500 studenti ha scelto la palla a volo; organizzo per 200 studenti che giocano a palla a volo’.</a:t>
            </a:r>
          </a:p>
        </p:txBody>
      </p:sp>
      <p:sp>
        <p:nvSpPr>
          <p:cNvPr id="35849" name="TextBox 10">
            <a:extLst>
              <a:ext uri="{FF2B5EF4-FFF2-40B4-BE49-F238E27FC236}">
                <a16:creationId xmlns:a16="http://schemas.microsoft.com/office/drawing/2014/main" id="{7919CFC3-653C-6640-BEE0-19696CAD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443538"/>
            <a:ext cx="2286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>
                <a:solidFill>
                  <a:srgbClr val="008000"/>
                </a:solidFill>
              </a:rPr>
              <a:t>Va bene così?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5BF287-8987-7B49-8E70-1507244AAA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72244"/>
            <a:ext cx="8839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errore</a:t>
            </a: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4B6EA3F7-5A42-FC48-B629-07E04563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1971328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 dirty="0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6B8D9385-6EDD-4946-8E34-1314FE15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4AFEA18-A074-8F44-B4C9-047373D9DCA2}" type="slidenum">
              <a:rPr lang="it-IT" altLang="it-IT">
                <a:solidFill>
                  <a:srgbClr val="898989"/>
                </a:solidFill>
              </a:rPr>
              <a:pPr/>
              <a:t>23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6869" name="Picture 10">
            <a:extLst>
              <a:ext uri="{FF2B5EF4-FFF2-40B4-BE49-F238E27FC236}">
                <a16:creationId xmlns:a16="http://schemas.microsoft.com/office/drawing/2014/main" id="{46D7D505-4BD3-0B4E-B099-E9AF36DED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5">
            <a:extLst>
              <a:ext uri="{FF2B5EF4-FFF2-40B4-BE49-F238E27FC236}">
                <a16:creationId xmlns:a16="http://schemas.microsoft.com/office/drawing/2014/main" id="{3234DA46-D374-E745-8CFF-910FC33E9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1042987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No! Non va bene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E0DF64-4FD1-2D46-A12D-973AC6B1E6DC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743200"/>
          <a:ext cx="3962400" cy="2743200"/>
        </p:xfrm>
        <a:graphic>
          <a:graphicData uri="http://schemas.openxmlformats.org/drawingml/2006/table">
            <a:tbl>
              <a:tblPr/>
              <a:tblGrid>
                <a:gridCol w="2192338">
                  <a:extLst>
                    <a:ext uri="{9D8B030D-6E8A-4147-A177-3AD203B41FA5}">
                      <a16:colId xmlns:a16="http://schemas.microsoft.com/office/drawing/2014/main" val="3757873874"/>
                    </a:ext>
                  </a:extLst>
                </a:gridCol>
                <a:gridCol w="1770062">
                  <a:extLst>
                    <a:ext uri="{9D8B030D-6E8A-4147-A177-3AD203B41FA5}">
                      <a16:colId xmlns:a16="http://schemas.microsoft.com/office/drawing/2014/main" val="3505335100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Frequenza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3103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Calcetto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72361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Palla a volo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36314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Atletica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87265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Nessuno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73502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Totale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966126"/>
                  </a:ext>
                </a:extLst>
              </a:tr>
            </a:tbl>
          </a:graphicData>
        </a:graphic>
      </p:graphicFrame>
      <p:sp>
        <p:nvSpPr>
          <p:cNvPr id="36894" name="TextBox 7">
            <a:extLst>
              <a:ext uri="{FF2B5EF4-FFF2-40B4-BE49-F238E27FC236}">
                <a16:creationId xmlns:a16="http://schemas.microsoft.com/office/drawing/2014/main" id="{55B98EF3-39DD-0249-A410-B6EF700E5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524000"/>
            <a:ext cx="617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Gli studenti che hanno scelto palla a volo NON sono 200! Sono invece </a:t>
            </a:r>
            <a:r>
              <a:rPr lang="it-IT" altLang="it-IT" sz="2800" b="1">
                <a:solidFill>
                  <a:srgbClr val="008000"/>
                </a:solidFill>
              </a:rPr>
              <a:t>320</a:t>
            </a:r>
            <a:r>
              <a:rPr lang="it-IT" altLang="it-IT" sz="2800" b="1"/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1AB03F-2691-4F40-8EFE-B12E9B0106E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962400" y="2478088"/>
            <a:ext cx="2590800" cy="1408112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6" name="TextBox 11">
            <a:extLst>
              <a:ext uri="{FF2B5EF4-FFF2-40B4-BE49-F238E27FC236}">
                <a16:creationId xmlns:a16="http://schemas.microsoft.com/office/drawing/2014/main" id="{497F4AEE-0BE3-934A-94D1-3117548A7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572000"/>
            <a:ext cx="30480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>
                <a:solidFill>
                  <a:srgbClr val="008000"/>
                </a:solidFill>
              </a:rPr>
              <a:t>Dove è l’errore?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24EFDBF-EE05-AF4C-9892-AF40B371C5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46050"/>
            <a:ext cx="8839200" cy="609600"/>
          </a:xfrm>
        </p:spPr>
        <p:txBody>
          <a:bodyPr>
            <a:normAutofit fontScale="90000"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errore</a:t>
            </a:r>
            <a:endParaRPr lang="it-IT" altLang="it-IT" sz="3600" dirty="0">
              <a:solidFill>
                <a:srgbClr val="FF0000"/>
              </a:solidFill>
              <a:latin typeface="Arial Black" panose="020B0604020202020204" pitchFamily="34" charset="0"/>
            </a:endParaRP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ECC3D4A2-DC3C-5C4E-BF33-72BB0AF2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1827312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 dirty="0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6C62E5A4-4927-3E4D-BCE7-4768E68E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4875252-07CA-8340-81F5-049E1387B1C8}" type="slidenum">
              <a:rPr lang="it-IT" altLang="it-IT">
                <a:solidFill>
                  <a:srgbClr val="898989"/>
                </a:solidFill>
              </a:rPr>
              <a:pPr/>
              <a:t>24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7893" name="Picture 10">
            <a:extLst>
              <a:ext uri="{FF2B5EF4-FFF2-40B4-BE49-F238E27FC236}">
                <a16:creationId xmlns:a16="http://schemas.microsoft.com/office/drawing/2014/main" id="{178A171C-6612-9B4F-882A-23AA36EF3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>
            <a:extLst>
              <a:ext uri="{FF2B5EF4-FFF2-40B4-BE49-F238E27FC236}">
                <a16:creationId xmlns:a16="http://schemas.microsoft.com/office/drawing/2014/main" id="{1B67B451-809D-894C-999A-DB85739D1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3025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/>
              <a:t>Il collega ha pensato le frequenze relative al totale di 500 studenti; invece io avevo calcolato le frequenze relative al totale delle 800 scelte sui questionari, ... ma non l’ho detto!</a:t>
            </a:r>
          </a:p>
        </p:txBody>
      </p:sp>
      <p:pic>
        <p:nvPicPr>
          <p:cNvPr id="37895" name="Picture 6" descr="Schermata 2018-07-20 alle 14.00.56.png">
            <a:extLst>
              <a:ext uri="{FF2B5EF4-FFF2-40B4-BE49-F238E27FC236}">
                <a16:creationId xmlns:a16="http://schemas.microsoft.com/office/drawing/2014/main" id="{0637D3F5-502B-5E41-978F-69300D8FF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30400"/>
            <a:ext cx="32766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 descr="Schermata 2018-07-22 alle 09.49.34.png">
            <a:extLst>
              <a:ext uri="{FF2B5EF4-FFF2-40B4-BE49-F238E27FC236}">
                <a16:creationId xmlns:a16="http://schemas.microsoft.com/office/drawing/2014/main" id="{10587059-9F9B-1E43-B211-D78E59CC6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86400"/>
            <a:ext cx="3698875" cy="833438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8" descr="Schermata 2018-07-22 alle 09.49.48.png">
            <a:extLst>
              <a:ext uri="{FF2B5EF4-FFF2-40B4-BE49-F238E27FC236}">
                <a16:creationId xmlns:a16="http://schemas.microsoft.com/office/drawing/2014/main" id="{BACA59EF-1C8C-FA4C-B099-44C17A7D5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5602288"/>
            <a:ext cx="3721100" cy="7175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4D9FE6-8442-4C41-857A-4C2EC1CC89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839200" cy="609600"/>
          </a:xfrm>
        </p:spPr>
        <p:txBody>
          <a:bodyPr>
            <a:noAutofit/>
          </a:bodyPr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 corretto</a:t>
            </a:r>
          </a:p>
        </p:txBody>
      </p:sp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63F8493D-9687-E643-8292-65ACC29B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2115344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 dirty="0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B93246B3-2527-0046-ADD9-FD0BE87E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F736067-1983-774B-8E04-64DD59874A74}" type="slidenum">
              <a:rPr lang="it-IT" altLang="it-IT">
                <a:solidFill>
                  <a:srgbClr val="898989"/>
                </a:solidFill>
              </a:rPr>
              <a:pPr/>
              <a:t>25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8917" name="Picture 10">
            <a:extLst>
              <a:ext uri="{FF2B5EF4-FFF2-40B4-BE49-F238E27FC236}">
                <a16:creationId xmlns:a16="http://schemas.microsoft.com/office/drawing/2014/main" id="{5F321A81-100F-4D48-BA58-A0399323D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9">
            <a:extLst>
              <a:ext uri="{FF2B5EF4-FFF2-40B4-BE49-F238E27FC236}">
                <a16:creationId xmlns:a16="http://schemas.microsoft.com/office/drawing/2014/main" id="{9F2B011D-7B02-5943-B668-26A3E245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7010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>
                <a:solidFill>
                  <a:srgbClr val="0000FF"/>
                </a:solidFill>
              </a:rPr>
              <a:t>Ecco un modo più chiaro e utile per tutti di presentare i dati di questa indagine.</a:t>
            </a:r>
          </a:p>
        </p:txBody>
      </p:sp>
      <p:sp>
        <p:nvSpPr>
          <p:cNvPr id="38919" name="TextBox 10">
            <a:extLst>
              <a:ext uri="{FF2B5EF4-FFF2-40B4-BE49-F238E27FC236}">
                <a16:creationId xmlns:a16="http://schemas.microsoft.com/office/drawing/2014/main" id="{1F02BDE4-B169-2444-8E0B-86CE6F9C1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68488"/>
            <a:ext cx="815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 i="1">
                <a:latin typeface="Arial Narrow" panose="020B0604020202020204" pitchFamily="34" charset="0"/>
              </a:rPr>
              <a:t>È stato distribuito a 500 studenti il seguente questionario</a:t>
            </a:r>
          </a:p>
        </p:txBody>
      </p:sp>
      <p:sp>
        <p:nvSpPr>
          <p:cNvPr id="38920" name="Rectangle 11">
            <a:extLst>
              <a:ext uri="{FF2B5EF4-FFF2-40B4-BE49-F238E27FC236}">
                <a16:creationId xmlns:a16="http://schemas.microsoft.com/office/drawing/2014/main" id="{82FBBB5C-3BCF-9F46-AB9D-D674FD2B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360613"/>
            <a:ext cx="7848600" cy="70802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/>
              <a:t>I</a:t>
            </a:r>
            <a:r>
              <a:rPr lang="it-IT" altLang="it-IT" sz="2000">
                <a:latin typeface="Chalkboard" panose="03050602040202020205" pitchFamily="66" charset="77"/>
              </a:rPr>
              <a:t>ndica le attività sportive che desideri frequentare il pomeriggio:</a:t>
            </a:r>
          </a:p>
          <a:p>
            <a:r>
              <a:rPr lang="it-IT" altLang="it-IT" sz="2000">
                <a:latin typeface="Chalkboard" panose="03050602040202020205" pitchFamily="66" charset="77"/>
              </a:rPr>
              <a:t> calcetto  </a:t>
            </a:r>
            <a:r>
              <a:rPr lang="it-IT" altLang="it-IT" sz="20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000">
                <a:latin typeface="Chalkboard" panose="03050602040202020205" pitchFamily="66" charset="77"/>
              </a:rPr>
              <a:t>palla a vol</a:t>
            </a:r>
            <a:r>
              <a:rPr lang="it-IT" altLang="it-IT" sz="2000"/>
              <a:t>o   </a:t>
            </a:r>
            <a:r>
              <a:rPr lang="it-IT" altLang="it-IT" sz="20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        </a:t>
            </a:r>
            <a:r>
              <a:rPr lang="it-IT" altLang="it-IT" sz="2000">
                <a:latin typeface="Chalkboard" panose="03050602040202020205" pitchFamily="66" charset="77"/>
              </a:rPr>
              <a:t>atletica leggera  </a:t>
            </a:r>
            <a:r>
              <a:rPr lang="it-IT" altLang="it-IT" sz="20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☐</a:t>
            </a:r>
            <a:r>
              <a:rPr lang="it-IT" altLang="it-IT" sz="2000"/>
              <a:t>  </a:t>
            </a:r>
          </a:p>
        </p:txBody>
      </p:sp>
      <p:sp>
        <p:nvSpPr>
          <p:cNvPr id="38921" name="TextBox 12">
            <a:extLst>
              <a:ext uri="{FF2B5EF4-FFF2-40B4-BE49-F238E27FC236}">
                <a16:creationId xmlns:a16="http://schemas.microsoft.com/office/drawing/2014/main" id="{1E122158-DF47-E444-B307-62B49E6FE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68650"/>
            <a:ext cx="861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 i="1">
                <a:latin typeface="Arial Narrow" panose="020B0604020202020204" pitchFamily="34" charset="0"/>
              </a:rPr>
              <a:t>Tutti gli studenti hanno risposto e le scelte sono nella tabella qui sotto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29583C-EB47-7D48-AC33-7AA39651E963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3775075"/>
          <a:ext cx="3962400" cy="265176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356408879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97539292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Scelte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141828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Calcetto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138572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Palla a volo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24117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Atletica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78693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Nessuno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09683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Totale delle scelte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800</a:t>
                      </a: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485707"/>
                  </a:ext>
                </a:extLst>
              </a:tr>
            </a:tbl>
          </a:graphicData>
        </a:graphic>
      </p:graphicFrame>
      <p:sp>
        <p:nvSpPr>
          <p:cNvPr id="38945" name="TextBox 14">
            <a:extLst>
              <a:ext uri="{FF2B5EF4-FFF2-40B4-BE49-F238E27FC236}">
                <a16:creationId xmlns:a16="http://schemas.microsoft.com/office/drawing/2014/main" id="{6C0D575C-6B4D-8A45-8B21-D2DE55EE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343400"/>
            <a:ext cx="3581400" cy="892175"/>
          </a:xfrm>
          <a:prstGeom prst="rect">
            <a:avLst/>
          </a:prstGeom>
          <a:solidFill>
            <a:srgbClr val="D7FFDA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i="1"/>
              <a:t>*</a:t>
            </a:r>
            <a:r>
              <a:rPr lang="it-IT" altLang="it-IT" sz="2400" b="1" i="1"/>
              <a:t>Ogni studente poteva scegliere più di uno sport.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ooter Placeholder 4">
            <a:extLst>
              <a:ext uri="{FF2B5EF4-FFF2-40B4-BE49-F238E27FC236}">
                <a16:creationId xmlns:a16="http://schemas.microsoft.com/office/drawing/2014/main" id="{9D086AFA-834E-954C-9023-32E5F192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37892" name="Slide Number Placeholder 5">
            <a:extLst>
              <a:ext uri="{FF2B5EF4-FFF2-40B4-BE49-F238E27FC236}">
                <a16:creationId xmlns:a16="http://schemas.microsoft.com/office/drawing/2014/main" id="{75BE8814-AB5A-7D47-91F2-935F1538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BB7526-CC6D-F44D-B664-A33B0CE9ECF2}" type="slidenum">
              <a:rPr lang="it-IT" altLang="it-IT">
                <a:solidFill>
                  <a:srgbClr val="898989"/>
                </a:solidFill>
              </a:rPr>
              <a:pPr/>
              <a:t>26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9940" name="Picture 10">
            <a:extLst>
              <a:ext uri="{FF2B5EF4-FFF2-40B4-BE49-F238E27FC236}">
                <a16:creationId xmlns:a16="http://schemas.microsoft.com/office/drawing/2014/main" id="{8639B530-4E50-2E41-BFC1-210B7E2FB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7550" y="-3492500"/>
            <a:ext cx="46561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21">
            <a:extLst>
              <a:ext uri="{FF2B5EF4-FFF2-40B4-BE49-F238E27FC236}">
                <a16:creationId xmlns:a16="http://schemas.microsoft.com/office/drawing/2014/main" id="{CB51A68F-9746-2A45-8B36-67E259BB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62200"/>
            <a:ext cx="8382000" cy="954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Quando leggiamo i ‘sondaggi di opinione’ esaminiamo non solo le risposte, ma anche i quesiti posti.</a:t>
            </a:r>
          </a:p>
          <a:p>
            <a:endParaRPr lang="it-IT" altLang="it-IT" sz="2800" b="1"/>
          </a:p>
        </p:txBody>
      </p:sp>
      <p:sp>
        <p:nvSpPr>
          <p:cNvPr id="39942" name="Title 9">
            <a:extLst>
              <a:ext uri="{FF2B5EF4-FFF2-40B4-BE49-F238E27FC236}">
                <a16:creationId xmlns:a16="http://schemas.microsoft.com/office/drawing/2014/main" id="{0DE03CD9-C432-0549-AAD5-4AD1E747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772400" cy="1470025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 alla lettura di tabelle e grafici </a:t>
            </a:r>
          </a:p>
        </p:txBody>
      </p:sp>
      <p:sp>
        <p:nvSpPr>
          <p:cNvPr id="39943" name="TextBox 21">
            <a:extLst>
              <a:ext uri="{FF2B5EF4-FFF2-40B4-BE49-F238E27FC236}">
                <a16:creationId xmlns:a16="http://schemas.microsoft.com/office/drawing/2014/main" id="{7982C9B8-0A41-A645-891F-330C02D7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8382000" cy="954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Quando leggiamo le frequenze relative in percentuale, cerchiamo il totale e il suo significato! </a:t>
            </a:r>
          </a:p>
          <a:p>
            <a:endParaRPr lang="it-IT" altLang="it-IT" sz="28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966D0D2E-3D7D-2343-B80A-36AC22FC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4D4450C1-70AC-B242-950B-4646FAC4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7F626F8-CA68-EC46-BC88-F3181186D9B5}" type="slidenum">
              <a:rPr lang="it-IT" altLang="it-IT">
                <a:solidFill>
                  <a:srgbClr val="898989"/>
                </a:solidFill>
              </a:rPr>
              <a:pPr/>
              <a:t>27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064297-6CF1-A346-9842-EE9B8EAEF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-243408"/>
            <a:ext cx="8147248" cy="1152127"/>
          </a:xfrm>
        </p:spPr>
        <p:txBody>
          <a:bodyPr/>
          <a:lstStyle/>
          <a:p>
            <a:r>
              <a:rPr lang="it-IT" altLang="it-IT" sz="4000" b="1" dirty="0"/>
              <a:t>Mentire con statistica e numeri veri</a:t>
            </a:r>
            <a:endParaRPr lang="it-IT" dirty="0"/>
          </a:p>
        </p:txBody>
      </p:sp>
      <p:pic>
        <p:nvPicPr>
          <p:cNvPr id="4" name="StatA2Video.mp4">
            <a:hlinkClick r:id="" action="ppaction://media"/>
            <a:extLst>
              <a:ext uri="{FF2B5EF4-FFF2-40B4-BE49-F238E27FC236}">
                <a16:creationId xmlns:a16="http://schemas.microsoft.com/office/drawing/2014/main" id="{D4FF4BA3-B6B5-1F4A-9381-A79734575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620688"/>
            <a:ext cx="72968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0">
            <a:extLst>
              <a:ext uri="{FF2B5EF4-FFF2-40B4-BE49-F238E27FC236}">
                <a16:creationId xmlns:a16="http://schemas.microsoft.com/office/drawing/2014/main" id="{DFB299AE-F1FA-E349-9FEC-877BA241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DF0EA0C-BD84-C14D-8E25-5A5E7EC6914F}" type="slidenum">
              <a:rPr lang="it-IT" altLang="it-IT">
                <a:solidFill>
                  <a:srgbClr val="898989"/>
                </a:solidFill>
              </a:rPr>
              <a:pPr/>
              <a:t>28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39939" name="Footer Placeholder 11">
            <a:extLst>
              <a:ext uri="{FF2B5EF4-FFF2-40B4-BE49-F238E27FC236}">
                <a16:creationId xmlns:a16="http://schemas.microsoft.com/office/drawing/2014/main" id="{DB1074F9-CC6D-E440-839F-65FE3351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61125"/>
            <a:ext cx="1905000" cy="3968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898989"/>
                </a:solidFill>
                <a:cs typeface="Times New Roman" panose="02020603050405020304" pitchFamily="18" charset="0"/>
              </a:rPr>
              <a:t>Daniela Valenti 2020</a:t>
            </a:r>
          </a:p>
        </p:txBody>
      </p:sp>
      <p:sp>
        <p:nvSpPr>
          <p:cNvPr id="40964" name="Title 12">
            <a:extLst>
              <a:ext uri="{FF2B5EF4-FFF2-40B4-BE49-F238E27FC236}">
                <a16:creationId xmlns:a16="http://schemas.microsoft.com/office/drawing/2014/main" id="{557B3B1A-4EFD-964E-9712-61BBA97E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2600"/>
            <a:ext cx="8382000" cy="99060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</a:rPr>
              <a:t>Diagramma a torta con Excel</a:t>
            </a:r>
          </a:p>
        </p:txBody>
      </p:sp>
      <p:sp>
        <p:nvSpPr>
          <p:cNvPr id="40965" name="TextBox 14">
            <a:extLst>
              <a:ext uri="{FF2B5EF4-FFF2-40B4-BE49-F238E27FC236}">
                <a16:creationId xmlns:a16="http://schemas.microsoft.com/office/drawing/2014/main" id="{A5165AA2-2289-FA46-BF7C-4A64386F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81200"/>
            <a:ext cx="845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 sz="2000" b="1"/>
          </a:p>
          <a:p>
            <a:pPr>
              <a:buFontTx/>
              <a:buChar char="-"/>
            </a:pPr>
            <a:endParaRPr lang="it-IT" altLang="it-IT" sz="2000" b="1"/>
          </a:p>
        </p:txBody>
      </p:sp>
      <p:sp>
        <p:nvSpPr>
          <p:cNvPr id="40966" name="TextBox 14">
            <a:extLst>
              <a:ext uri="{FF2B5EF4-FFF2-40B4-BE49-F238E27FC236}">
                <a16:creationId xmlns:a16="http://schemas.microsoft.com/office/drawing/2014/main" id="{9A430F79-F0D9-B447-BD7E-F7FB2E41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b="1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0">
            <a:extLst>
              <a:ext uri="{FF2B5EF4-FFF2-40B4-BE49-F238E27FC236}">
                <a16:creationId xmlns:a16="http://schemas.microsoft.com/office/drawing/2014/main" id="{83178BBD-EABD-6349-8E94-753D11F4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A51B2A6-3D8A-F74C-B8CE-BACD8B060E37}" type="slidenum">
              <a:rPr lang="it-IT" altLang="it-IT">
                <a:solidFill>
                  <a:srgbClr val="898989"/>
                </a:solidFill>
              </a:rPr>
              <a:pPr/>
              <a:t>29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41987" name="Footer Placeholder 11">
            <a:extLst>
              <a:ext uri="{FF2B5EF4-FFF2-40B4-BE49-F238E27FC236}">
                <a16:creationId xmlns:a16="http://schemas.microsoft.com/office/drawing/2014/main" id="{A6D94D70-DDF2-D040-B333-1C37AC69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61125"/>
            <a:ext cx="1905000" cy="3968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898989"/>
                </a:solidFill>
                <a:cs typeface="Times New Roman" panose="02020603050405020304" pitchFamily="18" charset="0"/>
              </a:rPr>
              <a:t>Daniela Valenti 2020</a:t>
            </a:r>
          </a:p>
        </p:txBody>
      </p:sp>
      <p:sp>
        <p:nvSpPr>
          <p:cNvPr id="41988" name="Title 12">
            <a:extLst>
              <a:ext uri="{FF2B5EF4-FFF2-40B4-BE49-F238E27FC236}">
                <a16:creationId xmlns:a16="http://schemas.microsoft.com/office/drawing/2014/main" id="{C1978750-1769-1A42-9743-9B24071F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39763"/>
          </a:xfrm>
        </p:spPr>
        <p:txBody>
          <a:bodyPr>
            <a:normAutofit fontScale="90000"/>
          </a:bodyPr>
          <a:lstStyle/>
          <a:p>
            <a:r>
              <a:rPr lang="it-IT" altLang="it-IT" sz="3600" b="1" dirty="0">
                <a:solidFill>
                  <a:srgbClr val="FF0000"/>
                </a:solidFill>
              </a:rPr>
              <a:t>Diagramma a torta con Excel</a:t>
            </a:r>
          </a:p>
        </p:txBody>
      </p:sp>
      <p:sp>
        <p:nvSpPr>
          <p:cNvPr id="43013" name="TextBox 14">
            <a:extLst>
              <a:ext uri="{FF2B5EF4-FFF2-40B4-BE49-F238E27FC236}">
                <a16:creationId xmlns:a16="http://schemas.microsoft.com/office/drawing/2014/main" id="{C2E17D5C-1639-2F44-96BB-3E051BBD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45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 sz="2000" b="1"/>
          </a:p>
          <a:p>
            <a:pPr>
              <a:buFontTx/>
              <a:buChar char="-"/>
            </a:pPr>
            <a:endParaRPr lang="it-IT" altLang="it-IT" sz="2000" b="1"/>
          </a:p>
        </p:txBody>
      </p:sp>
      <p:sp>
        <p:nvSpPr>
          <p:cNvPr id="43014" name="TextBox 14">
            <a:extLst>
              <a:ext uri="{FF2B5EF4-FFF2-40B4-BE49-F238E27FC236}">
                <a16:creationId xmlns:a16="http://schemas.microsoft.com/office/drawing/2014/main" id="{A7CCE43D-2229-094D-B1BB-5E9D5A36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b="1"/>
              <a:t> </a:t>
            </a:r>
          </a:p>
        </p:txBody>
      </p:sp>
      <p:sp>
        <p:nvSpPr>
          <p:cNvPr id="43015" name="TextBox 10">
            <a:extLst>
              <a:ext uri="{FF2B5EF4-FFF2-40B4-BE49-F238E27FC236}">
                <a16:creationId xmlns:a16="http://schemas.microsoft.com/office/drawing/2014/main" id="{60006D23-7FC3-D84B-96A1-CBB51C5F8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90600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/>
              <a:t>Ecco il diagramma a torta con Excel </a:t>
            </a:r>
          </a:p>
        </p:txBody>
      </p:sp>
      <p:sp>
        <p:nvSpPr>
          <p:cNvPr id="43017" name="TextBox 11">
            <a:extLst>
              <a:ext uri="{FF2B5EF4-FFF2-40B4-BE49-F238E27FC236}">
                <a16:creationId xmlns:a16="http://schemas.microsoft.com/office/drawing/2014/main" id="{A05BB998-B41C-0A46-850E-942D7FBB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91200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/>
              <a:t>Che cosa succede se introduco un dato errato?</a:t>
            </a:r>
          </a:p>
        </p:txBody>
      </p:sp>
      <p:pic>
        <p:nvPicPr>
          <p:cNvPr id="43018" name="Picture 10" descr="Schermata 2018-07-17 alle 16.31.43.png">
            <a:extLst>
              <a:ext uri="{FF2B5EF4-FFF2-40B4-BE49-F238E27FC236}">
                <a16:creationId xmlns:a16="http://schemas.microsoft.com/office/drawing/2014/main" id="{A14168AE-6E4B-3247-8C28-B6A0983EC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396875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FD4F75C-119D-8640-9A5D-F8E919DB04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9200" y="304800"/>
            <a:ext cx="7086600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Preferenze di ragazze e ragazzi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1F639490-DA8F-8644-8E07-15F8B4677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1508" name="Slide Number Placeholder 5">
            <a:extLst>
              <a:ext uri="{FF2B5EF4-FFF2-40B4-BE49-F238E27FC236}">
                <a16:creationId xmlns:a16="http://schemas.microsoft.com/office/drawing/2014/main" id="{777C756B-2310-494E-9E52-E1646BBB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EF14FF9-60F3-8E43-8D12-996DAC78C0DB}" type="slidenum">
              <a:rPr lang="it-IT" altLang="it-IT">
                <a:solidFill>
                  <a:srgbClr val="898989"/>
                </a:solidFill>
              </a:rPr>
              <a:pPr/>
              <a:t>3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E55DC38A-F019-334C-83E6-CCCB8685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0633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 dirty="0"/>
              <a:t>Esamino di nuovo le risposte alla domanda: </a:t>
            </a:r>
          </a:p>
          <a:p>
            <a:pPr algn="ctr"/>
            <a:r>
              <a:rPr lang="it-IT" altLang="it-IT" sz="3200" b="1" i="1" dirty="0"/>
              <a:t>‘Con quale mezzo di trasporto preferisci arrivare a scuola?’</a:t>
            </a:r>
          </a:p>
        </p:txBody>
      </p:sp>
      <p:sp>
        <p:nvSpPr>
          <p:cNvPr id="17414" name="TextBox 7">
            <a:extLst>
              <a:ext uri="{FF2B5EF4-FFF2-40B4-BE49-F238E27FC236}">
                <a16:creationId xmlns:a16="http://schemas.microsoft.com/office/drawing/2014/main" id="{526B4AC3-8869-F347-88FA-3CAD74C6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15" y="5633668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/>
              <a:t>Separo le risposte delle ragazze da quelle dei ragazzi</a:t>
            </a:r>
          </a:p>
        </p:txBody>
      </p:sp>
      <p:pic>
        <p:nvPicPr>
          <p:cNvPr id="17415" name="Picture 10" descr="ragazzi_esconoda scuola.jpg">
            <a:extLst>
              <a:ext uri="{FF2B5EF4-FFF2-40B4-BE49-F238E27FC236}">
                <a16:creationId xmlns:a16="http://schemas.microsoft.com/office/drawing/2014/main" id="{EE682497-3174-6944-B530-C5884677B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/>
          <a:stretch>
            <a:fillRect/>
          </a:stretch>
        </p:blipFill>
        <p:spPr bwMode="auto">
          <a:xfrm>
            <a:off x="5149056" y="2885278"/>
            <a:ext cx="3124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alunni-pendolari.jpg">
            <a:extLst>
              <a:ext uri="{FF2B5EF4-FFF2-40B4-BE49-F238E27FC236}">
                <a16:creationId xmlns:a16="http://schemas.microsoft.com/office/drawing/2014/main" id="{93A2B2A9-F653-914F-9983-FEF58B8C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3"/>
          <a:stretch>
            <a:fillRect/>
          </a:stretch>
        </p:blipFill>
        <p:spPr bwMode="auto">
          <a:xfrm>
            <a:off x="914400" y="2895600"/>
            <a:ext cx="33528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10">
            <a:extLst>
              <a:ext uri="{FF2B5EF4-FFF2-40B4-BE49-F238E27FC236}">
                <a16:creationId xmlns:a16="http://schemas.microsoft.com/office/drawing/2014/main" id="{9F05AB92-94FE-1740-8A4A-C5656D80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DE8990E-7446-0D4E-9A20-F213975281AE}" type="slidenum">
              <a:rPr lang="it-IT" altLang="it-IT">
                <a:solidFill>
                  <a:srgbClr val="898989"/>
                </a:solidFill>
              </a:rPr>
              <a:pPr/>
              <a:t>30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44035" name="Footer Placeholder 11">
            <a:extLst>
              <a:ext uri="{FF2B5EF4-FFF2-40B4-BE49-F238E27FC236}">
                <a16:creationId xmlns:a16="http://schemas.microsoft.com/office/drawing/2014/main" id="{D53FBCE1-D8A2-FB4D-9F4F-27B79E51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61125"/>
            <a:ext cx="1905000" cy="3968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898989"/>
                </a:solidFill>
                <a:cs typeface="Times New Roman" panose="02020603050405020304" pitchFamily="18" charset="0"/>
              </a:rPr>
              <a:t>Daniela Valenti 2020</a:t>
            </a:r>
          </a:p>
        </p:txBody>
      </p:sp>
      <p:sp>
        <p:nvSpPr>
          <p:cNvPr id="44036" name="Title 12">
            <a:extLst>
              <a:ext uri="{FF2B5EF4-FFF2-40B4-BE49-F238E27FC236}">
                <a16:creationId xmlns:a16="http://schemas.microsoft.com/office/drawing/2014/main" id="{2E12BD70-B907-B349-B348-A82F51A0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356"/>
            <a:ext cx="8382000" cy="639763"/>
          </a:xfrm>
        </p:spPr>
        <p:txBody>
          <a:bodyPr>
            <a:normAutofit fontScale="90000"/>
          </a:bodyPr>
          <a:lstStyle/>
          <a:p>
            <a:r>
              <a:rPr lang="it-IT" altLang="it-IT" sz="3600" b="1" dirty="0">
                <a:solidFill>
                  <a:srgbClr val="FF0000"/>
                </a:solidFill>
              </a:rPr>
              <a:t>Diagramma a torta con Excel</a:t>
            </a:r>
          </a:p>
        </p:txBody>
      </p:sp>
      <p:sp>
        <p:nvSpPr>
          <p:cNvPr id="45061" name="TextBox 14">
            <a:extLst>
              <a:ext uri="{FF2B5EF4-FFF2-40B4-BE49-F238E27FC236}">
                <a16:creationId xmlns:a16="http://schemas.microsoft.com/office/drawing/2014/main" id="{A182398A-2A7F-604F-82AE-56F4023C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845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 sz="2000" b="1"/>
          </a:p>
          <a:p>
            <a:pPr>
              <a:buFontTx/>
              <a:buChar char="-"/>
            </a:pPr>
            <a:endParaRPr lang="it-IT" altLang="it-IT" sz="2000" b="1"/>
          </a:p>
        </p:txBody>
      </p:sp>
      <p:sp>
        <p:nvSpPr>
          <p:cNvPr id="45062" name="TextBox 14">
            <a:extLst>
              <a:ext uri="{FF2B5EF4-FFF2-40B4-BE49-F238E27FC236}">
                <a16:creationId xmlns:a16="http://schemas.microsoft.com/office/drawing/2014/main" id="{46810D8E-03CC-344E-A4BC-C6CEA355F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b="1"/>
              <a:t> </a:t>
            </a:r>
          </a:p>
        </p:txBody>
      </p:sp>
      <p:sp>
        <p:nvSpPr>
          <p:cNvPr id="45064" name="TextBox 11">
            <a:extLst>
              <a:ext uri="{FF2B5EF4-FFF2-40B4-BE49-F238E27FC236}">
                <a16:creationId xmlns:a16="http://schemas.microsoft.com/office/drawing/2014/main" id="{7F38775A-A353-4447-9968-A18A10B88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70351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Che cosa succede se introduco un dato errato?</a:t>
            </a:r>
          </a:p>
        </p:txBody>
      </p:sp>
      <p:pic>
        <p:nvPicPr>
          <p:cNvPr id="45065" name="Picture 13" descr="Schermata 2018-07-17 alle 16.40.19.png">
            <a:extLst>
              <a:ext uri="{FF2B5EF4-FFF2-40B4-BE49-F238E27FC236}">
                <a16:creationId xmlns:a16="http://schemas.microsoft.com/office/drawing/2014/main" id="{C4CF96B4-7BA5-E441-8C51-BCDACA82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0719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4">
            <a:extLst>
              <a:ext uri="{FF2B5EF4-FFF2-40B4-BE49-F238E27FC236}">
                <a16:creationId xmlns:a16="http://schemas.microsoft.com/office/drawing/2014/main" id="{2C3D4C85-26C5-634D-A92D-83CDBF252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14600"/>
            <a:ext cx="38100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200" b="1">
                <a:latin typeface="Arial Narrow" panose="020B0604020202020204" pitchFamily="34" charset="0"/>
              </a:rPr>
              <a:t>Il software dà automaticamente un diagramma ‘modificato’.</a:t>
            </a:r>
          </a:p>
          <a:p>
            <a:r>
              <a:rPr lang="it-IT" altLang="it-IT" sz="2200" b="1">
                <a:latin typeface="Arial Narrow" panose="020B0604020202020204" pitchFamily="34" charset="0"/>
              </a:rPr>
              <a:t>Solo se passo con il mouse sulla zona celeste, il software avverte che ha disegnato il 50%, anche se il dato era 60%. </a:t>
            </a:r>
          </a:p>
        </p:txBody>
      </p:sp>
      <p:sp>
        <p:nvSpPr>
          <p:cNvPr id="45067" name="TextBox 15">
            <a:extLst>
              <a:ext uri="{FF2B5EF4-FFF2-40B4-BE49-F238E27FC236}">
                <a16:creationId xmlns:a16="http://schemas.microsoft.com/office/drawing/2014/main" id="{6DEBD7FB-3266-784F-81A5-F9A7ABFD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38800"/>
            <a:ext cx="6553200" cy="830263"/>
          </a:xfrm>
          <a:prstGeom prst="rect">
            <a:avLst/>
          </a:prstGeom>
          <a:solidFill>
            <a:srgbClr val="FE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400" b="1">
                <a:latin typeface="Arial Narrow" panose="020B0604020202020204" pitchFamily="34" charset="0"/>
              </a:rPr>
              <a:t>Per avere un diagramma a torta corretto, la somma delle percentuali deve essere 100%.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2190EC3-B0DB-EE48-B2CB-F5566B1E00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4" y="282352"/>
            <a:ext cx="7632848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risposte di ragazzi e ragazze</a:t>
            </a:r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AD3D08B4-2B70-1448-9E13-511BEF8D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BC227CFA-A369-CE40-B2DE-A1BE99FD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481D4F4-B784-164C-B221-BA09ED02B23F}" type="slidenum">
              <a:rPr lang="it-IT" altLang="it-IT">
                <a:solidFill>
                  <a:srgbClr val="898989"/>
                </a:solidFill>
              </a:rPr>
              <a:pPr/>
              <a:t>4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18437" name="Picture 6" descr="Schermata 2018-07-16 alle 16.02.12.png">
            <a:extLst>
              <a:ext uri="{FF2B5EF4-FFF2-40B4-BE49-F238E27FC236}">
                <a16:creationId xmlns:a16="http://schemas.microsoft.com/office/drawing/2014/main" id="{4B67429D-D292-D54E-910D-45739C026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82677"/>
            <a:ext cx="39624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968874-B4CB-154F-A2B7-02BB20FBF3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2373277"/>
            <a:ext cx="14478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DE8CD63-1697-204B-B0B5-2CB199B9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20877"/>
            <a:ext cx="4572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F743FC90-F97E-F246-AB34-2E6227B9BC42}"/>
              </a:ext>
            </a:extLst>
          </p:cNvPr>
          <p:cNvSpPr>
            <a:spLocks/>
          </p:cNvSpPr>
          <p:nvPr/>
        </p:nvSpPr>
        <p:spPr bwMode="auto">
          <a:xfrm>
            <a:off x="7162800" y="2276440"/>
            <a:ext cx="1752600" cy="1011237"/>
          </a:xfrm>
          <a:prstGeom prst="borderCallout1">
            <a:avLst>
              <a:gd name="adj1" fmla="val 18750"/>
              <a:gd name="adj2" fmla="val -1875"/>
              <a:gd name="adj3" fmla="val 13102"/>
              <a:gd name="adj4" fmla="val -62690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dirty="0"/>
              <a:t>Sono di più</a:t>
            </a:r>
          </a:p>
          <a:p>
            <a:r>
              <a:rPr lang="it-IT" altLang="it-IT" sz="2000" b="1" dirty="0"/>
              <a:t>i ragazzi che vanno a piedi </a:t>
            </a:r>
            <a:endParaRPr lang="it-IT" altLang="it-IT" sz="2000" dirty="0">
              <a:solidFill>
                <a:srgbClr val="FFFFFF"/>
              </a:solidFill>
            </a:endParaRPr>
          </a:p>
        </p:txBody>
      </p:sp>
      <p:sp>
        <p:nvSpPr>
          <p:cNvPr id="18441" name="TextBox 11">
            <a:extLst>
              <a:ext uri="{FF2B5EF4-FFF2-40B4-BE49-F238E27FC236}">
                <a16:creationId xmlns:a16="http://schemas.microsoft.com/office/drawing/2014/main" id="{647BD6C6-D013-3545-8BB9-98E149A6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21117"/>
            <a:ext cx="85344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/>
              <a:t>Concludo:</a:t>
            </a:r>
          </a:p>
          <a:p>
            <a:pPr algn="ctr"/>
            <a:r>
              <a:rPr lang="it-IT" altLang="it-IT" sz="2800" b="1" dirty="0"/>
              <a:t>In questa classe i ragazzi vanno a piedi più delle ragazze</a:t>
            </a:r>
            <a:r>
              <a:rPr lang="it-IT" altLang="it-IT" sz="2400" b="1" dirty="0"/>
              <a:t>.</a:t>
            </a:r>
          </a:p>
        </p:txBody>
      </p:sp>
      <p:sp>
        <p:nvSpPr>
          <p:cNvPr id="18442" name="TextBox 12">
            <a:extLst>
              <a:ext uri="{FF2B5EF4-FFF2-40B4-BE49-F238E27FC236}">
                <a16:creationId xmlns:a16="http://schemas.microsoft.com/office/drawing/2014/main" id="{D4BA47D2-1AA0-5B45-BB27-DD41A2D87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427" y="5803545"/>
            <a:ext cx="3600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 dirty="0">
                <a:solidFill>
                  <a:srgbClr val="0000FF"/>
                </a:solidFill>
              </a:rPr>
              <a:t>Ho ragionato bene?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960664D-A1D7-A545-8A3D-5AF33C2C9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521193"/>
            <a:ext cx="8388424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ignorato un’informazione</a:t>
            </a: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C4E551EE-8242-454A-8E9B-E4CAB068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3556" name="Slide Number Placeholder 5">
            <a:extLst>
              <a:ext uri="{FF2B5EF4-FFF2-40B4-BE49-F238E27FC236}">
                <a16:creationId xmlns:a16="http://schemas.microsoft.com/office/drawing/2014/main" id="{E3139BDA-885D-C049-8ED1-6C746FE9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99718DB-086F-3348-B04A-F0CB1210FCB1}" type="slidenum">
              <a:rPr lang="it-IT" altLang="it-IT">
                <a:solidFill>
                  <a:srgbClr val="898989"/>
                </a:solidFill>
              </a:rPr>
              <a:pPr/>
              <a:t>5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19461" name="Picture 6" descr="Schermata 2018-07-16 alle 16.02.12.png">
            <a:extLst>
              <a:ext uri="{FF2B5EF4-FFF2-40B4-BE49-F238E27FC236}">
                <a16:creationId xmlns:a16="http://schemas.microsoft.com/office/drawing/2014/main" id="{AFDBD992-1739-384C-BDAC-38D1A87F0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80068"/>
            <a:ext cx="47386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E45B8F-FCFF-8948-ABFD-5E1C12F37F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2899268"/>
            <a:ext cx="14478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935193C-D22F-6F49-85FF-0442D64B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670668"/>
            <a:ext cx="5334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9838FCF2-7D16-AB42-BE80-F932248AA3BA}"/>
              </a:ext>
            </a:extLst>
          </p:cNvPr>
          <p:cNvSpPr>
            <a:spLocks/>
          </p:cNvSpPr>
          <p:nvPr/>
        </p:nvSpPr>
        <p:spPr bwMode="auto">
          <a:xfrm>
            <a:off x="7239000" y="2573831"/>
            <a:ext cx="1676400" cy="935037"/>
          </a:xfrm>
          <a:prstGeom prst="borderCallout1">
            <a:avLst>
              <a:gd name="adj1" fmla="val 18750"/>
              <a:gd name="adj2" fmla="val -8333"/>
              <a:gd name="adj3" fmla="val 26153"/>
              <a:gd name="adj4" fmla="val -54963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dirty="0"/>
              <a:t>Sono di più i ragazzi che vanno a piedi</a:t>
            </a:r>
            <a:endParaRPr lang="it-IT" altLang="it-IT" sz="2000" dirty="0">
              <a:solidFill>
                <a:srgbClr val="FFFFFF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F1392CC-1E82-9A44-B937-670D48726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347068"/>
            <a:ext cx="533400" cy="3810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F17DEEDF-8FCE-EA4E-ADFB-00F872E32AA3}"/>
              </a:ext>
            </a:extLst>
          </p:cNvPr>
          <p:cNvSpPr>
            <a:spLocks/>
          </p:cNvSpPr>
          <p:nvPr/>
        </p:nvSpPr>
        <p:spPr bwMode="auto">
          <a:xfrm>
            <a:off x="4932040" y="5490068"/>
            <a:ext cx="2952328" cy="986932"/>
          </a:xfrm>
          <a:prstGeom prst="borderCallout1">
            <a:avLst>
              <a:gd name="adj1" fmla="val -2255"/>
              <a:gd name="adj2" fmla="val 20426"/>
              <a:gd name="adj3" fmla="val -80331"/>
              <a:gd name="adj4" fmla="val 47136"/>
            </a:avLst>
          </a:prstGeom>
          <a:solidFill>
            <a:srgbClr val="F5FFDF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Sono di più anche i ragazzi in classe</a:t>
            </a:r>
            <a:endParaRPr lang="it-IT" altLang="it-IT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66610B4-E761-3D40-8530-611727EC35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01880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esaminare meglio la situazione</a:t>
            </a:r>
          </a:p>
        </p:txBody>
      </p:sp>
      <p:sp>
        <p:nvSpPr>
          <p:cNvPr id="24579" name="Footer Placeholder 4">
            <a:extLst>
              <a:ext uri="{FF2B5EF4-FFF2-40B4-BE49-F238E27FC236}">
                <a16:creationId xmlns:a16="http://schemas.microsoft.com/office/drawing/2014/main" id="{E6FA3B8C-7AE0-6446-98F1-056106C2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4580" name="Slide Number Placeholder 5">
            <a:extLst>
              <a:ext uri="{FF2B5EF4-FFF2-40B4-BE49-F238E27FC236}">
                <a16:creationId xmlns:a16="http://schemas.microsoft.com/office/drawing/2014/main" id="{55F57334-7144-3C40-B0B2-4F257F50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3538CE0-5000-D840-926B-024EC1B03DE6}" type="slidenum">
              <a:rPr lang="it-IT" altLang="it-IT">
                <a:solidFill>
                  <a:srgbClr val="898989"/>
                </a:solidFill>
              </a:rPr>
              <a:pPr/>
              <a:t>6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0485" name="TextBox 7">
            <a:extLst>
              <a:ext uri="{FF2B5EF4-FFF2-40B4-BE49-F238E27FC236}">
                <a16:creationId xmlns:a16="http://schemas.microsoft.com/office/drawing/2014/main" id="{6D5705C8-C253-CC40-AAEA-F8BFB27DD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96" y="939298"/>
            <a:ext cx="60352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 b="1" dirty="0"/>
              <a:t>Valuto ogni frequenza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 </a:t>
            </a:r>
            <a:r>
              <a:rPr lang="it-IT" altLang="it-IT" sz="2800" b="1" i="1" dirty="0"/>
              <a:t>relativamente</a:t>
            </a:r>
            <a:r>
              <a:rPr lang="it-IT" altLang="it-IT" sz="2800" b="1" dirty="0"/>
              <a:t> al totale </a:t>
            </a:r>
            <a:r>
              <a:rPr lang="it-IT" altLang="it-IT" sz="2800" b="1" dirty="0" err="1"/>
              <a:t>N</a:t>
            </a:r>
            <a:r>
              <a:rPr lang="it-IT" altLang="it-IT" sz="2800" b="1" dirty="0"/>
              <a:t> di studenti esaminati.  </a:t>
            </a:r>
          </a:p>
        </p:txBody>
      </p:sp>
      <p:pic>
        <p:nvPicPr>
          <p:cNvPr id="20486" name="Picture 9" descr="Schermata 2018-07-17 alle 09.13.51.png">
            <a:extLst>
              <a:ext uri="{FF2B5EF4-FFF2-40B4-BE49-F238E27FC236}">
                <a16:creationId xmlns:a16="http://schemas.microsoft.com/office/drawing/2014/main" id="{B33B5DE8-15B2-114D-A84C-86B32DF3E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96" y="1972315"/>
            <a:ext cx="5575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0">
            <a:extLst>
              <a:ext uri="{FF2B5EF4-FFF2-40B4-BE49-F238E27FC236}">
                <a16:creationId xmlns:a16="http://schemas.microsoft.com/office/drawing/2014/main" id="{ACC3867E-D457-EA45-82F1-21C3BE20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510" y="4730092"/>
            <a:ext cx="30243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>
                <a:solidFill>
                  <a:srgbClr val="0000FF"/>
                </a:solidFill>
              </a:rPr>
              <a:t>In generale</a:t>
            </a:r>
          </a:p>
        </p:txBody>
      </p:sp>
      <p:pic>
        <p:nvPicPr>
          <p:cNvPr id="20488" name="Picture 11" descr="Schermata 2018-07-17 alle 09.21.55.png">
            <a:extLst>
              <a:ext uri="{FF2B5EF4-FFF2-40B4-BE49-F238E27FC236}">
                <a16:creationId xmlns:a16="http://schemas.microsoft.com/office/drawing/2014/main" id="{92E48AA5-0569-1440-BA13-5450B4035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90" y="5342903"/>
            <a:ext cx="3517900" cy="12192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496C314-FAB5-3F4C-BB02-77E3868514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152400"/>
            <a:ext cx="8435280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esaminare meglio la situazione</a:t>
            </a:r>
            <a:endParaRPr lang="it-IT" altLang="it-IT" sz="3600" dirty="0">
              <a:solidFill>
                <a:srgbClr val="FF0000"/>
              </a:solidFill>
              <a:latin typeface="Arial Black" panose="020B0604020202020204" pitchFamily="34" charset="0"/>
            </a:endParaRPr>
          </a:p>
        </p:txBody>
      </p:sp>
      <p:sp>
        <p:nvSpPr>
          <p:cNvPr id="25603" name="Footer Placeholder 4">
            <a:extLst>
              <a:ext uri="{FF2B5EF4-FFF2-40B4-BE49-F238E27FC236}">
                <a16:creationId xmlns:a16="http://schemas.microsoft.com/office/drawing/2014/main" id="{293D850C-8E18-164C-A06D-DB6E13FE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2895600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5604" name="Slide Number Placeholder 5">
            <a:extLst>
              <a:ext uri="{FF2B5EF4-FFF2-40B4-BE49-F238E27FC236}">
                <a16:creationId xmlns:a16="http://schemas.microsoft.com/office/drawing/2014/main" id="{C7525A6B-E142-7549-A1FB-029BE365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754C3B1-8877-B745-BB59-367DB930E02D}" type="slidenum">
              <a:rPr lang="it-IT" altLang="it-IT">
                <a:solidFill>
                  <a:srgbClr val="898989"/>
                </a:solidFill>
              </a:rPr>
              <a:pPr/>
              <a:t>7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1509" name="TextBox 7">
            <a:extLst>
              <a:ext uri="{FF2B5EF4-FFF2-40B4-BE49-F238E27FC236}">
                <a16:creationId xmlns:a16="http://schemas.microsoft.com/office/drawing/2014/main" id="{BD32FD6B-EB45-D54C-9780-2A126BF35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047" y="1101656"/>
            <a:ext cx="5603875" cy="584775"/>
          </a:xfrm>
          <a:prstGeom prst="rect">
            <a:avLst/>
          </a:prstGeom>
          <a:solidFill>
            <a:srgbClr val="F5FFD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b="1" dirty="0"/>
              <a:t>Confronto le frequenze relative</a:t>
            </a:r>
          </a:p>
        </p:txBody>
      </p:sp>
      <p:pic>
        <p:nvPicPr>
          <p:cNvPr id="21510" name="Picture 9" descr="Schermata 2018-07-17 alle 09.13.51.png">
            <a:extLst>
              <a:ext uri="{FF2B5EF4-FFF2-40B4-BE49-F238E27FC236}">
                <a16:creationId xmlns:a16="http://schemas.microsoft.com/office/drawing/2014/main" id="{8C542288-8399-B444-9B97-78C962BE1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22" y="1839912"/>
            <a:ext cx="5575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Fraz_ug.jpg">
            <a:extLst>
              <a:ext uri="{FF2B5EF4-FFF2-40B4-BE49-F238E27FC236}">
                <a16:creationId xmlns:a16="http://schemas.microsoft.com/office/drawing/2014/main" id="{9EE3B21B-7E7A-4A40-A0DA-AAFCB014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4723"/>
            <a:ext cx="1181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3">
            <a:extLst>
              <a:ext uri="{FF2B5EF4-FFF2-40B4-BE49-F238E27FC236}">
                <a16:creationId xmlns:a16="http://schemas.microsoft.com/office/drawing/2014/main" id="{C8BA51F8-D6D3-2446-8C78-83ACBFDB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2" y="4918248"/>
            <a:ext cx="3962400" cy="1384995"/>
          </a:xfrm>
          <a:prstGeom prst="rect">
            <a:avLst/>
          </a:prstGeom>
          <a:solidFill>
            <a:srgbClr val="F5FFD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i="1" dirty="0">
                <a:solidFill>
                  <a:srgbClr val="0000FF"/>
                </a:solidFill>
              </a:rPr>
              <a:t>Ragazzi e ragazze preferiscono ugualmente andare a piedi</a:t>
            </a:r>
            <a:r>
              <a:rPr lang="it-IT" altLang="it-IT" sz="2400" b="1" i="1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903AB12-FFAE-9A49-8FE0-AADF10F7FA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00038"/>
            <a:ext cx="8087816" cy="914400"/>
          </a:xfrm>
        </p:spPr>
        <p:txBody>
          <a:bodyPr/>
          <a:lstStyle/>
          <a:p>
            <a:pPr marL="9525" indent="-9525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</a:p>
        </p:txBody>
      </p:sp>
      <p:sp>
        <p:nvSpPr>
          <p:cNvPr id="27651" name="Footer Placeholder 4">
            <a:extLst>
              <a:ext uri="{FF2B5EF4-FFF2-40B4-BE49-F238E27FC236}">
                <a16:creationId xmlns:a16="http://schemas.microsoft.com/office/drawing/2014/main" id="{C302EA2C-677B-1B46-8A88-DB78FBCA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30480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7652" name="Slide Number Placeholder 5">
            <a:extLst>
              <a:ext uri="{FF2B5EF4-FFF2-40B4-BE49-F238E27FC236}">
                <a16:creationId xmlns:a16="http://schemas.microsoft.com/office/drawing/2014/main" id="{E16BFE31-D917-0D41-B6B1-72E858BC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088CE53-C08E-C749-9113-4C202F51C468}" type="slidenum">
              <a:rPr lang="it-IT" altLang="it-IT">
                <a:solidFill>
                  <a:srgbClr val="898989"/>
                </a:solidFill>
              </a:rPr>
              <a:pPr/>
              <a:t>8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2533" name="TextBox 8">
            <a:extLst>
              <a:ext uri="{FF2B5EF4-FFF2-40B4-BE49-F238E27FC236}">
                <a16:creationId xmlns:a16="http://schemas.microsoft.com/office/drawing/2014/main" id="{31887180-BB79-1A40-82F7-FE9865EAC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6400800" cy="2124075"/>
          </a:xfrm>
          <a:prstGeom prst="rect">
            <a:avLst/>
          </a:prstGeom>
          <a:solidFill>
            <a:srgbClr val="FFFFDC"/>
          </a:solidFill>
          <a:ln w="317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i="1">
                <a:solidFill>
                  <a:srgbClr val="0000FF"/>
                </a:solidFill>
              </a:rPr>
              <a:t>Frequenza assoluta F</a:t>
            </a:r>
            <a:r>
              <a:rPr lang="it-IT" altLang="it-IT" sz="2800">
                <a:solidFill>
                  <a:srgbClr val="FF0000"/>
                </a:solidFill>
              </a:rPr>
              <a:t> </a:t>
            </a:r>
            <a:r>
              <a:rPr lang="it-IT" altLang="it-IT" sz="2800" b="1">
                <a:solidFill>
                  <a:schemeClr val="tx2"/>
                </a:solidFill>
              </a:rPr>
              <a:t>di una risposta è: </a:t>
            </a:r>
          </a:p>
          <a:p>
            <a:pPr algn="ctr"/>
            <a:r>
              <a:rPr lang="it-IT" altLang="it-IT" sz="2400" b="1" i="1">
                <a:solidFill>
                  <a:schemeClr val="tx2"/>
                </a:solidFill>
              </a:rPr>
              <a:t>il numero di volte che la risposta compare in una rilevazione statistica</a:t>
            </a:r>
            <a:r>
              <a:rPr lang="it-IT" altLang="it-IT" sz="2400" b="1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it-IT" altLang="it-IT" sz="2400" b="1">
                <a:solidFill>
                  <a:srgbClr val="0000FF"/>
                </a:solidFill>
              </a:rPr>
              <a:t>Per descrivere in modo sintetico ‘i gusti’ di un solo gruppo di persone</a:t>
            </a:r>
            <a:r>
              <a:rPr lang="it-IT" altLang="it-IT" sz="2400" b="1">
                <a:solidFill>
                  <a:schemeClr val="tx2"/>
                </a:solidFill>
              </a:rPr>
              <a:t>.</a:t>
            </a:r>
          </a:p>
          <a:p>
            <a:r>
              <a:rPr lang="it-IT" altLang="it-IT" sz="8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2815EB19-F4C5-2C4C-8E5C-43F00E702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038600"/>
            <a:ext cx="8001000" cy="1708150"/>
          </a:xfrm>
          <a:prstGeom prst="rect">
            <a:avLst/>
          </a:prstGeom>
          <a:solidFill>
            <a:srgbClr val="FFFFDC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600" b="1" i="1">
                <a:solidFill>
                  <a:srgbClr val="008000"/>
                </a:solidFill>
                <a:latin typeface="Arial Narrow" panose="020B0604020202020204" pitchFamily="34" charset="0"/>
              </a:rPr>
              <a:t>Frequenza relativa F</a:t>
            </a:r>
            <a:r>
              <a:rPr lang="it-IT" altLang="it-IT" sz="2600" b="1" i="1" baseline="-25000">
                <a:solidFill>
                  <a:srgbClr val="008000"/>
                </a:solidFill>
                <a:latin typeface="Arial Narrow" panose="020B0604020202020204" pitchFamily="34" charset="0"/>
              </a:rPr>
              <a:t>r </a:t>
            </a:r>
            <a:r>
              <a:rPr lang="it-IT" altLang="it-IT" sz="2600" b="1" baseline="-25000">
                <a:solidFill>
                  <a:srgbClr val="008000"/>
                </a:solidFill>
                <a:latin typeface="Arial Narrow" panose="020B0604020202020204" pitchFamily="34" charset="0"/>
              </a:rPr>
              <a:t> </a:t>
            </a:r>
            <a:r>
              <a:rPr lang="it-IT" altLang="it-IT" sz="2300" b="1">
                <a:solidFill>
                  <a:srgbClr val="000000"/>
                </a:solidFill>
                <a:latin typeface="Arial Narrow" panose="020B0604020202020204" pitchFamily="34" charset="0"/>
              </a:rPr>
              <a:t>di una risposta in un gruppo di </a:t>
            </a:r>
            <a:r>
              <a:rPr lang="it-IT" altLang="it-IT" sz="2300" b="1">
                <a:solidFill>
                  <a:srgbClr val="FF0000"/>
                </a:solidFill>
                <a:latin typeface="Arial Narrow" panose="020B0604020202020204" pitchFamily="34" charset="0"/>
              </a:rPr>
              <a:t>N</a:t>
            </a:r>
            <a:r>
              <a:rPr lang="it-IT" altLang="it-IT" sz="2300" b="1">
                <a:solidFill>
                  <a:srgbClr val="000000"/>
                </a:solidFill>
                <a:latin typeface="Arial Narrow" panose="020B0604020202020204" pitchFamily="34" charset="0"/>
              </a:rPr>
              <a:t> persone </a:t>
            </a:r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è: </a:t>
            </a:r>
          </a:p>
          <a:p>
            <a:pPr algn="ctr"/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il rapporto </a:t>
            </a:r>
            <a:r>
              <a:rPr lang="it-IT" altLang="it-IT" sz="2300" b="1" i="1">
                <a:solidFill>
                  <a:srgbClr val="0000FF"/>
                </a:solidFill>
                <a:latin typeface="Arial Narrow" panose="020B0604020202020204" pitchFamily="34" charset="0"/>
              </a:rPr>
              <a:t>F</a:t>
            </a:r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/</a:t>
            </a:r>
            <a:r>
              <a:rPr lang="it-IT" altLang="it-IT" sz="2300" b="1" i="1">
                <a:solidFill>
                  <a:srgbClr val="FF0000"/>
                </a:solidFill>
                <a:latin typeface="Arial Narrow" panose="020B0604020202020204" pitchFamily="34" charset="0"/>
              </a:rPr>
              <a:t>N</a:t>
            </a:r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 fra la frequenza assoluta </a:t>
            </a:r>
            <a:r>
              <a:rPr lang="it-IT" altLang="it-IT" sz="2300" b="1" i="1">
                <a:solidFill>
                  <a:srgbClr val="0000FF"/>
                </a:solidFill>
                <a:latin typeface="Arial Narrow" panose="020B0604020202020204" pitchFamily="34" charset="0"/>
              </a:rPr>
              <a:t>F</a:t>
            </a:r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 e il numero </a:t>
            </a:r>
            <a:r>
              <a:rPr lang="it-IT" altLang="it-IT" sz="2300" b="1" i="1">
                <a:solidFill>
                  <a:srgbClr val="FF0000"/>
                </a:solidFill>
                <a:latin typeface="Arial Narrow" panose="020B0604020202020204" pitchFamily="34" charset="0"/>
              </a:rPr>
              <a:t>N</a:t>
            </a:r>
            <a:r>
              <a:rPr lang="it-IT" altLang="it-IT" sz="2300" b="1" i="1">
                <a:solidFill>
                  <a:srgbClr val="000000"/>
                </a:solidFill>
                <a:latin typeface="Arial Narrow" panose="020B0604020202020204" pitchFamily="34" charset="0"/>
              </a:rPr>
              <a:t> di persone.</a:t>
            </a:r>
          </a:p>
          <a:p>
            <a:pPr algn="ctr"/>
            <a:endParaRPr lang="it-IT" altLang="it-IT" sz="800" b="1" i="1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 algn="ctr"/>
            <a:r>
              <a:rPr lang="it-IT" altLang="it-IT" sz="2400" b="1">
                <a:solidFill>
                  <a:srgbClr val="006600"/>
                </a:solidFill>
              </a:rPr>
              <a:t>Per confrontare ‘i gusti’ di due o più gruppi che non sono composti da uno stesso numero di persone.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E5B44C2-93EF-D449-AB39-C46FF5D3D2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pPr marL="9525" indent="-9525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scrivere la frequenza relativa</a:t>
            </a:r>
          </a:p>
        </p:txBody>
      </p:sp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1391EBF4-D206-AF47-ACDE-15EF5B929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16002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>
                <a:solidFill>
                  <a:srgbClr val="898989"/>
                </a:solidFill>
              </a:rPr>
              <a:t>Daniela Valenti 2020</a:t>
            </a:r>
          </a:p>
        </p:txBody>
      </p:sp>
      <p:sp>
        <p:nvSpPr>
          <p:cNvPr id="28676" name="Slide Number Placeholder 5">
            <a:extLst>
              <a:ext uri="{FF2B5EF4-FFF2-40B4-BE49-F238E27FC236}">
                <a16:creationId xmlns:a16="http://schemas.microsoft.com/office/drawing/2014/main" id="{7844CEB1-7E94-1146-B136-A3FEE6481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8016400-2D96-2643-AB1F-A9C412B22636}" type="slidenum">
              <a:rPr lang="it-IT" altLang="it-IT">
                <a:solidFill>
                  <a:srgbClr val="898989"/>
                </a:solidFill>
              </a:rPr>
              <a:pPr/>
              <a:t>9</a:t>
            </a:fld>
            <a:endParaRPr lang="it-IT" altLang="it-IT">
              <a:solidFill>
                <a:srgbClr val="898989"/>
              </a:solidFill>
            </a:endParaRPr>
          </a:p>
        </p:txBody>
      </p:sp>
      <p:sp>
        <p:nvSpPr>
          <p:cNvPr id="23557" name="TextBox 10">
            <a:extLst>
              <a:ext uri="{FF2B5EF4-FFF2-40B4-BE49-F238E27FC236}">
                <a16:creationId xmlns:a16="http://schemas.microsoft.com/office/drawing/2014/main" id="{DF7155A9-AB2F-DD4F-8818-5EFA13CC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12" y="733961"/>
            <a:ext cx="85072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 dirty="0"/>
              <a:t>La frequenza relativa è un rapporto fra due numeri   naturali; ecco tre esempi per richiamare come scriverla</a:t>
            </a:r>
            <a:r>
              <a:rPr lang="it-IT" altLang="it-IT" sz="2400" b="1" dirty="0"/>
              <a:t>.</a:t>
            </a:r>
          </a:p>
          <a:p>
            <a:pPr algn="ctr"/>
            <a:r>
              <a:rPr lang="it-IT" altLang="it-IT" sz="2800" b="1" dirty="0"/>
              <a:t>ESEMPIO 1</a:t>
            </a:r>
          </a:p>
        </p:txBody>
      </p:sp>
      <p:pic>
        <p:nvPicPr>
          <p:cNvPr id="23558" name="Picture 15" descr="Schermata 2018-07-17 alle 14.19.53.png">
            <a:extLst>
              <a:ext uri="{FF2B5EF4-FFF2-40B4-BE49-F238E27FC236}">
                <a16:creationId xmlns:a16="http://schemas.microsoft.com/office/drawing/2014/main" id="{977488B1-E8C9-A04B-BFAE-E78E2CF4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70104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ircular Arrow 17">
            <a:extLst>
              <a:ext uri="{FF2B5EF4-FFF2-40B4-BE49-F238E27FC236}">
                <a16:creationId xmlns:a16="http://schemas.microsoft.com/office/drawing/2014/main" id="{16CC9D6F-478E-5D49-B02A-942B410EA6B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00600" y="41910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23560" name="TextBox 18">
            <a:extLst>
              <a:ext uri="{FF2B5EF4-FFF2-40B4-BE49-F238E27FC236}">
                <a16:creationId xmlns:a16="http://schemas.microsoft.com/office/drawing/2014/main" id="{4FA5B3BE-C5F7-8945-8C9B-727C0E03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800600"/>
            <a:ext cx="14478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Eseguo la divisione 3:15 = 0,20</a:t>
            </a:r>
          </a:p>
        </p:txBody>
      </p:sp>
      <p:sp>
        <p:nvSpPr>
          <p:cNvPr id="20" name="Circular Arrow 19">
            <a:extLst>
              <a:ext uri="{FF2B5EF4-FFF2-40B4-BE49-F238E27FC236}">
                <a16:creationId xmlns:a16="http://schemas.microsoft.com/office/drawing/2014/main" id="{EFA4EAB4-0B8F-E84F-AADD-782BEABF872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77000" y="4191000"/>
            <a:ext cx="1371600" cy="609600"/>
          </a:xfrm>
          <a:custGeom>
            <a:avLst/>
            <a:gdLst>
              <a:gd name="T0" fmla="*/ 76200 w 1371600"/>
              <a:gd name="T1" fmla="*/ 304800 h 609600"/>
              <a:gd name="T2" fmla="*/ 1311906 w 1371600"/>
              <a:gd name="T3" fmla="*/ 417701 h 609600"/>
              <a:gd name="T4" fmla="*/ 1219021 w 1371600"/>
              <a:gd name="T5" fmla="*/ 415592 h 609600"/>
              <a:gd name="T6" fmla="*/ 1162693 w 1371600"/>
              <a:gd name="T7" fmla="*/ 386698 h 609600"/>
              <a:gd name="T8" fmla="*/ 1 60000 65536"/>
              <a:gd name="T9" fmla="*/ 0 60000 65536"/>
              <a:gd name="T10" fmla="*/ 1 60000 65536"/>
              <a:gd name="T11" fmla="*/ 2 60000 65536"/>
              <a:gd name="T12" fmla="*/ 225033 w 1371600"/>
              <a:gd name="T13" fmla="*/ 113441 h 609600"/>
              <a:gd name="T14" fmla="*/ 1146567 w 1371600"/>
              <a:gd name="T15" fmla="*/ 496159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1600" h="609600">
                <a:moveTo>
                  <a:pt x="34177" y="304800"/>
                </a:moveTo>
                <a:lnTo>
                  <a:pt x="34177" y="304800"/>
                </a:lnTo>
                <a:cubicBezTo>
                  <a:pt x="34177" y="155339"/>
                  <a:pt x="325918" y="34177"/>
                  <a:pt x="685800" y="34177"/>
                </a:cubicBezTo>
                <a:cubicBezTo>
                  <a:pt x="1045681" y="34177"/>
                  <a:pt x="1337423" y="155339"/>
                  <a:pt x="1337423" y="304800"/>
                </a:cubicBezTo>
                <a:cubicBezTo>
                  <a:pt x="1337423" y="341646"/>
                  <a:pt x="1319305" y="378104"/>
                  <a:pt x="1284180" y="411939"/>
                </a:cubicBezTo>
                <a:lnTo>
                  <a:pt x="1311906" y="417701"/>
                </a:lnTo>
                <a:lnTo>
                  <a:pt x="1219021" y="415592"/>
                </a:lnTo>
                <a:lnTo>
                  <a:pt x="1162693" y="386698"/>
                </a:lnTo>
                <a:lnTo>
                  <a:pt x="1187734" y="391900"/>
                </a:lnTo>
                <a:cubicBezTo>
                  <a:pt x="1230844" y="365054"/>
                  <a:pt x="1253377" y="335156"/>
                  <a:pt x="1253377" y="304800"/>
                </a:cubicBezTo>
                <a:cubicBezTo>
                  <a:pt x="1253377" y="201756"/>
                  <a:pt x="999264" y="118223"/>
                  <a:pt x="685800" y="118223"/>
                </a:cubicBezTo>
                <a:cubicBezTo>
                  <a:pt x="372335" y="118223"/>
                  <a:pt x="118223" y="201756"/>
                  <a:pt x="118223" y="30480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/>
          </a:p>
        </p:txBody>
      </p:sp>
      <p:sp>
        <p:nvSpPr>
          <p:cNvPr id="23562" name="TextBox 20">
            <a:extLst>
              <a:ext uri="{FF2B5EF4-FFF2-40B4-BE49-F238E27FC236}">
                <a16:creationId xmlns:a16="http://schemas.microsoft.com/office/drawing/2014/main" id="{70A8E3E8-94DE-A14D-AA06-CD2A1414F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800600"/>
            <a:ext cx="2667000" cy="923925"/>
          </a:xfrm>
          <a:prstGeom prst="rect">
            <a:avLst/>
          </a:prstGeom>
          <a:solidFill>
            <a:srgbClr val="FFFEF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Scrivo una frazione con denominatore 100</a:t>
            </a:r>
          </a:p>
          <a:p>
            <a:pPr algn="ctr"/>
            <a:r>
              <a:rPr lang="it-IT" altLang="it-IT" b="1"/>
              <a:t>0,20 = 20/100 = 20%</a:t>
            </a:r>
          </a:p>
        </p:txBody>
      </p:sp>
      <p:sp>
        <p:nvSpPr>
          <p:cNvPr id="23563" name="TextBox 21">
            <a:extLst>
              <a:ext uri="{FF2B5EF4-FFF2-40B4-BE49-F238E27FC236}">
                <a16:creationId xmlns:a16="http://schemas.microsoft.com/office/drawing/2014/main" id="{EE9B3BED-8C42-554E-BC3A-7D0128466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19800"/>
            <a:ext cx="2895600" cy="646113"/>
          </a:xfrm>
          <a:prstGeom prst="rect">
            <a:avLst/>
          </a:prstGeom>
          <a:solidFill>
            <a:schemeClr val="bg1"/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b="1"/>
              <a:t>Risultato esatto con due cifre dopo la virgola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743190-8888-3640-9A57-EB25FA95405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53000" y="5715000"/>
            <a:ext cx="609600" cy="3048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1145</Words>
  <Application>Microsoft Macintosh PowerPoint</Application>
  <PresentationFormat>Presentazione su schermo (4:3)</PresentationFormat>
  <Paragraphs>226</Paragraphs>
  <Slides>30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ＭＳ ゴシック</vt:lpstr>
      <vt:lpstr>ＭＳ Ｐゴシック</vt:lpstr>
      <vt:lpstr>Arial</vt:lpstr>
      <vt:lpstr>Arial Black</vt:lpstr>
      <vt:lpstr>Arial Narrow</vt:lpstr>
      <vt:lpstr>Calibri</vt:lpstr>
      <vt:lpstr>Chalkboard</vt:lpstr>
      <vt:lpstr>Times New Roman</vt:lpstr>
      <vt:lpstr>Office Theme</vt:lpstr>
      <vt:lpstr>Frequenze relative e diagrammi a torta</vt:lpstr>
      <vt:lpstr>L’indagine sui mezzi di trasporto</vt:lpstr>
      <vt:lpstr>Preferenze di ragazze e ragazzi</vt:lpstr>
      <vt:lpstr>Le risposte di ragazzi e ragazze</vt:lpstr>
      <vt:lpstr>Ho ignorato un’informazione</vt:lpstr>
      <vt:lpstr>Per esaminare meglio la situazione</vt:lpstr>
      <vt:lpstr>Per esaminare meglio la situazione</vt:lpstr>
      <vt:lpstr>Attenzione</vt:lpstr>
      <vt:lpstr>Come scrivere la frequenza relativa</vt:lpstr>
      <vt:lpstr>Come scrivere la frequenza relativa</vt:lpstr>
      <vt:lpstr>Come scrivere la frequenza relativa</vt:lpstr>
      <vt:lpstr>Attività. Diagrammi a torta</vt:lpstr>
      <vt:lpstr>Che cosa hai ottenuto</vt:lpstr>
      <vt:lpstr>Diagramma a torta</vt:lpstr>
      <vt:lpstr>Diagramma a torta</vt:lpstr>
      <vt:lpstr>Competenze su diagrammi a torta</vt:lpstr>
      <vt:lpstr>Riflessioni su tabelle e diagrammi a torta</vt:lpstr>
      <vt:lpstr>Una nuova indagine</vt:lpstr>
      <vt:lpstr>Tabella con frequenze relative</vt:lpstr>
      <vt:lpstr>Nuova tabella con frequenze assolute</vt:lpstr>
      <vt:lpstr>Nuova tabella con frequenze relative</vt:lpstr>
      <vt:lpstr>Il diagramma a torta</vt:lpstr>
      <vt:lpstr>Un errore</vt:lpstr>
      <vt:lpstr>Un errore</vt:lpstr>
      <vt:lpstr>Errore corretto</vt:lpstr>
      <vt:lpstr>Attenzione alla lettura di tabelle e grafici </vt:lpstr>
      <vt:lpstr>Mentire con statistica e numeri veri</vt:lpstr>
      <vt:lpstr>Diagramma a torta con Excel</vt:lpstr>
      <vt:lpstr>Diagramma a torta con Excel</vt:lpstr>
      <vt:lpstr>Diagramma a torta con Excel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Frequenze relative e diagrammi a torta</dc:title>
  <dc:subject/>
  <dc:creator>Daniela</dc:creator>
  <cp:keywords/>
  <dc:description/>
  <cp:lastModifiedBy>Microsoft Office User</cp:lastModifiedBy>
  <cp:revision>129</cp:revision>
  <dcterms:created xsi:type="dcterms:W3CDTF">2018-07-22T11:16:49Z</dcterms:created>
  <dcterms:modified xsi:type="dcterms:W3CDTF">2023-09-24T10:08:15Z</dcterms:modified>
  <cp:category/>
</cp:coreProperties>
</file>