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32.jpg" ContentType="image/jpeg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3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43" r:id="rId11"/>
    <p:sldId id="434" r:id="rId12"/>
    <p:sldId id="435" r:id="rId13"/>
    <p:sldId id="438" r:id="rId14"/>
    <p:sldId id="436" r:id="rId15"/>
    <p:sldId id="440" r:id="rId16"/>
    <p:sldId id="441" r:id="rId17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57DD"/>
    <a:srgbClr val="107768"/>
    <a:srgbClr val="0048BA"/>
    <a:srgbClr val="F7FF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8"/>
    <p:restoredTop sz="94740"/>
  </p:normalViewPr>
  <p:slideViewPr>
    <p:cSldViewPr>
      <p:cViewPr varScale="1">
        <p:scale>
          <a:sx n="108" d="100"/>
          <a:sy n="108" d="100"/>
        </p:scale>
        <p:origin x="20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B9F216-9238-8448-B64F-F810B06721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4E271-7DFC-814F-8396-36074B14C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4408EB-E5F3-DA45-BEB9-1C3D38532ED5}" type="datetime1">
              <a:rPr lang="it-IT" altLang="it-IT"/>
              <a:pPr>
                <a:defRPr/>
              </a:pPr>
              <a:t>19/12/21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A5C1B-FE6C-6247-8E3E-6B3A488F8A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355DA-9946-E947-B200-CF2F9D522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B123910-BAFC-8F45-80EC-DEEB665EAC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ED401B-58E5-FB4B-880D-9B74BA82D9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156E6-B9F0-3C4F-B3A0-5D7E685382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721C6E-750B-EA4D-9B61-70B8D86CA055}" type="datetime1">
              <a:rPr lang="it-IT" altLang="it-IT"/>
              <a:pPr>
                <a:defRPr/>
              </a:pPr>
              <a:t>19/12/21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109EB4-DDC6-8A49-841B-92C94F9D6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47DCD0-2A77-174D-AA39-CCCDC2BCD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9156D-6982-ED4E-B217-3E603B84A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4AB4F-312A-3D47-811E-54CF850F6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15DA85-8DE2-4D4A-B531-9F339C7A5F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1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7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4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7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1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1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0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9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8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2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5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2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5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65794E-9D04-0545-9078-2A72CCCCC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7F8E8-29F0-C84A-94FF-8293BE8D9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77B373-CDA1-3C46-BA7B-A9FA9948F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7EB2-5E91-084C-9EA3-91FA42A030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489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80292-F4E5-2145-93DB-5587A4E59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16B7B7-095B-4D4A-83DD-9AEECFACB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72D30-4D18-0545-81D5-81BA00B55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94C36-8674-9F44-8523-1A28136652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19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42CFDA-54BA-4D47-B2DE-ADC149550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0CC943-75B4-404E-B91F-93DBDAC12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6BB2E-F5E6-994D-B4DA-6F7774460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695F-606A-474D-AB55-C176ED887F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8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4B08B-7138-FD46-ACDA-E8C487929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4EC6E3-5D4B-8449-AF5D-874F9EB63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BE4B71-2861-3D4E-91E2-EFD3F446E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B16B7-6215-FE46-9475-21C0F13A4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473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549412-E352-934D-8819-463141C2B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9AEC28-3ABC-E14D-90FD-BBCEE673D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6A934CE-6CA3-2344-ABA1-4A282E858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5512-B708-D64B-8C5F-5201A1AA80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1374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15FA05-EEF1-3C4C-A36F-12347ACCA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20D43F-302F-1D48-8581-5E5CAC583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7DF263-24D6-AB4C-83EA-DE33BA699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A2E2-0B0E-8C46-BEFF-C8DCB8E899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87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68970-3AD8-3244-9331-915A0E8FC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34388B-ABD9-004D-9329-53407C733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0CF30-81F3-074B-BEE8-54BAEC2BB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52222-610E-9643-B73D-96264A5B61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37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C7FD38-3AB6-5A48-A866-0AFD3629E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92037A-8982-3147-B00A-199B36619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53CD05-7262-994D-B4A0-E114495C5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FAAB-11F5-3041-8AFC-2B921DF23A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30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3E5F9-A4DE-4B43-BE79-81D113685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2B5E2-1B7C-6347-BCB5-C330038B2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76BB9-5A47-6148-AAE0-2A7157011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57EE-C5D7-F745-BEC8-411D86CF2E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28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EF7A0D-00AB-1741-A35D-D974064C0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DE438A-9D26-FE4C-9BB9-D719805AE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53F824-E848-0243-A822-1D32B8F54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F68C-7246-2143-9506-45041C3A94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130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8490AB-2CB7-A543-9D5A-755F834629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7C7C2E-1F9A-5343-B659-551CA081F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AE1926-1AEC-C942-8FE3-03E2A0885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407B-EDF0-9B49-951B-4262D7557E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788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7A9B69-DF35-8447-90F0-7ACEFAEB2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E1CEFB-9A2C-3A48-858A-0EA5B724E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1AFE17-6D08-DF45-B2B5-3C3D8A1CB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15D8-46EE-A542-A557-C7DD3622FE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687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6FCD1-FD1F-7A42-9386-3A1DA2044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84D-593F-3D48-9A3A-BDC60AEB0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4C6EA-DCAC-1F48-B718-F9B1390DC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19B74-D755-5342-ABE1-A8A64318C4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86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A0BD2-66CE-A74D-A1ED-C7CA7E1FA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66B3B-016A-A74B-8D9F-0CF4F10BE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B6B4F-B3B4-BC47-900A-4053CF8EA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AD4B-1E28-B343-A137-9904819F04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365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D7DAA6-FE3C-B54F-ABCE-42926662F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07A471-112B-7F4F-9450-234AA3B45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1CFF15-0A68-3E4F-B15E-14B48545DC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1C2FA3-1D4C-9749-BB28-AD6CC77ABE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FC0EB9-1D86-654D-98FB-FA3EEC31D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3717B2B-6E33-124F-90CB-23A794C3F4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25241AC-BDEA-B44A-B821-7E18AFAA8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1628800"/>
            <a:ext cx="7160840" cy="2209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Numeri reali</a:t>
            </a:r>
            <a:b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Risposte e commenti</a:t>
            </a:r>
          </a:p>
        </p:txBody>
      </p:sp>
      <p:sp>
        <p:nvSpPr>
          <p:cNvPr id="18434" name="Slide Number Placeholder 8">
            <a:extLst>
              <a:ext uri="{FF2B5EF4-FFF2-40B4-BE49-F238E27FC236}">
                <a16:creationId xmlns:a16="http://schemas.microsoft.com/office/drawing/2014/main" id="{56E3E4C3-1B1E-0544-BFF2-8336BD8C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A8F6BD-002A-D046-855A-C148CF2A7F2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18435" name="Footer Placeholder 9">
            <a:extLst>
              <a:ext uri="{FF2B5EF4-FFF2-40B4-BE49-F238E27FC236}">
                <a16:creationId xmlns:a16="http://schemas.microsoft.com/office/drawing/2014/main" id="{77726149-7DB6-504D-BDEC-A1B41E32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Scrivere un numero razionale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14F6FC-FBFF-3443-95D6-0FE1CD9FFBBF}"/>
              </a:ext>
            </a:extLst>
          </p:cNvPr>
          <p:cNvSpPr txBox="1"/>
          <p:nvPr/>
        </p:nvSpPr>
        <p:spPr>
          <a:xfrm>
            <a:off x="1475656" y="126876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cs typeface="Arial" panose="020B0604020202020204" pitchFamily="34" charset="0"/>
              </a:rPr>
              <a:t>Hai già incontrato i numeri razionali che puoi scrivere in varie forme.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A543D6-2B67-F549-86C3-5CA9E15E6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67"/>
          <a:stretch/>
        </p:blipFill>
        <p:spPr>
          <a:xfrm>
            <a:off x="2696928" y="2502518"/>
            <a:ext cx="3888432" cy="2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2232248" cy="19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916" y="55884"/>
            <a:ext cx="8458200" cy="762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Scrivere un radicale frazionario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7453BC-78AA-A746-AF46-0A5D89B4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785534"/>
            <a:ext cx="3024336" cy="7535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F6BF006-4D6E-9948-9301-AEFBF1372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431443"/>
            <a:ext cx="4778272" cy="134576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6E8FCE3-C3CF-484F-87E2-4FB363D3E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601596"/>
            <a:ext cx="5040560" cy="37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9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2232248" cy="19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Scrivere un radicale frazionario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33C252-C4FD-264A-A982-F976A26AD0AA}"/>
              </a:ext>
            </a:extLst>
          </p:cNvPr>
          <p:cNvSpPr txBox="1"/>
          <p:nvPr/>
        </p:nvSpPr>
        <p:spPr>
          <a:xfrm>
            <a:off x="659024" y="1252954"/>
            <a:ext cx="8266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/>
              <a:t>Nelle varie scritture trovo tracce della storia della matematica, dei suoi sviluppi teorici e dei suoi campi applicativi: numeri decimali diffusi in commerci e misure, frazioni e radicali diffusi per studiare equazioni, problemi geometrici, …</a:t>
            </a:r>
          </a:p>
          <a:p>
            <a:endParaRPr lang="it-IT" sz="1000" b="1" dirty="0"/>
          </a:p>
          <a:p>
            <a:r>
              <a:rPr lang="it-IT" sz="2600" b="1" dirty="0"/>
              <a:t>In particolare si sono diffuse due scritture per radicali e frazioni in campo algebrico e geometrico.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1042FD-FFDD-6C48-B5AC-CC673CBC0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322514"/>
            <a:ext cx="2845296" cy="24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2232248" cy="19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91910"/>
            <a:ext cx="8458200" cy="762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Scrivere un radicale frazionario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675C588-F442-1844-82CA-4BA11C8C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44" y="1094265"/>
            <a:ext cx="60706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2232248" cy="19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91910"/>
            <a:ext cx="8458200" cy="762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Arrivo ad un risultato generale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5D517D-832F-D244-B495-5F0FAE7E8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953910"/>
            <a:ext cx="353597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7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2232248" cy="19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A2EEFE-F6AC-B84D-BE73-A89394B16C5F}"/>
              </a:ext>
            </a:extLst>
          </p:cNvPr>
          <p:cNvSpPr txBox="1"/>
          <p:nvPr/>
        </p:nvSpPr>
        <p:spPr>
          <a:xfrm>
            <a:off x="1835696" y="1370140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La storia della matematica può aiutarci a trovare una risposta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0A3012-E353-BA44-93DB-1FD36827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57118"/>
            <a:ext cx="3456384" cy="39375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B90B01D-9D46-854D-95B4-B0F2B6E43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457118"/>
            <a:ext cx="3619520" cy="33874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F14E1D-27A4-A34E-AE70-3CA67847A6E7}"/>
              </a:ext>
            </a:extLst>
          </p:cNvPr>
          <p:cNvSpPr txBox="1"/>
          <p:nvPr/>
        </p:nvSpPr>
        <p:spPr>
          <a:xfrm>
            <a:off x="2893812" y="5956274"/>
            <a:ext cx="533757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107768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10776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Divisioni eseguite con carta e penna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A7534F-6288-5D40-BDE3-FD3C83222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0" y="199540"/>
            <a:ext cx="7645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4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2232248" cy="19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276" y="191545"/>
            <a:ext cx="8925744" cy="7620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alla storia della matematica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0CB5D3-D8B1-FB49-ABA4-224E4BD06BAD}"/>
              </a:ext>
            </a:extLst>
          </p:cNvPr>
          <p:cNvSpPr txBox="1"/>
          <p:nvPr/>
        </p:nvSpPr>
        <p:spPr>
          <a:xfrm>
            <a:off x="578269" y="948504"/>
            <a:ext cx="7958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Dal 1700 si diffonde il simbolo ⎷ e,  fino a circa il 1970, si calcolavano con carta, penna e tavole numeriche espressioni con frazioni e radicali.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899F21-C259-D247-B676-186E9E5C52E9}"/>
              </a:ext>
            </a:extLst>
          </p:cNvPr>
          <p:cNvSpPr txBox="1"/>
          <p:nvPr/>
        </p:nvSpPr>
        <p:spPr>
          <a:xfrm>
            <a:off x="2382395" y="5750084"/>
            <a:ext cx="4774641" cy="584775"/>
          </a:xfrm>
          <a:prstGeom prst="rect">
            <a:avLst/>
          </a:prstGeom>
          <a:solidFill>
            <a:srgbClr val="F7FFF4"/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Quale divisione è più facile?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178DE5-7C6F-6E4E-8935-E99B4B501F7E}"/>
              </a:ext>
            </a:extLst>
          </p:cNvPr>
          <p:cNvSpPr txBox="1"/>
          <p:nvPr/>
        </p:nvSpPr>
        <p:spPr>
          <a:xfrm>
            <a:off x="455754" y="2364578"/>
            <a:ext cx="8276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Immagino di eseguire i calcoli con carta, penna e tavole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2C4575E-868C-094E-A220-5E9BA4096470}"/>
              </a:ext>
            </a:extLst>
          </p:cNvPr>
          <p:cNvGrpSpPr/>
          <p:nvPr/>
        </p:nvGrpSpPr>
        <p:grpSpPr>
          <a:xfrm>
            <a:off x="872579" y="3177426"/>
            <a:ext cx="7362684" cy="2320983"/>
            <a:chOff x="832720" y="2790074"/>
            <a:chExt cx="7362684" cy="2320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CB13F625-3267-EE45-B919-C7B97C8183FD}"/>
                    </a:ext>
                  </a:extLst>
                </p:cNvPr>
                <p:cNvSpPr txBox="1"/>
                <p:nvPr/>
              </p:nvSpPr>
              <p:spPr>
                <a:xfrm>
                  <a:off x="5992437" y="3869050"/>
                  <a:ext cx="2202967" cy="124200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600" b="1" dirty="0"/>
                    <a:t>Calcolo</a:t>
                  </a:r>
                  <a:r>
                    <a:rPr lang="it-IT" sz="2600" b="1" dirty="0">
                      <a:solidFill>
                        <a:schemeClr val="accent2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2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a14:m>
                  <a:br>
                    <a:rPr lang="it-IT" sz="2600" b="1" dirty="0">
                      <a:ea typeface="Cambria Math" panose="02040503050406030204" pitchFamily="18" charset="0"/>
                    </a:rPr>
                  </a:br>
                  <a:endParaRPr lang="it-IT" sz="1000" b="1" dirty="0"/>
                </a:p>
                <a:p>
                  <a:pPr marL="12700" algn="ctr"/>
                  <a:r>
                    <a:rPr lang="it-IT" sz="26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1: 1,41421</a:t>
                  </a:r>
                </a:p>
              </p:txBody>
            </p:sp>
          </mc:Choice>
          <mc:Fallback xmlns="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CB13F625-3267-EE45-B919-C7B97C8183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437" y="3869050"/>
                  <a:ext cx="2202967" cy="1242007"/>
                </a:xfrm>
                <a:prstGeom prst="rect">
                  <a:avLst/>
                </a:prstGeom>
                <a:blipFill>
                  <a:blip r:embed="rId3"/>
                  <a:stretch>
                    <a:fillRect b="-990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823717BB-00DA-2046-88CD-460A5BDA68CD}"/>
                    </a:ext>
                  </a:extLst>
                </p:cNvPr>
                <p:cNvSpPr txBox="1"/>
                <p:nvPr/>
              </p:nvSpPr>
              <p:spPr>
                <a:xfrm>
                  <a:off x="832720" y="3791337"/>
                  <a:ext cx="2362402" cy="13197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600" b="1" dirty="0"/>
                    <a:t>Calcolo</a:t>
                  </a:r>
                  <a:r>
                    <a:rPr lang="it-IT" sz="2600" b="1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sz="2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it-IT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br>
                    <a:rPr lang="it-IT" sz="2600" b="1" dirty="0"/>
                  </a:br>
                  <a:endParaRPr lang="it-IT" sz="10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  <a:p>
                  <a:pPr marL="12700" algn="ctr"/>
                  <a:r>
                    <a:rPr lang="it-IT" sz="2800" b="1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1,41421 : 2</a:t>
                  </a:r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823717BB-00DA-2046-88CD-460A5BDA6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720" y="3791337"/>
                  <a:ext cx="2362402" cy="1319720"/>
                </a:xfrm>
                <a:prstGeom prst="rect">
                  <a:avLst/>
                </a:prstGeom>
                <a:blipFill>
                  <a:blip r:embed="rId4"/>
                  <a:stretch>
                    <a:fillRect b="-9346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F08A2E34-5FC3-8143-84E5-7E83DC51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3921" y="2790074"/>
              <a:ext cx="5080000" cy="457200"/>
            </a:xfrm>
            <a:prstGeom prst="rect">
              <a:avLst/>
            </a:prstGeom>
          </p:spPr>
        </p:pic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BF1677ED-2CA3-384C-B7F6-61E861FE3E05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3195122" y="3247274"/>
              <a:ext cx="1358799" cy="5440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1B95200C-DD79-D34C-83B0-9B96AD0A1DE1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4553921" y="3247274"/>
              <a:ext cx="1438516" cy="685782"/>
            </a:xfrm>
            <a:prstGeom prst="straightConnector1">
              <a:avLst/>
            </a:prstGeom>
            <a:ln w="38100">
              <a:solidFill>
                <a:srgbClr val="0048B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488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1a,b,c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C6875E59-F858-E84B-8994-35C59F74A3FA}"/>
              </a:ext>
            </a:extLst>
          </p:cNvPr>
          <p:cNvGrpSpPr/>
          <p:nvPr/>
        </p:nvGrpSpPr>
        <p:grpSpPr>
          <a:xfrm>
            <a:off x="1438536" y="1094656"/>
            <a:ext cx="6545946" cy="5028257"/>
            <a:chOff x="1438536" y="1094656"/>
            <a:chExt cx="6545946" cy="502825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927BA1BC-C6D6-264E-BE35-D55BE961C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8536" y="1094656"/>
              <a:ext cx="6545946" cy="4062536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7558995D-F3AC-E54D-B4C1-04B99A23CEB9}"/>
                </a:ext>
              </a:extLst>
            </p:cNvPr>
            <p:cNvSpPr txBox="1"/>
            <p:nvPr/>
          </p:nvSpPr>
          <p:spPr>
            <a:xfrm>
              <a:off x="1763688" y="5661248"/>
              <a:ext cx="3888432" cy="461665"/>
            </a:xfrm>
            <a:prstGeom prst="rect">
              <a:avLst/>
            </a:prstGeom>
            <a:solidFill>
              <a:srgbClr val="FFFEE8"/>
            </a:solidFill>
            <a:ln w="31750">
              <a:solidFill>
                <a:srgbClr val="0057D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Attenzione all’unità di misura! 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06219319-5BDC-5746-B9EF-7BFE951E3B65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4365104"/>
              <a:ext cx="1656184" cy="0"/>
            </a:xfrm>
            <a:prstGeom prst="line">
              <a:avLst/>
            </a:prstGeom>
            <a:ln w="28575">
              <a:solidFill>
                <a:srgbClr val="0057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D4B3936A-15A4-DF44-BBA1-672E949CC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4365104"/>
              <a:ext cx="1570856" cy="1296144"/>
            </a:xfrm>
            <a:prstGeom prst="straightConnector1">
              <a:avLst/>
            </a:prstGeom>
            <a:ln w="28575">
              <a:solidFill>
                <a:srgbClr val="0057D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422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250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 dirty="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518"/>
            <a:ext cx="2699792" cy="365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640" y="10814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1d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3C57A1-B8BA-1445-8F9E-FC476A58CBD0}"/>
              </a:ext>
            </a:extLst>
          </p:cNvPr>
          <p:cNvGrpSpPr/>
          <p:nvPr/>
        </p:nvGrpSpPr>
        <p:grpSpPr>
          <a:xfrm>
            <a:off x="289313" y="751732"/>
            <a:ext cx="8636336" cy="5673334"/>
            <a:chOff x="289313" y="751732"/>
            <a:chExt cx="8636336" cy="5673334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8C825B16-08E4-5F46-96D7-4038D1BC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135" y="5357618"/>
              <a:ext cx="7886760" cy="1067448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13BF256-524B-B040-A366-00F62C160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792" y="1372070"/>
              <a:ext cx="4379186" cy="3887406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A345748-5DC4-0746-B293-7D7E18BB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313" y="751732"/>
              <a:ext cx="8636336" cy="518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125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250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 dirty="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518"/>
            <a:ext cx="2699792" cy="365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970" y="836712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67691096-3B34-074C-B440-292E3673E0EB}"/>
              </a:ext>
            </a:extLst>
          </p:cNvPr>
          <p:cNvGrpSpPr/>
          <p:nvPr/>
        </p:nvGrpSpPr>
        <p:grpSpPr>
          <a:xfrm>
            <a:off x="179512" y="1661245"/>
            <a:ext cx="8316416" cy="4205515"/>
            <a:chOff x="179512" y="1661245"/>
            <a:chExt cx="8316416" cy="420551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723D4FD5-C689-BA4E-8359-38D515A9E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1661245"/>
              <a:ext cx="8028384" cy="2384369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7B61179-7DC7-E64C-AACF-85F9F28E88D7}"/>
                </a:ext>
              </a:extLst>
            </p:cNvPr>
            <p:cNvSpPr txBox="1"/>
            <p:nvPr/>
          </p:nvSpPr>
          <p:spPr>
            <a:xfrm>
              <a:off x="179512" y="4666431"/>
              <a:ext cx="3870176" cy="1200329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Se nelle infinite cifre dopo la virgola non trovo un periodo, il numero è irrazionale e non posso scriverlo con una frazione.</a:t>
              </a:r>
            </a:p>
          </p:txBody>
        </p:sp>
        <p:sp>
          <p:nvSpPr>
            <p:cNvPr id="12" name="Freccia curva 11">
              <a:extLst>
                <a:ext uri="{FF2B5EF4-FFF2-40B4-BE49-F238E27FC236}">
                  <a16:creationId xmlns:a16="http://schemas.microsoft.com/office/drawing/2014/main" id="{ED95087A-5052-1943-8A47-3DA8CC3CACEC}"/>
                </a:ext>
              </a:extLst>
            </p:cNvPr>
            <p:cNvSpPr/>
            <p:nvPr/>
          </p:nvSpPr>
          <p:spPr>
            <a:xfrm>
              <a:off x="394970" y="3068960"/>
              <a:ext cx="288598" cy="1584176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83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250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 dirty="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518"/>
            <a:ext cx="2699792" cy="365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432933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3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CDDBC0A6-8679-6143-9755-86019FC12825}"/>
              </a:ext>
            </a:extLst>
          </p:cNvPr>
          <p:cNvGrpSpPr/>
          <p:nvPr/>
        </p:nvGrpSpPr>
        <p:grpSpPr>
          <a:xfrm>
            <a:off x="28484" y="1284931"/>
            <a:ext cx="8940800" cy="4963268"/>
            <a:chOff x="28484" y="1284931"/>
            <a:chExt cx="8940800" cy="4963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F925F5CD-D6F4-7948-8D66-CFDD748B4949}"/>
                    </a:ext>
                  </a:extLst>
                </p:cNvPr>
                <p:cNvSpPr txBox="1"/>
                <p:nvPr/>
              </p:nvSpPr>
              <p:spPr>
                <a:xfrm>
                  <a:off x="181332" y="3151845"/>
                  <a:ext cx="2230428" cy="1600310"/>
                </a:xfrm>
                <a:prstGeom prst="rect">
                  <a:avLst/>
                </a:prstGeom>
                <a:solidFill>
                  <a:srgbClr val="FFFEE8"/>
                </a:solidFill>
                <a:ln w="317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it-IT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sz="2400" dirty="0"/>
                </a:p>
                <a:p>
                  <a:r>
                    <a:rPr lang="it-IT" sz="2000" b="1" dirty="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Falsa</a:t>
                  </a:r>
                  <a:r>
                    <a:rPr lang="it-IT" sz="20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perché è falsa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it-IT" sz="2000" b="1" i="1" smtClean="0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 smtClean="0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F925F5CD-D6F4-7948-8D66-CFDD748B4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32" y="3151845"/>
                  <a:ext cx="2230428" cy="1600310"/>
                </a:xfrm>
                <a:prstGeom prst="rect">
                  <a:avLst/>
                </a:prstGeom>
                <a:blipFill>
                  <a:blip r:embed="rId3"/>
                  <a:stretch>
                    <a:fillRect l="-1667"/>
                  </a:stretch>
                </a:blipFill>
                <a:ln w="317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69A2B6B5-42C0-1F47-8C39-12FA136B2422}"/>
                    </a:ext>
                  </a:extLst>
                </p:cNvPr>
                <p:cNvSpPr txBox="1"/>
                <p:nvPr/>
              </p:nvSpPr>
              <p:spPr>
                <a:xfrm>
                  <a:off x="2688163" y="3146696"/>
                  <a:ext cx="2172029" cy="1531188"/>
                </a:xfrm>
                <a:prstGeom prst="rect">
                  <a:avLst/>
                </a:prstGeom>
                <a:solidFill>
                  <a:srgbClr val="FFFEE8"/>
                </a:solidFill>
                <a:ln w="317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it-IT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</m:oMathPara>
                  </a14:m>
                  <a:endParaRPr lang="it-IT" sz="2400" dirty="0"/>
                </a:p>
                <a:p>
                  <a:r>
                    <a:rPr lang="it-IT" sz="2000" b="1" dirty="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Falsa</a:t>
                  </a:r>
                  <a:r>
                    <a:rPr lang="it-IT" sz="20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perché è falsa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∙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</m:oMath>
                    </m:oMathPara>
                  </a14:m>
                  <a:endPara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69A2B6B5-42C0-1F47-8C39-12FA136B2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163" y="3146696"/>
                  <a:ext cx="2172029" cy="1531188"/>
                </a:xfrm>
                <a:prstGeom prst="rect">
                  <a:avLst/>
                </a:prstGeom>
                <a:blipFill>
                  <a:blip r:embed="rId4"/>
                  <a:stretch>
                    <a:fillRect l="-2286" r="-571"/>
                  </a:stretch>
                </a:blipFill>
                <a:ln w="317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958801F4-61FB-9645-A883-4DE666E667DE}"/>
                    </a:ext>
                  </a:extLst>
                </p:cNvPr>
                <p:cNvSpPr txBox="1"/>
                <p:nvPr/>
              </p:nvSpPr>
              <p:spPr>
                <a:xfrm>
                  <a:off x="1740042" y="5063195"/>
                  <a:ext cx="5663916" cy="118500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/>
                    <a:t>Prova della divisione. Esempio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𝒗𝒆𝒓𝒐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𝒑𝒆𝒓𝒄𝒉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è 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è 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𝒗𝒆𝒓𝒂</m:t>
                        </m:r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958801F4-61FB-9645-A883-4DE666E667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42" y="5063195"/>
                  <a:ext cx="5663916" cy="1185004"/>
                </a:xfrm>
                <a:prstGeom prst="rect">
                  <a:avLst/>
                </a:prstGeom>
                <a:blipFill>
                  <a:blip r:embed="rId5"/>
                  <a:stretch>
                    <a:fillRect t="-3125"/>
                  </a:stretch>
                </a:blip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A0ECEE9B-1E27-6E40-B854-6E13CAABE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84" y="1284931"/>
              <a:ext cx="8940800" cy="1549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62E8EC39-35D0-BA40-B604-05391CABC44F}"/>
                    </a:ext>
                  </a:extLst>
                </p:cNvPr>
                <p:cNvSpPr txBox="1"/>
                <p:nvPr/>
              </p:nvSpPr>
              <p:spPr>
                <a:xfrm>
                  <a:off x="6209931" y="3116270"/>
                  <a:ext cx="2388053" cy="1513428"/>
                </a:xfrm>
                <a:prstGeom prst="rect">
                  <a:avLst/>
                </a:prstGeom>
                <a:solidFill>
                  <a:srgbClr val="FFFEE8"/>
                </a:solidFill>
                <a:ln w="31750">
                  <a:solidFill>
                    <a:srgbClr val="107768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</m:oMathPara>
                  </a14:m>
                  <a:endParaRPr lang="it-IT" sz="2400" dirty="0"/>
                </a:p>
                <a:p>
                  <a:r>
                    <a:rPr lang="it-IT" sz="20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VERA perché è VERA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62E8EC39-35D0-BA40-B604-05391CABC4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931" y="3116270"/>
                  <a:ext cx="2388053" cy="1513428"/>
                </a:xfrm>
                <a:prstGeom prst="rect">
                  <a:avLst/>
                </a:prstGeom>
                <a:blipFill>
                  <a:blip r:embed="rId7"/>
                  <a:stretch>
                    <a:fillRect l="-2083"/>
                  </a:stretch>
                </a:blipFill>
                <a:ln w="31750">
                  <a:solidFill>
                    <a:srgbClr val="107768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5497E5B1-EEA1-0540-BBD8-B9AA9BB37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3958" y="2636912"/>
              <a:ext cx="1194026" cy="508459"/>
            </a:xfrm>
            <a:prstGeom prst="straightConnector1">
              <a:avLst/>
            </a:prstGeom>
            <a:ln w="31750">
              <a:solidFill>
                <a:srgbClr val="10776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3224C0B9-A4EE-004F-8FC4-8BC0EBCE2B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67744" y="2589042"/>
              <a:ext cx="1014040" cy="56280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7F5A94AC-701C-4247-851C-7C94598AA9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98" y="2570192"/>
              <a:ext cx="484620" cy="58165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081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250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 dirty="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518"/>
            <a:ext cx="2699792" cy="365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432933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31BD280-1028-E14A-8A38-B575BD841530}"/>
                  </a:ext>
                </a:extLst>
              </p:cNvPr>
              <p:cNvSpPr txBox="1"/>
              <p:nvPr/>
            </p:nvSpPr>
            <p:spPr>
              <a:xfrm>
                <a:off x="1970026" y="3696757"/>
                <a:ext cx="5152628" cy="1856406"/>
              </a:xfrm>
              <a:prstGeom prst="rect">
                <a:avLst/>
              </a:prstGeom>
              <a:solidFill>
                <a:srgbClr val="FFFEE8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Attenzione alle risposte B e D false.</a:t>
                </a:r>
              </a:p>
              <a:p>
                <a:r>
                  <a:rPr lang="it-IT" sz="2800" b="1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Non</a:t>
                </a:r>
                <a:r>
                  <a: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trovi</a:t>
                </a:r>
                <a:r>
                  <a: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nell’insieme dei numeri reali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e</a:t>
                </a:r>
                <a:r>
                  <a:rPr lang="it-IT" sz="2800" b="1" dirty="0"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8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it-IT" sz="28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, perciò </a:t>
                </a:r>
                <a:r>
                  <a:rPr lang="it-IT" sz="2800" b="1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non puoi </a:t>
                </a:r>
                <a:r>
                  <a: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applicare le proprietà dei radicali.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31BD280-1028-E14A-8A38-B575BD841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26" y="3696757"/>
                <a:ext cx="5152628" cy="1856406"/>
              </a:xfrm>
              <a:prstGeom prst="rect">
                <a:avLst/>
              </a:prstGeom>
              <a:blipFill>
                <a:blip r:embed="rId4"/>
                <a:stretch>
                  <a:fillRect l="-2200" t="-2013" r="-978" b="-671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168BB9AB-BD4D-6949-AD6A-7525E0006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99" y="1381594"/>
            <a:ext cx="8456873" cy="16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250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 dirty="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518"/>
            <a:ext cx="2699792" cy="365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432933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5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E2C4254-3E43-E74E-B5EC-B62AFCDB2F30}"/>
              </a:ext>
            </a:extLst>
          </p:cNvPr>
          <p:cNvGrpSpPr/>
          <p:nvPr/>
        </p:nvGrpSpPr>
        <p:grpSpPr>
          <a:xfrm>
            <a:off x="541834" y="1340768"/>
            <a:ext cx="8259266" cy="4416000"/>
            <a:chOff x="541834" y="1340768"/>
            <a:chExt cx="8259266" cy="441600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B1B5460-BB33-814C-91FD-B012B1D4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834" y="1340768"/>
              <a:ext cx="8259266" cy="1556599"/>
            </a:xfrm>
            <a:prstGeom prst="rect">
              <a:avLst/>
            </a:prstGeom>
          </p:spPr>
        </p:pic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175B9E4-6A25-7149-B397-56DA4086C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453" y="3158414"/>
              <a:ext cx="824440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Nella moltiplicazione con numeri reali trovi convenzioni di scrittura analoghe  a quelle del calcolo letterale. </a:t>
              </a:r>
            </a:p>
          </p:txBody>
        </p:sp>
        <p:pic>
          <p:nvPicPr>
            <p:cNvPr id="10" name="Picture 10" descr="Immagine 4.png">
              <a:extLst>
                <a:ext uri="{FF2B5EF4-FFF2-40B4-BE49-F238E27FC236}">
                  <a16:creationId xmlns:a16="http://schemas.microsoft.com/office/drawing/2014/main" id="{531AE8E7-5B73-2348-BCF4-792C87C16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04"/>
            <a:stretch/>
          </p:blipFill>
          <p:spPr bwMode="auto">
            <a:xfrm>
              <a:off x="863654" y="4751886"/>
              <a:ext cx="2454001" cy="982663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B5542105-0EBF-3F4A-9E97-A3BCF6368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4129" y="4679065"/>
              <a:ext cx="3104254" cy="107770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97BD2FE-AB36-EE4E-B6B0-BCF8BFC96053}"/>
                </a:ext>
              </a:extLst>
            </p:cNvPr>
            <p:cNvSpPr txBox="1"/>
            <p:nvPr/>
          </p:nvSpPr>
          <p:spPr>
            <a:xfrm>
              <a:off x="948744" y="4200538"/>
              <a:ext cx="2224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57D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Calcolo letterale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322CCE6-E75D-EA47-9EE8-CC475564A482}"/>
                </a:ext>
              </a:extLst>
            </p:cNvPr>
            <p:cNvSpPr txBox="1"/>
            <p:nvPr/>
          </p:nvSpPr>
          <p:spPr>
            <a:xfrm>
              <a:off x="5289352" y="4167470"/>
              <a:ext cx="3109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Calcolo con numeri reali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886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250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 dirty="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518"/>
            <a:ext cx="2699792" cy="365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774" y="346489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Moltiplicazione di numeri reali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71FF17DE-699E-C64E-8A30-F9FF2BF86619}"/>
              </a:ext>
            </a:extLst>
          </p:cNvPr>
          <p:cNvGrpSpPr/>
          <p:nvPr/>
        </p:nvGrpSpPr>
        <p:grpSpPr>
          <a:xfrm>
            <a:off x="342900" y="1320788"/>
            <a:ext cx="8639909" cy="4655042"/>
            <a:chOff x="342900" y="1320788"/>
            <a:chExt cx="8639909" cy="4655042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175B9E4-6A25-7149-B397-56DA4086C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207" y="1320788"/>
              <a:ext cx="7704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E ancora trovi, ad esempio.</a:t>
              </a: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4F41DC2-E669-1D4F-87E2-35D101157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259" y="2584541"/>
              <a:ext cx="2476500" cy="901700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69E8077-261C-3447-AEB9-63AF34145E1B}"/>
                </a:ext>
              </a:extLst>
            </p:cNvPr>
            <p:cNvSpPr txBox="1"/>
            <p:nvPr/>
          </p:nvSpPr>
          <p:spPr>
            <a:xfrm>
              <a:off x="521338" y="1980375"/>
              <a:ext cx="215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57D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Calcolo letterale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AA0ECED-C6FE-9540-B55E-241AE1C3D816}"/>
                </a:ext>
              </a:extLst>
            </p:cNvPr>
            <p:cNvSpPr txBox="1"/>
            <p:nvPr/>
          </p:nvSpPr>
          <p:spPr>
            <a:xfrm>
              <a:off x="5019015" y="1994752"/>
              <a:ext cx="3109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Calcolo con numeri reali</a:t>
              </a: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880D1DC1-4BA8-C042-8FF0-2BD89104E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88" y="2561492"/>
              <a:ext cx="2552700" cy="113030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4A1FC2C-8D00-0141-A10B-CDE5A818B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388" y="3867829"/>
              <a:ext cx="2489200" cy="73660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3935ADAC-7656-6245-9F06-6AEE3A252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7764" y="3843757"/>
              <a:ext cx="2921000" cy="698500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3FA384AB-FAA7-134D-A589-4443547B3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900" y="4894357"/>
              <a:ext cx="3456384" cy="1063503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6A5BD49E-99B2-F348-AF33-C10B55269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9091" y="4944355"/>
              <a:ext cx="3753718" cy="1031475"/>
            </a:xfrm>
            <a:prstGeom prst="rect">
              <a:avLst/>
            </a:prstGeom>
          </p:spPr>
        </p:pic>
        <p:cxnSp>
          <p:nvCxnSpPr>
            <p:cNvPr id="25" name="Connettore 1 24">
              <a:extLst>
                <a:ext uri="{FF2B5EF4-FFF2-40B4-BE49-F238E27FC236}">
                  <a16:creationId xmlns:a16="http://schemas.microsoft.com/office/drawing/2014/main" id="{4DAC27B7-2B37-D049-B197-3244E85A5410}"/>
                </a:ext>
              </a:extLst>
            </p:cNvPr>
            <p:cNvCxnSpPr/>
            <p:nvPr/>
          </p:nvCxnSpPr>
          <p:spPr>
            <a:xfrm>
              <a:off x="4525674" y="2093741"/>
              <a:ext cx="0" cy="3882089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050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250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dirty="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518"/>
            <a:ext cx="2699792" cy="365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432933"/>
            <a:ext cx="8458200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6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18E0DC-E7B1-D049-B575-491288066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340768"/>
            <a:ext cx="8172400" cy="16987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C80713-1956-FE4A-B778-293440D0D2D7}"/>
              </a:ext>
            </a:extLst>
          </p:cNvPr>
          <p:cNvSpPr txBox="1"/>
          <p:nvPr/>
        </p:nvSpPr>
        <p:spPr>
          <a:xfrm>
            <a:off x="251520" y="3284984"/>
            <a:ext cx="3096344" cy="830997"/>
          </a:xfrm>
          <a:prstGeom prst="rect">
            <a:avLst/>
          </a:prstGeom>
          <a:solidFill>
            <a:srgbClr val="FFFEE8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 è un’approssimazione decimale dell’inverso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4ADC27A-E80C-1C4F-A2AE-01EFBFD6994E}"/>
              </a:ext>
            </a:extLst>
          </p:cNvPr>
          <p:cNvCxnSpPr>
            <a:cxnSpLocks/>
          </p:cNvCxnSpPr>
          <p:nvPr/>
        </p:nvCxnSpPr>
        <p:spPr>
          <a:xfrm flipH="1" flipV="1">
            <a:off x="1043608" y="2607477"/>
            <a:ext cx="576064" cy="67750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4022902F-A47E-D342-AEF4-96864C0EE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227160"/>
            <a:ext cx="2857500" cy="19177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8F1123-022E-AF47-BADA-DCCC39A82E09}"/>
              </a:ext>
            </a:extLst>
          </p:cNvPr>
          <p:cNvSpPr txBox="1"/>
          <p:nvPr/>
        </p:nvSpPr>
        <p:spPr>
          <a:xfrm>
            <a:off x="2699792" y="5661521"/>
            <a:ext cx="5184576" cy="830997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E’ insolito scrivere lo stesso numero in tre modi diversi?</a:t>
            </a:r>
          </a:p>
        </p:txBody>
      </p:sp>
    </p:spTree>
    <p:extLst>
      <p:ext uri="{BB962C8B-B14F-4D97-AF65-F5344CB8AC3E}">
        <p14:creationId xmlns:p14="http://schemas.microsoft.com/office/powerpoint/2010/main" val="1803043159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26414</TotalTime>
  <Words>457</Words>
  <Application>Microsoft Macintosh PowerPoint</Application>
  <PresentationFormat>Presentazione su schermo (4:3)</PresentationFormat>
  <Paragraphs>98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Arial Narrow</vt:lpstr>
      <vt:lpstr>Calibri</vt:lpstr>
      <vt:lpstr>Cambria Math</vt:lpstr>
      <vt:lpstr>Struttura predefinita</vt:lpstr>
      <vt:lpstr>Numeri reali Risposte e commenti</vt:lpstr>
      <vt:lpstr>Quesiti 1a,b,c</vt:lpstr>
      <vt:lpstr>Quesito 1d</vt:lpstr>
      <vt:lpstr>Quesito 2</vt:lpstr>
      <vt:lpstr>Quesito 3</vt:lpstr>
      <vt:lpstr>Quesito 4</vt:lpstr>
      <vt:lpstr>Quesito 5</vt:lpstr>
      <vt:lpstr>Moltiplicazione di numeri reali</vt:lpstr>
      <vt:lpstr>Quesito 6</vt:lpstr>
      <vt:lpstr>Scrivere un numero razionale</vt:lpstr>
      <vt:lpstr>Scrivere un radicale frazionario</vt:lpstr>
      <vt:lpstr>Scrivere un radicale frazionario</vt:lpstr>
      <vt:lpstr>Scrivere un radicale frazionario</vt:lpstr>
      <vt:lpstr>Arrivo ad un risultato generale</vt:lpstr>
      <vt:lpstr>Presentazione standard di PowerPoint</vt:lpstr>
      <vt:lpstr>Uno sguardo alla storia della matematica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976</cp:revision>
  <dcterms:created xsi:type="dcterms:W3CDTF">2013-04-25T10:20:25Z</dcterms:created>
  <dcterms:modified xsi:type="dcterms:W3CDTF">2021-12-19T16:09:34Z</dcterms:modified>
  <cp:category/>
</cp:coreProperties>
</file>