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6" r:id="rId2"/>
    <p:sldId id="277" r:id="rId3"/>
    <p:sldId id="280" r:id="rId4"/>
    <p:sldId id="281" r:id="rId5"/>
    <p:sldId id="287" r:id="rId6"/>
    <p:sldId id="278" r:id="rId7"/>
    <p:sldId id="279" r:id="rId8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E8"/>
    <a:srgbClr val="0048BA"/>
    <a:srgbClr val="055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1"/>
    <p:restoredTop sz="91478"/>
  </p:normalViewPr>
  <p:slideViewPr>
    <p:cSldViewPr>
      <p:cViewPr varScale="1">
        <p:scale>
          <a:sx n="115" d="100"/>
          <a:sy n="115" d="100"/>
        </p:scale>
        <p:origin x="203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BB6CEC1-9976-3E42-A35B-3C1FA055B3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B4C7CE6-6307-204C-BC95-4DF7512F7A6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A1FB229-757C-E944-9136-6E9ADF806597}" type="datetime1">
              <a:rPr lang="it-IT" altLang="it-IT"/>
              <a:pPr>
                <a:defRPr/>
              </a:pPr>
              <a:t>25/04/22</a:t>
            </a:fld>
            <a:endParaRPr lang="it-IT" alt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544DE167-E359-B04D-8D03-7DD464AF5B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AF9DC943-DAFA-B24F-95DD-7500F575C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596D0C6-D94F-A747-A3D0-C0C1E462D66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0404EAA-009B-7545-B1C4-FCA0DDF6BB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6C19EF4-7277-9147-ACC5-94AEB4E6C17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19D10A-DAC6-6C42-AA01-C3AA11D21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17953-8ED1-034B-9E85-03D7EBBE1757}" type="datetime1">
              <a:rPr lang="it-IT" altLang="it-IT"/>
              <a:pPr>
                <a:defRPr/>
              </a:pPr>
              <a:t>25/04/22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B3F0CC-68B2-454B-82EA-D690146DF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1EB323-F185-BB49-939A-B9D0298F3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B1EAE-E90A-8545-ACB9-F3D16A616E1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37802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22593A-C2C8-9345-AA7D-2E728C152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63E48-E5AA-E647-A6E6-318AC31DF5F3}" type="datetime1">
              <a:rPr lang="it-IT" altLang="it-IT"/>
              <a:pPr>
                <a:defRPr/>
              </a:pPr>
              <a:t>25/04/22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AEECC4-6DC3-CB46-8086-417787E18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3D3935-5FA2-B548-AE5F-7175AAD99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A6D3C-1B94-3448-862A-B717E0AD08D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4693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2F6CBC-CE14-E446-A7A7-4C0E84A9B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3336C-B5D5-9A48-BEC0-4CC4EB8E33A9}" type="datetime1">
              <a:rPr lang="it-IT" altLang="it-IT"/>
              <a:pPr>
                <a:defRPr/>
              </a:pPr>
              <a:t>25/04/22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240C3E-FCCC-4F44-ACB2-D4C9D5FE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726FA4-7473-124E-A84B-07503DEA4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91B9C-D252-5048-8E9E-EBAD426388A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49508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6109BE-DA0F-ED41-94F5-0B786D38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77AAD-DEEB-4543-8DB5-841938DE8AC7}" type="datetime1">
              <a:rPr lang="it-IT" altLang="it-IT"/>
              <a:pPr>
                <a:defRPr/>
              </a:pPr>
              <a:t>25/04/22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9EF2E02-7B6E-7240-A670-7FE0B2BE3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53D1C6-383A-F342-81B9-0868383B9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EC91E-E6FB-9042-902E-84910094283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336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B2D37B-4A74-D840-9DCE-852C103F9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45FDD-453D-6447-93F1-D8770507FF12}" type="datetime1">
              <a:rPr lang="it-IT" altLang="it-IT"/>
              <a:pPr>
                <a:defRPr/>
              </a:pPr>
              <a:t>25/04/22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1F8FE2-A9D1-9B4A-82A5-01E15509E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41600B-073E-3948-B340-75602156C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BB4AF-3CF5-054F-890A-4BDBFF34B00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5138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FAFD5334-05FE-A448-8E6A-BA2A24278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05EB1-23FC-DD45-9527-6627D0485245}" type="datetime1">
              <a:rPr lang="it-IT" altLang="it-IT"/>
              <a:pPr>
                <a:defRPr/>
              </a:pPr>
              <a:t>25/04/22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D3F4437D-4BF0-AE49-9710-E362C8696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255B94AD-B199-2643-B9E3-8ACF7B25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719EA-9EEE-A64A-A632-A5ACE7FBD74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35360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6E373E2E-744B-434F-81BC-199E55E8C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96431-96B8-2649-A5EB-28904B0350F5}" type="datetime1">
              <a:rPr lang="it-IT" altLang="it-IT"/>
              <a:pPr>
                <a:defRPr/>
              </a:pPr>
              <a:t>25/04/22</a:t>
            </a:fld>
            <a:endParaRPr lang="it-IT" alt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79DA67E1-FA70-BB4E-A19A-44C24404A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6D08393F-8867-C84F-A994-8F9F7755D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D71A2-419F-3541-9808-7E6B47682E2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9240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E45F72DF-0696-3E47-AE99-411491789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C6889-B397-E74B-AED2-F445AC01018F}" type="datetime1">
              <a:rPr lang="it-IT" altLang="it-IT"/>
              <a:pPr>
                <a:defRPr/>
              </a:pPr>
              <a:t>25/04/22</a:t>
            </a:fld>
            <a:endParaRPr lang="it-IT" alt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3A3B7550-A76F-084C-8A49-9ADCB8AE4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84C69B1F-CC8C-F141-A664-659A6AF1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06382-0474-9749-B625-F3D91B965E3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81004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F125E1A3-4C95-8F48-BD46-AB4CAE4E0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AA5C0-9A39-6841-91D2-5F30B40607C8}" type="datetime1">
              <a:rPr lang="it-IT" altLang="it-IT"/>
              <a:pPr>
                <a:defRPr/>
              </a:pPr>
              <a:t>25/04/22</a:t>
            </a:fld>
            <a:endParaRPr lang="it-IT" alt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7330EE1F-7E0E-4D49-9063-2D5562B62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AD7BF6CA-5E5C-8E46-A961-73E986DDA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6D740-2D89-5741-B2E5-32C085120A0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14315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904560D8-29DB-2B47-B1ED-E4E89A30C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C5421-DAE6-244A-8A94-27881A33208F}" type="datetime1">
              <a:rPr lang="it-IT" altLang="it-IT"/>
              <a:pPr>
                <a:defRPr/>
              </a:pPr>
              <a:t>25/04/22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4B329F3E-E093-C340-AE54-7808B9F33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57EF8840-3AFD-8546-9F94-C6CC4A903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98351-9705-0440-B11E-956A80C145D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06379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43D071E2-ECDF-F74F-8CA4-29486C95B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32F6B-FB9E-BB4A-870A-2CD81A684E92}" type="datetime1">
              <a:rPr lang="it-IT" altLang="it-IT"/>
              <a:pPr>
                <a:defRPr/>
              </a:pPr>
              <a:t>25/04/22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3AFAF441-DD58-644D-8B03-4BFA461A2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12CF7AA9-3FE8-9943-9138-48BF3166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2CC76-F539-DC40-8B42-AF30AB8DBB0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42847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711E3066-E534-1D4D-B702-94D161383C5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788BB6AA-E873-BC4D-B909-2779ED9959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F98744-4338-6E46-9595-EC9E7FA3CD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88114C-8FE4-9B4F-AEB2-21D9A8613907}" type="datetime1">
              <a:rPr lang="it-IT" altLang="it-IT"/>
              <a:pPr>
                <a:defRPr/>
              </a:pPr>
              <a:t>25/04/22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FF89F5-BE7D-D442-BA4D-6792A9FB01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212842-8237-254B-B44D-E0D898665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1D9EF17-F62F-5D40-874C-B6F7F4C90AF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olo 1">
            <a:extLst>
              <a:ext uri="{FF2B5EF4-FFF2-40B4-BE49-F238E27FC236}">
                <a16:creationId xmlns:a16="http://schemas.microsoft.com/office/drawing/2014/main" id="{10D4E895-06E8-D04D-88B8-126C66F88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2060848"/>
            <a:ext cx="8568952" cy="1470025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Derivate di funzioni inverse e composte.</a:t>
            </a:r>
            <a:b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Risposte e  commenti all’attività</a:t>
            </a:r>
          </a:p>
        </p:txBody>
      </p:sp>
      <p:sp>
        <p:nvSpPr>
          <p:cNvPr id="14338" name="Segnaposto piè di pagina 3">
            <a:extLst>
              <a:ext uri="{FF2B5EF4-FFF2-40B4-BE49-F238E27FC236}">
                <a16:creationId xmlns:a16="http://schemas.microsoft.com/office/drawing/2014/main" id="{3DECE4B3-8B74-2243-9110-4EC73255D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14339" name="Segnaposto numero diapositiva 4">
            <a:extLst>
              <a:ext uri="{FF2B5EF4-FFF2-40B4-BE49-F238E27FC236}">
                <a16:creationId xmlns:a16="http://schemas.microsoft.com/office/drawing/2014/main" id="{A622E310-FDB2-034D-B679-B5C1BD1E96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1DC6F0-0340-664C-B6C4-50F6669FFFBD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olo 1">
            <a:extLst>
              <a:ext uri="{FF2B5EF4-FFF2-40B4-BE49-F238E27FC236}">
                <a16:creationId xmlns:a16="http://schemas.microsoft.com/office/drawing/2014/main" id="{10D4E895-06E8-D04D-88B8-126C66F88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388" y="548681"/>
            <a:ext cx="8568952" cy="936104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Quesito 1</a:t>
            </a:r>
          </a:p>
        </p:txBody>
      </p:sp>
      <p:sp>
        <p:nvSpPr>
          <p:cNvPr id="14338" name="Segnaposto piè di pagina 3">
            <a:extLst>
              <a:ext uri="{FF2B5EF4-FFF2-40B4-BE49-F238E27FC236}">
                <a16:creationId xmlns:a16="http://schemas.microsoft.com/office/drawing/2014/main" id="{3DECE4B3-8B74-2243-9110-4EC73255D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14339" name="Segnaposto numero diapositiva 4">
            <a:extLst>
              <a:ext uri="{FF2B5EF4-FFF2-40B4-BE49-F238E27FC236}">
                <a16:creationId xmlns:a16="http://schemas.microsoft.com/office/drawing/2014/main" id="{A622E310-FDB2-034D-B679-B5C1BD1E96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1DC6F0-0340-664C-B6C4-50F6669FFFBD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3C621D3-F9C6-734F-BA9A-5C09F93D3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01372"/>
            <a:ext cx="72390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63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olo 1">
            <a:extLst>
              <a:ext uri="{FF2B5EF4-FFF2-40B4-BE49-F238E27FC236}">
                <a16:creationId xmlns:a16="http://schemas.microsoft.com/office/drawing/2014/main" id="{10D4E895-06E8-D04D-88B8-126C66F88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600" y="2132856"/>
            <a:ext cx="7525344" cy="936104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Riflessioni sulle derivate di funzione inverse</a:t>
            </a:r>
          </a:p>
        </p:txBody>
      </p:sp>
      <p:sp>
        <p:nvSpPr>
          <p:cNvPr id="14338" name="Segnaposto piè di pagina 3">
            <a:extLst>
              <a:ext uri="{FF2B5EF4-FFF2-40B4-BE49-F238E27FC236}">
                <a16:creationId xmlns:a16="http://schemas.microsoft.com/office/drawing/2014/main" id="{3DECE4B3-8B74-2243-9110-4EC73255D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14339" name="Segnaposto numero diapositiva 4">
            <a:extLst>
              <a:ext uri="{FF2B5EF4-FFF2-40B4-BE49-F238E27FC236}">
                <a16:creationId xmlns:a16="http://schemas.microsoft.com/office/drawing/2014/main" id="{A622E310-FDB2-034D-B679-B5C1BD1E96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1DC6F0-0340-664C-B6C4-50F6669FFFBD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628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olo 1">
            <a:extLst>
              <a:ext uri="{FF2B5EF4-FFF2-40B4-BE49-F238E27FC236}">
                <a16:creationId xmlns:a16="http://schemas.microsoft.com/office/drawing/2014/main" id="{10D4E895-06E8-D04D-88B8-126C66F88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832" y="57817"/>
            <a:ext cx="7525344" cy="936104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Funzioni inverse e derivate</a:t>
            </a:r>
          </a:p>
        </p:txBody>
      </p:sp>
      <p:sp>
        <p:nvSpPr>
          <p:cNvPr id="14338" name="Segnaposto piè di pagina 3">
            <a:extLst>
              <a:ext uri="{FF2B5EF4-FFF2-40B4-BE49-F238E27FC236}">
                <a16:creationId xmlns:a16="http://schemas.microsoft.com/office/drawing/2014/main" id="{3DECE4B3-8B74-2243-9110-4EC73255D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5791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 dirty="0">
                <a:solidFill>
                  <a:srgbClr val="898989"/>
                </a:solidFill>
              </a:rPr>
              <a:t>Enrico </a:t>
            </a:r>
            <a:r>
              <a:rPr lang="it-IT" altLang="it-IT" sz="1200" i="1" dirty="0" err="1">
                <a:solidFill>
                  <a:srgbClr val="898989"/>
                </a:solidFill>
              </a:rPr>
              <a:t>Pietropoli</a:t>
            </a:r>
            <a:r>
              <a:rPr lang="it-IT" altLang="it-IT" sz="1200" i="1" dirty="0">
                <a:solidFill>
                  <a:srgbClr val="898989"/>
                </a:solidFill>
              </a:rPr>
              <a:t>, 2022</a:t>
            </a:r>
          </a:p>
        </p:txBody>
      </p:sp>
      <p:sp>
        <p:nvSpPr>
          <p:cNvPr id="14339" name="Segnaposto numero diapositiva 4">
            <a:extLst>
              <a:ext uri="{FF2B5EF4-FFF2-40B4-BE49-F238E27FC236}">
                <a16:creationId xmlns:a16="http://schemas.microsoft.com/office/drawing/2014/main" id="{A622E310-FDB2-034D-B679-B5C1BD1E96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1DC6F0-0340-664C-B6C4-50F6669FFFBD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77F294F0-CF0D-D34A-BFC3-B04A390AB91C}"/>
              </a:ext>
            </a:extLst>
          </p:cNvPr>
          <p:cNvGrpSpPr/>
          <p:nvPr/>
        </p:nvGrpSpPr>
        <p:grpSpPr>
          <a:xfrm>
            <a:off x="569113" y="1013383"/>
            <a:ext cx="7752063" cy="5733256"/>
            <a:chOff x="569113" y="1013383"/>
            <a:chExt cx="7752063" cy="5733256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8E4CB177-03AB-7541-9008-4090EBAAB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113" y="1013383"/>
              <a:ext cx="3989391" cy="5733256"/>
            </a:xfrm>
            <a:prstGeom prst="rect">
              <a:avLst/>
            </a:prstGeom>
          </p:spPr>
        </p:pic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39281EA9-8185-7247-8942-B54C605D9D4B}"/>
                </a:ext>
              </a:extLst>
            </p:cNvPr>
            <p:cNvSpPr txBox="1"/>
            <p:nvPr/>
          </p:nvSpPr>
          <p:spPr>
            <a:xfrm>
              <a:off x="5230468" y="2270543"/>
              <a:ext cx="2880320" cy="707886"/>
            </a:xfrm>
            <a:prstGeom prst="rect">
              <a:avLst/>
            </a:prstGeom>
            <a:solidFill>
              <a:srgbClr val="FFFEE8"/>
            </a:solidFill>
            <a:ln w="25400">
              <a:solidFill>
                <a:srgbClr val="0634C9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Potenze di </a:t>
              </a:r>
              <a:r>
                <a:rPr lang="it-IT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sz="20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 hanno come derivate potenze di </a:t>
              </a:r>
              <a:r>
                <a:rPr lang="it-IT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it-IT" sz="2000" b="1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cxnSp>
          <p:nvCxnSpPr>
            <p:cNvPr id="8" name="Connettore 2 7">
              <a:extLst>
                <a:ext uri="{FF2B5EF4-FFF2-40B4-BE49-F238E27FC236}">
                  <a16:creationId xmlns:a16="http://schemas.microsoft.com/office/drawing/2014/main" id="{DA8B667F-FE6F-2148-928B-95FF87BAF4B2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>
              <a:off x="4147734" y="2624486"/>
              <a:ext cx="1082734" cy="274889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86045502-BC0E-7C4A-B2E1-60F21F22E7B4}"/>
                </a:ext>
              </a:extLst>
            </p:cNvPr>
            <p:cNvSpPr txBox="1"/>
            <p:nvPr/>
          </p:nvSpPr>
          <p:spPr>
            <a:xfrm>
              <a:off x="5268568" y="3181900"/>
              <a:ext cx="2880320" cy="1015663"/>
            </a:xfrm>
            <a:prstGeom prst="rect">
              <a:avLst/>
            </a:prstGeom>
            <a:solidFill>
              <a:srgbClr val="FFFEE8"/>
            </a:solidFill>
            <a:ln w="25400">
              <a:solidFill>
                <a:srgbClr val="0634C9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Funzioni goniometriche hanno come derivate funzioni goniometriche</a:t>
              </a:r>
            </a:p>
          </p:txBody>
        </p:sp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id="{28088DE2-B963-AC43-8000-512D44E3E2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7047" y="4187828"/>
              <a:ext cx="853421" cy="186706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2 10">
              <a:extLst>
                <a:ext uri="{FF2B5EF4-FFF2-40B4-BE49-F238E27FC236}">
                  <a16:creationId xmlns:a16="http://schemas.microsoft.com/office/drawing/2014/main" id="{0BA19510-A4B6-1547-A735-7E25936262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55414" y="3181900"/>
              <a:ext cx="1013154" cy="255282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2 23">
              <a:extLst>
                <a:ext uri="{FF2B5EF4-FFF2-40B4-BE49-F238E27FC236}">
                  <a16:creationId xmlns:a16="http://schemas.microsoft.com/office/drawing/2014/main" id="{7831B8D1-C737-5A44-B492-5FFE64B3FEB5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>
              <a:off x="4314430" y="3689732"/>
              <a:ext cx="954138" cy="137381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2DF55F04-7C57-6C4E-968D-4BBCACF17320}"/>
                </a:ext>
              </a:extLst>
            </p:cNvPr>
            <p:cNvSpPr txBox="1"/>
            <p:nvPr/>
          </p:nvSpPr>
          <p:spPr>
            <a:xfrm>
              <a:off x="5268568" y="4409617"/>
              <a:ext cx="2880320" cy="707886"/>
            </a:xfrm>
            <a:prstGeom prst="rect">
              <a:avLst/>
            </a:prstGeom>
            <a:solidFill>
              <a:srgbClr val="FFFEE8"/>
            </a:solidFill>
            <a:ln w="25400">
              <a:solidFill>
                <a:srgbClr val="0634C9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La funzione esponenziale ha per derivata se stessa</a:t>
              </a:r>
            </a:p>
          </p:txBody>
        </p:sp>
        <p:cxnSp>
          <p:nvCxnSpPr>
            <p:cNvPr id="28" name="Connettore 2 27">
              <a:extLst>
                <a:ext uri="{FF2B5EF4-FFF2-40B4-BE49-F238E27FC236}">
                  <a16:creationId xmlns:a16="http://schemas.microsoft.com/office/drawing/2014/main" id="{57E8FD50-92C1-1947-A791-7ECEBEC22C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67944" y="4735249"/>
              <a:ext cx="1162524" cy="75654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CasellaDiTesto 41">
                  <a:extLst>
                    <a:ext uri="{FF2B5EF4-FFF2-40B4-BE49-F238E27FC236}">
                      <a16:creationId xmlns:a16="http://schemas.microsoft.com/office/drawing/2014/main" id="{B3BA675D-0A93-814E-BEDC-56699C5A1EA9}"/>
                    </a:ext>
                  </a:extLst>
                </p:cNvPr>
                <p:cNvSpPr txBox="1"/>
                <p:nvPr/>
              </p:nvSpPr>
              <p:spPr>
                <a:xfrm>
                  <a:off x="5192426" y="5269501"/>
                  <a:ext cx="3128750" cy="1197059"/>
                </a:xfrm>
                <a:prstGeom prst="rect">
                  <a:avLst/>
                </a:prstGeom>
                <a:solidFill>
                  <a:srgbClr val="FFFEE8"/>
                </a:solidFill>
                <a:ln w="25400">
                  <a:solidFill>
                    <a:srgbClr val="0634C9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000" b="1" dirty="0"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Due ‘complicate’ funzioni inverse hanno per derivata le ‘semplici’ funzioni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it-IT" sz="2200" b="1" i="1" smtClean="0">
                              <a:latin typeface="Cambria Math" panose="02040503050406030204" pitchFamily="18" charset="0"/>
                              <a:cs typeface="Arial Narrow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200" b="1" i="1" smtClean="0">
                              <a:latin typeface="Cambria Math" panose="02040503050406030204" pitchFamily="18" charset="0"/>
                              <a:cs typeface="Arial Narrow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it-IT" sz="2200" b="1" i="1" smtClean="0">
                              <a:latin typeface="Cambria Math" panose="02040503050406030204" pitchFamily="18" charset="0"/>
                              <a:cs typeface="Arial Narrow" panose="020B0604020202020204" pitchFamily="34" charset="0"/>
                            </a:rPr>
                            <m:t>𝒙</m:t>
                          </m:r>
                        </m:den>
                      </m:f>
                    </m:oMath>
                  </a14:m>
                  <a:r>
                    <a:rPr lang="it-IT" sz="2200" b="1" dirty="0"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 e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it-IT" sz="2200" b="1" i="1" smtClean="0">
                              <a:latin typeface="Cambria Math" panose="02040503050406030204" pitchFamily="18" charset="0"/>
                              <a:cs typeface="Arial Narrow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200" b="1" i="1" smtClean="0">
                              <a:latin typeface="Cambria Math" panose="02040503050406030204" pitchFamily="18" charset="0"/>
                              <a:cs typeface="Arial Narrow" panose="020B0604020202020204" pitchFamily="34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it-IT" sz="2200" b="1" i="1" smtClean="0">
                                  <a:latin typeface="Cambria Math" panose="02040503050406030204" pitchFamily="18" charset="0"/>
                                  <a:cs typeface="Arial Narrow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200" b="1" i="1" smtClean="0">
                                  <a:latin typeface="Cambria Math" panose="02040503050406030204" pitchFamily="18" charset="0"/>
                                  <a:cs typeface="Arial Narrow" panose="020B060402020202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sz="2200" b="1" i="1" smtClean="0">
                                  <a:latin typeface="Cambria Math" panose="02040503050406030204" pitchFamily="18" charset="0"/>
                                  <a:cs typeface="Arial Narrow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it-IT" sz="2200" b="1" i="1" smtClean="0">
                              <a:latin typeface="Cambria Math" panose="02040503050406030204" pitchFamily="18" charset="0"/>
                              <a:cs typeface="Arial Narrow" panose="020B0604020202020204" pitchFamily="34" charset="0"/>
                            </a:rPr>
                            <m:t>+</m:t>
                          </m:r>
                          <m:r>
                            <a:rPr lang="it-IT" sz="2200" b="1" i="1" smtClean="0">
                              <a:latin typeface="Cambria Math" panose="02040503050406030204" pitchFamily="18" charset="0"/>
                              <a:cs typeface="Arial Narrow" panose="020B0604020202020204" pitchFamily="34" charset="0"/>
                            </a:rPr>
                            <m:t>𝟏</m:t>
                          </m:r>
                        </m:den>
                      </m:f>
                    </m:oMath>
                  </a14:m>
                  <a:endParaRPr lang="it-IT" sz="2200" b="1" dirty="0">
                    <a:latin typeface="Arial Narrow" panose="020B0604020202020204" pitchFamily="34" charset="0"/>
                    <a:cs typeface="Arial Narrow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CasellaDiTesto 41">
                  <a:extLst>
                    <a:ext uri="{FF2B5EF4-FFF2-40B4-BE49-F238E27FC236}">
                      <a16:creationId xmlns:a16="http://schemas.microsoft.com/office/drawing/2014/main" id="{B3BA675D-0A93-814E-BEDC-56699C5A1E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2426" y="5269501"/>
                  <a:ext cx="3128750" cy="1197059"/>
                </a:xfrm>
                <a:prstGeom prst="rect">
                  <a:avLst/>
                </a:prstGeom>
                <a:blipFill>
                  <a:blip r:embed="rId3"/>
                  <a:stretch>
                    <a:fillRect l="-2016" t="-1031" r="-1210" b="-1031"/>
                  </a:stretch>
                </a:blipFill>
                <a:ln w="25400">
                  <a:solidFill>
                    <a:srgbClr val="0634C9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Connettore 2 42">
              <a:extLst>
                <a:ext uri="{FF2B5EF4-FFF2-40B4-BE49-F238E27FC236}">
                  <a16:creationId xmlns:a16="http://schemas.microsoft.com/office/drawing/2014/main" id="{59108971-693F-EC4C-941E-B2857F2FC093}"/>
                </a:ext>
              </a:extLst>
            </p:cNvPr>
            <p:cNvCxnSpPr>
              <a:cxnSpLocks/>
              <a:stCxn id="42" idx="1"/>
            </p:cNvCxnSpPr>
            <p:nvPr/>
          </p:nvCxnSpPr>
          <p:spPr>
            <a:xfrm flipH="1" flipV="1">
              <a:off x="4130852" y="5583483"/>
              <a:ext cx="1061574" cy="284548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Connettore 2 46">
            <a:extLst>
              <a:ext uri="{FF2B5EF4-FFF2-40B4-BE49-F238E27FC236}">
                <a16:creationId xmlns:a16="http://schemas.microsoft.com/office/drawing/2014/main" id="{100EE0E1-C284-9B43-AEBC-73426045B427}"/>
              </a:ext>
            </a:extLst>
          </p:cNvPr>
          <p:cNvCxnSpPr>
            <a:cxnSpLocks/>
          </p:cNvCxnSpPr>
          <p:nvPr/>
        </p:nvCxnSpPr>
        <p:spPr>
          <a:xfrm flipH="1">
            <a:off x="4222961" y="5905287"/>
            <a:ext cx="944600" cy="348004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185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olo 1">
            <a:extLst>
              <a:ext uri="{FF2B5EF4-FFF2-40B4-BE49-F238E27FC236}">
                <a16:creationId xmlns:a16="http://schemas.microsoft.com/office/drawing/2014/main" id="{0E284F63-A053-7641-936E-494766A2E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28600"/>
            <a:ext cx="5562600" cy="533400"/>
          </a:xfrm>
        </p:spPr>
        <p:txBody>
          <a:bodyPr/>
          <a:lstStyle/>
          <a:p>
            <a:pPr algn="l" eaLnBrk="1" hangingPunct="1"/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Funzioni inverse e tangenti</a:t>
            </a:r>
          </a:p>
        </p:txBody>
      </p:sp>
      <p:sp>
        <p:nvSpPr>
          <p:cNvPr id="21506" name="Segnaposto piè di pagina 3">
            <a:extLst>
              <a:ext uri="{FF2B5EF4-FFF2-40B4-BE49-F238E27FC236}">
                <a16:creationId xmlns:a16="http://schemas.microsoft.com/office/drawing/2014/main" id="{EE14B21A-7817-7B44-8E05-944F4A6AD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55626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21507" name="Segnaposto numero diapositiva 4">
            <a:extLst>
              <a:ext uri="{FF2B5EF4-FFF2-40B4-BE49-F238E27FC236}">
                <a16:creationId xmlns:a16="http://schemas.microsoft.com/office/drawing/2014/main" id="{8271AFFD-C024-8044-B824-6C35179B33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47B2E0-867B-F247-851B-3F560D431AEE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1510" name="TextBox 10">
            <a:extLst>
              <a:ext uri="{FF2B5EF4-FFF2-40B4-BE49-F238E27FC236}">
                <a16:creationId xmlns:a16="http://schemas.microsoft.com/office/drawing/2014/main" id="{202F45E3-FE45-274D-88B7-1D5A862CB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844824"/>
            <a:ext cx="2514600" cy="14779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latin typeface="Arial Narrow" panose="020B0604020202020204" pitchFamily="34" charset="0"/>
              </a:rPr>
              <a:t>Per avere la funzione inversa di y = e</a:t>
            </a:r>
            <a:r>
              <a:rPr lang="it-IT" altLang="it-IT" sz="1800" b="1" baseline="30000" dirty="0">
                <a:latin typeface="Arial Narrow" panose="020B0604020202020204" pitchFamily="34" charset="0"/>
              </a:rPr>
              <a:t>x </a:t>
            </a:r>
            <a:r>
              <a:rPr lang="it-IT" altLang="it-IT" sz="1800" b="1" dirty="0">
                <a:latin typeface="Arial Narrow" panose="020B0604020202020204" pitchFamily="34" charset="0"/>
              </a:rPr>
              <a:t>opero la simmetria rispetto a y = x.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latin typeface="Arial Narrow" panose="020B0604020202020204" pitchFamily="34" charset="0"/>
              </a:rPr>
              <a:t>La simmetria ‘coinvolge’ il punto A e la tangente t.</a:t>
            </a:r>
            <a:endParaRPr lang="it-IT" altLang="it-IT" sz="1800" b="1" baseline="30000" dirty="0">
              <a:latin typeface="Arial Narrow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45F4089-EAC1-744E-90D6-4769ABE9D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251" y="1124744"/>
            <a:ext cx="5634100" cy="4896544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59645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olo 1">
            <a:extLst>
              <a:ext uri="{FF2B5EF4-FFF2-40B4-BE49-F238E27FC236}">
                <a16:creationId xmlns:a16="http://schemas.microsoft.com/office/drawing/2014/main" id="{10D4E895-06E8-D04D-88B8-126C66F88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113" y="188640"/>
            <a:ext cx="8568952" cy="936104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Quesito 2</a:t>
            </a:r>
          </a:p>
        </p:txBody>
      </p:sp>
      <p:sp>
        <p:nvSpPr>
          <p:cNvPr id="14338" name="Segnaposto piè di pagina 3">
            <a:extLst>
              <a:ext uri="{FF2B5EF4-FFF2-40B4-BE49-F238E27FC236}">
                <a16:creationId xmlns:a16="http://schemas.microsoft.com/office/drawing/2014/main" id="{3DECE4B3-8B74-2243-9110-4EC73255D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14339" name="Segnaposto numero diapositiva 4">
            <a:extLst>
              <a:ext uri="{FF2B5EF4-FFF2-40B4-BE49-F238E27FC236}">
                <a16:creationId xmlns:a16="http://schemas.microsoft.com/office/drawing/2014/main" id="{A622E310-FDB2-034D-B679-B5C1BD1E96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1DC6F0-0340-664C-B6C4-50F6669FFFBD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C916B83-E1E2-1441-84E3-006502204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48" y="972237"/>
            <a:ext cx="7672868" cy="524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19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olo 1">
            <a:extLst>
              <a:ext uri="{FF2B5EF4-FFF2-40B4-BE49-F238E27FC236}">
                <a16:creationId xmlns:a16="http://schemas.microsoft.com/office/drawing/2014/main" id="{10D4E895-06E8-D04D-88B8-126C66F88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382" y="36649"/>
            <a:ext cx="8568952" cy="936104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Quesito 3</a:t>
            </a:r>
          </a:p>
        </p:txBody>
      </p:sp>
      <p:sp>
        <p:nvSpPr>
          <p:cNvPr id="14338" name="Segnaposto piè di pagina 3">
            <a:extLst>
              <a:ext uri="{FF2B5EF4-FFF2-40B4-BE49-F238E27FC236}">
                <a16:creationId xmlns:a16="http://schemas.microsoft.com/office/drawing/2014/main" id="{3DECE4B3-8B74-2243-9110-4EC73255D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14339" name="Segnaposto numero diapositiva 4">
            <a:extLst>
              <a:ext uri="{FF2B5EF4-FFF2-40B4-BE49-F238E27FC236}">
                <a16:creationId xmlns:a16="http://schemas.microsoft.com/office/drawing/2014/main" id="{A622E310-FDB2-034D-B679-B5C1BD1E96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1DC6F0-0340-664C-B6C4-50F6669FFFBD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E049E23-B6A0-E641-9501-A781755DB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92" y="836712"/>
            <a:ext cx="7857132" cy="405291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DE0B1CA-18B3-7D4B-96E0-19B0143D58AF}"/>
              </a:ext>
            </a:extLst>
          </p:cNvPr>
          <p:cNvSpPr txBox="1"/>
          <p:nvPr/>
        </p:nvSpPr>
        <p:spPr>
          <a:xfrm>
            <a:off x="899592" y="4919320"/>
            <a:ext cx="7704856" cy="1384995"/>
          </a:xfrm>
          <a:prstGeom prst="rect">
            <a:avLst/>
          </a:prstGeom>
          <a:solidFill>
            <a:srgbClr val="FFFEE8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Differenti difficoltà di calcolo:</a:t>
            </a:r>
          </a:p>
          <a:p>
            <a:pPr marL="514350" indent="-514350">
              <a:buAutoNum type="alphaLcPeriod"/>
            </a:pPr>
            <a:r>
              <a:rPr lang="it-IT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Sviluppare correttamente il quadrato del binomio.</a:t>
            </a:r>
          </a:p>
          <a:p>
            <a:pPr marL="514350" indent="-514350">
              <a:buAutoNum type="alphaLcPeriod"/>
            </a:pPr>
            <a:r>
              <a:rPr lang="it-IT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Derivare correttamente la funzione composta. </a:t>
            </a:r>
          </a:p>
        </p:txBody>
      </p:sp>
    </p:spTree>
    <p:extLst>
      <p:ext uri="{BB962C8B-B14F-4D97-AF65-F5344CB8AC3E}">
        <p14:creationId xmlns:p14="http://schemas.microsoft.com/office/powerpoint/2010/main" val="33591457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9665</TotalTime>
  <Words>157</Words>
  <Application>Microsoft Macintosh PowerPoint</Application>
  <PresentationFormat>Presentazione su schermo (4:3)</PresentationFormat>
  <Paragraphs>30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ＭＳ Ｐゴシック</vt:lpstr>
      <vt:lpstr>Arial</vt:lpstr>
      <vt:lpstr>Arial Narrow</vt:lpstr>
      <vt:lpstr>Calibri</vt:lpstr>
      <vt:lpstr>Cambria Math</vt:lpstr>
      <vt:lpstr>Times New Roman</vt:lpstr>
      <vt:lpstr>Tema di Office</vt:lpstr>
      <vt:lpstr>Derivate di funzioni inverse e composte. Risposte e  commenti all’attività</vt:lpstr>
      <vt:lpstr>Quesito 1</vt:lpstr>
      <vt:lpstr>Riflessioni sulle derivate di funzione inverse</vt:lpstr>
      <vt:lpstr>Funzioni inverse e derivate</vt:lpstr>
      <vt:lpstr>Funzioni inverse e tangenti</vt:lpstr>
      <vt:lpstr>Quesito 2</vt:lpstr>
      <vt:lpstr>Quesito 3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Enrico Pietropoli</dc:creator>
  <cp:lastModifiedBy>Microsoft Office User</cp:lastModifiedBy>
  <cp:revision>211</cp:revision>
  <dcterms:created xsi:type="dcterms:W3CDTF">2014-12-13T14:51:04Z</dcterms:created>
  <dcterms:modified xsi:type="dcterms:W3CDTF">2022-04-25T08:44:46Z</dcterms:modified>
</cp:coreProperties>
</file>