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90" r:id="rId2"/>
    <p:sldId id="422" r:id="rId3"/>
    <p:sldId id="452" r:id="rId4"/>
    <p:sldId id="439" r:id="rId5"/>
    <p:sldId id="440" r:id="rId6"/>
    <p:sldId id="394" r:id="rId7"/>
    <p:sldId id="441" r:id="rId8"/>
    <p:sldId id="442" r:id="rId9"/>
    <p:sldId id="423" r:id="rId10"/>
    <p:sldId id="431" r:id="rId11"/>
    <p:sldId id="424" r:id="rId12"/>
    <p:sldId id="443" r:id="rId13"/>
    <p:sldId id="432" r:id="rId14"/>
    <p:sldId id="444" r:id="rId15"/>
    <p:sldId id="445" r:id="rId16"/>
    <p:sldId id="446" r:id="rId17"/>
    <p:sldId id="447" r:id="rId18"/>
    <p:sldId id="448" r:id="rId19"/>
    <p:sldId id="449" r:id="rId20"/>
    <p:sldId id="456" r:id="rId21"/>
    <p:sldId id="457" r:id="rId22"/>
    <p:sldId id="450" r:id="rId23"/>
  </p:sldIdLst>
  <p:sldSz cx="9144000" cy="6858000" type="screen4x3"/>
  <p:notesSz cx="6650038" cy="978376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7768"/>
    <a:srgbClr val="055EF0"/>
    <a:srgbClr val="FFF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07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59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0D292E-40B5-594D-9158-DD3F73A0BC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E027BF-B258-D249-B3CA-C07894DA0C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70F78DB-8233-B446-B542-C9801AD244FE}" type="datetime1">
              <a:rPr lang="it-IT" altLang="it-IT"/>
              <a:pPr>
                <a:defRPr/>
              </a:pPr>
              <a:t>23/09/23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1639A-2324-6F48-A330-8A8E5A95EC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5570C-365A-1E40-8FBC-E81FA9C923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DDE87E-F7D9-ED46-AE56-09E182B314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9CF08E-A797-4C46-AEF1-CCCDFD71C1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0D502-4D6B-454B-8AB9-19132283B6F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E85CA98-E289-654D-9424-5985B1E991FD}" type="datetime1">
              <a:rPr lang="it-IT" altLang="it-IT"/>
              <a:pPr>
                <a:defRPr/>
              </a:pPr>
              <a:t>23/09/23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7D5DF3C-BCC1-5648-9B9D-A175976D3B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5CE81C-5501-8943-947E-3CEAC72E1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02541-30CB-8C4D-B63C-22B1844FAB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CE05F-83BC-3F4E-A818-788746F6D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AA38CDC-4CB1-F74D-BD94-015E83EB10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C73D9C-688A-9F46-AC1F-02D838052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22052-5619-EC42-94C3-86B35D60F6FE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F64DA5-968D-674A-B4B8-27939623DD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DE1B21-BDE7-DF49-AFC7-BAB3AEB21F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98422-D20A-6B4C-A913-784800B5A10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451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00796C-DABE-2045-A2AC-7862C0146E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18979-5CF9-1D42-93DA-2ABBC3990037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A9A362-8DDE-AE4B-AF71-C7AFD463E8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84D854-79AE-D94A-BE34-5C883C54A2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72C56-C49A-6E43-B655-D46CEE95442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430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217013-8CFB-1447-AB9E-DD68EA3849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D7C2E-427B-944D-8CEF-A814D1813C8C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A9A4B6-29BE-E042-8446-EF47C39F98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1755DA-9A24-2040-9AA4-97D8B3C3D0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90769-C0EF-E940-BB19-DF1FDF78DC3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136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F9A498-06D7-3841-8F56-60830D0DB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EF4B7-BA59-0D41-A94A-CCBA18349133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84A93D-4308-FF40-AC60-3617F85C6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A8EE5D-0EA0-5F4E-AF34-AB581BD266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C84F8-A021-7E4F-AB61-70CFC78149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5720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8B8EFA8-B30E-334D-A9DE-CA8C62C374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82F10-9D24-9049-9538-641C04E28192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F2A2B4-712B-C549-B58D-6FAC7CDE9D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85ACBDB-D222-FE4F-B035-02CF29017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D4D11-924C-764F-971F-0CEF78CDCB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2813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FD50D2-4F08-F340-8F26-EF83A2783D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B8D39-7FBD-2445-8299-6587D3ECC4AF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75F3D8-1636-9E4A-8F6E-56760121B5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B36F694-EBAE-AC40-814B-BC9559AACE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1322-2366-7042-B33A-94B4F796EF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699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9B06D9-4D0A-1F41-B270-08C1FAA803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CB4C4-9E45-E94D-B29B-B1A6DA20597F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A3607A-9DB3-E64E-B7EC-FE34109D83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EE74ED-5739-704B-9A76-44D6045D93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4BC62-1E7A-C241-A560-A5E75423E96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454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8B8814-7AC4-9D43-889E-1DA15970D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7D6A4-3B04-9445-9267-A41C3650F7F5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FA6BCF-E61F-6141-902E-28EE040582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1893A4-1D90-BF46-A4EB-B556A7AB6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2EB11-E257-2141-B541-D298A455C2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412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22123-6F9A-4146-ADF9-4FDD868A52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1E63C-5DC8-0943-8180-20130BF75DC8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4660-34E0-7441-B8B7-64803B5CCE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F176CD-59A2-C44E-84B6-9A79AB1F4A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F60A8-F9CF-CF4C-8BAF-2253BC7CA9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76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02C6570-862E-0245-8DAF-589A66405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E99E8-84F2-B641-9EAE-700D6E47284F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F4A259C-1C30-C347-A1F2-ADEB03890F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812E6D-E0D4-B84C-8244-1EFC8C49DB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1FE39-79FA-104F-A5DD-D53C5647EDC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576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2CF0A9-C88E-C945-BC05-D9644CC755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16E9A-9514-BC46-9F24-30A0463AB15D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60085B5-B89B-DE4B-BA50-65FDB02859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32C23C-B005-EB4D-8486-FD1C5E489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15A2A-AD69-1745-BA4F-BEFD3A3F983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46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CA4B13E-111A-CE4F-8BFB-9DA0691D8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88D00-0BAE-2F44-B229-1AEA4A6D7E74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283EED-30CF-C24B-A3BD-8F24629E7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16D686-A5D5-A945-A3A8-67AF962C4B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8CEDF-D6D2-9E40-90A5-9B15D5E8481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06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C66788-80F8-0244-8FBF-EE901B803F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BBB63-042B-A541-8602-7B03BDC96ACA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0AA0C0-19C7-C741-B919-14522EDFC9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34138A-E756-C148-BC03-DA4B151754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EF711-77AA-A948-A641-0350C71ED3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043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6398E8-91F1-8842-800A-B752B23EC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AB80C-8CD7-C341-91B4-E25CDFB4D16C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44073-CBE2-6248-975C-8C0E46BDAB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BF5022-7E23-DA4E-AA70-2E9D69B547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866D6-85D5-9044-8F07-9A425A6E7A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057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8E4DC1-8380-474C-B1FA-DCB27A8F8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56AC9D3-9879-8E40-A550-92F28F49F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5067F42-3239-DD44-8FD4-1251AC29AD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2DDCA4DC-FFE0-3942-82AF-2B677FB8BC3F}" type="datetime1">
              <a:rPr lang="it-IT" altLang="it-IT" smtClean="0"/>
              <a:t>23/09/23</a:t>
            </a:fld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1769620-3027-1245-B093-DED6B3074A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58DD4ED-F871-5941-8CC8-6133C987861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A28D693E-4A81-C247-86D2-BB4CAC5203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5E867712-D042-2F4B-AE25-4CA7A3EF8A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Simmetrie assiali</a:t>
            </a:r>
          </a:p>
        </p:txBody>
      </p:sp>
      <p:sp>
        <p:nvSpPr>
          <p:cNvPr id="18434" name="Slide Number Placeholder 8">
            <a:extLst>
              <a:ext uri="{FF2B5EF4-FFF2-40B4-BE49-F238E27FC236}">
                <a16:creationId xmlns:a16="http://schemas.microsoft.com/office/drawing/2014/main" id="{9C9E69B9-075B-CD41-8078-07144C48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079965-C07A-D446-9CC9-9399E7DE9532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/>
          </a:p>
        </p:txBody>
      </p:sp>
      <p:sp>
        <p:nvSpPr>
          <p:cNvPr id="18435" name="Footer Placeholder 9">
            <a:extLst>
              <a:ext uri="{FF2B5EF4-FFF2-40B4-BE49-F238E27FC236}">
                <a16:creationId xmlns:a16="http://schemas.microsoft.com/office/drawing/2014/main" id="{5C76AF02-B895-884A-9993-D4068563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28">
            <a:extLst>
              <a:ext uri="{FF2B5EF4-FFF2-40B4-BE49-F238E27FC236}">
                <a16:creationId xmlns:a16="http://schemas.microsoft.com/office/drawing/2014/main" id="{7692D072-C903-4540-9546-92B51CE2A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8458200" cy="4572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hai trovato</a:t>
            </a:r>
          </a:p>
        </p:txBody>
      </p:sp>
      <p:sp>
        <p:nvSpPr>
          <p:cNvPr id="26626" name="Rectangle 1032">
            <a:extLst>
              <a:ext uri="{FF2B5EF4-FFF2-40B4-BE49-F238E27FC236}">
                <a16:creationId xmlns:a16="http://schemas.microsoft.com/office/drawing/2014/main" id="{980C162C-CA89-7248-A76C-DA7257DA5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7" name="Rectangle 1034">
            <a:extLst>
              <a:ext uri="{FF2B5EF4-FFF2-40B4-BE49-F238E27FC236}">
                <a16:creationId xmlns:a16="http://schemas.microsoft.com/office/drawing/2014/main" id="{45022479-E6B7-E240-B281-63027FA27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8" name="Footer Placeholder 6">
            <a:extLst>
              <a:ext uri="{FF2B5EF4-FFF2-40B4-BE49-F238E27FC236}">
                <a16:creationId xmlns:a16="http://schemas.microsoft.com/office/drawing/2014/main" id="{78B3C79F-CC8F-4E4C-93FC-B423F823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6629" name="Slide Number Placeholder 9">
            <a:extLst>
              <a:ext uri="{FF2B5EF4-FFF2-40B4-BE49-F238E27FC236}">
                <a16:creationId xmlns:a16="http://schemas.microsoft.com/office/drawing/2014/main" id="{C0326560-7C9D-2045-9889-27885798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AE6CC8-9E4E-1941-8CB9-3A7052FEEFE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032">
            <a:extLst>
              <a:ext uri="{FF2B5EF4-FFF2-40B4-BE49-F238E27FC236}">
                <a16:creationId xmlns:a16="http://schemas.microsoft.com/office/drawing/2014/main" id="{7FD71AFB-9853-934B-951F-FB227D606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7650" name="Rectangle 1034">
            <a:extLst>
              <a:ext uri="{FF2B5EF4-FFF2-40B4-BE49-F238E27FC236}">
                <a16:creationId xmlns:a16="http://schemas.microsoft.com/office/drawing/2014/main" id="{824C6A59-457C-6E45-99E7-C8985D675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7651" name="Footer Placeholder 6">
            <a:extLst>
              <a:ext uri="{FF2B5EF4-FFF2-40B4-BE49-F238E27FC236}">
                <a16:creationId xmlns:a16="http://schemas.microsoft.com/office/drawing/2014/main" id="{DB3ACCA9-9ED9-D749-8B75-CB706BA3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7652" name="Slide Number Placeholder 9">
            <a:extLst>
              <a:ext uri="{FF2B5EF4-FFF2-40B4-BE49-F238E27FC236}">
                <a16:creationId xmlns:a16="http://schemas.microsoft.com/office/drawing/2014/main" id="{0DE8D757-E968-E84B-BBA5-839B96E6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22C09D-E02E-6745-96D2-ECF354723A44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400"/>
          </a:p>
        </p:txBody>
      </p:sp>
      <p:sp>
        <p:nvSpPr>
          <p:cNvPr id="27653" name="Title 10">
            <a:extLst>
              <a:ext uri="{FF2B5EF4-FFF2-40B4-BE49-F238E27FC236}">
                <a16:creationId xmlns:a16="http://schemas.microsoft.com/office/drawing/2014/main" id="{B633721E-218D-C144-8AF3-ACDB7D2DC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77200" cy="685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Simmetria assiale</a:t>
            </a:r>
            <a:endParaRPr lang="it-IT" altLang="it-IT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7654" name="Picture 7" descr="Immagine 10.png">
            <a:extLst>
              <a:ext uri="{FF2B5EF4-FFF2-40B4-BE49-F238E27FC236}">
                <a16:creationId xmlns:a16="http://schemas.microsoft.com/office/drawing/2014/main" id="{133B093D-E651-3744-906E-424274A5D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7312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7">
            <a:extLst>
              <a:ext uri="{FF2B5EF4-FFF2-40B4-BE49-F238E27FC236}">
                <a16:creationId xmlns:a16="http://schemas.microsoft.com/office/drawing/2014/main" id="{BA42C294-15B0-704A-96B7-4FE89BBD6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048000"/>
            <a:ext cx="3276600" cy="708025"/>
          </a:xfrm>
          <a:prstGeom prst="rect">
            <a:avLst/>
          </a:prstGeom>
          <a:solidFill>
            <a:srgbClr val="FEFFEA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/>
              <a:t>B</a:t>
            </a:r>
            <a:r>
              <a:rPr lang="it-IT" altLang="it-IT" sz="2000" b="1"/>
              <a:t> che appartiene all’asse di simmetria rimane fisso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F2408D-0CFA-5C4A-B2D7-14F54C06447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724400" y="2590800"/>
            <a:ext cx="609600" cy="4572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32">
            <a:extLst>
              <a:ext uri="{FF2B5EF4-FFF2-40B4-BE49-F238E27FC236}">
                <a16:creationId xmlns:a16="http://schemas.microsoft.com/office/drawing/2014/main" id="{A399594A-0E72-7C4C-BF07-4C3ACE414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8674" name="Rectangle 1034">
            <a:extLst>
              <a:ext uri="{FF2B5EF4-FFF2-40B4-BE49-F238E27FC236}">
                <a16:creationId xmlns:a16="http://schemas.microsoft.com/office/drawing/2014/main" id="{628414D0-96D1-3E4C-8D79-6E0294AAA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8675" name="Footer Placeholder 6">
            <a:extLst>
              <a:ext uri="{FF2B5EF4-FFF2-40B4-BE49-F238E27FC236}">
                <a16:creationId xmlns:a16="http://schemas.microsoft.com/office/drawing/2014/main" id="{993A7A8B-B505-884B-8797-AFE9E810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8676" name="Slide Number Placeholder 9">
            <a:extLst>
              <a:ext uri="{FF2B5EF4-FFF2-40B4-BE49-F238E27FC236}">
                <a16:creationId xmlns:a16="http://schemas.microsoft.com/office/drawing/2014/main" id="{A470862C-F146-DB4D-AD42-1BA98301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E59E79-4E03-484D-AED2-5D0849544543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400"/>
          </a:p>
        </p:txBody>
      </p:sp>
      <p:sp>
        <p:nvSpPr>
          <p:cNvPr id="28677" name="Title 10">
            <a:extLst>
              <a:ext uri="{FF2B5EF4-FFF2-40B4-BE49-F238E27FC236}">
                <a16:creationId xmlns:a16="http://schemas.microsoft.com/office/drawing/2014/main" id="{BD2266BF-6D4C-E94D-A136-43534ACE4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10600" cy="685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Equazioni che descrivono simmetrie assiali</a:t>
            </a:r>
            <a:endParaRPr lang="it-IT" altLang="it-IT" sz="32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8678" name="Picture 6" descr="Immagine 13.png">
            <a:extLst>
              <a:ext uri="{FF2B5EF4-FFF2-40B4-BE49-F238E27FC236}">
                <a16:creationId xmlns:a16="http://schemas.microsoft.com/office/drawing/2014/main" id="{ECFA2719-E8BE-0E4B-8CCF-0A221A13C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7727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8">
            <a:extLst>
              <a:ext uri="{FF2B5EF4-FFF2-40B4-BE49-F238E27FC236}">
                <a16:creationId xmlns:a16="http://schemas.microsoft.com/office/drawing/2014/main" id="{276DB39C-8791-5F46-82A8-D32B04B1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62600"/>
            <a:ext cx="3352800" cy="708025"/>
          </a:xfrm>
          <a:prstGeom prst="rect">
            <a:avLst/>
          </a:prstGeom>
          <a:solidFill>
            <a:srgbClr val="FEFFEA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/>
              <a:t>C</a:t>
            </a:r>
            <a:r>
              <a:rPr lang="it-IT" altLang="it-IT" sz="2000" b="1"/>
              <a:t> che appartiene all’asse di simmetria rimane fisso</a:t>
            </a:r>
          </a:p>
        </p:txBody>
      </p:sp>
      <p:sp>
        <p:nvSpPr>
          <p:cNvPr id="28680" name="TextBox 9">
            <a:extLst>
              <a:ext uri="{FF2B5EF4-FFF2-40B4-BE49-F238E27FC236}">
                <a16:creationId xmlns:a16="http://schemas.microsoft.com/office/drawing/2014/main" id="{38B65F52-9AE5-3342-9B9E-7EA5D14BE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562600"/>
            <a:ext cx="3505200" cy="708025"/>
          </a:xfrm>
          <a:prstGeom prst="rect">
            <a:avLst/>
          </a:prstGeom>
          <a:solidFill>
            <a:srgbClr val="FEFFEA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/>
              <a:t>D</a:t>
            </a:r>
            <a:r>
              <a:rPr lang="it-IT" altLang="it-IT" sz="2000" b="1"/>
              <a:t> che appartiene all’asse di simmetria rimane fisso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32">
            <a:extLst>
              <a:ext uri="{FF2B5EF4-FFF2-40B4-BE49-F238E27FC236}">
                <a16:creationId xmlns:a16="http://schemas.microsoft.com/office/drawing/2014/main" id="{3483589E-CD2E-4A49-82C3-995418FC3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9698" name="Rectangle 1034">
            <a:extLst>
              <a:ext uri="{FF2B5EF4-FFF2-40B4-BE49-F238E27FC236}">
                <a16:creationId xmlns:a16="http://schemas.microsoft.com/office/drawing/2014/main" id="{2C96C11E-7075-584D-B5DD-D97B2F78D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9699" name="Footer Placeholder 6">
            <a:extLst>
              <a:ext uri="{FF2B5EF4-FFF2-40B4-BE49-F238E27FC236}">
                <a16:creationId xmlns:a16="http://schemas.microsoft.com/office/drawing/2014/main" id="{92706D94-5F32-6E4C-B045-E6C2C0ADD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9700" name="Slide Number Placeholder 9">
            <a:extLst>
              <a:ext uri="{FF2B5EF4-FFF2-40B4-BE49-F238E27FC236}">
                <a16:creationId xmlns:a16="http://schemas.microsoft.com/office/drawing/2014/main" id="{2F94BD2B-607B-5B47-A0FC-69C50E70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65FECB-7246-6340-87C2-A25DBBA9BBB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400"/>
          </a:p>
        </p:txBody>
      </p:sp>
      <p:pic>
        <p:nvPicPr>
          <p:cNvPr id="29702" name="Picture 7" descr="Simm1_Presenta1e.jpg">
            <a:extLst>
              <a:ext uri="{FF2B5EF4-FFF2-40B4-BE49-F238E27FC236}">
                <a16:creationId xmlns:a16="http://schemas.microsoft.com/office/drawing/2014/main" id="{83663C61-DB17-064D-9ACE-C87A7DA15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2" y="1373082"/>
            <a:ext cx="78644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8">
            <a:extLst>
              <a:ext uri="{FF2B5EF4-FFF2-40B4-BE49-F238E27FC236}">
                <a16:creationId xmlns:a16="http://schemas.microsoft.com/office/drawing/2014/main" id="{98EBC5DB-4982-DB45-BEB4-EE61B6A8F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031" y="5282247"/>
            <a:ext cx="5595938" cy="1016000"/>
          </a:xfrm>
          <a:prstGeom prst="rect">
            <a:avLst/>
          </a:prstGeom>
          <a:solidFill>
            <a:srgbClr val="FEFFEA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/>
              <a:t>Con il ribaltamento attorno all’asse delle y: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000" b="1"/>
              <a:t> il triangolo ABC si sovrappone a se stesso;</a:t>
            </a:r>
            <a:br>
              <a:rPr lang="it-IT" altLang="it-IT" sz="2000" b="1"/>
            </a:br>
            <a:r>
              <a:rPr lang="it-IT" altLang="it-IT" sz="2000" b="1"/>
              <a:t>- l’asse delle y resta fisso.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ABB9D612-6166-5546-B5A5-DE6CD36485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0444" y="295524"/>
            <a:ext cx="6923112" cy="1143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Trasformare poligoni con le equazioni di una simmetria 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032">
            <a:extLst>
              <a:ext uri="{FF2B5EF4-FFF2-40B4-BE49-F238E27FC236}">
                <a16:creationId xmlns:a16="http://schemas.microsoft.com/office/drawing/2014/main" id="{FBEE6F34-0F60-004D-8A53-0759EB2FE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0722" name="Rectangle 1034">
            <a:extLst>
              <a:ext uri="{FF2B5EF4-FFF2-40B4-BE49-F238E27FC236}">
                <a16:creationId xmlns:a16="http://schemas.microsoft.com/office/drawing/2014/main" id="{DFBA252A-A76F-2545-B136-4DB1ABF0C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0723" name="Footer Placeholder 6">
            <a:extLst>
              <a:ext uri="{FF2B5EF4-FFF2-40B4-BE49-F238E27FC236}">
                <a16:creationId xmlns:a16="http://schemas.microsoft.com/office/drawing/2014/main" id="{7126B737-623E-3F43-B39D-EEF06010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0724" name="Slide Number Placeholder 9">
            <a:extLst>
              <a:ext uri="{FF2B5EF4-FFF2-40B4-BE49-F238E27FC236}">
                <a16:creationId xmlns:a16="http://schemas.microsoft.com/office/drawing/2014/main" id="{9428FDB4-2811-B244-BE4F-9EA93D82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4AFC4-E60F-B544-A116-11216980E33D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400"/>
          </a:p>
        </p:txBody>
      </p:sp>
      <p:sp>
        <p:nvSpPr>
          <p:cNvPr id="30725" name="Title 10">
            <a:extLst>
              <a:ext uri="{FF2B5EF4-FFF2-40B4-BE49-F238E27FC236}">
                <a16:creationId xmlns:a16="http://schemas.microsoft.com/office/drawing/2014/main" id="{DCC848F3-57C9-C944-8EA0-3AE8C81D6C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7813"/>
            <a:ext cx="7924800" cy="685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Triangolo  con asse di simmetria</a:t>
            </a:r>
            <a:br>
              <a:rPr lang="it-IT" altLang="it-IT" sz="3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it-IT" altLang="it-IT" sz="32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0726" name="Picture 9" descr="Simm1_Presenta1f.jpg">
            <a:extLst>
              <a:ext uri="{FF2B5EF4-FFF2-40B4-BE49-F238E27FC236}">
                <a16:creationId xmlns:a16="http://schemas.microsoft.com/office/drawing/2014/main" id="{B4B6CE87-B1DE-B843-A944-CEBF98BBB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6798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0" descr="Immagine 10.png">
            <a:extLst>
              <a:ext uri="{FF2B5EF4-FFF2-40B4-BE49-F238E27FC236}">
                <a16:creationId xmlns:a16="http://schemas.microsoft.com/office/drawing/2014/main" id="{01F457A3-BD1B-9748-AE5F-DE14B706B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4068763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Box 11">
            <a:extLst>
              <a:ext uri="{FF2B5EF4-FFF2-40B4-BE49-F238E27FC236}">
                <a16:creationId xmlns:a16="http://schemas.microsoft.com/office/drawing/2014/main" id="{508DDDDE-5D69-A94D-8FA8-E11DB377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066800"/>
            <a:ext cx="4608513" cy="1016000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Con il ribaltamento attorno all’asse delle y: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000" b="1" dirty="0">
                <a:latin typeface="Arial Narrow" panose="020B0604020202020204" pitchFamily="34" charset="0"/>
              </a:rPr>
              <a:t> il triangolo ABC si sovrappone a se stesso;</a:t>
            </a:r>
            <a:br>
              <a:rPr lang="it-IT" altLang="it-IT" sz="2000" b="1" dirty="0">
                <a:latin typeface="Arial Narrow" panose="020B0604020202020204" pitchFamily="34" charset="0"/>
              </a:rPr>
            </a:br>
            <a:r>
              <a:rPr lang="it-IT" altLang="it-IT" sz="2000" b="1" dirty="0">
                <a:latin typeface="Arial Narrow" panose="020B0604020202020204" pitchFamily="34" charset="0"/>
              </a:rPr>
              <a:t>- l’asse delle y resta fisso.</a:t>
            </a:r>
          </a:p>
        </p:txBody>
      </p:sp>
      <p:sp>
        <p:nvSpPr>
          <p:cNvPr id="30729" name="TextBox 12">
            <a:extLst>
              <a:ext uri="{FF2B5EF4-FFF2-40B4-BE49-F238E27FC236}">
                <a16:creationId xmlns:a16="http://schemas.microsoft.com/office/drawing/2014/main" id="{0F392007-902B-A349-B1A0-305D4820E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920" y="2752725"/>
            <a:ext cx="3867472" cy="1785104"/>
          </a:xfrm>
          <a:prstGeom prst="rect">
            <a:avLst/>
          </a:prstGeom>
          <a:solidFill>
            <a:srgbClr val="FEFFEA"/>
          </a:solidFill>
          <a:ln w="25400">
            <a:solidFill>
              <a:srgbClr val="055E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In matematica si dice che:</a:t>
            </a:r>
          </a:p>
          <a:p>
            <a:pPr marL="180975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L’asse y è un asse di simmetria del triangolo ABC.</a:t>
            </a:r>
          </a:p>
          <a:p>
            <a:pPr marL="9525" eaLnBrk="1" hangingPunct="1">
              <a:spcBef>
                <a:spcPct val="0"/>
              </a:spcBef>
              <a:buNone/>
            </a:pPr>
            <a:endParaRPr lang="it-IT" altLang="it-IT" sz="1000" b="1" dirty="0">
              <a:solidFill>
                <a:srgbClr val="0000FF"/>
              </a:solidFill>
              <a:latin typeface="Chalkboard" panose="03050602040202020205" pitchFamily="66" charset="77"/>
            </a:endParaRPr>
          </a:p>
          <a:p>
            <a:pPr marL="180975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Il triangolo ABC ha l’asse y come asse di simmetria.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2">
            <a:extLst>
              <a:ext uri="{FF2B5EF4-FFF2-40B4-BE49-F238E27FC236}">
                <a16:creationId xmlns:a16="http://schemas.microsoft.com/office/drawing/2014/main" id="{9815749A-817B-9241-B79B-D2AE942E9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1746" name="Rectangle 1034">
            <a:extLst>
              <a:ext uri="{FF2B5EF4-FFF2-40B4-BE49-F238E27FC236}">
                <a16:creationId xmlns:a16="http://schemas.microsoft.com/office/drawing/2014/main" id="{7FCF7B1E-2D86-A14F-B08E-69D321AED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1747" name="Footer Placeholder 6">
            <a:extLst>
              <a:ext uri="{FF2B5EF4-FFF2-40B4-BE49-F238E27FC236}">
                <a16:creationId xmlns:a16="http://schemas.microsoft.com/office/drawing/2014/main" id="{5BECF7D5-B6AE-9140-9802-EA777A7B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1748" name="Slide Number Placeholder 9">
            <a:extLst>
              <a:ext uri="{FF2B5EF4-FFF2-40B4-BE49-F238E27FC236}">
                <a16:creationId xmlns:a16="http://schemas.microsoft.com/office/drawing/2014/main" id="{7D4EFBD9-791F-E044-A9E7-D5EBD0A81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E3AB6A-D9D7-574D-B739-B31CBA7CB9E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400"/>
          </a:p>
        </p:txBody>
      </p:sp>
      <p:sp>
        <p:nvSpPr>
          <p:cNvPr id="31749" name="Title 10">
            <a:extLst>
              <a:ext uri="{FF2B5EF4-FFF2-40B4-BE49-F238E27FC236}">
                <a16:creationId xmlns:a16="http://schemas.microsoft.com/office/drawing/2014/main" id="{04C48A58-BD15-4348-880A-DD88B6D283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42888"/>
            <a:ext cx="7924800" cy="685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Assi di simmetria nei poligoni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pic>
        <p:nvPicPr>
          <p:cNvPr id="31750" name="Picture 15" descr="simmeria2.jpg">
            <a:extLst>
              <a:ext uri="{FF2B5EF4-FFF2-40B4-BE49-F238E27FC236}">
                <a16:creationId xmlns:a16="http://schemas.microsoft.com/office/drawing/2014/main" id="{0E895C13-6A21-6D4E-B0EF-7C9B09361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>
            <a:fillRect/>
          </a:stretch>
        </p:blipFill>
        <p:spPr bwMode="auto">
          <a:xfrm>
            <a:off x="990600" y="838200"/>
            <a:ext cx="6858000" cy="286385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16" descr="pentagono.jpg">
            <a:extLst>
              <a:ext uri="{FF2B5EF4-FFF2-40B4-BE49-F238E27FC236}">
                <a16:creationId xmlns:a16="http://schemas.microsoft.com/office/drawing/2014/main" id="{432B44F6-3AB9-DD4F-8811-0C33D020B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2686050" cy="244633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17" descr="assi_pari.png">
            <a:extLst>
              <a:ext uri="{FF2B5EF4-FFF2-40B4-BE49-F238E27FC236}">
                <a16:creationId xmlns:a16="http://schemas.microsoft.com/office/drawing/2014/main" id="{DBB9A3F8-3E85-3847-891B-79919205D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7" b="4204"/>
          <a:stretch>
            <a:fillRect/>
          </a:stretch>
        </p:blipFill>
        <p:spPr bwMode="auto">
          <a:xfrm>
            <a:off x="5410200" y="3810000"/>
            <a:ext cx="2882900" cy="2667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32">
            <a:extLst>
              <a:ext uri="{FF2B5EF4-FFF2-40B4-BE49-F238E27FC236}">
                <a16:creationId xmlns:a16="http://schemas.microsoft.com/office/drawing/2014/main" id="{46A9317D-9EFE-8D47-BB3C-239E2125C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2770" name="Rectangle 1034">
            <a:extLst>
              <a:ext uri="{FF2B5EF4-FFF2-40B4-BE49-F238E27FC236}">
                <a16:creationId xmlns:a16="http://schemas.microsoft.com/office/drawing/2014/main" id="{B4D46742-380F-D646-910A-580920762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2771" name="Footer Placeholder 6">
            <a:extLst>
              <a:ext uri="{FF2B5EF4-FFF2-40B4-BE49-F238E27FC236}">
                <a16:creationId xmlns:a16="http://schemas.microsoft.com/office/drawing/2014/main" id="{4B4F2DD6-CDCA-D34A-A7DC-B83A06E02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2772" name="Slide Number Placeholder 9">
            <a:extLst>
              <a:ext uri="{FF2B5EF4-FFF2-40B4-BE49-F238E27FC236}">
                <a16:creationId xmlns:a16="http://schemas.microsoft.com/office/drawing/2014/main" id="{8212546B-2126-FF4C-B680-314A6D82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C99EB4-BB53-8A43-B5A5-D9908D4FD6DC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400"/>
          </a:p>
        </p:txBody>
      </p:sp>
      <p:sp>
        <p:nvSpPr>
          <p:cNvPr id="32773" name="Title 10">
            <a:extLst>
              <a:ext uri="{FF2B5EF4-FFF2-40B4-BE49-F238E27FC236}">
                <a16:creationId xmlns:a16="http://schemas.microsoft.com/office/drawing/2014/main" id="{3B50DE32-9F79-6845-ABD7-CF3088A2C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04663"/>
            <a:ext cx="8686800" cy="520279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Assi di simmetria in natura e nell’arte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6F11C81-71DB-DC4B-8FFB-974826325BFA}"/>
              </a:ext>
            </a:extLst>
          </p:cNvPr>
          <p:cNvGrpSpPr/>
          <p:nvPr/>
        </p:nvGrpSpPr>
        <p:grpSpPr>
          <a:xfrm>
            <a:off x="466725" y="1052736"/>
            <a:ext cx="8362950" cy="5203825"/>
            <a:chOff x="533400" y="914400"/>
            <a:chExt cx="8362950" cy="5203825"/>
          </a:xfrm>
        </p:grpSpPr>
        <p:pic>
          <p:nvPicPr>
            <p:cNvPr id="32774" name="Picture 10" descr="farfallasimm.JPG">
              <a:extLst>
                <a:ext uri="{FF2B5EF4-FFF2-40B4-BE49-F238E27FC236}">
                  <a16:creationId xmlns:a16="http://schemas.microsoft.com/office/drawing/2014/main" id="{9A6143C2-547F-3E4B-8584-3386AF025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914400"/>
              <a:ext cx="2571750" cy="2640013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75" name="Picture 11" descr="archit1.JPG">
              <a:extLst>
                <a:ext uri="{FF2B5EF4-FFF2-40B4-BE49-F238E27FC236}">
                  <a16:creationId xmlns:a16="http://schemas.microsoft.com/office/drawing/2014/main" id="{BB74FC50-B36E-1C47-B497-16CF94CAD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6" b="17656"/>
            <a:stretch>
              <a:fillRect/>
            </a:stretch>
          </p:blipFill>
          <p:spPr bwMode="auto">
            <a:xfrm>
              <a:off x="3429000" y="914400"/>
              <a:ext cx="2571750" cy="266700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76" name="Picture 12" descr="archit2.JPG">
              <a:extLst>
                <a:ext uri="{FF2B5EF4-FFF2-40B4-BE49-F238E27FC236}">
                  <a16:creationId xmlns:a16="http://schemas.microsoft.com/office/drawing/2014/main" id="{3EA50550-2E4A-5C4F-A6C4-A1FC88E75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16666"/>
            <a:stretch>
              <a:fillRect/>
            </a:stretch>
          </p:blipFill>
          <p:spPr bwMode="auto">
            <a:xfrm>
              <a:off x="6324600" y="914400"/>
              <a:ext cx="2571750" cy="266700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77" name="Picture 13" descr="arte3.jpg">
              <a:extLst>
                <a:ext uri="{FF2B5EF4-FFF2-40B4-BE49-F238E27FC236}">
                  <a16:creationId xmlns:a16="http://schemas.microsoft.com/office/drawing/2014/main" id="{598887A8-7069-5347-96BA-A87ACC114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810000"/>
              <a:ext cx="5932488" cy="230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32">
            <a:extLst>
              <a:ext uri="{FF2B5EF4-FFF2-40B4-BE49-F238E27FC236}">
                <a16:creationId xmlns:a16="http://schemas.microsoft.com/office/drawing/2014/main" id="{D5364E72-1C23-0240-AF6D-DCAD0F282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794" name="Rectangle 1034">
            <a:extLst>
              <a:ext uri="{FF2B5EF4-FFF2-40B4-BE49-F238E27FC236}">
                <a16:creationId xmlns:a16="http://schemas.microsoft.com/office/drawing/2014/main" id="{4B681ADA-92DC-6C4E-8509-68D34A8A2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795" name="Footer Placeholder 6">
            <a:extLst>
              <a:ext uri="{FF2B5EF4-FFF2-40B4-BE49-F238E27FC236}">
                <a16:creationId xmlns:a16="http://schemas.microsoft.com/office/drawing/2014/main" id="{2E76F9CC-167B-3548-8EA9-9D711360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24544" y="6482104"/>
            <a:ext cx="233637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33796" name="Slide Number Placeholder 9">
            <a:extLst>
              <a:ext uri="{FF2B5EF4-FFF2-40B4-BE49-F238E27FC236}">
                <a16:creationId xmlns:a16="http://schemas.microsoft.com/office/drawing/2014/main" id="{B7E627E1-EAFF-7A48-948D-A5DC4C45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34B8DC-EC2C-7D42-86E0-34F210F0FED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400"/>
          </a:p>
        </p:txBody>
      </p:sp>
      <p:sp>
        <p:nvSpPr>
          <p:cNvPr id="33797" name="Title 10">
            <a:extLst>
              <a:ext uri="{FF2B5EF4-FFF2-40B4-BE49-F238E27FC236}">
                <a16:creationId xmlns:a16="http://schemas.microsoft.com/office/drawing/2014/main" id="{F8C20A55-1911-5B4B-AD76-66F234F46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60463"/>
            <a:ext cx="9144000" cy="557598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Trasformare una parabola con una simmetria</a:t>
            </a:r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 </a:t>
            </a:r>
            <a:br>
              <a:rPr lang="it-IT" altLang="it-IT" sz="3200" b="1" dirty="0"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</a:br>
            <a:endParaRPr lang="it-IT" altLang="it-IT" sz="3200" b="1" dirty="0">
              <a:latin typeface="Arial Narrow" panose="020B0604020202020204" pitchFamily="34" charset="0"/>
              <a:ea typeface="ＭＳ Ｐゴシック" panose="020B0600070205080204" pitchFamily="34" charset="-128"/>
              <a:cs typeface="Arial Narrow" panose="020B0604020202020204" pitchFamily="34" charset="0"/>
            </a:endParaRPr>
          </a:p>
        </p:txBody>
      </p:sp>
      <p:sp>
        <p:nvSpPr>
          <p:cNvPr id="33798" name="TextBox 8">
            <a:extLst>
              <a:ext uri="{FF2B5EF4-FFF2-40B4-BE49-F238E27FC236}">
                <a16:creationId xmlns:a16="http://schemas.microsoft.com/office/drawing/2014/main" id="{A05B5235-DD32-054C-A859-CA7105060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5281775"/>
            <a:ext cx="6624736" cy="1200329"/>
          </a:xfrm>
          <a:prstGeom prst="rect">
            <a:avLst/>
          </a:prstGeom>
          <a:solidFill>
            <a:srgbClr val="FEFFEA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/>
              <a:t>Con il ribaltamento attorno all’asse delle </a:t>
            </a:r>
            <a:r>
              <a:rPr lang="it-IT" altLang="it-IT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1800" b="1" dirty="0"/>
              <a:t>: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800" b="1" dirty="0"/>
              <a:t>la curva si sovrappone a se stessa;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800" b="1" dirty="0"/>
              <a:t>il punto A diventa il suo simmetrico </a:t>
            </a:r>
            <a:r>
              <a:rPr lang="it-IT" altLang="it-IT" sz="1800" b="1" dirty="0">
                <a:solidFill>
                  <a:srgbClr val="055EF0"/>
                </a:solidFill>
              </a:rPr>
              <a:t>A’ </a:t>
            </a:r>
            <a:r>
              <a:rPr lang="it-IT" altLang="it-IT" sz="1800" b="1" dirty="0"/>
              <a:t>rispetto all’asse </a:t>
            </a:r>
            <a:r>
              <a:rPr lang="it-IT" altLang="it-IT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1800" b="1" dirty="0"/>
              <a:t>;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800" b="1" dirty="0"/>
              <a:t>l’asse delle </a:t>
            </a:r>
            <a:r>
              <a:rPr lang="it-IT" altLang="it-IT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1800" b="1" dirty="0"/>
              <a:t> resta fisso.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85A3AA-AC48-E941-AA66-FA9158CC4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6" b="704"/>
          <a:stretch/>
        </p:blipFill>
        <p:spPr>
          <a:xfrm>
            <a:off x="2011831" y="758543"/>
            <a:ext cx="5587031" cy="43736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32">
            <a:extLst>
              <a:ext uri="{FF2B5EF4-FFF2-40B4-BE49-F238E27FC236}">
                <a16:creationId xmlns:a16="http://schemas.microsoft.com/office/drawing/2014/main" id="{E740A382-461B-3743-8EE6-062D2F946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4818" name="Rectangle 1034">
            <a:extLst>
              <a:ext uri="{FF2B5EF4-FFF2-40B4-BE49-F238E27FC236}">
                <a16:creationId xmlns:a16="http://schemas.microsoft.com/office/drawing/2014/main" id="{1D052D28-92A1-9941-88DD-83D3D27C6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4819" name="Footer Placeholder 6">
            <a:extLst>
              <a:ext uri="{FF2B5EF4-FFF2-40B4-BE49-F238E27FC236}">
                <a16:creationId xmlns:a16="http://schemas.microsoft.com/office/drawing/2014/main" id="{43A344FC-765A-894E-B775-FF17D93D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4820" name="Slide Number Placeholder 9">
            <a:extLst>
              <a:ext uri="{FF2B5EF4-FFF2-40B4-BE49-F238E27FC236}">
                <a16:creationId xmlns:a16="http://schemas.microsoft.com/office/drawing/2014/main" id="{4FC90B14-1467-4D46-B70A-A7B75E92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4E2CC2-CB7B-5947-AD0E-775D5954DB08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400"/>
          </a:p>
        </p:txBody>
      </p:sp>
      <p:sp>
        <p:nvSpPr>
          <p:cNvPr id="34821" name="Title 10">
            <a:extLst>
              <a:ext uri="{FF2B5EF4-FFF2-40B4-BE49-F238E27FC236}">
                <a16:creationId xmlns:a16="http://schemas.microsoft.com/office/drawing/2014/main" id="{0B9F0EAF-A414-3A4A-B912-61DE437B2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4260" y="417019"/>
            <a:ext cx="9252520" cy="532945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Parabola con l’asse y come asse di simmetria </a:t>
            </a:r>
            <a:br>
              <a:rPr lang="it-IT" altLang="it-IT" sz="3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34822" name="TextBox 11">
            <a:extLst>
              <a:ext uri="{FF2B5EF4-FFF2-40B4-BE49-F238E27FC236}">
                <a16:creationId xmlns:a16="http://schemas.microsoft.com/office/drawing/2014/main" id="{4C48746C-DE47-224E-B845-85C9D1AF4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295400"/>
            <a:ext cx="4608513" cy="1016000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Con il ribaltamento attorno all’asse delle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000" b="1" dirty="0">
                <a:latin typeface="Arial Narrow" panose="020B060402020202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000" b="1" dirty="0">
                <a:latin typeface="Arial Narrow" panose="020B0604020202020204" pitchFamily="34" charset="0"/>
              </a:rPr>
              <a:t> la parabola si sovrappone a se stessa;</a:t>
            </a:r>
            <a:br>
              <a:rPr lang="it-IT" altLang="it-IT" sz="2000" b="1" dirty="0">
                <a:latin typeface="Arial Narrow" panose="020B0604020202020204" pitchFamily="34" charset="0"/>
              </a:rPr>
            </a:br>
            <a:r>
              <a:rPr lang="it-IT" altLang="it-IT" sz="2000" b="1" dirty="0">
                <a:latin typeface="Arial Narrow" panose="020B0604020202020204" pitchFamily="34" charset="0"/>
              </a:rPr>
              <a:t>- l’asse delle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000" b="1" dirty="0">
                <a:latin typeface="Arial Narrow" panose="020B0604020202020204" pitchFamily="34" charset="0"/>
              </a:rPr>
              <a:t> resta fisso.</a:t>
            </a:r>
          </a:p>
        </p:txBody>
      </p:sp>
      <p:sp>
        <p:nvSpPr>
          <p:cNvPr id="34823" name="TextBox 12">
            <a:extLst>
              <a:ext uri="{FF2B5EF4-FFF2-40B4-BE49-F238E27FC236}">
                <a16:creationId xmlns:a16="http://schemas.microsoft.com/office/drawing/2014/main" id="{DE897FBE-A2EB-F740-830B-CC7F31FD5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792651"/>
            <a:ext cx="3657600" cy="1015663"/>
          </a:xfrm>
          <a:prstGeom prst="rect">
            <a:avLst/>
          </a:prstGeom>
          <a:solidFill>
            <a:srgbClr val="FEFFEA"/>
          </a:solidFill>
          <a:ln w="25400">
            <a:solidFill>
              <a:srgbClr val="055E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In matematica si dice che:</a:t>
            </a:r>
          </a:p>
          <a:p>
            <a:pPr marL="9525" eaLnBrk="1" hangingPunct="1"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la parabola ha l’asse y come asse di simmetria.</a:t>
            </a:r>
          </a:p>
        </p:txBody>
      </p:sp>
      <p:pic>
        <p:nvPicPr>
          <p:cNvPr id="34824" name="Picture 13" descr="Simm1_Presenta1h.jpg">
            <a:extLst>
              <a:ext uri="{FF2B5EF4-FFF2-40B4-BE49-F238E27FC236}">
                <a16:creationId xmlns:a16="http://schemas.microsoft.com/office/drawing/2014/main" id="{A107DE14-D30B-BD4C-8BEB-510119506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8651"/>
            <a:ext cx="2605088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4" descr="Simm1_Presenta1i.jpg">
            <a:extLst>
              <a:ext uri="{FF2B5EF4-FFF2-40B4-BE49-F238E27FC236}">
                <a16:creationId xmlns:a16="http://schemas.microsoft.com/office/drawing/2014/main" id="{94A302AC-D13C-C34E-BC44-F1D0A3E8D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792651"/>
            <a:ext cx="259556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900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32">
            <a:extLst>
              <a:ext uri="{FF2B5EF4-FFF2-40B4-BE49-F238E27FC236}">
                <a16:creationId xmlns:a16="http://schemas.microsoft.com/office/drawing/2014/main" id="{DCD06A25-FEEA-9749-AED9-5F64C889B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5842" name="Rectangle 1034">
            <a:extLst>
              <a:ext uri="{FF2B5EF4-FFF2-40B4-BE49-F238E27FC236}">
                <a16:creationId xmlns:a16="http://schemas.microsoft.com/office/drawing/2014/main" id="{FA9E93FD-7BE6-694A-A66F-DAA8C138A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5843" name="Footer Placeholder 6">
            <a:extLst>
              <a:ext uri="{FF2B5EF4-FFF2-40B4-BE49-F238E27FC236}">
                <a16:creationId xmlns:a16="http://schemas.microsoft.com/office/drawing/2014/main" id="{A57E1075-695D-AA49-9138-BE629854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5844" name="Slide Number Placeholder 9">
            <a:extLst>
              <a:ext uri="{FF2B5EF4-FFF2-40B4-BE49-F238E27FC236}">
                <a16:creationId xmlns:a16="http://schemas.microsoft.com/office/drawing/2014/main" id="{119013EC-354E-5944-A246-776ECE124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27862F-A3F5-7840-9310-8906ADB6B4A1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400"/>
          </a:p>
        </p:txBody>
      </p:sp>
      <p:sp>
        <p:nvSpPr>
          <p:cNvPr id="35845" name="Title 10">
            <a:extLst>
              <a:ext uri="{FF2B5EF4-FFF2-40B4-BE49-F238E27FC236}">
                <a16:creationId xmlns:a16="http://schemas.microsoft.com/office/drawing/2014/main" id="{A79645DE-58A7-EB4E-A0C1-FC5855BF42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35749"/>
            <a:ext cx="7924800" cy="6858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Curve simmetriche, funzioni e formule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35846" name="TextBox 13">
            <a:extLst>
              <a:ext uri="{FF2B5EF4-FFF2-40B4-BE49-F238E27FC236}">
                <a16:creationId xmlns:a16="http://schemas.microsoft.com/office/drawing/2014/main" id="{CC881025-4916-2843-8D47-686C74D3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421549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/>
              <a:t>‘</a:t>
            </a:r>
            <a:r>
              <a:rPr lang="it-IT" altLang="it-IT" sz="2400" b="1" dirty="0"/>
              <a:t>Dimentichiamo’ la trasformazione eseguita e gli apici nelle lettere per esaminare le curve nel piano </a:t>
            </a:r>
            <a:r>
              <a:rPr lang="it-IT" altLang="it-IT" sz="2400" b="1" i="1" dirty="0" err="1"/>
              <a:t>Oxy</a:t>
            </a:r>
            <a:r>
              <a:rPr lang="it-IT" altLang="it-IT" sz="2400" b="1" i="1" dirty="0"/>
              <a:t>.</a:t>
            </a:r>
            <a:r>
              <a:rPr lang="it-IT" altLang="it-IT" sz="2400" b="1" dirty="0"/>
              <a:t> </a:t>
            </a:r>
          </a:p>
        </p:txBody>
      </p:sp>
      <p:pic>
        <p:nvPicPr>
          <p:cNvPr id="35847" name="Picture 14" descr="Immagine 10.png">
            <a:extLst>
              <a:ext uri="{FF2B5EF4-FFF2-40B4-BE49-F238E27FC236}">
                <a16:creationId xmlns:a16="http://schemas.microsoft.com/office/drawing/2014/main" id="{06B085A0-BEE1-5D46-A974-18123453B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99"/>
          <a:stretch/>
        </p:blipFill>
        <p:spPr bwMode="auto">
          <a:xfrm>
            <a:off x="219074" y="2292447"/>
            <a:ext cx="8601397" cy="289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236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82A19804-A847-4C47-BB09-E446C294A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764" y="692696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primo video per esplorare il tema</a:t>
            </a:r>
          </a:p>
        </p:txBody>
      </p:sp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52F5A7E9-A9A8-4F49-84B3-69BC0489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B0F289-13C1-BE4B-9E3C-F0A6DFAF3193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/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ADF42836-CD60-7448-A796-1AA2BC36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C058A970-6759-B947-BF62-BB5981D8D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916832"/>
            <a:ext cx="8363272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Simmetria: un tema vasto che porta verso l’arte, la fisica, la biologia, … </a:t>
            </a:r>
            <a:endParaRPr lang="it-IT" altLang="it-IT" sz="28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Ecco un video per fissare l’attenzione su alcuni punti importanti anche per la matematica.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32">
            <a:extLst>
              <a:ext uri="{FF2B5EF4-FFF2-40B4-BE49-F238E27FC236}">
                <a16:creationId xmlns:a16="http://schemas.microsoft.com/office/drawing/2014/main" id="{D5364E72-1C23-0240-AF6D-DCAD0F282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794" name="Rectangle 1034">
            <a:extLst>
              <a:ext uri="{FF2B5EF4-FFF2-40B4-BE49-F238E27FC236}">
                <a16:creationId xmlns:a16="http://schemas.microsoft.com/office/drawing/2014/main" id="{4B681ADA-92DC-6C4E-8509-68D34A8A2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795" name="Footer Placeholder 6">
            <a:extLst>
              <a:ext uri="{FF2B5EF4-FFF2-40B4-BE49-F238E27FC236}">
                <a16:creationId xmlns:a16="http://schemas.microsoft.com/office/drawing/2014/main" id="{2E76F9CC-167B-3548-8EA9-9D711360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233637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33796" name="Slide Number Placeholder 9">
            <a:extLst>
              <a:ext uri="{FF2B5EF4-FFF2-40B4-BE49-F238E27FC236}">
                <a16:creationId xmlns:a16="http://schemas.microsoft.com/office/drawing/2014/main" id="{B7E627E1-EAFF-7A48-948D-A5DC4C45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34B8DC-EC2C-7D42-86E0-34F210F0FED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400"/>
          </a:p>
        </p:txBody>
      </p:sp>
      <p:sp>
        <p:nvSpPr>
          <p:cNvPr id="33797" name="Title 10">
            <a:extLst>
              <a:ext uri="{FF2B5EF4-FFF2-40B4-BE49-F238E27FC236}">
                <a16:creationId xmlns:a16="http://schemas.microsoft.com/office/drawing/2014/main" id="{F8C20A55-1911-5B4B-AD76-66F234F46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380615"/>
            <a:ext cx="7704856" cy="557598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Geometria analitica e algebra</a:t>
            </a:r>
            <a:endParaRPr lang="it-IT" altLang="it-IT" sz="3200" b="1" dirty="0">
              <a:latin typeface="Arial Narrow" panose="020B0604020202020204" pitchFamily="34" charset="0"/>
              <a:ea typeface="ＭＳ Ｐゴシック" panose="020B0600070205080204" pitchFamily="34" charset="-128"/>
              <a:cs typeface="Arial Narrow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5318EA-7475-AB4D-B0F2-5D3DBDF8C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561" y="1150141"/>
            <a:ext cx="3865365" cy="1205085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640DD215-3A9F-924D-B3EC-C7FEB1B7419A}"/>
              </a:ext>
            </a:extLst>
          </p:cNvPr>
          <p:cNvGrpSpPr/>
          <p:nvPr/>
        </p:nvGrpSpPr>
        <p:grpSpPr>
          <a:xfrm>
            <a:off x="503679" y="3645465"/>
            <a:ext cx="8390025" cy="2653586"/>
            <a:chOff x="539552" y="3151678"/>
            <a:chExt cx="8390025" cy="265358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B691E90-1457-2444-98AA-873B3F9F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3481718"/>
              <a:ext cx="2523797" cy="616276"/>
            </a:xfrm>
            <a:prstGeom prst="rect">
              <a:avLst/>
            </a:prstGeom>
            <a:ln w="31750">
              <a:solidFill>
                <a:srgbClr val="055EF0"/>
              </a:solidFill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F15F5370-43AD-7E4E-9010-AF1188E4A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879" b="5834"/>
            <a:stretch/>
          </p:blipFill>
          <p:spPr>
            <a:xfrm>
              <a:off x="3887677" y="3151678"/>
              <a:ext cx="5041900" cy="975508"/>
            </a:xfrm>
            <a:prstGeom prst="rect">
              <a:avLst/>
            </a:prstGeom>
            <a:ln w="31750">
              <a:solidFill>
                <a:srgbClr val="107768"/>
              </a:solidFill>
            </a:ln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4CB69FA-6F32-524C-B1F2-EDF8C9B46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4107"/>
            <a:stretch/>
          </p:blipFill>
          <p:spPr>
            <a:xfrm>
              <a:off x="2518641" y="5157192"/>
              <a:ext cx="3637536" cy="648072"/>
            </a:xfrm>
            <a:prstGeom prst="rect">
              <a:avLst/>
            </a:prstGeom>
            <a:ln w="31750">
              <a:solidFill>
                <a:srgbClr val="FFC000"/>
              </a:solidFill>
            </a:ln>
          </p:spPr>
        </p:pic>
        <p:cxnSp>
          <p:nvCxnSpPr>
            <p:cNvPr id="12" name="Connettore 1 11">
              <a:extLst>
                <a:ext uri="{FF2B5EF4-FFF2-40B4-BE49-F238E27FC236}">
                  <a16:creationId xmlns:a16="http://schemas.microsoft.com/office/drawing/2014/main" id="{ABF84B42-F808-EA44-A845-222BB53CB0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4048" y="4127186"/>
              <a:ext cx="2015164" cy="1030006"/>
            </a:xfrm>
            <a:prstGeom prst="line">
              <a:avLst/>
            </a:prstGeom>
            <a:ln>
              <a:solidFill>
                <a:srgbClr val="1077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674C29C9-2206-124C-8AD3-D8D4AB635EFA}"/>
                </a:ext>
              </a:extLst>
            </p:cNvPr>
            <p:cNvCxnSpPr>
              <a:cxnSpLocks/>
            </p:cNvCxnSpPr>
            <p:nvPr/>
          </p:nvCxnSpPr>
          <p:spPr>
            <a:xfrm>
              <a:off x="1999507" y="4115744"/>
              <a:ext cx="1888170" cy="1041448"/>
            </a:xfrm>
            <a:prstGeom prst="line">
              <a:avLst/>
            </a:prstGeom>
            <a:ln>
              <a:solidFill>
                <a:srgbClr val="055EF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1A1449E0-5651-E546-ACFE-2B4AFE7D4CE2}"/>
              </a:ext>
            </a:extLst>
          </p:cNvPr>
          <p:cNvCxnSpPr>
            <a:cxnSpLocks/>
          </p:cNvCxnSpPr>
          <p:nvPr/>
        </p:nvCxnSpPr>
        <p:spPr>
          <a:xfrm flipV="1">
            <a:off x="0" y="2686242"/>
            <a:ext cx="8964488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EEAD974-27B6-D648-A04F-25062BDD804A}"/>
              </a:ext>
            </a:extLst>
          </p:cNvPr>
          <p:cNvSpPr txBox="1"/>
          <p:nvPr/>
        </p:nvSpPr>
        <p:spPr>
          <a:xfrm>
            <a:off x="3447248" y="2789095"/>
            <a:ext cx="1455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55EF0"/>
                </a:solidFill>
              </a:rPr>
              <a:t>Algebra</a:t>
            </a:r>
          </a:p>
        </p:txBody>
      </p:sp>
    </p:spTree>
    <p:extLst>
      <p:ext uri="{BB962C8B-B14F-4D97-AF65-F5344CB8AC3E}">
        <p14:creationId xmlns:p14="http://schemas.microsoft.com/office/powerpoint/2010/main" val="971937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32">
            <a:extLst>
              <a:ext uri="{FF2B5EF4-FFF2-40B4-BE49-F238E27FC236}">
                <a16:creationId xmlns:a16="http://schemas.microsoft.com/office/drawing/2014/main" id="{D5364E72-1C23-0240-AF6D-DCAD0F282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794" name="Rectangle 1034">
            <a:extLst>
              <a:ext uri="{FF2B5EF4-FFF2-40B4-BE49-F238E27FC236}">
                <a16:creationId xmlns:a16="http://schemas.microsoft.com/office/drawing/2014/main" id="{4B681ADA-92DC-6C4E-8509-68D34A8A2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795" name="Footer Placeholder 6">
            <a:extLst>
              <a:ext uri="{FF2B5EF4-FFF2-40B4-BE49-F238E27FC236}">
                <a16:creationId xmlns:a16="http://schemas.microsoft.com/office/drawing/2014/main" id="{2E76F9CC-167B-3548-8EA9-9D711360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233637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33796" name="Slide Number Placeholder 9">
            <a:extLst>
              <a:ext uri="{FF2B5EF4-FFF2-40B4-BE49-F238E27FC236}">
                <a16:creationId xmlns:a16="http://schemas.microsoft.com/office/drawing/2014/main" id="{B7E627E1-EAFF-7A48-948D-A5DC4C45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34B8DC-EC2C-7D42-86E0-34F210F0FED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400"/>
          </a:p>
        </p:txBody>
      </p:sp>
      <p:sp>
        <p:nvSpPr>
          <p:cNvPr id="33797" name="Title 10">
            <a:extLst>
              <a:ext uri="{FF2B5EF4-FFF2-40B4-BE49-F238E27FC236}">
                <a16:creationId xmlns:a16="http://schemas.microsoft.com/office/drawing/2014/main" id="{F8C20A55-1911-5B4B-AD76-66F234F46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380615"/>
            <a:ext cx="7704856" cy="557598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Geometria analitica e algebra</a:t>
            </a:r>
            <a:endParaRPr lang="it-IT" altLang="it-IT" sz="3200" b="1" dirty="0">
              <a:latin typeface="Arial Narrow" panose="020B0604020202020204" pitchFamily="34" charset="0"/>
              <a:ea typeface="ＭＳ Ｐゴシック" panose="020B0600070205080204" pitchFamily="34" charset="-128"/>
              <a:cs typeface="Arial Narrow" panose="020B0604020202020204" pitchFamily="34" charset="0"/>
            </a:endParaRP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A1349F86-9679-3042-9C12-AF24D8F106FE}"/>
              </a:ext>
            </a:extLst>
          </p:cNvPr>
          <p:cNvGrpSpPr/>
          <p:nvPr/>
        </p:nvGrpSpPr>
        <p:grpSpPr>
          <a:xfrm>
            <a:off x="173157" y="1489112"/>
            <a:ext cx="8797686" cy="4525549"/>
            <a:chOff x="173157" y="1489112"/>
            <a:chExt cx="8797686" cy="4525549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7562C7B-7125-B240-8DE7-7B08DF323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182" y="1501812"/>
              <a:ext cx="2590800" cy="571500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5638274-3053-0040-BBCE-1D3DC8EC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189" y="1489112"/>
              <a:ext cx="2743200" cy="584200"/>
            </a:xfrm>
            <a:prstGeom prst="rect">
              <a:avLst/>
            </a:prstGeom>
          </p:spPr>
        </p:pic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2022DE8D-5E79-4F4E-9A24-C109FF79D06E}"/>
                </a:ext>
              </a:extLst>
            </p:cNvPr>
            <p:cNvGrpSpPr/>
            <p:nvPr/>
          </p:nvGrpSpPr>
          <p:grpSpPr>
            <a:xfrm>
              <a:off x="173157" y="2636912"/>
              <a:ext cx="8797686" cy="3377749"/>
              <a:chOff x="164675" y="2118311"/>
              <a:chExt cx="8797686" cy="3377749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DD3B71D0-34C4-8C41-9316-54C79170E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675" y="2485577"/>
                <a:ext cx="2171700" cy="1003300"/>
              </a:xfrm>
              <a:prstGeom prst="rect">
                <a:avLst/>
              </a:prstGeom>
              <a:ln w="28575">
                <a:solidFill>
                  <a:srgbClr val="055EF0"/>
                </a:solidFill>
              </a:ln>
            </p:spPr>
          </p:pic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3E94EAC8-7280-D14C-901E-398089065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30"/>
              <a:stretch/>
            </p:blipFill>
            <p:spPr>
              <a:xfrm>
                <a:off x="2460946" y="2635527"/>
                <a:ext cx="2447563" cy="728988"/>
              </a:xfrm>
              <a:prstGeom prst="rect">
                <a:avLst/>
              </a:prstGeom>
              <a:ln w="28575">
                <a:solidFill>
                  <a:srgbClr val="FFC000"/>
                </a:solidFill>
              </a:ln>
            </p:spPr>
          </p:pic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8B0316A9-5BA5-6048-811E-46F43A29F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90148" y="2118311"/>
                <a:ext cx="3872213" cy="1737831"/>
              </a:xfrm>
              <a:prstGeom prst="rect">
                <a:avLst/>
              </a:prstGeom>
              <a:ln w="28575">
                <a:solidFill>
                  <a:srgbClr val="107768"/>
                </a:solidFill>
              </a:ln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8398A0F9-8C20-314E-B9B4-76732170A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97100" y="4518160"/>
                <a:ext cx="4356100" cy="977900"/>
              </a:xfrm>
              <a:prstGeom prst="rect">
                <a:avLst/>
              </a:prstGeom>
            </p:spPr>
          </p:pic>
          <p:cxnSp>
            <p:nvCxnSpPr>
              <p:cNvPr id="34" name="Connettore 1 33">
                <a:extLst>
                  <a:ext uri="{FF2B5EF4-FFF2-40B4-BE49-F238E27FC236}">
                    <a16:creationId xmlns:a16="http://schemas.microsoft.com/office/drawing/2014/main" id="{F7AC6148-1EC4-BE46-9917-5CC88AAA0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052" y="3488877"/>
                <a:ext cx="1118048" cy="1060313"/>
              </a:xfrm>
              <a:prstGeom prst="line">
                <a:avLst/>
              </a:prstGeom>
              <a:ln>
                <a:solidFill>
                  <a:srgbClr val="055EF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1 35">
                <a:extLst>
                  <a:ext uri="{FF2B5EF4-FFF2-40B4-BE49-F238E27FC236}">
                    <a16:creationId xmlns:a16="http://schemas.microsoft.com/office/drawing/2014/main" id="{4F504B59-E953-6C45-B8B3-CFDD7F205C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3200" y="3902808"/>
                <a:ext cx="1066800" cy="646382"/>
              </a:xfrm>
              <a:prstGeom prst="line">
                <a:avLst/>
              </a:prstGeom>
              <a:ln>
                <a:solidFill>
                  <a:srgbClr val="10776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01521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032">
            <a:extLst>
              <a:ext uri="{FF2B5EF4-FFF2-40B4-BE49-F238E27FC236}">
                <a16:creationId xmlns:a16="http://schemas.microsoft.com/office/drawing/2014/main" id="{77C40964-8413-554D-A50C-187065411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6866" name="Rectangle 1034">
            <a:extLst>
              <a:ext uri="{FF2B5EF4-FFF2-40B4-BE49-F238E27FC236}">
                <a16:creationId xmlns:a16="http://schemas.microsoft.com/office/drawing/2014/main" id="{BB979237-CBD4-6C46-942B-7AE6019D9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6867" name="Footer Placeholder 6">
            <a:extLst>
              <a:ext uri="{FF2B5EF4-FFF2-40B4-BE49-F238E27FC236}">
                <a16:creationId xmlns:a16="http://schemas.microsoft.com/office/drawing/2014/main" id="{DABD5367-8207-C146-BD49-8A6940C1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6868" name="Slide Number Placeholder 9">
            <a:extLst>
              <a:ext uri="{FF2B5EF4-FFF2-40B4-BE49-F238E27FC236}">
                <a16:creationId xmlns:a16="http://schemas.microsoft.com/office/drawing/2014/main" id="{76D07AAC-0F11-3241-B946-1A2A9B35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4E53D5-5AC6-7343-8C47-9D4987440CF0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400"/>
          </a:p>
        </p:txBody>
      </p:sp>
      <p:sp>
        <p:nvSpPr>
          <p:cNvPr id="36869" name="Title 10">
            <a:extLst>
              <a:ext uri="{FF2B5EF4-FFF2-40B4-BE49-F238E27FC236}">
                <a16:creationId xmlns:a16="http://schemas.microsoft.com/office/drawing/2014/main" id="{603177C2-AFDB-EC47-8BC0-EE778F7AE9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696" y="854407"/>
            <a:ext cx="7787208" cy="685800"/>
          </a:xfrm>
        </p:spPr>
        <p:txBody>
          <a:bodyPr/>
          <a:lstStyle/>
          <a:p>
            <a:r>
              <a:rPr lang="it-IT" altLang="it-IT" sz="3200" dirty="0">
                <a:solidFill>
                  <a:srgbClr val="FF000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Linguaggio matematico: funzioni pari</a:t>
            </a: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pic>
        <p:nvPicPr>
          <p:cNvPr id="36870" name="Picture 9" descr="Immagine 1.png">
            <a:extLst>
              <a:ext uri="{FF2B5EF4-FFF2-40B4-BE49-F238E27FC236}">
                <a16:creationId xmlns:a16="http://schemas.microsoft.com/office/drawing/2014/main" id="{A255618B-959F-B347-B03B-75D9A035A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73"/>
          <a:stretch/>
        </p:blipFill>
        <p:spPr bwMode="auto">
          <a:xfrm>
            <a:off x="251520" y="2111374"/>
            <a:ext cx="6209605" cy="283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Box 10">
            <a:extLst>
              <a:ext uri="{FF2B5EF4-FFF2-40B4-BE49-F238E27FC236}">
                <a16:creationId xmlns:a16="http://schemas.microsoft.com/office/drawing/2014/main" id="{689D7CB5-5117-CC4C-A9D3-7041EBD5E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468" y="2492896"/>
            <a:ext cx="2895600" cy="830997"/>
          </a:xfrm>
          <a:prstGeom prst="rect">
            <a:avLst/>
          </a:prstGeom>
          <a:solidFill>
            <a:srgbClr val="FEFFEA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FF"/>
                </a:solidFill>
                <a:latin typeface="Chalkboard" panose="03050602040202020205" pitchFamily="66" charset="77"/>
              </a:rPr>
              <a:t>Curva</a:t>
            </a:r>
            <a:r>
              <a:rPr lang="it-IT" altLang="it-IT" sz="2400" b="1" dirty="0">
                <a:latin typeface="Chalkboard" panose="03050602040202020205" pitchFamily="66" charset="77"/>
              </a:rPr>
              <a:t> simmetrica rispetto all’asse </a:t>
            </a:r>
            <a:r>
              <a:rPr lang="it-IT" altLang="it-IT" sz="2400" b="1" i="1" dirty="0">
                <a:latin typeface="Chalkboard" panose="03050602040202020205" pitchFamily="66" charset="77"/>
              </a:rPr>
              <a:t>y</a:t>
            </a:r>
          </a:p>
        </p:txBody>
      </p:sp>
      <p:sp>
        <p:nvSpPr>
          <p:cNvPr id="36872" name="TextBox 11">
            <a:extLst>
              <a:ext uri="{FF2B5EF4-FFF2-40B4-BE49-F238E27FC236}">
                <a16:creationId xmlns:a16="http://schemas.microsoft.com/office/drawing/2014/main" id="{762A4AE2-567F-C648-833C-70A7F51B6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897" y="4453270"/>
            <a:ext cx="2317750" cy="461963"/>
          </a:xfrm>
          <a:prstGeom prst="rect">
            <a:avLst/>
          </a:prstGeom>
          <a:solidFill>
            <a:srgbClr val="FEFFEA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FF"/>
                </a:solidFill>
                <a:latin typeface="Chalkboard" panose="03050602040202020205" pitchFamily="66" charset="77"/>
              </a:rPr>
              <a:t>Funzione pari</a:t>
            </a:r>
            <a:endParaRPr lang="it-IT" altLang="it-IT" sz="2400" b="1" i="1">
              <a:latin typeface="Chalkboard" panose="03050602040202020205" pitchFamily="66" charset="77"/>
            </a:endParaRPr>
          </a:p>
        </p:txBody>
      </p:sp>
      <p:sp>
        <p:nvSpPr>
          <p:cNvPr id="36873" name="TextBox 15">
            <a:extLst>
              <a:ext uri="{FF2B5EF4-FFF2-40B4-BE49-F238E27FC236}">
                <a16:creationId xmlns:a16="http://schemas.microsoft.com/office/drawing/2014/main" id="{FA0BD8F2-E7D1-3747-9B13-2A3BF4E56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56" y="5225105"/>
            <a:ext cx="6934200" cy="830263"/>
          </a:xfrm>
          <a:prstGeom prst="rect">
            <a:avLst/>
          </a:prstGeom>
          <a:solidFill>
            <a:srgbClr val="FEFFEA"/>
          </a:solidFill>
          <a:ln w="3175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Il nome </a:t>
            </a:r>
            <a:r>
              <a:rPr lang="it-IT" altLang="it-IT" sz="2400" b="1" i="1"/>
              <a:t>‘funzione pari</a:t>
            </a:r>
            <a:r>
              <a:rPr lang="it-IT" altLang="it-IT" sz="2400" b="1"/>
              <a:t>’ è legato al fatto che </a:t>
            </a:r>
            <a:r>
              <a:rPr lang="it-IT" altLang="it-IT" sz="2400" b="1" i="1"/>
              <a:t>x</a:t>
            </a:r>
            <a:r>
              <a:rPr lang="it-IT" altLang="it-IT" sz="2400" b="1" baseline="30000">
                <a:solidFill>
                  <a:srgbClr val="FF0000"/>
                </a:solidFill>
              </a:rPr>
              <a:t>2</a:t>
            </a:r>
            <a:r>
              <a:rPr lang="it-IT" altLang="it-IT" sz="2400" b="1"/>
              <a:t> è una potenza di </a:t>
            </a:r>
            <a:r>
              <a:rPr lang="it-IT" altLang="it-IT" sz="2400" b="1" i="1"/>
              <a:t>x</a:t>
            </a:r>
            <a:r>
              <a:rPr lang="it-IT" altLang="it-IT" sz="2400" b="1"/>
              <a:t> con </a:t>
            </a:r>
            <a:r>
              <a:rPr lang="it-IT" altLang="it-IT" sz="2400" b="1">
                <a:solidFill>
                  <a:srgbClr val="FF0000"/>
                </a:solidFill>
              </a:rPr>
              <a:t>esponente pari</a:t>
            </a:r>
            <a:r>
              <a:rPr lang="it-IT" altLang="it-IT" sz="2400" b="1"/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82A19804-A847-4C47-BB09-E446C294A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4624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52F5A7E9-A9A8-4F49-84B3-69BC0489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B0F289-13C1-BE4B-9E3C-F0A6DFAF3193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/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ADF42836-CD60-7448-A796-1AA2BC36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pic>
        <p:nvPicPr>
          <p:cNvPr id="2" name="TrasfA1Video.mp4">
            <a:hlinkClick r:id="" action="ppaction://media"/>
            <a:extLst>
              <a:ext uri="{FF2B5EF4-FFF2-40B4-BE49-F238E27FC236}">
                <a16:creationId xmlns:a16="http://schemas.microsoft.com/office/drawing/2014/main" id="{1F3BCA31-A08E-0642-9519-175A102662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0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804BA355-7A07-6C40-8285-92ED7A038B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19672" y="2476500"/>
            <a:ext cx="6192688" cy="6096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ha mostrato il video?</a:t>
            </a:r>
          </a:p>
        </p:txBody>
      </p:sp>
      <p:sp>
        <p:nvSpPr>
          <p:cNvPr id="20482" name="TextBox 3">
            <a:extLst>
              <a:ext uri="{FF2B5EF4-FFF2-40B4-BE49-F238E27FC236}">
                <a16:creationId xmlns:a16="http://schemas.microsoft.com/office/drawing/2014/main" id="{FDC63AC0-F786-BF44-87CD-96FFF014F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0483" name="Slide Number Placeholder 34">
            <a:extLst>
              <a:ext uri="{FF2B5EF4-FFF2-40B4-BE49-F238E27FC236}">
                <a16:creationId xmlns:a16="http://schemas.microsoft.com/office/drawing/2014/main" id="{45549280-6959-7C45-B756-5A573C26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D1DEBA-D596-DE4A-A421-6EC93A046C8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400"/>
          </a:p>
        </p:txBody>
      </p:sp>
      <p:sp>
        <p:nvSpPr>
          <p:cNvPr id="20484" name="Footer Placeholder 9">
            <a:extLst>
              <a:ext uri="{FF2B5EF4-FFF2-40B4-BE49-F238E27FC236}">
                <a16:creationId xmlns:a16="http://schemas.microsoft.com/office/drawing/2014/main" id="{08854D06-904C-1C4F-B51A-F5C6A27D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AFB36C3B-AAC9-2846-AFEB-3992C6981D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80728" y="433388"/>
            <a:ext cx="7134944" cy="609600"/>
          </a:xfrm>
        </p:spPr>
        <p:txBody>
          <a:bodyPr/>
          <a:lstStyle/>
          <a:p>
            <a:pPr marL="9525" indent="-9525"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 realizzare una simmetria assiale ribalto un foglio trasparente </a:t>
            </a:r>
          </a:p>
        </p:txBody>
      </p:sp>
      <p:sp>
        <p:nvSpPr>
          <p:cNvPr id="21506" name="TextBox 3">
            <a:extLst>
              <a:ext uri="{FF2B5EF4-FFF2-40B4-BE49-F238E27FC236}">
                <a16:creationId xmlns:a16="http://schemas.microsoft.com/office/drawing/2014/main" id="{1A0B7401-A7A3-E34B-B189-78E68BE66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1507" name="Slide Number Placeholder 34">
            <a:extLst>
              <a:ext uri="{FF2B5EF4-FFF2-40B4-BE49-F238E27FC236}">
                <a16:creationId xmlns:a16="http://schemas.microsoft.com/office/drawing/2014/main" id="{2BA55DE3-54C9-8C4D-BCFD-06895B06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534F94-B552-8741-83FD-B16DF83FB47E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400"/>
          </a:p>
        </p:txBody>
      </p:sp>
      <p:sp>
        <p:nvSpPr>
          <p:cNvPr id="21508" name="Footer Placeholder 9">
            <a:extLst>
              <a:ext uri="{FF2B5EF4-FFF2-40B4-BE49-F238E27FC236}">
                <a16:creationId xmlns:a16="http://schemas.microsoft.com/office/drawing/2014/main" id="{2BEDB5F1-B26D-E14C-BA87-2C5950AC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sp>
        <p:nvSpPr>
          <p:cNvPr id="21509" name="TextBox 16">
            <a:extLst>
              <a:ext uri="{FF2B5EF4-FFF2-40B4-BE49-F238E27FC236}">
                <a16:creationId xmlns:a16="http://schemas.microsoft.com/office/drawing/2014/main" id="{2A8905DE-8CFC-8F43-AA85-7185FD70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1340768"/>
            <a:ext cx="8534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/>
              <a:t>Per realizzare una simmetria assiale disegno una figura su un foglio trasparente e poi ribalto il foglio attorno ad  una bacchetta metallica (asse di simmetria)</a:t>
            </a:r>
            <a:r>
              <a:rPr lang="it-IT" altLang="it-IT" sz="2000" b="1" i="1" dirty="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/>
              <a:t>Osservo che la figura è cambiata.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/>
              <a:t>Per descrivere che cosa è cambiato, fisso la situazione iniziale su un foglio di carta.</a:t>
            </a:r>
          </a:p>
        </p:txBody>
      </p:sp>
      <p:pic>
        <p:nvPicPr>
          <p:cNvPr id="21510" name="Picture 8" descr="Simm_ass1_Presenta1a.jpg">
            <a:extLst>
              <a:ext uri="{FF2B5EF4-FFF2-40B4-BE49-F238E27FC236}">
                <a16:creationId xmlns:a16="http://schemas.microsoft.com/office/drawing/2014/main" id="{16D82527-1B77-7A42-A1AA-1F1C82A51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3152774"/>
            <a:ext cx="39211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2B5273-ADE1-9C4C-9985-1CBAAD75D8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54392" y="400229"/>
            <a:ext cx="6770712" cy="609600"/>
          </a:xfrm>
        </p:spPr>
        <p:txBody>
          <a:bodyPr/>
          <a:lstStyle/>
          <a:p>
            <a:pPr marL="9525" indent="-95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Proprietà di una simmetria assiale</a:t>
            </a:r>
          </a:p>
        </p:txBody>
      </p:sp>
      <p:sp>
        <p:nvSpPr>
          <p:cNvPr id="22530" name="TextBox 3">
            <a:extLst>
              <a:ext uri="{FF2B5EF4-FFF2-40B4-BE49-F238E27FC236}">
                <a16:creationId xmlns:a16="http://schemas.microsoft.com/office/drawing/2014/main" id="{A2AFFCDD-51B2-DC4E-B1CC-869FABA19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6D166049-D170-A94F-BABC-6C9BD18C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B24EA2-C069-784B-92BC-5ABD9348E79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9ACE5AC9-819D-DA48-99FD-BED2E496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sp>
        <p:nvSpPr>
          <p:cNvPr id="22533" name="TextBox 16">
            <a:extLst>
              <a:ext uri="{FF2B5EF4-FFF2-40B4-BE49-F238E27FC236}">
                <a16:creationId xmlns:a16="http://schemas.microsoft.com/office/drawing/2014/main" id="{9C83CF42-E940-3C40-BE42-272C92141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96" y="1143000"/>
            <a:ext cx="80465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FF"/>
                </a:solidFill>
              </a:rPr>
              <a:t>Guardo la figura ‘con gli occhi della geometria’ per scoprire delle proprietà della simmetria assiale, importanti per disegnare figure simmetriche.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432A54B-8972-F64F-9A0E-1A11D71D99FA}"/>
              </a:ext>
            </a:extLst>
          </p:cNvPr>
          <p:cNvGrpSpPr/>
          <p:nvPr/>
        </p:nvGrpSpPr>
        <p:grpSpPr>
          <a:xfrm>
            <a:off x="228600" y="2514600"/>
            <a:ext cx="8703767" cy="3584575"/>
            <a:chOff x="228600" y="2514600"/>
            <a:chExt cx="8703767" cy="3584575"/>
          </a:xfrm>
        </p:grpSpPr>
        <p:pic>
          <p:nvPicPr>
            <p:cNvPr id="22534" name="Picture 9" descr="Simm1_Presenta1b.jpg">
              <a:extLst>
                <a:ext uri="{FF2B5EF4-FFF2-40B4-BE49-F238E27FC236}">
                  <a16:creationId xmlns:a16="http://schemas.microsoft.com/office/drawing/2014/main" id="{AA216FFB-D24D-2C40-8D5A-3BD02605A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5" r="3180"/>
            <a:stretch>
              <a:fillRect/>
            </a:stretch>
          </p:blipFill>
          <p:spPr bwMode="auto">
            <a:xfrm>
              <a:off x="3707904" y="2622550"/>
              <a:ext cx="5224463" cy="347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5" name="TextBox 11">
              <a:extLst>
                <a:ext uri="{FF2B5EF4-FFF2-40B4-BE49-F238E27FC236}">
                  <a16:creationId xmlns:a16="http://schemas.microsoft.com/office/drawing/2014/main" id="{E9EA190E-1D4E-454F-8100-3ACC132C5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2514600"/>
              <a:ext cx="3191272" cy="830263"/>
            </a:xfrm>
            <a:prstGeom prst="rect">
              <a:avLst/>
            </a:prstGeom>
            <a:solidFill>
              <a:srgbClr val="FEFFEA"/>
            </a:solidFill>
            <a:ln w="3175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Chalkboard" panose="03050602040202020205" pitchFamily="66" charset="77"/>
                </a:rPr>
                <a:t>CC’ è perpendicolare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Chalkboard" panose="03050602040202020205" pitchFamily="66" charset="77"/>
                </a:rPr>
                <a:t>all’asse di simmetria  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AEDE638-1A13-2744-BFCC-9E17698CA1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19872" y="3344863"/>
              <a:ext cx="390128" cy="922337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37" name="TextBox 16">
              <a:extLst>
                <a:ext uri="{FF2B5EF4-FFF2-40B4-BE49-F238E27FC236}">
                  <a16:creationId xmlns:a16="http://schemas.microsoft.com/office/drawing/2014/main" id="{1773C9F9-5F05-5C47-9A40-7E18C4844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4800600"/>
              <a:ext cx="1596912" cy="461665"/>
            </a:xfrm>
            <a:prstGeom prst="rect">
              <a:avLst/>
            </a:prstGeom>
            <a:solidFill>
              <a:srgbClr val="FEFFEA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Chalkboard" panose="03050602040202020205" pitchFamily="66" charset="77"/>
                </a:rPr>
                <a:t>CM</a:t>
              </a:r>
              <a:r>
                <a:rPr lang="it-IT" altLang="it-IT" sz="2400" b="1" dirty="0">
                  <a:latin typeface="Chalkboard" panose="03050602040202020205" pitchFamily="66" charset="77"/>
                </a:rPr>
                <a:t> = </a:t>
              </a:r>
              <a:r>
                <a:rPr lang="it-IT" altLang="it-IT" sz="2400" b="1" dirty="0">
                  <a:solidFill>
                    <a:srgbClr val="055EF0"/>
                  </a:solidFill>
                  <a:latin typeface="Chalkboard" panose="03050602040202020205" pitchFamily="66" charset="77"/>
                </a:rPr>
                <a:t>C’M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08FA8D7-1105-2447-BE65-766A7DDB0B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273312" y="4941168"/>
              <a:ext cx="650616" cy="1505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E923F4C4-09EA-344B-B657-317E39C1C3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5360" y="492249"/>
            <a:ext cx="8227640" cy="609600"/>
          </a:xfrm>
        </p:spPr>
        <p:txBody>
          <a:bodyPr/>
          <a:lstStyle/>
          <a:p>
            <a:pPr marL="9525" indent="-95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Osservo una simmetria assiale sul piano cartesiano per descriverla con equazioni</a:t>
            </a:r>
          </a:p>
        </p:txBody>
      </p:sp>
      <p:sp>
        <p:nvSpPr>
          <p:cNvPr id="23554" name="TextBox 3">
            <a:extLst>
              <a:ext uri="{FF2B5EF4-FFF2-40B4-BE49-F238E27FC236}">
                <a16:creationId xmlns:a16="http://schemas.microsoft.com/office/drawing/2014/main" id="{914180C5-BDCD-1147-8835-63F2CAB34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3555" name="Slide Number Placeholder 34">
            <a:extLst>
              <a:ext uri="{FF2B5EF4-FFF2-40B4-BE49-F238E27FC236}">
                <a16:creationId xmlns:a16="http://schemas.microsoft.com/office/drawing/2014/main" id="{CFDA7506-9D89-5440-BAB9-74FE3F6EF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124493-C6BD-6348-B4DC-D7DE6500C187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/>
          </a:p>
        </p:txBody>
      </p:sp>
      <p:sp>
        <p:nvSpPr>
          <p:cNvPr id="23556" name="Footer Placeholder 9">
            <a:extLst>
              <a:ext uri="{FF2B5EF4-FFF2-40B4-BE49-F238E27FC236}">
                <a16:creationId xmlns:a16="http://schemas.microsoft.com/office/drawing/2014/main" id="{042D9116-FFFA-3743-9CD4-73F4B5D2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pic>
        <p:nvPicPr>
          <p:cNvPr id="23557" name="Picture 14" descr="Immagine 8.png">
            <a:extLst>
              <a:ext uri="{FF2B5EF4-FFF2-40B4-BE49-F238E27FC236}">
                <a16:creationId xmlns:a16="http://schemas.microsoft.com/office/drawing/2014/main" id="{7921979D-1817-214F-9E23-12C38D2A6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290436" cy="435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6743E4C1-0E8F-1948-B03E-42421F467F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528" y="476672"/>
            <a:ext cx="8424936" cy="609600"/>
          </a:xfrm>
        </p:spPr>
        <p:txBody>
          <a:bodyPr/>
          <a:lstStyle/>
          <a:p>
            <a:pPr marL="9525" indent="-95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Osservo una simmetria assiale sul piano cartesiano per descriverla con equazioni</a:t>
            </a:r>
            <a:endParaRPr lang="it-IT" altLang="it-IT" sz="3200" b="1" i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579" name="Slide Number Placeholder 34">
            <a:extLst>
              <a:ext uri="{FF2B5EF4-FFF2-40B4-BE49-F238E27FC236}">
                <a16:creationId xmlns:a16="http://schemas.microsoft.com/office/drawing/2014/main" id="{B1975D47-B46C-2D4C-88A1-63BE59CA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D4BA11-A210-5742-9155-BD0219F69AF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400"/>
          </a:p>
        </p:txBody>
      </p:sp>
      <p:sp>
        <p:nvSpPr>
          <p:cNvPr id="24580" name="Footer Placeholder 9">
            <a:extLst>
              <a:ext uri="{FF2B5EF4-FFF2-40B4-BE49-F238E27FC236}">
                <a16:creationId xmlns:a16="http://schemas.microsoft.com/office/drawing/2014/main" id="{340A010C-FE9A-EA46-8814-61B9B1107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pic>
        <p:nvPicPr>
          <p:cNvPr id="24581" name="Picture 12" descr="Immagine 7.png">
            <a:extLst>
              <a:ext uri="{FF2B5EF4-FFF2-40B4-BE49-F238E27FC236}">
                <a16:creationId xmlns:a16="http://schemas.microsoft.com/office/drawing/2014/main" id="{464A0071-2155-524F-BA6C-93C3734A8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80" y="1511173"/>
            <a:ext cx="4450432" cy="475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3">
            <a:extLst>
              <a:ext uri="{FF2B5EF4-FFF2-40B4-BE49-F238E27FC236}">
                <a16:creationId xmlns:a16="http://schemas.microsoft.com/office/drawing/2014/main" id="{F8B56F69-E595-7C41-9DBB-1A68713D2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5300" y="692696"/>
            <a:ext cx="5343128" cy="1270000"/>
          </a:xfrm>
        </p:spPr>
        <p:txBody>
          <a:bodyPr/>
          <a:lstStyle/>
          <a:p>
            <a:pPr marL="2247900" indent="-2247900" algn="l" eaLnBrk="1" hangingPunct="1"/>
            <a:r>
              <a:rPr lang="it-IT" altLang="it-IT" sz="32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Simmetrie assiali. Attività</a:t>
            </a:r>
            <a:endParaRPr lang="it-IT" altLang="it-IT" sz="32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5602" name="Slide Number Placeholder 10">
            <a:extLst>
              <a:ext uri="{FF2B5EF4-FFF2-40B4-BE49-F238E27FC236}">
                <a16:creationId xmlns:a16="http://schemas.microsoft.com/office/drawing/2014/main" id="{FEF481CD-2586-6C43-980B-FE3BD0F7C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0A7F23-1B25-794B-928C-9B35C7801C45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400"/>
          </a:p>
        </p:txBody>
      </p:sp>
      <p:sp>
        <p:nvSpPr>
          <p:cNvPr id="25603" name="Footer Placeholder 11">
            <a:extLst>
              <a:ext uri="{FF2B5EF4-FFF2-40B4-BE49-F238E27FC236}">
                <a16:creationId xmlns:a16="http://schemas.microsoft.com/office/drawing/2014/main" id="{E8D4FB1A-2790-524B-B4DF-7422AD870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500" y="61722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5605" name="TextBox 5">
            <a:extLst>
              <a:ext uri="{FF2B5EF4-FFF2-40B4-BE49-F238E27FC236}">
                <a16:creationId xmlns:a16="http://schemas.microsoft.com/office/drawing/2014/main" id="{5B7F3883-C46F-7443-A91A-B9AF1F630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2492896"/>
            <a:ext cx="56886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00FF"/>
                </a:solidFill>
              </a:rPr>
              <a:t>Completa la scheda per lavorare con le simmetrie assiali. 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Struttura predefinita">
  <a:themeElements>
    <a:clrScheme name="Custom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29872</TotalTime>
  <Words>567</Words>
  <Application>Microsoft Macintosh PowerPoint</Application>
  <PresentationFormat>Presentazione su schermo (4:3)</PresentationFormat>
  <Paragraphs>105</Paragraphs>
  <Slides>22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ＭＳ Ｐゴシック</vt:lpstr>
      <vt:lpstr>Arial</vt:lpstr>
      <vt:lpstr>Arial Black</vt:lpstr>
      <vt:lpstr>Arial Narrow</vt:lpstr>
      <vt:lpstr>Arial Rounded MT Bold</vt:lpstr>
      <vt:lpstr>Calibri</vt:lpstr>
      <vt:lpstr>Chalkboard</vt:lpstr>
      <vt:lpstr>Times New Roman</vt:lpstr>
      <vt:lpstr>Struttura predefinita</vt:lpstr>
      <vt:lpstr>Simmetrie assiali</vt:lpstr>
      <vt:lpstr>Un primo video per esplorare il tema</vt:lpstr>
      <vt:lpstr>Video</vt:lpstr>
      <vt:lpstr>Che cosa ha mostrato il video?</vt:lpstr>
      <vt:lpstr>Per realizzare una simmetria assiale ribalto un foglio trasparente </vt:lpstr>
      <vt:lpstr>Proprietà di una simmetria assiale</vt:lpstr>
      <vt:lpstr>Osservo una simmetria assiale sul piano cartesiano per descriverla con equazioni</vt:lpstr>
      <vt:lpstr>Osservo una simmetria assiale sul piano cartesiano per descriverla con equazioni</vt:lpstr>
      <vt:lpstr>Simmetrie assiali. Attività</vt:lpstr>
      <vt:lpstr>Che cosa hai trovato</vt:lpstr>
      <vt:lpstr>Simmetria assiale</vt:lpstr>
      <vt:lpstr>Equazioni che descrivono simmetrie assiali</vt:lpstr>
      <vt:lpstr>Trasformare poligoni con le equazioni di una simmetria  </vt:lpstr>
      <vt:lpstr>Triangolo  con asse di simmetria </vt:lpstr>
      <vt:lpstr>Assi di simmetria nei poligoni </vt:lpstr>
      <vt:lpstr>Assi di simmetria in natura e nell’arte </vt:lpstr>
      <vt:lpstr>Trasformare una parabola con una simmetria  </vt:lpstr>
      <vt:lpstr>Parabola con l’asse y come asse di simmetria   </vt:lpstr>
      <vt:lpstr>Curve simmetriche, funzioni e formule </vt:lpstr>
      <vt:lpstr>Geometria analitica e algebra</vt:lpstr>
      <vt:lpstr>Geometria analitica e algebra</vt:lpstr>
      <vt:lpstr>Linguaggio matematico: funzioni pari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Approssimazioni Concorso</dc:title>
  <dc:subject/>
  <dc:creator>Io</dc:creator>
  <cp:keywords/>
  <dc:description/>
  <cp:lastModifiedBy>Microsoft Office User</cp:lastModifiedBy>
  <cp:revision>1091</cp:revision>
  <cp:lastPrinted>2021-05-18T09:07:48Z</cp:lastPrinted>
  <dcterms:created xsi:type="dcterms:W3CDTF">2013-06-24T09:02:23Z</dcterms:created>
  <dcterms:modified xsi:type="dcterms:W3CDTF">2023-09-23T08:20:00Z</dcterms:modified>
  <cp:category/>
</cp:coreProperties>
</file>