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85" r:id="rId2"/>
    <p:sldId id="486" r:id="rId3"/>
    <p:sldId id="487" r:id="rId4"/>
    <p:sldId id="488" r:id="rId5"/>
    <p:sldId id="496" r:id="rId6"/>
    <p:sldId id="508" r:id="rId7"/>
    <p:sldId id="489" r:id="rId8"/>
    <p:sldId id="490" r:id="rId9"/>
    <p:sldId id="491" r:id="rId10"/>
    <p:sldId id="494" r:id="rId11"/>
    <p:sldId id="509" r:id="rId12"/>
  </p:sldIdLst>
  <p:sldSz cx="9144000" cy="6858000" type="screen4x3"/>
  <p:notesSz cx="6650038" cy="97837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07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EDC085-D8CD-1F41-AC53-CAF9312E45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78AE2-5868-A04F-8E59-837CB458D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B838F2-8686-4D45-B3D8-490C91CC4385}" type="datetime1">
              <a:rPr lang="it-IT" altLang="it-IT"/>
              <a:pPr/>
              <a:t>02/10/23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D0B02-7262-2E4B-8042-3C5DD777D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E03E1-E684-AF40-B7D0-F50BFE2B1D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827E9E-56BE-7644-9671-3A32D018C6F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7213AA-4C19-A143-AE20-8C267D5122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B7A4A-6533-3C49-826D-178E2A6444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67138" y="0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C2724E-651A-264B-955E-271B16826C1D}" type="datetime1">
              <a:rPr lang="it-IT" altLang="it-IT"/>
              <a:pPr/>
              <a:t>02/10/23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65918C-A3FF-FF45-9787-3F896FE16B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3425"/>
            <a:ext cx="4891088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FC1F00-6B29-264A-94B5-00E2B366D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9712" cy="4403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F44A7-65D3-0544-98C7-5841E232FB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293225"/>
            <a:ext cx="2881313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F5E3A6-42B0-904B-8F9F-F8D2BE187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67138" y="9293225"/>
            <a:ext cx="2881312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E38B19-DB1A-0144-90A6-7A37D8BC0F3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531F5B-89C1-B04D-BAC7-B9C9F030B5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A448D-1040-BD4B-B03A-74AEFA39D8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EF9003-3A01-5241-A6EC-E6893FE68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6B8D4-A200-774F-8D4A-D6CF53C4DA1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2435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81903-157F-914B-94EB-8E609A07C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59B541-C5BF-814B-8145-FE21E88BA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2B4270-DF74-8747-B59C-1B79FB4A2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21FED-71B0-5D40-A81B-A3BA5F5C7D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1573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E91056-F130-BB46-AD31-E0738AF9E8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AE709D-EE15-BC43-9CC2-ABE6AC99CB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405DDA-E663-6C44-9E7B-DA00F9D11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419248-75DB-9F48-8AD2-9D321F1C78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9814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AF0E89-2B5A-0047-80D9-96AA4A01BB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A9C80F-4713-F844-9767-635E9E6DF3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5D745-1272-2A49-93E1-EC040AF03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73A9F-AFBE-AA49-BB25-1EEABF765EA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0934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1DD7480-196F-3C4D-96B9-FE82CAED8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2BA44CB-CC85-2841-B30E-AE330F7D3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8DDD43F-20BB-D448-A376-B4B61C45CB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6DDB5-8C1C-A840-9576-A5BDCAF0640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837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3D1A046-860F-4344-8275-4A8A8F775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8773E16-D284-B04D-BB0D-C42E57D88F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9216F8-909C-454C-BD6E-3BF9A21833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AB01C-DD40-2742-9A86-D74E9A3348D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302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A1572-DA84-8545-9DC4-90961C7DD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78D3D-5C8E-F34F-84A8-D27C24A4F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56089B-B610-9E42-9D4F-F0EB53EED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DEBA0-DE6B-CF45-8B22-83A2D977989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108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95504F-6815-0B42-9E71-57D0D2C17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661679-157B-A346-82B4-58AA4910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B056C-A67E-C94E-8FE6-AF3551FD8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FC2964-C39F-934F-BB92-A04C0C1ABF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5649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F6ADA-A384-944D-9065-0E5CCEF994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83732-42D0-3845-9FEC-CEAE370155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3D413-DA5D-564D-9797-B5DA12F88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3832F-35B4-F14C-A8DC-E72EEB9A62E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73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0799C5E-7E2E-304B-9A3D-A68FE4E0F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B60FD-8960-7F46-8DDB-BAD59A4EB1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25F455-C2F0-0A44-91D5-73D9DB41D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06472-3998-FA4B-BA48-528DF2561EF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744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04FAB0A-85FA-5244-9A97-C27867286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1B7F26-424B-EF46-867B-CBCC0B5CDF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008756-6107-594C-9367-ED67F0D83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6D654-F8EA-D041-B446-A9617216A7F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871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1D7708-B691-8A4D-BC4E-E107AF0580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81BF4FD-6D77-6A4D-8686-D2344EE227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012A68-E912-2E45-9E70-E7C16C8838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36004A-14E5-4A49-9E01-749911804F1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862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9EF0A5-D536-4A4C-A4FD-0B1348396C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253ACA-3B73-0A43-A3BC-40EA07BEDC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4818C-4E11-994D-BDB1-BA6ED63D4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CF166-5EAC-D749-BACC-F5A469E3F7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7848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F8E65-BB6A-7441-AAE4-A51594F93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D82E6-5FAF-664F-A732-5190345D7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994B0-DCA6-C642-A503-0612F96958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69B62-42C7-484A-A9BD-5250700EB4E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71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BC79320-FD9D-E348-B5CC-8AFD9D397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EDA445-908E-6145-9507-CD88523AE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FEA209-B985-9444-97E3-C7570FEE0F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it-IT" altLang="it-IT"/>
              <a:t>gennaio 2013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EF3A944-37E9-D145-81A1-2F019F1B2B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it-IT" altLang="it-IT"/>
              <a:t>Daniela Valenti, 2020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5E3EC4-6063-8149-9D33-D2FF6628EC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5FF3AE-3C99-9D42-935B-CA6CC1493CB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nvalsi-areaprove.cineca.it/index.php?get=static&amp;pag=qd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5">
            <a:extLst>
              <a:ext uri="{FF2B5EF4-FFF2-40B4-BE49-F238E27FC236}">
                <a16:creationId xmlns:a16="http://schemas.microsoft.com/office/drawing/2014/main" id="{2D433B8D-1E6E-374B-9CBC-CE1EA377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7D64C1-A6FF-434D-9BE5-2902B1F9557C}" type="slidenum">
              <a:rPr lang="it-IT" altLang="it-IT" sz="1400"/>
              <a:pPr eaLnBrk="1" hangingPunct="1"/>
              <a:t>1</a:t>
            </a:fld>
            <a:endParaRPr lang="it-IT" altLang="it-IT" sz="1400"/>
          </a:p>
        </p:txBody>
      </p:sp>
      <p:sp>
        <p:nvSpPr>
          <p:cNvPr id="57348" name="Rectangle 6">
            <a:extLst>
              <a:ext uri="{FF2B5EF4-FFF2-40B4-BE49-F238E27FC236}">
                <a16:creationId xmlns:a16="http://schemas.microsoft.com/office/drawing/2014/main" id="{4945F7E2-282A-FC48-89E9-E2EC7ED1B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81200"/>
            <a:ext cx="8229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4513" indent="-5445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 b="1" dirty="0"/>
          </a:p>
          <a:p>
            <a:pPr eaLnBrk="1" hangingPunct="1"/>
            <a:endParaRPr lang="it-IT" altLang="it-IT" sz="1000" b="1" i="1" dirty="0"/>
          </a:p>
          <a:p>
            <a:pPr eaLnBrk="1" hangingPunct="1"/>
            <a:r>
              <a:rPr lang="it-IT" altLang="it-IT" b="1" i="1" dirty="0"/>
              <a:t> </a:t>
            </a:r>
          </a:p>
        </p:txBody>
      </p:sp>
      <p:sp>
        <p:nvSpPr>
          <p:cNvPr id="57349" name="Footer Placeholder 4">
            <a:extLst>
              <a:ext uri="{FF2B5EF4-FFF2-40B4-BE49-F238E27FC236}">
                <a16:creationId xmlns:a16="http://schemas.microsoft.com/office/drawing/2014/main" id="{D7D098C8-1370-6449-A6FD-38E747A7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6EF89A2-865D-2547-95CA-EAC3B1CD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736303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</a:rPr>
              <a:t>Panorama </a:t>
            </a:r>
            <a:r>
              <a:rPr lang="it-IT" altLang="it-IT" sz="4000" b="1" dirty="0">
                <a:solidFill>
                  <a:srgbClr val="FF0000"/>
                </a:solidFill>
              </a:rPr>
              <a:t>sulle funzioni nelle Indicazioni e nelle recenti indagini a </a:t>
            </a:r>
            <a:r>
              <a:rPr lang="it-IT" altLang="it-IT" sz="4000" b="1">
                <a:solidFill>
                  <a:srgbClr val="FF0000"/>
                </a:solidFill>
              </a:rPr>
              <a:t>livello nazionale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6B5839A-3678-5044-891C-7C3EA0E86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7787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Conclusioni</a:t>
            </a: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80AFD4F1-F6BA-F345-9B6D-F8AD3BB6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5C75C1-8A07-A240-93CF-5C3A0A1CF685}" type="slidenum">
              <a:rPr lang="it-IT" altLang="it-IT" sz="1400"/>
              <a:pPr eaLnBrk="1" hangingPunct="1"/>
              <a:t>10</a:t>
            </a:fld>
            <a:endParaRPr lang="it-IT" altLang="it-IT" sz="1400"/>
          </a:p>
        </p:txBody>
      </p:sp>
      <p:sp>
        <p:nvSpPr>
          <p:cNvPr id="66564" name="Footer Placeholder 4">
            <a:extLst>
              <a:ext uri="{FF2B5EF4-FFF2-40B4-BE49-F238E27FC236}">
                <a16:creationId xmlns:a16="http://schemas.microsoft.com/office/drawing/2014/main" id="{F37C6F22-2772-1448-83BA-A192BF89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86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70FA01DA-F2C9-6643-B512-58BB8E07D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0"/>
            <a:ext cx="8305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09600" indent="-609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altLang="it-IT" sz="2800" b="1" dirty="0">
                <a:solidFill>
                  <a:srgbClr val="FF0000"/>
                </a:solidFill>
              </a:rPr>
              <a:t>La storia della matematica e le passate esperienze internazionali suggeriscono</a:t>
            </a:r>
            <a:r>
              <a:rPr lang="it-IT" altLang="it-IT" sz="2800" b="1" dirty="0"/>
              <a:t> di costruire con attenzione e gradualità il concetto di funzione </a:t>
            </a:r>
            <a:r>
              <a:rPr lang="it-IT" altLang="it-IT" sz="2800" b="1" dirty="0">
                <a:solidFill>
                  <a:srgbClr val="0000FF"/>
                </a:solidFill>
              </a:rPr>
              <a:t>prima</a:t>
            </a:r>
            <a:r>
              <a:rPr lang="it-IT" altLang="it-IT" sz="2800" b="1" dirty="0"/>
              <a:t> di arrivare a definizioni formali.</a:t>
            </a:r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endParaRPr lang="it-IT" altLang="it-IT" sz="800" b="1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</a:pPr>
            <a:r>
              <a:rPr lang="it-IT" altLang="it-IT" sz="2800" b="1" dirty="0">
                <a:solidFill>
                  <a:srgbClr val="FF3300"/>
                </a:solidFill>
              </a:rPr>
              <a:t>I programmi e le recenti indagini nazionali </a:t>
            </a:r>
            <a:r>
              <a:rPr lang="it-IT" altLang="it-IT" sz="2800" b="1" dirty="0">
                <a:solidFill>
                  <a:srgbClr val="FF0000"/>
                </a:solidFill>
              </a:rPr>
              <a:t>invitano</a:t>
            </a:r>
            <a:r>
              <a:rPr lang="it-IT" altLang="it-IT" sz="2800" b="1" dirty="0">
                <a:solidFill>
                  <a:srgbClr val="003300"/>
                </a:solidFill>
              </a:rPr>
              <a:t> a costruire il concetto di funzione con un percorso didattico adeguato all’età.</a:t>
            </a:r>
          </a:p>
        </p:txBody>
      </p:sp>
      <p:pic>
        <p:nvPicPr>
          <p:cNvPr id="66566" name="Picture 7" descr="Lope_bike (1).jpg">
            <a:extLst>
              <a:ext uri="{FF2B5EF4-FFF2-40B4-BE49-F238E27FC236}">
                <a16:creationId xmlns:a16="http://schemas.microsoft.com/office/drawing/2014/main" id="{99B79AB6-FAEE-284F-ACFA-27CCE60B2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1494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8" descr="bambini-in-bicicletta-con-senza-rotelle (1).jpg">
            <a:extLst>
              <a:ext uri="{FF2B5EF4-FFF2-40B4-BE49-F238E27FC236}">
                <a16:creationId xmlns:a16="http://schemas.microsoft.com/office/drawing/2014/main" id="{84A262BE-7847-1141-8DF0-DB7DE0EF4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28194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6B5839A-3678-5044-891C-7C3EA0E86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7787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articolo per approfondire</a:t>
            </a: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80AFD4F1-F6BA-F345-9B6D-F8AD3BB67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35C75C1-8A07-A240-93CF-5C3A0A1CF685}" type="slidenum">
              <a:rPr lang="it-IT" altLang="it-IT" sz="1400"/>
              <a:pPr eaLnBrk="1" hangingPunct="1"/>
              <a:t>11</a:t>
            </a:fld>
            <a:endParaRPr lang="it-IT" altLang="it-IT" sz="1400"/>
          </a:p>
        </p:txBody>
      </p:sp>
      <p:sp>
        <p:nvSpPr>
          <p:cNvPr id="66564" name="Footer Placeholder 4">
            <a:extLst>
              <a:ext uri="{FF2B5EF4-FFF2-40B4-BE49-F238E27FC236}">
                <a16:creationId xmlns:a16="http://schemas.microsoft.com/office/drawing/2014/main" id="{F37C6F22-2772-1448-83BA-A192BF89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86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0D43F09-57C7-C740-B32F-E880DAE3ABBC}"/>
              </a:ext>
            </a:extLst>
          </p:cNvPr>
          <p:cNvSpPr txBox="1"/>
          <p:nvPr/>
        </p:nvSpPr>
        <p:spPr>
          <a:xfrm>
            <a:off x="863588" y="2060848"/>
            <a:ext cx="74168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Chi è interessato al tema ‘Funzioni e insiemi’ può leggere un’intervista a Emma Castelnuovo del 2009 dal titolo: </a:t>
            </a:r>
            <a:r>
              <a:rPr lang="it-IT" sz="2800" b="1" i="1" dirty="0"/>
              <a:t>Che cosa suggeriscono esperienze internazionali degli ultimi 50 anni</a:t>
            </a:r>
            <a:r>
              <a:rPr lang="it-IT" sz="2800" b="1" i="1"/>
              <a:t>? </a:t>
            </a:r>
            <a:endParaRPr 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61929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CD584E85-B12D-1A44-B7B1-439D8141A4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 anchor="t"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 recenti indicazioni nazionali 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1" name="Slide Number Placeholder 6">
            <a:extLst>
              <a:ext uri="{FF2B5EF4-FFF2-40B4-BE49-F238E27FC236}">
                <a16:creationId xmlns:a16="http://schemas.microsoft.com/office/drawing/2014/main" id="{F0589AD5-7D90-8041-AB1E-DCE03FAB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7272E9F-5DE6-A541-9BB6-576249CB4AC5}" type="slidenum">
              <a:rPr lang="it-IT" altLang="it-IT" sz="1400"/>
              <a:pPr eaLnBrk="1" hangingPunct="1"/>
              <a:t>2</a:t>
            </a:fld>
            <a:endParaRPr lang="it-IT" altLang="it-IT" sz="1400"/>
          </a:p>
        </p:txBody>
      </p:sp>
      <p:sp>
        <p:nvSpPr>
          <p:cNvPr id="58372" name="Footer Placeholder 9">
            <a:extLst>
              <a:ext uri="{FF2B5EF4-FFF2-40B4-BE49-F238E27FC236}">
                <a16:creationId xmlns:a16="http://schemas.microsoft.com/office/drawing/2014/main" id="{2662554A-FBD3-694F-B45B-22D0BF57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7000"/>
            <a:ext cx="3352800" cy="38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58373" name="Picture 9" descr="Schermata 2018-04-25 alle 16.36.49.png">
            <a:extLst>
              <a:ext uri="{FF2B5EF4-FFF2-40B4-BE49-F238E27FC236}">
                <a16:creationId xmlns:a16="http://schemas.microsoft.com/office/drawing/2014/main" id="{29C0183E-B002-0143-9CC3-D54DC1822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534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27F97C95-C55F-CC42-AE7C-69E2E8F8F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77875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 recenti indicazioni nazionali 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9395" name="Slide Number Placeholder 6">
            <a:extLst>
              <a:ext uri="{FF2B5EF4-FFF2-40B4-BE49-F238E27FC236}">
                <a16:creationId xmlns:a16="http://schemas.microsoft.com/office/drawing/2014/main" id="{DA386E26-3CDD-AF42-BAD4-7703C03DE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30C0F3-6088-1D4A-8CC0-08F0C91610DA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sp>
        <p:nvSpPr>
          <p:cNvPr id="59396" name="Footer Placeholder 6">
            <a:extLst>
              <a:ext uri="{FF2B5EF4-FFF2-40B4-BE49-F238E27FC236}">
                <a16:creationId xmlns:a16="http://schemas.microsoft.com/office/drawing/2014/main" id="{AFDCB01F-A784-D446-BB50-D4BCCA3CC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59397" name="Picture 7" descr="Schermata 2018-04-25 alle 17.04.02.png">
            <a:extLst>
              <a:ext uri="{FF2B5EF4-FFF2-40B4-BE49-F238E27FC236}">
                <a16:creationId xmlns:a16="http://schemas.microsoft.com/office/drawing/2014/main" id="{04937619-9ED0-E14C-8F83-31506917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/>
          <a:stretch>
            <a:fillRect/>
          </a:stretch>
        </p:blipFill>
        <p:spPr bwMode="auto">
          <a:xfrm>
            <a:off x="304800" y="1219200"/>
            <a:ext cx="83820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E5A17FBE-B703-6C4C-B6FB-CBFD0D302D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777875"/>
          </a:xfrm>
        </p:spPr>
        <p:txBody>
          <a:bodyPr/>
          <a:lstStyle/>
          <a:p>
            <a:pPr eaLnBrk="1" hangingPunct="1"/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Le recenti indicazioni nazionali 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0419" name="Slide Number Placeholder 6">
            <a:extLst>
              <a:ext uri="{FF2B5EF4-FFF2-40B4-BE49-F238E27FC236}">
                <a16:creationId xmlns:a16="http://schemas.microsoft.com/office/drawing/2014/main" id="{5CA45878-2B66-4744-AB3F-903E8A9D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A1D5AC-6E2F-0546-B3CF-5670BBCD08A3}" type="slidenum">
              <a:rPr lang="it-IT" altLang="it-IT" sz="1400"/>
              <a:pPr eaLnBrk="1" hangingPunct="1"/>
              <a:t>4</a:t>
            </a:fld>
            <a:endParaRPr lang="it-IT" altLang="it-IT" sz="1400"/>
          </a:p>
        </p:txBody>
      </p:sp>
      <p:sp>
        <p:nvSpPr>
          <p:cNvPr id="60420" name="Footer Placeholder 6">
            <a:extLst>
              <a:ext uri="{FF2B5EF4-FFF2-40B4-BE49-F238E27FC236}">
                <a16:creationId xmlns:a16="http://schemas.microsoft.com/office/drawing/2014/main" id="{CF5EBDF8-DB68-DB49-95E0-2525D66FA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810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60421" name="Picture 6" descr="Schermata 2018-04-25 alle 17.08.19.png">
            <a:extLst>
              <a:ext uri="{FF2B5EF4-FFF2-40B4-BE49-F238E27FC236}">
                <a16:creationId xmlns:a16="http://schemas.microsoft.com/office/drawing/2014/main" id="{73953249-E7DA-2146-B7DC-CE3643291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8200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BDD67A0-1CAD-844D-B757-7C859C41EC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625475"/>
          </a:xfrm>
        </p:spPr>
        <p:txBody>
          <a:bodyPr>
            <a:normAutofit fontScale="90000"/>
          </a:bodyPr>
          <a:lstStyle/>
          <a:p>
            <a:r>
              <a:rPr lang="it-IT" altLang="it-IT" sz="36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sistema di valutazione nazionale</a:t>
            </a:r>
            <a:endParaRPr lang="it-IT" altLang="it-IT" sz="36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43" name="Slide Number Placeholder 6">
            <a:extLst>
              <a:ext uri="{FF2B5EF4-FFF2-40B4-BE49-F238E27FC236}">
                <a16:creationId xmlns:a16="http://schemas.microsoft.com/office/drawing/2014/main" id="{E9F270CE-39AC-A542-96DC-D3F007AE2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567D69E-703F-8C44-A18B-628EC88F14C0}" type="slidenum">
              <a:rPr lang="it-IT" altLang="it-IT" sz="1400"/>
              <a:pPr eaLnBrk="1" hangingPunct="1"/>
              <a:t>5</a:t>
            </a:fld>
            <a:endParaRPr lang="it-IT" altLang="it-IT" sz="1400"/>
          </a:p>
        </p:txBody>
      </p:sp>
      <p:sp>
        <p:nvSpPr>
          <p:cNvPr id="61444" name="Footer Placeholder 14">
            <a:extLst>
              <a:ext uri="{FF2B5EF4-FFF2-40B4-BE49-F238E27FC236}">
                <a16:creationId xmlns:a16="http://schemas.microsoft.com/office/drawing/2014/main" id="{E506F625-55A4-4B44-A474-0180C639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6381750"/>
            <a:ext cx="3352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sp>
        <p:nvSpPr>
          <p:cNvPr id="61445" name="TextBox 16">
            <a:extLst>
              <a:ext uri="{FF2B5EF4-FFF2-40B4-BE49-F238E27FC236}">
                <a16:creationId xmlns:a16="http://schemas.microsoft.com/office/drawing/2014/main" id="{7BA5B0B6-92D0-3940-B896-7E8EFBEF4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66800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3600" b="1" dirty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Il quadro di riferimento </a:t>
            </a:r>
            <a:r>
              <a:rPr lang="it-IT" altLang="it-IT" sz="3600" b="1" dirty="0">
                <a:solidFill>
                  <a:srgbClr val="0000FF"/>
                </a:solidFill>
                <a:latin typeface="Calibri" panose="020F0502020204030204" pitchFamily="34" charset="0"/>
              </a:rPr>
              <a:t>delle ‘Prove INVALSI’ 2018</a:t>
            </a:r>
          </a:p>
        </p:txBody>
      </p:sp>
      <p:sp>
        <p:nvSpPr>
          <p:cNvPr id="61446" name="TextBox 19">
            <a:extLst>
              <a:ext uri="{FF2B5EF4-FFF2-40B4-BE49-F238E27FC236}">
                <a16:creationId xmlns:a16="http://schemas.microsoft.com/office/drawing/2014/main" id="{33933DFE-46CE-F542-BF3C-461A9F9B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384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latin typeface="Calibri" panose="020F0502020204030204" pitchFamily="34" charset="0"/>
              </a:rPr>
              <a:t>Richiama i punti salienti delle ‘</a:t>
            </a:r>
            <a:r>
              <a:rPr lang="it-IT" altLang="it-IT" sz="3200" b="1" i="1">
                <a:latin typeface="Calibri" panose="020F0502020204030204" pitchFamily="34" charset="0"/>
              </a:rPr>
              <a:t>Indicazioni Nazionali</a:t>
            </a:r>
            <a:r>
              <a:rPr lang="it-IT" altLang="it-IT" sz="3200" b="1">
                <a:latin typeface="Calibri" panose="020F0502020204030204" pitchFamily="34" charset="0"/>
              </a:rPr>
              <a:t>’ e delle </a:t>
            </a:r>
            <a:r>
              <a:rPr lang="it-IT" altLang="it-IT" sz="3200" b="1" i="1">
                <a:latin typeface="Calibri" panose="020F0502020204030204" pitchFamily="34" charset="0"/>
              </a:rPr>
              <a:t>‘Linee Guida</a:t>
            </a:r>
            <a:r>
              <a:rPr lang="it-IT" altLang="it-IT" sz="3200" b="1">
                <a:latin typeface="Calibri" panose="020F0502020204030204" pitchFamily="34" charset="0"/>
              </a:rPr>
              <a:t>’ che hanno ispirato la formulazione delle prove. </a:t>
            </a:r>
          </a:p>
        </p:txBody>
      </p:sp>
      <p:sp>
        <p:nvSpPr>
          <p:cNvPr id="61447" name="TextBox 20">
            <a:extLst>
              <a:ext uri="{FF2B5EF4-FFF2-40B4-BE49-F238E27FC236}">
                <a16:creationId xmlns:a16="http://schemas.microsoft.com/office/drawing/2014/main" id="{B3CDE5C8-A114-E648-A829-AA860B319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53" y="4291506"/>
            <a:ext cx="7772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0000FF"/>
                </a:solidFill>
                <a:latin typeface="Calibri" panose="020F0502020204030204" pitchFamily="34" charset="0"/>
              </a:rPr>
              <a:t>Ecco qualche esempio di prove sul tema  ‘Relazioni e funzioni’ alle varie età.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FB0F02-BFC0-2A4A-AE5D-B98A1D7CC220}"/>
              </a:ext>
            </a:extLst>
          </p:cNvPr>
          <p:cNvSpPr txBox="1"/>
          <p:nvPr/>
        </p:nvSpPr>
        <p:spPr>
          <a:xfrm>
            <a:off x="914400" y="-191874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46566A8D-1F75-F34A-8C8C-C9A335608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777875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sistema di valutazione nazionale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2466" name="Slide Number Placeholder 6">
            <a:extLst>
              <a:ext uri="{FF2B5EF4-FFF2-40B4-BE49-F238E27FC236}">
                <a16:creationId xmlns:a16="http://schemas.microsoft.com/office/drawing/2014/main" id="{CBCC8F8B-9059-9B42-A524-D935C5163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005C05-39A5-7344-A762-0A55C5D40263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/>
          </a:p>
        </p:txBody>
      </p:sp>
      <p:sp>
        <p:nvSpPr>
          <p:cNvPr id="62467" name="TextBox 8">
            <a:extLst>
              <a:ext uri="{FF2B5EF4-FFF2-40B4-BE49-F238E27FC236}">
                <a16:creationId xmlns:a16="http://schemas.microsoft.com/office/drawing/2014/main" id="{DC208092-C12E-D34F-A207-0085F5D0F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Esempio di prova 2017 su Relazioni, dati e previsioni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per il terzo anno di scuola primaria</a:t>
            </a:r>
          </a:p>
        </p:txBody>
      </p:sp>
      <p:sp>
        <p:nvSpPr>
          <p:cNvPr id="62468" name="Footer Placeholder 6">
            <a:extLst>
              <a:ext uri="{FF2B5EF4-FFF2-40B4-BE49-F238E27FC236}">
                <a16:creationId xmlns:a16="http://schemas.microsoft.com/office/drawing/2014/main" id="{11E92B52-D172-6440-A3F0-FA2E1D56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505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</a:p>
        </p:txBody>
      </p:sp>
      <p:pic>
        <p:nvPicPr>
          <p:cNvPr id="62469" name="Picture 6" descr="Schermata 2018-05-20 alle 12.29.51.png">
            <a:extLst>
              <a:ext uri="{FF2B5EF4-FFF2-40B4-BE49-F238E27FC236}">
                <a16:creationId xmlns:a16="http://schemas.microsoft.com/office/drawing/2014/main" id="{1D60C9CE-5182-2B45-BD52-AD5DF327D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6172200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86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F1B88CF9-A626-8B45-8034-2CECF126EF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777875"/>
          </a:xfrm>
        </p:spPr>
        <p:txBody>
          <a:bodyPr anchor="t"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sistema di valutazione nazionale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0" name="Slide Number Placeholder 6">
            <a:extLst>
              <a:ext uri="{FF2B5EF4-FFF2-40B4-BE49-F238E27FC236}">
                <a16:creationId xmlns:a16="http://schemas.microsoft.com/office/drawing/2014/main" id="{272358F7-CD2E-F246-8A30-614810E6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DA1DFF-5ED0-9F45-A3AC-1E329AD5A50F}" type="slidenum">
              <a:rPr lang="it-IT" altLang="it-IT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/>
          </a:p>
        </p:txBody>
      </p:sp>
      <p:sp>
        <p:nvSpPr>
          <p:cNvPr id="63491" name="TextBox 8">
            <a:extLst>
              <a:ext uri="{FF2B5EF4-FFF2-40B4-BE49-F238E27FC236}">
                <a16:creationId xmlns:a16="http://schemas.microsoft.com/office/drawing/2014/main" id="{F8C0F7E2-8CD4-814F-A8DC-52E5D4539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Esempio di prova 2017 su Relazioni, dati e previsioni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FF"/>
                </a:solidFill>
                <a:latin typeface="Calibri" panose="020F0502020204030204" pitchFamily="34" charset="0"/>
              </a:rPr>
              <a:t>per il quinto anno di scuola primaria</a:t>
            </a:r>
          </a:p>
        </p:txBody>
      </p:sp>
      <p:pic>
        <p:nvPicPr>
          <p:cNvPr id="63492" name="Picture 7" descr="Schermata 2018-04-10 alle 17.53.54.png">
            <a:extLst>
              <a:ext uri="{FF2B5EF4-FFF2-40B4-BE49-F238E27FC236}">
                <a16:creationId xmlns:a16="http://schemas.microsoft.com/office/drawing/2014/main" id="{1F44249B-9D3F-C842-8803-3AE78319C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95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Footer Placeholder 6">
            <a:extLst>
              <a:ext uri="{FF2B5EF4-FFF2-40B4-BE49-F238E27FC236}">
                <a16:creationId xmlns:a16="http://schemas.microsoft.com/office/drawing/2014/main" id="{DA3505D1-E628-DB45-9A76-7AC7C69A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Daniela Valenti, 2020</a:t>
            </a:r>
            <a:endParaRPr lang="it-IT" altLang="it-IT" sz="1400" dirty="0"/>
          </a:p>
        </p:txBody>
      </p:sp>
    </p:spTree>
    <p:extLst>
      <p:ext uri="{BB962C8B-B14F-4D97-AF65-F5344CB8AC3E}">
        <p14:creationId xmlns:p14="http://schemas.microsoft.com/office/powerpoint/2010/main" val="153505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F9F78BF-E1DD-F849-BF75-210E2C124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777875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sistema di valutazione nazionale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4515" name="Slide Number Placeholder 6">
            <a:extLst>
              <a:ext uri="{FF2B5EF4-FFF2-40B4-BE49-F238E27FC236}">
                <a16:creationId xmlns:a16="http://schemas.microsoft.com/office/drawing/2014/main" id="{9C8A1DF4-056D-2C41-A69F-520DC435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943C4B8-F520-8344-BBB7-0F28AAC3CE37}" type="slidenum">
              <a:rPr lang="it-IT" altLang="it-IT" sz="1400"/>
              <a:pPr eaLnBrk="1" hangingPunct="1"/>
              <a:t>8</a:t>
            </a:fld>
            <a:endParaRPr lang="it-IT" altLang="it-IT" sz="1400"/>
          </a:p>
        </p:txBody>
      </p:sp>
      <p:sp>
        <p:nvSpPr>
          <p:cNvPr id="64516" name="TextBox 8">
            <a:extLst>
              <a:ext uri="{FF2B5EF4-FFF2-40B4-BE49-F238E27FC236}">
                <a16:creationId xmlns:a16="http://schemas.microsoft.com/office/drawing/2014/main" id="{4666A0E7-B5F8-B34A-9535-EE3C0EC1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38200"/>
            <a:ext cx="7086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Esempio di prova  2017 su Relazioni e funzioni per il terzo anno di secondaria di I grado</a:t>
            </a:r>
          </a:p>
        </p:txBody>
      </p:sp>
      <p:sp>
        <p:nvSpPr>
          <p:cNvPr id="64517" name="Footer Placeholder 5">
            <a:extLst>
              <a:ext uri="{FF2B5EF4-FFF2-40B4-BE49-F238E27FC236}">
                <a16:creationId xmlns:a16="http://schemas.microsoft.com/office/drawing/2014/main" id="{46E6541E-D532-C848-BC6C-FBA83AB8C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3429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64518" name="Picture 7" descr="Schermata 2018-04-25 alle 20.27.31.png">
            <a:extLst>
              <a:ext uri="{FF2B5EF4-FFF2-40B4-BE49-F238E27FC236}">
                <a16:creationId xmlns:a16="http://schemas.microsoft.com/office/drawing/2014/main" id="{561E90C1-D3AA-EB44-9866-938BF7A78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610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88C2D2A-462E-DD48-AA0C-0124516C1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777875"/>
          </a:xfrm>
        </p:spPr>
        <p:txBody>
          <a:bodyPr/>
          <a:lstStyle/>
          <a:p>
            <a:r>
              <a:rPr lang="it-IT" altLang="it-IT" sz="4000" b="1">
                <a:solidFill>
                  <a:srgbClr val="FF0000"/>
                </a:solidFill>
                <a:ea typeface="ＭＳ Ｐゴシック" panose="020B0600070205080204" pitchFamily="34" charset="-128"/>
              </a:rPr>
              <a:t>Il sistema di valutazione nazionale</a:t>
            </a:r>
            <a:endParaRPr lang="it-IT" altLang="it-IT" sz="4000">
              <a:solidFill>
                <a:srgbClr val="FF0000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5539" name="Slide Number Placeholder 6">
            <a:extLst>
              <a:ext uri="{FF2B5EF4-FFF2-40B4-BE49-F238E27FC236}">
                <a16:creationId xmlns:a16="http://schemas.microsoft.com/office/drawing/2014/main" id="{EF37351E-8E9A-BB46-8AD0-CA2A254D7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8E19467-1778-BD4B-ACA8-A993160F14BA}" type="slidenum">
              <a:rPr lang="it-IT" altLang="it-IT" sz="1400"/>
              <a:pPr eaLnBrk="1" hangingPunct="1"/>
              <a:t>9</a:t>
            </a:fld>
            <a:endParaRPr lang="it-IT" altLang="it-IT" sz="1400"/>
          </a:p>
        </p:txBody>
      </p:sp>
      <p:sp>
        <p:nvSpPr>
          <p:cNvPr id="65540" name="TextBox 8">
            <a:extLst>
              <a:ext uri="{FF2B5EF4-FFF2-40B4-BE49-F238E27FC236}">
                <a16:creationId xmlns:a16="http://schemas.microsoft.com/office/drawing/2014/main" id="{F6E51D07-24F8-8F4D-958D-100FD79BF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85800"/>
            <a:ext cx="6629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it-IT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Esempio di prova su Relazioni e funzioni per il secondo anno di secondaria 2° grado</a:t>
            </a:r>
          </a:p>
        </p:txBody>
      </p:sp>
      <p:sp>
        <p:nvSpPr>
          <p:cNvPr id="65541" name="Footer Placeholder 5">
            <a:extLst>
              <a:ext uri="{FF2B5EF4-FFF2-40B4-BE49-F238E27FC236}">
                <a16:creationId xmlns:a16="http://schemas.microsoft.com/office/drawing/2014/main" id="{16CD4BC0-90A6-5845-AE69-C9D8096D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3581400" cy="24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/>
              <a:t>Daniela Valenti, 2020</a:t>
            </a:r>
          </a:p>
        </p:txBody>
      </p:sp>
      <p:pic>
        <p:nvPicPr>
          <p:cNvPr id="65542" name="Picture 6" descr="Schermata 2018-05-20 alle 12.52.14.png">
            <a:extLst>
              <a:ext uri="{FF2B5EF4-FFF2-40B4-BE49-F238E27FC236}">
                <a16:creationId xmlns:a16="http://schemas.microsoft.com/office/drawing/2014/main" id="{E5AFC0D3-3653-1E48-94B4-FB6825EF2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553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Custom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20908</TotalTime>
  <Words>305</Words>
  <Application>Microsoft Macintosh PowerPoint</Application>
  <PresentationFormat>Presentazione su schermo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Arial Black</vt:lpstr>
      <vt:lpstr>Calibri</vt:lpstr>
      <vt:lpstr>Struttura predefinita</vt:lpstr>
      <vt:lpstr>Panorama sulle funzioni nelle Indicazioni e nelle recenti indagini a livello nazionale</vt:lpstr>
      <vt:lpstr>Le recenti indicazioni nazionali </vt:lpstr>
      <vt:lpstr>Le recenti indicazioni nazionali </vt:lpstr>
      <vt:lpstr>Le recenti indicazioni nazionali </vt:lpstr>
      <vt:lpstr>Il sistema di valutazione nazionale</vt:lpstr>
      <vt:lpstr>Il sistema di valutazione nazionale</vt:lpstr>
      <vt:lpstr>Il sistema di valutazione nazionale</vt:lpstr>
      <vt:lpstr>Il sistema di valutazione nazionale</vt:lpstr>
      <vt:lpstr>Il sistema di valutazione nazionale</vt:lpstr>
      <vt:lpstr>Conclusioni</vt:lpstr>
      <vt:lpstr>Un articolo per approfondire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Grafici e funzioni al biennio superiore</dc:title>
  <dc:subject/>
  <dc:creator>Io</dc:creator>
  <cp:keywords/>
  <dc:description/>
  <cp:lastModifiedBy>Microsoft Office User</cp:lastModifiedBy>
  <cp:revision>1179</cp:revision>
  <cp:lastPrinted>2018-04-23T15:10:02Z</cp:lastPrinted>
  <dcterms:created xsi:type="dcterms:W3CDTF">2018-10-14T12:31:42Z</dcterms:created>
  <dcterms:modified xsi:type="dcterms:W3CDTF">2023-10-02T15:30:59Z</dcterms:modified>
  <cp:category/>
</cp:coreProperties>
</file>