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5" r:id="rId2"/>
    <p:sldId id="547" r:id="rId3"/>
    <p:sldId id="563" r:id="rId4"/>
    <p:sldId id="566" r:id="rId5"/>
    <p:sldId id="564" r:id="rId6"/>
    <p:sldId id="315" r:id="rId7"/>
    <p:sldId id="316" r:id="rId8"/>
    <p:sldId id="319" r:id="rId9"/>
    <p:sldId id="568" r:id="rId10"/>
    <p:sldId id="577" r:id="rId11"/>
    <p:sldId id="572" r:id="rId12"/>
    <p:sldId id="573" r:id="rId13"/>
    <p:sldId id="578" r:id="rId14"/>
    <p:sldId id="574" r:id="rId15"/>
    <p:sldId id="575" r:id="rId16"/>
    <p:sldId id="576" r:id="rId17"/>
    <p:sldId id="581" r:id="rId18"/>
    <p:sldId id="554" r:id="rId19"/>
    <p:sldId id="571" r:id="rId20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FED"/>
    <a:srgbClr val="0000FF"/>
    <a:srgbClr val="F8FFDF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/>
    <p:restoredTop sz="91478"/>
  </p:normalViewPr>
  <p:slideViewPr>
    <p:cSldViewPr>
      <p:cViewPr varScale="1">
        <p:scale>
          <a:sx n="119" d="100"/>
          <a:sy n="119" d="100"/>
        </p:scale>
        <p:origin x="1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76CE2-9839-7146-8150-9BC990886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12A-DEB7-8C4D-8677-F143A2521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170C84-3F61-D74B-8471-C96444EEE6D5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F7B81-BF66-0242-ACB9-3FD35FAE7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66F23-6BD6-2A48-818E-288629EA7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922CFE-F798-F542-9AF1-F302C66A8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5AE70-24FE-3044-B62E-2552646C0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92B8-541E-B640-831A-4E00C8A4D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49FCE7-20A2-FB40-9281-1AEAE80D09C7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CF781C-3F43-124F-A1F1-B6C42F696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6D2C58-63F2-3D44-8C0C-04C8E109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D599A-3757-0243-A2E1-36C794585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AB9DC-EAB5-6442-884E-91D05B847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8327B6-0296-504D-B632-85D9A2FC7B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11D2D-6CB5-7A45-9139-1FD005640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1BB51-7DC4-6143-BDD7-E09D73063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84AF8-628D-6F4D-9029-A2FFF31F6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85D8-0341-7849-83E3-B4E5664607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7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FD23E-D6CE-F74A-BCC1-C273BF402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A1626-45AD-AD42-89BB-915DCF691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3BCD9-78F1-AC4F-A6C5-FF770BD25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EDCD-22B0-5D4D-8B52-CE261DBDA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5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E79F5-19C1-A743-82C0-48B21B9D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955AB-CFF3-514F-9442-B4A6BB53C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6F013-CA99-5D46-89D3-8544A14B5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0FF6-774C-964D-B3B6-597D070AD2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16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8B0EC-E8F5-B844-918E-1C8F12A7E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5C312-9448-1741-8176-B2932C563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57EDE-401E-DE4A-AB24-2841DE71D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FC92B-0100-364D-8461-C41BAF83BA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937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2BF6E7-0512-1843-8370-5218E2D6E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C462A4-3682-144D-8B68-6DEF7D5B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F0788A-7E94-F94C-9C63-43827577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6FC9-6F72-D04C-B22C-CDA3291B04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80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841C90-4D0E-834D-9DA0-7402CEDA1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59FA01-1D76-A942-95C8-F96B3102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6C63F5-CF62-3545-A48D-6BF82147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756D-1539-AE4D-B815-F566A09BD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52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87E7C-823F-2546-BDDE-8D43F35A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B3963-D6AC-D246-B2CB-79C7C893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E1D75-CAA5-5D46-B25D-4C070392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18F6-7CF6-7D44-B7B8-BCAE8BC84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535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CB7FE-522B-2E42-BD46-8F897D39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202BA-FF07-B74C-B684-81DA9285E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26EA7-A463-1F47-BE31-C3DEBE82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5C99-0AC7-D147-9861-018C6B4D0A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6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4D15A-0B28-4F40-8C0C-5F45F46A3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30637-277F-9346-84C7-B65FE4F84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99C6E-7221-4249-A8B0-6750480F5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3638-B1BB-8D4E-8C1D-A4B3DC14C0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1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C1766A-73F9-B144-986F-04162EEA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2BB195-0F0C-A248-A825-A50A4A18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4F84F-1D31-FE49-A01F-6953CCF9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0BF1-99DD-DB4A-9BBF-F75E7EF8B9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6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262C7-B9EB-B04A-8667-E6A32543B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51EA1C-6CAC-3B4A-896D-1F32117B7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BEECCC-4021-D243-823C-0C124322A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720D-9E2E-264E-BE49-5E768A64BF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00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B4585-0268-294F-81E2-A048B986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E70CC-1873-D048-ACC1-0052C751E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C3A1B-E579-CF45-98D1-72FF28C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E5AE-99B5-214F-9401-802EEB843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9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D8916-D459-6241-870B-DFC6DB664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B1EB9-28C8-9E43-B2DA-4572B48D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5CFBA-CA81-A64A-A13F-CAC13AE3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C60C-7E33-DF49-B6EC-8EC1D5D435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0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1910-E47E-EA46-A454-A96FF7CCA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46411-9245-B042-918F-C1A559A0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48345-96D4-D640-A03E-DD9F34855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BD69-5A4D-364A-9E5F-BB49810AC7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2DC59-9F2E-014D-BB9F-D480A4CD9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D3E8E8-62D9-1049-BA43-BD6D433C0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44E0F-26C9-E649-BDB1-B0E3425C5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55C6AF-3582-F648-80DE-B4D331FB7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2E1D7-C4A1-C946-96AA-4BDE1D278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394BEF-FEC6-F742-BED4-941137385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AD5F21-AF6B-F045-A941-729A42130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624" y="404664"/>
            <a:ext cx="6835775" cy="67248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radicali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E951BB3-A96B-104D-8488-A8459CC6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B7625CC-7110-8C4F-9DA3-C605FE98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7D5992-52C7-EB4C-A5E0-14423E4D1BA6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21C289-D973-224F-BFC5-50B67166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38" y="1268760"/>
            <a:ext cx="6254746" cy="4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5894" y="63817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94" y="260648"/>
            <a:ext cx="786003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Un’osservazione</a:t>
            </a:r>
            <a:endParaRPr lang="it-IT" altLang="it-IT" sz="3600" b="1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C836BC-A9B7-5C4B-81B0-070B0867F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676"/>
          <a:stretch/>
        </p:blipFill>
        <p:spPr>
          <a:xfrm>
            <a:off x="2699792" y="930573"/>
            <a:ext cx="4067473" cy="11664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87F348B-2600-D840-9F24-0CD14962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9" y="2355925"/>
            <a:ext cx="8244408" cy="1535617"/>
          </a:xfrm>
          <a:prstGeom prst="rect">
            <a:avLst/>
          </a:prstGeom>
        </p:spPr>
      </p:pic>
      <p:sp>
        <p:nvSpPr>
          <p:cNvPr id="18" name="Freccia a inversione 17">
            <a:extLst>
              <a:ext uri="{FF2B5EF4-FFF2-40B4-BE49-F238E27FC236}">
                <a16:creationId xmlns:a16="http://schemas.microsoft.com/office/drawing/2014/main" id="{6FBF4104-9BDC-3B4A-82E0-D2056CBF8EEC}"/>
              </a:ext>
            </a:extLst>
          </p:cNvPr>
          <p:cNvSpPr/>
          <p:nvPr/>
        </p:nvSpPr>
        <p:spPr>
          <a:xfrm flipV="1">
            <a:off x="6096213" y="3650319"/>
            <a:ext cx="1932171" cy="206324"/>
          </a:xfrm>
          <a:prstGeom prst="utur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09CCE2-E1C8-0948-A6AB-9D1AECF7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33" y="4219071"/>
            <a:ext cx="4597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D45AEB41-2E3D-4B47-98B5-D2A9A9AF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295664"/>
            <a:ext cx="425724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602238-EC9D-6F47-AFFA-F73FE0A8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6" y="1412776"/>
            <a:ext cx="8348032" cy="24979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BC4614-DA37-6E45-A92D-8E0880F7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80" y="4375150"/>
            <a:ext cx="47117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608" y="64833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6BAAACA0-2E59-8940-9691-6C233DD3DF8D}"/>
              </a:ext>
            </a:extLst>
          </p:cNvPr>
          <p:cNvSpPr txBox="1">
            <a:spLocks/>
          </p:cNvSpPr>
          <p:nvPr/>
        </p:nvSpPr>
        <p:spPr bwMode="auto">
          <a:xfrm>
            <a:off x="600394" y="260648"/>
            <a:ext cx="786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4</a:t>
            </a:r>
            <a:endParaRPr lang="it-IT" altLang="it-IT" sz="36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4A958A-77D5-3847-BD0D-23EAC7B0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15325"/>
            <a:ext cx="4711700" cy="2108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BEDEE6-139D-7A4A-A8E6-F6039FC28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5"/>
          <a:stretch/>
        </p:blipFill>
        <p:spPr>
          <a:xfrm>
            <a:off x="395536" y="1503351"/>
            <a:ext cx="4176464" cy="5233395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E906224B-2307-4046-B416-00E920F5B0D1}"/>
              </a:ext>
            </a:extLst>
          </p:cNvPr>
          <p:cNvSpPr/>
          <p:nvPr/>
        </p:nvSpPr>
        <p:spPr>
          <a:xfrm>
            <a:off x="1403648" y="5013176"/>
            <a:ext cx="41010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8C170D1-7E5A-9848-B2C6-49F2C9B47C91}"/>
              </a:ext>
            </a:extLst>
          </p:cNvPr>
          <p:cNvSpPr/>
          <p:nvPr/>
        </p:nvSpPr>
        <p:spPr>
          <a:xfrm>
            <a:off x="1225750" y="2743504"/>
            <a:ext cx="588006" cy="469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20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608" y="64833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6BAAACA0-2E59-8940-9691-6C233DD3DF8D}"/>
              </a:ext>
            </a:extLst>
          </p:cNvPr>
          <p:cNvSpPr txBox="1">
            <a:spLocks/>
          </p:cNvSpPr>
          <p:nvPr/>
        </p:nvSpPr>
        <p:spPr bwMode="auto">
          <a:xfrm>
            <a:off x="600394" y="260648"/>
            <a:ext cx="786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riflessione</a:t>
            </a:r>
            <a:endParaRPr lang="it-IT" altLang="it-IT" sz="36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75519E-C7EF-AB4D-8114-683226F8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29" y="958078"/>
            <a:ext cx="3312368" cy="15678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D6FCA7-2D8D-1544-BE6E-1EE00CE6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0" y="2689962"/>
            <a:ext cx="8055237" cy="22832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06F761-59F8-E844-AB5B-E4C00AAA1328}"/>
              </a:ext>
            </a:extLst>
          </p:cNvPr>
          <p:cNvSpPr txBox="1"/>
          <p:nvPr/>
        </p:nvSpPr>
        <p:spPr>
          <a:xfrm>
            <a:off x="3707082" y="5266632"/>
            <a:ext cx="4979718" cy="461665"/>
          </a:xfrm>
          <a:prstGeom prst="rect">
            <a:avLst/>
          </a:prstGeom>
          <a:solidFill>
            <a:srgbClr val="FFFFED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Radice di frazione espressa con radicali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F25D0A7-01B2-E846-B097-6D426B3CDF6B}"/>
              </a:ext>
            </a:extLst>
          </p:cNvPr>
          <p:cNvCxnSpPr/>
          <p:nvPr/>
        </p:nvCxnSpPr>
        <p:spPr>
          <a:xfrm flipV="1">
            <a:off x="7236296" y="4509120"/>
            <a:ext cx="792088" cy="750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6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D8C5F2-69FB-B24F-A41C-80AD6F804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77189" y="1263216"/>
            <a:ext cx="8914224" cy="3456384"/>
          </a:xfrm>
          <a:prstGeom prst="rect">
            <a:avLst/>
          </a:prstGeom>
        </p:spPr>
      </p:pic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5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9ABB-60FA-B84B-98BA-DCD74C08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13" y="5021338"/>
            <a:ext cx="3175000" cy="15367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1A763E-42FD-0B4A-842D-A15C9ECF4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029365"/>
            <a:ext cx="3162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6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9ABB-60FA-B84B-98BA-DCD74C0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640272"/>
            <a:ext cx="3175000" cy="15367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1A763E-42FD-0B4A-842D-A15C9ECF4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352134"/>
            <a:ext cx="3162300" cy="14097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8ECB8C-DF62-BF40-A180-29E4626AF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8" y="1196752"/>
            <a:ext cx="472766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7 e 8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F063C0-2CD1-5042-BD38-B5FA8162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4" y="1268760"/>
            <a:ext cx="8547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57405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17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6106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radicali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66E7AD-10C2-094E-8017-2F5DC9FC7DBF}"/>
              </a:ext>
            </a:extLst>
          </p:cNvPr>
          <p:cNvSpPr txBox="1"/>
          <p:nvPr/>
        </p:nvSpPr>
        <p:spPr>
          <a:xfrm>
            <a:off x="1547664" y="141277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Ecco le proprietà che abbiamo trovato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354A47-1926-4446-8772-6BF97632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63" y="1935996"/>
            <a:ext cx="6254746" cy="4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52028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66" y="502135"/>
            <a:ext cx="8507288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proprietà guidano i calcoli anche con esponenti negativi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8C2DB6-7584-4A4C-8E89-C6D445D0365E}"/>
              </a:ext>
            </a:extLst>
          </p:cNvPr>
          <p:cNvSpPr txBox="1"/>
          <p:nvPr/>
        </p:nvSpPr>
        <p:spPr>
          <a:xfrm>
            <a:off x="3851919" y="19227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ESEMPI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ED4EED-7372-8B42-90B3-963F8FF0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9" y="2564904"/>
            <a:ext cx="6456215" cy="3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6769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19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6106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ed esponenti frazionari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6B054-4795-BD44-8C2E-7E179581479D}"/>
              </a:ext>
            </a:extLst>
          </p:cNvPr>
          <p:cNvSpPr txBox="1"/>
          <p:nvPr/>
        </p:nvSpPr>
        <p:spPr>
          <a:xfrm>
            <a:off x="755576" y="1484784"/>
            <a:ext cx="793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Radicali ed esponenti frazionari sono due </a:t>
            </a:r>
            <a:r>
              <a:rPr lang="it-IT" sz="2800" b="1" i="1" dirty="0"/>
              <a:t>linguaggi</a:t>
            </a:r>
            <a:r>
              <a:rPr lang="it-IT" sz="2800" b="1" dirty="0"/>
              <a:t> diversi per esprimere gli stessi risultati irrazionali di estrazione di radice.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3C6EBD-0532-E946-8E3F-5908F893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99784"/>
            <a:ext cx="8534400" cy="13380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0B2BE7F-B318-AC48-AF85-8A30A065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3" y="4463075"/>
            <a:ext cx="8678416" cy="20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Vantaggi degli esponenti frazionari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0B79A35C-EADF-FB46-A415-7088976B5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066800"/>
          <a:ext cx="167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Equation" r:id="rId3" imgW="17602200" imgH="8001000" progId="Equation.3">
                  <p:embed/>
                </p:oleObj>
              </mc:Choice>
              <mc:Fallback>
                <p:oleObj name="Equation" r:id="rId3" imgW="17602200" imgH="8001000" progId="Equation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0B79A35C-EADF-FB46-A415-7088976B5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167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10">
            <a:extLst>
              <a:ext uri="{FF2B5EF4-FFF2-40B4-BE49-F238E27FC236}">
                <a16:creationId xmlns:a16="http://schemas.microsoft.com/office/drawing/2014/main" id="{2A26018B-277A-874B-816C-F372CC09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268687"/>
            <a:ext cx="856895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Conosci le proprietà delle potenze con esponente intero.</a:t>
            </a:r>
          </a:p>
          <a:p>
            <a:pPr eaLnBrk="1" hangingPunct="1"/>
            <a:br>
              <a:rPr lang="it-IT" altLang="it-IT" sz="800" b="1" dirty="0">
                <a:solidFill>
                  <a:srgbClr val="0000FF"/>
                </a:solidFill>
              </a:rPr>
            </a:br>
            <a:r>
              <a:rPr lang="it-IT" altLang="it-IT" sz="2800" b="1" dirty="0">
                <a:solidFill>
                  <a:srgbClr val="0000FF"/>
                </a:solidFill>
              </a:rPr>
              <a:t>Puoi applicare le stesse proprietà anche nel caso di esponenti frazionari.</a:t>
            </a:r>
          </a:p>
          <a:p>
            <a:pPr eaLnBrk="1" hangingPunct="1"/>
            <a:br>
              <a:rPr lang="it-IT" altLang="it-IT" sz="800" b="1" dirty="0">
                <a:solidFill>
                  <a:srgbClr val="0000FF"/>
                </a:solidFill>
              </a:rPr>
            </a:br>
            <a:r>
              <a:rPr lang="it-IT" altLang="it-IT" sz="2800" b="1" dirty="0">
                <a:solidFill>
                  <a:srgbClr val="0000FF"/>
                </a:solidFill>
              </a:rPr>
              <a:t>Così puoi ritrovare rapidamente le regole per i calcoli con radicali.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E5C597-EEF4-0E40-B314-DF92DB1C19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826"/>
          <a:stretch/>
        </p:blipFill>
        <p:spPr>
          <a:xfrm>
            <a:off x="3068564" y="1100228"/>
            <a:ext cx="2549672" cy="11684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8DF970-53C7-C848-8691-801AAF0C7BEF}"/>
              </a:ext>
            </a:extLst>
          </p:cNvPr>
          <p:cNvSpPr txBox="1"/>
          <p:nvPr/>
        </p:nvSpPr>
        <p:spPr>
          <a:xfrm>
            <a:off x="395536" y="5192564"/>
            <a:ext cx="813690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Anche in questa lezione penso di sostituire </a:t>
            </a:r>
            <a:r>
              <a:rPr lang="it-IT" sz="2800" b="1" dirty="0">
                <a:solidFill>
                  <a:srgbClr val="FF0000"/>
                </a:solidFill>
              </a:rPr>
              <a:t>solo numeri positivi </a:t>
            </a:r>
            <a:r>
              <a:rPr lang="it-IT" sz="2800" b="1" dirty="0"/>
              <a:t>alla lettera </a:t>
            </a:r>
            <a:r>
              <a:rPr 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07356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5726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89" y="450024"/>
            <a:ext cx="8256718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Ricordo tre proprietà delle potenze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560" y="6395380"/>
            <a:ext cx="2133600" cy="326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3</a:t>
            </a:fld>
            <a:endParaRPr lang="it-IT" altLang="it-IT" sz="1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DC3651-1304-5849-A400-1746C380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6975DAC-F87E-7F48-8833-FF86C056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9" y="4678659"/>
            <a:ext cx="17051412" cy="169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57828E7-6BB1-B740-820D-13F5CDBD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9" y="1664394"/>
            <a:ext cx="3503155" cy="198063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61CC667-D507-5644-A1DE-15E6F109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59" y="1737262"/>
            <a:ext cx="3795119" cy="223242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92304BA-5488-704B-9646-9BF65238B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290399"/>
            <a:ext cx="3062617" cy="18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5726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89" y="127553"/>
            <a:ext cx="8256718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Rifletto per ricordare meglio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560" y="6395380"/>
            <a:ext cx="2133600" cy="326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BBC134-8B7F-5643-AF05-4431B59D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72" y="1898055"/>
            <a:ext cx="4457700" cy="2654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246279-060D-444D-9CFB-2D323362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9" t="19466" r="7190" b="20234"/>
          <a:stretch/>
        </p:blipFill>
        <p:spPr>
          <a:xfrm>
            <a:off x="4516710" y="4714156"/>
            <a:ext cx="4457700" cy="13886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D5E9E5-E1AD-0644-9B61-7779F5710EE6}"/>
              </a:ext>
            </a:extLst>
          </p:cNvPr>
          <p:cNvSpPr txBox="1"/>
          <p:nvPr/>
        </p:nvSpPr>
        <p:spPr>
          <a:xfrm>
            <a:off x="4437572" y="1013031"/>
            <a:ext cx="4280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Come scopro la proprietà con esponenti interi positivi.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CD659BC-9D06-EF40-AF1A-3E05CB97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7" y="1041953"/>
            <a:ext cx="2981845" cy="168588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A1749B-7DA0-104A-9C53-DB07C9A78D71}"/>
              </a:ext>
            </a:extLst>
          </p:cNvPr>
          <p:cNvSpPr txBox="1"/>
          <p:nvPr/>
        </p:nvSpPr>
        <p:spPr>
          <a:xfrm>
            <a:off x="369318" y="3780097"/>
            <a:ext cx="3629917" cy="1200329"/>
          </a:xfrm>
          <a:prstGeom prst="rect">
            <a:avLst/>
          </a:prstGeom>
          <a:solidFill>
            <a:srgbClr val="F8FFD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 trovo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una proprietà per la somma di potenze con lo stesso esponente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4C7B67F-47F1-AC47-9D2C-BB3EDFDBF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27" y="5100174"/>
            <a:ext cx="3492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5726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919871"/>
            <a:ext cx="7344816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Attività. Proprietà dei radicali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560" y="6395380"/>
            <a:ext cx="2133600" cy="326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5</a:t>
            </a:fld>
            <a:endParaRPr lang="it-IT" altLang="it-IT" sz="1400" dirty="0"/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0B79A35C-EADF-FB46-A415-7088976B5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066800"/>
          <a:ext cx="167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3" imgW="17602200" imgH="8001000" progId="Equation.3">
                  <p:embed/>
                </p:oleObj>
              </mc:Choice>
              <mc:Fallback>
                <p:oleObj name="Equation" r:id="rId3" imgW="17602200" imgH="8001000" progId="Equation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0B79A35C-EADF-FB46-A415-7088976B5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167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8A728C-399C-BE44-9056-554BD556AAF6}"/>
              </a:ext>
            </a:extLst>
          </p:cNvPr>
          <p:cNvSpPr txBox="1"/>
          <p:nvPr/>
        </p:nvSpPr>
        <p:spPr>
          <a:xfrm>
            <a:off x="725736" y="2276872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Che cosa succede, se estendo le tre proprietà delle potenze anche al caso di esponenti frazionari?</a:t>
            </a:r>
          </a:p>
          <a:p>
            <a:endParaRPr lang="it-IT" sz="800" b="1" dirty="0"/>
          </a:p>
          <a:p>
            <a:r>
              <a:rPr lang="it-IT" sz="2800" b="1" dirty="0"/>
              <a:t>Completa la scheda di lavoro per trovare la risposta.</a:t>
            </a:r>
          </a:p>
        </p:txBody>
      </p:sp>
    </p:spTree>
    <p:extLst>
      <p:ext uri="{BB962C8B-B14F-4D97-AF65-F5344CB8AC3E}">
        <p14:creationId xmlns:p14="http://schemas.microsoft.com/office/powerpoint/2010/main" val="407296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8337D101-30BC-0549-9514-E248CA0F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30723" name="Slide Number Placeholder 6">
            <a:extLst>
              <a:ext uri="{FF2B5EF4-FFF2-40B4-BE49-F238E27FC236}">
                <a16:creationId xmlns:a16="http://schemas.microsoft.com/office/drawing/2014/main" id="{F3E2BF11-C322-3C4D-B789-3EADD150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F85B9-4EF5-6446-A8A6-56A30153C0E7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05E668A-25E5-CA41-9642-67CFEAA9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52" y="2060848"/>
            <a:ext cx="8532336" cy="17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46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indent="0" eaLnBrk="1" hangingPunct="1"/>
            <a:r>
              <a:rPr lang="it-IT" altLang="it-IT" sz="2800" b="1" dirty="0">
                <a:cs typeface="Arial" panose="020B0604020202020204" pitchFamily="34" charset="0"/>
              </a:rPr>
              <a:t>Hai applicato le tre proprietà delle potenze anche nel caso di esponenti frazionari e hai trovato regole per eseguire calcoli con i radicali. </a:t>
            </a:r>
          </a:p>
        </p:txBody>
      </p:sp>
      <p:sp>
        <p:nvSpPr>
          <p:cNvPr id="30725" name="Title 11">
            <a:extLst>
              <a:ext uri="{FF2B5EF4-FFF2-40B4-BE49-F238E27FC236}">
                <a16:creationId xmlns:a16="http://schemas.microsoft.com/office/drawing/2014/main" id="{513335AD-8DF9-8F46-A19B-A58EB6B0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699" y="548680"/>
            <a:ext cx="7772400" cy="10668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  <a:endParaRPr lang="it-IT" altLang="it-IT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80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156" y="548680"/>
            <a:ext cx="425724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CCBE4E-4785-7B45-AC75-AD1D645C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" y="1412776"/>
            <a:ext cx="9144000" cy="26095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EC8F87-155F-9F48-83DB-39ADE26E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95" y="4509120"/>
            <a:ext cx="4089186" cy="15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1048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Vantaggi degli esponenti frazionari</a:t>
            </a:r>
          </a:p>
        </p:txBody>
      </p:sp>
      <p:sp>
        <p:nvSpPr>
          <p:cNvPr id="34825" name="TextBox 6">
            <a:extLst>
              <a:ext uri="{FF2B5EF4-FFF2-40B4-BE49-F238E27FC236}">
                <a16:creationId xmlns:a16="http://schemas.microsoft.com/office/drawing/2014/main" id="{5B612716-F54B-1348-BB96-EB88AFD1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47932"/>
            <a:ext cx="8011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Esponenti frazionari e parentesi facilitano la corretta lettura delle formule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9726DDFD-691F-EC4E-A677-9FD3C4E75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09800"/>
          <a:ext cx="844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3" imgW="17500600" imgH="14198600" progId="Equation.3">
                  <p:embed/>
                </p:oleObj>
              </mc:Choice>
              <mc:Fallback>
                <p:oleObj name="Equation" r:id="rId3" imgW="17500600" imgH="14198600" progId="Equation.3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9726DDFD-691F-EC4E-A677-9FD3C4E75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844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775359E0-A664-CD4F-960A-BE1A7B891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91000"/>
          <a:ext cx="1219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5" imgW="17678400" imgH="7315200" progId="Equation.3">
                  <p:embed/>
                </p:oleObj>
              </mc:Choice>
              <mc:Fallback>
                <p:oleObj name="Equation" r:id="rId5" imgW="17678400" imgH="7315200" progId="Equation.3">
                  <p:embed/>
                  <p:pic>
                    <p:nvPicPr>
                      <p:cNvPr id="34819" name="Object 3">
                        <a:extLst>
                          <a:ext uri="{FF2B5EF4-FFF2-40B4-BE49-F238E27FC236}">
                            <a16:creationId xmlns:a16="http://schemas.microsoft.com/office/drawing/2014/main" id="{775359E0-A664-CD4F-960A-BE1A7B891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12192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E5A04A54-9B61-924E-A2F7-149BEF6040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209800"/>
          <a:ext cx="981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7" imgW="17018000" imgH="13208000" progId="Equation.3">
                  <p:embed/>
                </p:oleObj>
              </mc:Choice>
              <mc:Fallback>
                <p:oleObj name="Equation" r:id="rId7" imgW="17018000" imgH="13208000" progId="Equation.3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E5A04A54-9B61-924E-A2F7-149BEF604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9800"/>
                        <a:ext cx="9810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>
            <a:extLst>
              <a:ext uri="{FF2B5EF4-FFF2-40B4-BE49-F238E27FC236}">
                <a16:creationId xmlns:a16="http://schemas.microsoft.com/office/drawing/2014/main" id="{42CC42EB-C6A3-BC42-9BA3-665F4864C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114800"/>
          <a:ext cx="1143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9" imgW="17678400" imgH="7315200" progId="Equation.3">
                  <p:embed/>
                </p:oleObj>
              </mc:Choice>
              <mc:Fallback>
                <p:oleObj name="Equation" r:id="rId9" imgW="17678400" imgH="7315200" progId="Equation.3">
                  <p:embed/>
                  <p:pic>
                    <p:nvPicPr>
                      <p:cNvPr id="34821" name="Object 5">
                        <a:extLst>
                          <a:ext uri="{FF2B5EF4-FFF2-40B4-BE49-F238E27FC236}">
                            <a16:creationId xmlns:a16="http://schemas.microsoft.com/office/drawing/2014/main" id="{42CC42EB-C6A3-BC42-9BA3-665F4864C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11430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Box 12">
            <a:extLst>
              <a:ext uri="{FF2B5EF4-FFF2-40B4-BE49-F238E27FC236}">
                <a16:creationId xmlns:a16="http://schemas.microsoft.com/office/drawing/2014/main" id="{DC04A2A5-59DE-C643-A069-CE0FEE92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/>
              <a:t>si distingue bene da</a:t>
            </a:r>
          </a:p>
        </p:txBody>
      </p:sp>
      <p:sp>
        <p:nvSpPr>
          <p:cNvPr id="34827" name="TextBox 13">
            <a:extLst>
              <a:ext uri="{FF2B5EF4-FFF2-40B4-BE49-F238E27FC236}">
                <a16:creationId xmlns:a16="http://schemas.microsoft.com/office/drawing/2014/main" id="{15A4E817-3E78-F74A-8F26-AC193AB0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36429"/>
            <a:ext cx="88527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rgbClr val="0000FF"/>
                </a:solidFill>
              </a:rPr>
              <a:t>Per distinguere le espressioni scritte con i radicali, bisogna osservare attentamente il segno di radice!</a:t>
            </a:r>
          </a:p>
        </p:txBody>
      </p:sp>
      <p:sp>
        <p:nvSpPr>
          <p:cNvPr id="34828" name="TextBox 14">
            <a:extLst>
              <a:ext uri="{FF2B5EF4-FFF2-40B4-BE49-F238E27FC236}">
                <a16:creationId xmlns:a16="http://schemas.microsoft.com/office/drawing/2014/main" id="{81E85676-32B6-D744-B075-B8DD396DC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0" y="4941429"/>
            <a:ext cx="900605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/>
              <a:t>Questo spiega perché vari software chiedono di inserire formule solo con esponenti frazionari e parentesi. </a:t>
            </a:r>
          </a:p>
        </p:txBody>
      </p:sp>
    </p:spTree>
    <p:extLst>
      <p:ext uri="{BB962C8B-B14F-4D97-AF65-F5344CB8AC3E}">
        <p14:creationId xmlns:p14="http://schemas.microsoft.com/office/powerpoint/2010/main" val="406798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5894" y="638175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94" y="260648"/>
            <a:ext cx="7860038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</a:t>
            </a:r>
            <a:endParaRPr lang="it-IT" altLang="it-IT" sz="3600" b="1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396C04C-2D73-1F4E-B4F6-BE9255A2BCAF}"/>
              </a:ext>
            </a:extLst>
          </p:cNvPr>
          <p:cNvGrpSpPr/>
          <p:nvPr/>
        </p:nvGrpSpPr>
        <p:grpSpPr>
          <a:xfrm>
            <a:off x="237531" y="2397783"/>
            <a:ext cx="4968552" cy="4413751"/>
            <a:chOff x="395536" y="2307724"/>
            <a:chExt cx="4968552" cy="4413751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61542E7-19B1-AA4E-82E9-77E71DF7A0C2}"/>
                </a:ext>
              </a:extLst>
            </p:cNvPr>
            <p:cNvGrpSpPr/>
            <p:nvPr/>
          </p:nvGrpSpPr>
          <p:grpSpPr>
            <a:xfrm>
              <a:off x="395536" y="2307724"/>
              <a:ext cx="4968552" cy="4413751"/>
              <a:chOff x="395536" y="2307724"/>
              <a:chExt cx="4968552" cy="4413751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B4AD0BBF-C41F-DE44-BED0-021F1DA59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536" y="2307724"/>
                <a:ext cx="4968552" cy="4413751"/>
              </a:xfrm>
              <a:prstGeom prst="rect">
                <a:avLst/>
              </a:prstGeom>
            </p:spPr>
          </p:pic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3FFE1B3F-48CA-0944-8250-46BE0C8C99EE}"/>
                  </a:ext>
                </a:extLst>
              </p:cNvPr>
              <p:cNvSpPr/>
              <p:nvPr/>
            </p:nvSpPr>
            <p:spPr>
              <a:xfrm>
                <a:off x="744606" y="3804677"/>
                <a:ext cx="410108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02053B6-DB87-E24B-905E-CE2821B1EB62}"/>
                </a:ext>
              </a:extLst>
            </p:cNvPr>
            <p:cNvSpPr/>
            <p:nvPr/>
          </p:nvSpPr>
          <p:spPr>
            <a:xfrm>
              <a:off x="1331640" y="4706599"/>
              <a:ext cx="410108" cy="3229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BABE70EA-2EB1-4A44-8583-2DA7DF7DC1BE}"/>
                </a:ext>
              </a:extLst>
            </p:cNvPr>
            <p:cNvSpPr/>
            <p:nvPr/>
          </p:nvSpPr>
          <p:spPr>
            <a:xfrm>
              <a:off x="2195736" y="6201730"/>
              <a:ext cx="288032" cy="3236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BB4B3719-5E62-E749-AEE8-EDD06D47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61" y="849617"/>
            <a:ext cx="4089186" cy="15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110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25572</TotalTime>
  <Words>336</Words>
  <Application>Microsoft Macintosh PowerPoint</Application>
  <PresentationFormat>Presentazione su schermo (4:3)</PresentationFormat>
  <Paragraphs>75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Times New Roman</vt:lpstr>
      <vt:lpstr>Struttura predefinita</vt:lpstr>
      <vt:lpstr>Equation</vt:lpstr>
      <vt:lpstr>Proprietà dei radicali</vt:lpstr>
      <vt:lpstr>Vantaggi degli esponenti frazionari</vt:lpstr>
      <vt:lpstr>Ricordo tre proprietà delle potenze</vt:lpstr>
      <vt:lpstr>Rifletto per ricordare meglio</vt:lpstr>
      <vt:lpstr>Attività. Proprietà dei radicali</vt:lpstr>
      <vt:lpstr>Che cosa hai trovato?</vt:lpstr>
      <vt:lpstr>Quesito 1</vt:lpstr>
      <vt:lpstr>Vantaggi degli esponenti frazionari</vt:lpstr>
      <vt:lpstr>Quesito 2</vt:lpstr>
      <vt:lpstr>Un’osservazione</vt:lpstr>
      <vt:lpstr>Quesito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Proprietà dei radicali</vt:lpstr>
      <vt:lpstr>Le proprietà guidano i calcoli anche con esponenti negativi</vt:lpstr>
      <vt:lpstr>Radicali ed esponenti frazionari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609</cp:revision>
  <dcterms:created xsi:type="dcterms:W3CDTF">2016-08-02T07:43:57Z</dcterms:created>
  <dcterms:modified xsi:type="dcterms:W3CDTF">2023-10-10T10:53:27Z</dcterms:modified>
</cp:coreProperties>
</file>