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8" r:id="rId3"/>
    <p:sldId id="293" r:id="rId4"/>
    <p:sldId id="267" r:id="rId5"/>
    <p:sldId id="282" r:id="rId6"/>
    <p:sldId id="258" r:id="rId7"/>
    <p:sldId id="283" r:id="rId8"/>
    <p:sldId id="281" r:id="rId9"/>
    <p:sldId id="275" r:id="rId10"/>
    <p:sldId id="277" r:id="rId11"/>
    <p:sldId id="292" r:id="rId12"/>
    <p:sldId id="284" r:id="rId13"/>
    <p:sldId id="285" r:id="rId14"/>
    <p:sldId id="295" r:id="rId15"/>
    <p:sldId id="290" r:id="rId16"/>
    <p:sldId id="287" r:id="rId17"/>
    <p:sldId id="263" r:id="rId18"/>
    <p:sldId id="296" r:id="rId19"/>
    <p:sldId id="288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EE8"/>
    <a:srgbClr val="0048BA"/>
    <a:srgbClr val="0057DD"/>
    <a:srgbClr val="D2F1FF"/>
    <a:srgbClr val="C7E5F3"/>
    <a:srgbClr val="D2E5FF"/>
    <a:srgbClr val="055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9CCAC-803B-B34B-872F-B8CD6B76B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7A6C2-8401-3B42-BFB8-A18623A46B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A438265-CCAB-7D48-A85C-F4207A4338F0}" type="datetime1">
              <a:rPr lang="it-IT" altLang="it-IT"/>
              <a:pPr/>
              <a:t>20/02/22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61DAC-089F-5E44-A49D-A2BD6BB910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62C38-9D94-7148-8AC0-7C2BEF282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FFBF9C6-F069-DA4E-A8D1-6BEEAAE8AEF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E13A3B-F2D6-1C42-87CB-0432DA986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24ED2-3636-C144-B0A9-AF1F4418CE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E1BBA03-56CB-544A-AB94-D3C543C11686}" type="datetime1">
              <a:rPr lang="it-IT" altLang="it-IT"/>
              <a:pPr/>
              <a:t>20/02/22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CED2E6-E3A1-FD42-BD7A-236E9D36D4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C82072-AD31-704C-A690-03F4600B9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9E888-2AED-7140-B5EA-AFA18EBE26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66134-240F-3C4F-B3C3-637308223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025F6D-106B-594E-88FF-50F5D819783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25F6D-106B-594E-88FF-50F5D819783D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953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92DF2-2625-694A-B055-DCC8DE0CE64A}" type="slidenum">
              <a:rPr lang="it-IT" altLang="it-IT" smtClean="0"/>
              <a:pPr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165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92DF2-2625-694A-B055-DCC8DE0CE64A}" type="slidenum">
              <a:rPr lang="it-IT" altLang="it-IT" smtClean="0"/>
              <a:pPr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379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B4BDB0-22EF-AF4B-9734-91D98EE2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7EE4A7-6257-CA4E-897F-63468F7C6274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73C211-61B5-884E-BCC6-F38F14E8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65A43A-339B-FB4B-9DBD-D91E3DB6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3987-41A7-AD47-93C7-49758E0C6C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748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E97FBC-BF11-FA4C-BD34-836BBF02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8A602B-63CE-284A-8154-6932A6BD7C9B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A4AC2E-D67A-674A-ABF8-ABB08867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7372FF-FB69-544D-97D3-2BE9345F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4814B-8D9B-E84C-8077-2A2A40CB73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349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19D163-E4F1-2F4E-98A7-3FB5F48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70D90-7625-3C42-AEBD-F3940D89D26D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600BA0-8B37-EA49-9F1F-8D255D69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CC3DEF-DA6D-254A-BF92-AA937E23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A7C99-39A9-F447-ADFC-99A8EE6A21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504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F9FBD-2EF4-6A43-825E-C051C22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8D8FE3-9511-5341-9CCB-3001CDE3A76D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5FB250-F901-2B48-9090-055386D6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081E3A-6941-9F4A-B6F1-F0780ABD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04599-339C-CA42-AC2C-99AE650D8A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813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15A031-F17B-0748-A102-80D16270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B8B40-CE15-104C-B733-429A466D48A5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FCF2C2-3FB2-224B-B58C-A455EAE0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3BBA5A-B09F-FB42-BDE2-B923770E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A36E-4746-474D-82EF-11E26FE23A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119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48ED8E5-0B46-4E4A-9D08-E77F3E0A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48015-D4F2-1F42-96A0-90063F95DF45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2E24EB5-BFEC-8646-AA07-F9FAC445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7B1B412-C1FA-CE46-9730-8DB80043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02D5F-1987-7B47-86C4-251BF86A2E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492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FDC7D2A-17E7-774A-AD06-34D27E5E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0170A-8C83-E948-B3CA-E435231770B1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2EF2E402-249D-1B48-B204-125D3982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FCA1790-BCEA-2C4E-BA75-7816EFAA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AE31-C503-C844-A484-665CDA076C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894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0EB21EFE-AF40-E040-9515-B6D95B5D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26CB5B-F924-6647-96B0-5D483D161548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C1C635D-1472-0C46-83A6-9F1AFD79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FA566A8F-0E0A-EF4C-8BAB-616A5F6A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19A61-C3BF-9940-8C5B-FBA3AE6630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823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2EE4E73B-89D5-414A-BE42-384152F5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0A30A-EC18-BD46-817D-F06D7D4ED243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275B330-998E-B440-83B8-270693E7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28038A5D-FBA0-EF4A-B330-66E8AB5E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95D2C-5DC4-2E40-A7E7-A89F649658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088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C5A08BC-E3A2-654C-B9F8-A167D53B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0E5C1-EB5D-F94B-80B6-27C863736C85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54AF076-9F4E-BA4D-84A0-99063079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21E0480-BAB5-4E42-924E-8CE74483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D6DBA-8695-254F-AD97-71E2BC3DDF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970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20F9DD0-79A2-4745-B549-3E51F940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2FD88-F14E-6946-A959-CA7BE3B925EE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906A8CE-382C-4544-B015-D06D3445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A0EB0F7-6A63-FA42-B856-73528B89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9E41-DA0A-1143-BDAF-60562CADF0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823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A07D7A9E-77E1-4E49-9FAF-5C78613D07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772E54C7-368E-804A-BAF6-84367ED796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AB1DA0-E81A-D44C-9AB6-A56171D13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8DBFBFD-B8B7-8342-B460-D8321586CFE7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BAA1CF-8295-2F44-BFCF-5D91CC741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AF628C-0A16-504C-B056-DBD215EF2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ED79F3-B7B6-BB43-9EBD-6A044E4D640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Derivata in un punto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1FD1453D-3011-9C4C-871C-D62AB02F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B. Velocità istantanea di un pendolo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5F0AE890-EA2D-2A44-A1D1-2C795054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69828A-01BF-A44B-BFB0-B9C2FE2F087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5D7816F8-7C10-414A-A057-7A2CA276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317420B-F793-A548-8A78-67C63B18B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9" y="1143000"/>
            <a:ext cx="8172400" cy="45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7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1FD1453D-3011-9C4C-871C-D62AB02F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C. Rapidità istantanea di crescita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5F0AE890-EA2D-2A44-A1D1-2C795054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69828A-01BF-A44B-BFB0-B9C2FE2F087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5D7816F8-7C10-414A-A057-7A2CA276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5EECCCB-6E01-0D46-8CE6-C255F4328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9" y="1143000"/>
            <a:ext cx="8337461" cy="46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2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olo 1">
            <a:extLst>
              <a:ext uri="{FF2B5EF4-FFF2-40B4-BE49-F238E27FC236}">
                <a16:creationId xmlns:a16="http://schemas.microsoft.com/office/drawing/2014/main" id="{01AF73EE-7B03-7B42-A999-67C02D5A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Parole e simboli della matematica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D3FFF22-A809-9F40-A639-0E60A566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248400"/>
            <a:ext cx="533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755B42-6D92-914C-A66F-D49DE7DF44E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Footer Placeholder 4">
            <a:extLst>
              <a:ext uri="{FF2B5EF4-FFF2-40B4-BE49-F238E27FC236}">
                <a16:creationId xmlns:a16="http://schemas.microsoft.com/office/drawing/2014/main" id="{433753C2-EFBB-414F-B885-8F11E969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26630" name="TextBox 7">
            <a:extLst>
              <a:ext uri="{FF2B5EF4-FFF2-40B4-BE49-F238E27FC236}">
                <a16:creationId xmlns:a16="http://schemas.microsoft.com/office/drawing/2014/main" id="{0D43280B-FC0D-F849-A358-06AAFC42D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/>
              <a:t>Incremento</a:t>
            </a:r>
            <a:r>
              <a:rPr lang="it-IT" altLang="it-IT" sz="2800" b="1"/>
              <a:t>: in matematica significa ‘variazione’ </a:t>
            </a:r>
          </a:p>
        </p:txBody>
      </p:sp>
      <p:pic>
        <p:nvPicPr>
          <p:cNvPr id="10" name="Picture 9" descr="Schermata 2014-11-10 alle 09.16.03.png">
            <a:extLst>
              <a:ext uri="{FF2B5EF4-FFF2-40B4-BE49-F238E27FC236}">
                <a16:creationId xmlns:a16="http://schemas.microsoft.com/office/drawing/2014/main" id="{6B015535-929B-0442-AC24-FEE80087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3662363" cy="4294188"/>
          </a:xfrm>
          <a:prstGeom prst="rect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6632" name="TextBox 10">
            <a:extLst>
              <a:ext uri="{FF2B5EF4-FFF2-40B4-BE49-F238E27FC236}">
                <a16:creationId xmlns:a16="http://schemas.microsoft.com/office/drawing/2014/main" id="{9C5241F5-6C63-B443-8084-C4303560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905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660066"/>
                </a:solidFill>
              </a:rPr>
              <a:t>Δx = incremento dell’ascissa</a:t>
            </a:r>
          </a:p>
        </p:txBody>
      </p:sp>
      <p:sp>
        <p:nvSpPr>
          <p:cNvPr id="26633" name="TextBox 11">
            <a:extLst>
              <a:ext uri="{FF2B5EF4-FFF2-40B4-BE49-F238E27FC236}">
                <a16:creationId xmlns:a16="http://schemas.microsoft.com/office/drawing/2014/main" id="{9FC088F4-E938-314C-8694-177889EAB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908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8000"/>
                </a:solidFill>
              </a:rPr>
              <a:t>Δy = incremento dell’ordinata</a:t>
            </a:r>
          </a:p>
        </p:txBody>
      </p:sp>
      <p:sp>
        <p:nvSpPr>
          <p:cNvPr id="26635" name="TextBox 15">
            <a:extLst>
              <a:ext uri="{FF2B5EF4-FFF2-40B4-BE49-F238E27FC236}">
                <a16:creationId xmlns:a16="http://schemas.microsoft.com/office/drawing/2014/main" id="{F7F556E1-2E38-3148-BC6E-7D9D5592B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572000"/>
            <a:ext cx="4572000" cy="954088"/>
          </a:xfrm>
          <a:prstGeom prst="rect">
            <a:avLst/>
          </a:prstGeom>
          <a:solidFill>
            <a:srgbClr val="F4FFD6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Δy è una sigla che riassume la frase ‘</a:t>
            </a:r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d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ifferenza delle ordinate’.</a:t>
            </a:r>
          </a:p>
        </p:txBody>
      </p:sp>
      <p:sp>
        <p:nvSpPr>
          <p:cNvPr id="18" name="Line Callout 2 17">
            <a:extLst>
              <a:ext uri="{FF2B5EF4-FFF2-40B4-BE49-F238E27FC236}">
                <a16:creationId xmlns:a16="http://schemas.microsoft.com/office/drawing/2014/main" id="{13956C23-0A42-AD46-956C-5E46393F797E}"/>
              </a:ext>
            </a:extLst>
          </p:cNvPr>
          <p:cNvSpPr>
            <a:spLocks/>
          </p:cNvSpPr>
          <p:nvPr/>
        </p:nvSpPr>
        <p:spPr bwMode="auto">
          <a:xfrm>
            <a:off x="5715000" y="5791200"/>
            <a:ext cx="3200400" cy="533400"/>
          </a:xfrm>
          <a:prstGeom prst="borderCallout2">
            <a:avLst>
              <a:gd name="adj1" fmla="val 21884"/>
              <a:gd name="adj2" fmla="val -2588"/>
              <a:gd name="adj3" fmla="val 18750"/>
              <a:gd name="adj4" fmla="val -16667"/>
              <a:gd name="adj5" fmla="val -51986"/>
              <a:gd name="adj6" fmla="val -13255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Δ è ‘d maiuscola’  greca</a:t>
            </a:r>
            <a:endParaRPr lang="it-IT" altLang="it-IT">
              <a:latin typeface="Arial Narrow" panose="020B0604020202020204" pitchFamily="34" charset="0"/>
            </a:endParaRPr>
          </a:p>
        </p:txBody>
      </p:sp>
      <p:sp>
        <p:nvSpPr>
          <p:cNvPr id="26637" name="TextBox 18">
            <a:extLst>
              <a:ext uri="{FF2B5EF4-FFF2-40B4-BE49-F238E27FC236}">
                <a16:creationId xmlns:a16="http://schemas.microsoft.com/office/drawing/2014/main" id="{2E6A8417-CDE3-DC43-B1FD-1C5BC6B6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ESEMPIO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A0F9E8F-7B32-0B4D-BAAF-0E25174DF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3052763"/>
            <a:ext cx="4762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ADBF821E-A2A4-1545-BBE1-6F1CFF24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69441"/>
            <a:ext cx="8610600" cy="838200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procedimento per risolvere tre problemi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B77A6C7-A304-F948-B434-52718207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22ABC3-19CA-9740-B979-7A1B1D002E2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54ADEADC-4BC3-1640-98DD-74729CB9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5A207A-F305-6246-9C5E-FEEAC3C55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48458"/>
            <a:ext cx="8604448" cy="44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6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ADBF821E-A2A4-1545-BBE1-6F1CFF24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69441"/>
            <a:ext cx="8610600" cy="838200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Il centro del procedimento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B77A6C7-A304-F948-B434-52718207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22ABC3-19CA-9740-B979-7A1B1D002E2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54ADEADC-4BC3-1640-98DD-74729CB9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EFBDC50-CABC-E34C-B06E-3B2C7FF8ECB2}"/>
                  </a:ext>
                </a:extLst>
              </p:cNvPr>
              <p:cNvSpPr txBox="1"/>
              <p:nvPr/>
            </p:nvSpPr>
            <p:spPr>
              <a:xfrm>
                <a:off x="251520" y="1612143"/>
                <a:ext cx="8797282" cy="1694375"/>
              </a:xfrm>
              <a:prstGeom prst="rect">
                <a:avLst/>
              </a:prstGeom>
              <a:solidFill>
                <a:srgbClr val="FFFEE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32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Il limite per </a:t>
                </a:r>
                <a:r>
                  <a:rPr lang="it-I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it-IT" sz="32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che tende a 0 del rapporto incrementale</a:t>
                </a:r>
              </a:p>
              <a:p>
                <a:endParaRPr lang="it-IT" sz="1000" b="1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it-IT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it-IT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it-IT" sz="3200" b="1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EFBDC50-CABC-E34C-B06E-3B2C7FF8E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12143"/>
                <a:ext cx="8797282" cy="1694375"/>
              </a:xfrm>
              <a:prstGeom prst="rect">
                <a:avLst/>
              </a:prstGeom>
              <a:blipFill>
                <a:blip r:embed="rId2"/>
                <a:stretch>
                  <a:fillRect l="-1729" t="-4478" b="-44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938639-A287-114A-AADF-6D805E99EA90}"/>
              </a:ext>
            </a:extLst>
          </p:cNvPr>
          <p:cNvSpPr txBox="1"/>
          <p:nvPr/>
        </p:nvSpPr>
        <p:spPr>
          <a:xfrm>
            <a:off x="793560" y="470853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Quali risultati può avere questo limite?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D94415-A79A-7649-927E-4780607DF36F}"/>
              </a:ext>
            </a:extLst>
          </p:cNvPr>
          <p:cNvSpPr txBox="1"/>
          <p:nvPr/>
        </p:nvSpPr>
        <p:spPr>
          <a:xfrm>
            <a:off x="353441" y="3481852"/>
            <a:ext cx="859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Il risultato del limite dà la pendenza della tangente al grafico della funzione </a:t>
            </a:r>
            <a:r>
              <a:rPr lang="it-IT" sz="2800" b="1" i="1" dirty="0">
                <a:solidFill>
                  <a:srgbClr val="0048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it-IT" sz="2800" b="1" i="1" dirty="0" err="1">
                <a:solidFill>
                  <a:srgbClr val="0048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800" b="1" i="1" dirty="0">
                <a:solidFill>
                  <a:srgbClr val="0048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</a:t>
            </a:r>
            <a:r>
              <a:rPr lang="it-IT" sz="28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nel suo punto di ascissa </a:t>
            </a:r>
            <a:r>
              <a:rPr lang="it-IT" sz="2800" b="1" i="1" dirty="0">
                <a:solidFill>
                  <a:srgbClr val="0048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a</a:t>
            </a:r>
            <a:r>
              <a:rPr lang="it-IT" sz="28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77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olo 1">
            <a:extLst>
              <a:ext uri="{FF2B5EF4-FFF2-40B4-BE49-F238E27FC236}">
                <a16:creationId xmlns:a16="http://schemas.microsoft.com/office/drawing/2014/main" id="{466AA800-3E5A-0B4E-AD96-E07CC3F4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67" y="171924"/>
            <a:ext cx="8229600" cy="861833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Esempi per riflettere</a:t>
            </a:r>
          </a:p>
        </p:txBody>
      </p:sp>
      <p:sp>
        <p:nvSpPr>
          <p:cNvPr id="26629" name="Slide Number Placeholder 3">
            <a:extLst>
              <a:ext uri="{FF2B5EF4-FFF2-40B4-BE49-F238E27FC236}">
                <a16:creationId xmlns:a16="http://schemas.microsoft.com/office/drawing/2014/main" id="{47092649-E582-D64D-A9D5-701F8640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85433F-BA02-1742-8898-7F6A68BD866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30" name="Footer Placeholder 4">
            <a:extLst>
              <a:ext uri="{FF2B5EF4-FFF2-40B4-BE49-F238E27FC236}">
                <a16:creationId xmlns:a16="http://schemas.microsoft.com/office/drawing/2014/main" id="{B13FEACF-A292-3543-9EE5-7C9844F0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4800" y="63246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26631" name="TextBox 17">
            <a:extLst>
              <a:ext uri="{FF2B5EF4-FFF2-40B4-BE49-F238E27FC236}">
                <a16:creationId xmlns:a16="http://schemas.microsoft.com/office/drawing/2014/main" id="{3731E589-BCCE-B54B-B98F-22D2CC0CC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5DAD5A2-82E6-EB48-8561-AD2421D8B19C}"/>
              </a:ext>
            </a:extLst>
          </p:cNvPr>
          <p:cNvGrpSpPr/>
          <p:nvPr/>
        </p:nvGrpSpPr>
        <p:grpSpPr>
          <a:xfrm>
            <a:off x="539552" y="1033757"/>
            <a:ext cx="8347484" cy="5091871"/>
            <a:chOff x="539552" y="1014243"/>
            <a:chExt cx="8347484" cy="5091871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E923817-98FC-8D43-B999-1B7E16A4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108122"/>
              <a:ext cx="4348342" cy="4392488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A5C5E6D-F2A4-3D48-B9A1-088C5D477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899" y="1014243"/>
              <a:ext cx="2847137" cy="3168352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FB886227-B4B2-FD48-AF37-45DAEC7C9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585" y="5591702"/>
              <a:ext cx="2736833" cy="514412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4A721FB8-7966-1444-B3BB-73C8E29D6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3416906"/>
              <a:ext cx="2577108" cy="524544"/>
            </a:xfrm>
            <a:prstGeom prst="rect">
              <a:avLst/>
            </a:prstGeom>
          </p:spPr>
        </p:pic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E3DC7FE6-44AA-E341-8581-DA7D6786A00A}"/>
                </a:ext>
              </a:extLst>
            </p:cNvPr>
            <p:cNvSpPr/>
            <p:nvPr/>
          </p:nvSpPr>
          <p:spPr>
            <a:xfrm>
              <a:off x="2895961" y="2643581"/>
              <a:ext cx="335626" cy="3026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0DCA7296-8996-1F4B-BC58-79EB5CE87AC6}"/>
                </a:ext>
              </a:extLst>
            </p:cNvPr>
            <p:cNvCxnSpPr>
              <a:cxnSpLocks/>
              <a:endCxn id="15" idx="5"/>
            </p:cNvCxnSpPr>
            <p:nvPr/>
          </p:nvCxnSpPr>
          <p:spPr>
            <a:xfrm flipH="1" flipV="1">
              <a:off x="3182436" y="2901951"/>
              <a:ext cx="401580" cy="5400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EE4F9667-79CA-434D-9D93-421D31C2A35E}"/>
                </a:ext>
              </a:extLst>
            </p:cNvPr>
            <p:cNvSpPr/>
            <p:nvPr/>
          </p:nvSpPr>
          <p:spPr>
            <a:xfrm>
              <a:off x="1835696" y="4907922"/>
              <a:ext cx="335626" cy="302699"/>
            </a:xfrm>
            <a:prstGeom prst="ellipse">
              <a:avLst/>
            </a:prstGeom>
            <a:noFill/>
            <a:ln>
              <a:solidFill>
                <a:srgbClr val="004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35743AEF-2F23-C349-B1FF-BA646F7FE326}"/>
                </a:ext>
              </a:extLst>
            </p:cNvPr>
            <p:cNvCxnSpPr>
              <a:cxnSpLocks/>
              <a:endCxn id="27" idx="5"/>
            </p:cNvCxnSpPr>
            <p:nvPr/>
          </p:nvCxnSpPr>
          <p:spPr>
            <a:xfrm flipH="1" flipV="1">
              <a:off x="2122171" y="5166292"/>
              <a:ext cx="366900" cy="476266"/>
            </a:xfrm>
            <a:prstGeom prst="straightConnector1">
              <a:avLst/>
            </a:prstGeom>
            <a:ln w="28575">
              <a:solidFill>
                <a:srgbClr val="0048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0185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itolo 1">
            <a:extLst>
              <a:ext uri="{FF2B5EF4-FFF2-40B4-BE49-F238E27FC236}">
                <a16:creationId xmlns:a16="http://schemas.microsoft.com/office/drawing/2014/main" id="{62693970-4B9F-B146-838A-E6282268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Parole e simboli della matematica</a:t>
            </a:r>
          </a:p>
        </p:txBody>
      </p:sp>
      <p:sp>
        <p:nvSpPr>
          <p:cNvPr id="23558" name="Slide Number Placeholder 3">
            <a:extLst>
              <a:ext uri="{FF2B5EF4-FFF2-40B4-BE49-F238E27FC236}">
                <a16:creationId xmlns:a16="http://schemas.microsoft.com/office/drawing/2014/main" id="{66FAADFF-CFB3-B047-B63B-D8D7764A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56350"/>
            <a:ext cx="4572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62DFD3-DA03-B64B-B3FA-389B8CD1AD2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9" name="Footer Placeholder 4">
            <a:extLst>
              <a:ext uri="{FF2B5EF4-FFF2-40B4-BE49-F238E27FC236}">
                <a16:creationId xmlns:a16="http://schemas.microsoft.com/office/drawing/2014/main" id="{A67C54AC-834D-8748-BD70-D575B828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D4751A8-99D8-1544-B721-EA83AEC4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9938"/>
            <a:ext cx="8405302" cy="53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1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olo 1">
            <a:extLst>
              <a:ext uri="{FF2B5EF4-FFF2-40B4-BE49-F238E27FC236}">
                <a16:creationId xmlns:a16="http://schemas.microsoft.com/office/drawing/2014/main" id="{5428D47A-6550-B244-95F9-BED4E4C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25" y="-33338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Esempi per riflettere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F785683-A359-4640-8D87-87BA21F5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07E7FF-5EC6-9E4E-A211-732B05EB353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5" name="Footer Placeholder 4">
            <a:extLst>
              <a:ext uri="{FF2B5EF4-FFF2-40B4-BE49-F238E27FC236}">
                <a16:creationId xmlns:a16="http://schemas.microsoft.com/office/drawing/2014/main" id="{B5863B3A-BD55-984D-BA1D-79095436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86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25606" name="TextBox 17">
            <a:extLst>
              <a:ext uri="{FF2B5EF4-FFF2-40B4-BE49-F238E27FC236}">
                <a16:creationId xmlns:a16="http://schemas.microsoft.com/office/drawing/2014/main" id="{1770650D-C2A5-9D4E-B352-58806F37F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F731FB-F12F-574C-A33E-E82E81F25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" y="815802"/>
            <a:ext cx="8719049" cy="537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3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olo 1">
            <a:extLst>
              <a:ext uri="{FF2B5EF4-FFF2-40B4-BE49-F238E27FC236}">
                <a16:creationId xmlns:a16="http://schemas.microsoft.com/office/drawing/2014/main" id="{5428D47A-6550-B244-95F9-BED4E4C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015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 esempio grafico 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F785683-A359-4640-8D87-87BA21F5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07E7FF-5EC6-9E4E-A211-732B05EB353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5" name="Footer Placeholder 4">
            <a:extLst>
              <a:ext uri="{FF2B5EF4-FFF2-40B4-BE49-F238E27FC236}">
                <a16:creationId xmlns:a16="http://schemas.microsoft.com/office/drawing/2014/main" id="{B5863B3A-BD55-984D-BA1D-79095436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86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25606" name="TextBox 17">
            <a:extLst>
              <a:ext uri="{FF2B5EF4-FFF2-40B4-BE49-F238E27FC236}">
                <a16:creationId xmlns:a16="http://schemas.microsoft.com/office/drawing/2014/main" id="{1770650D-C2A5-9D4E-B352-58806F37F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C7A77E-95E1-E340-91A9-9A63DEF39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0"/>
          <a:stretch/>
        </p:blipFill>
        <p:spPr>
          <a:xfrm>
            <a:off x="1619672" y="1571016"/>
            <a:ext cx="5591423" cy="2827992"/>
          </a:xfrm>
          <a:prstGeom prst="rect">
            <a:avLst/>
          </a:prstGeom>
          <a:ln w="28575">
            <a:solidFill>
              <a:srgbClr val="0048BA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625879-98D3-9D46-8182-44CE7FDA64F7}"/>
              </a:ext>
            </a:extLst>
          </p:cNvPr>
          <p:cNvSpPr txBox="1"/>
          <p:nvPr/>
        </p:nvSpPr>
        <p:spPr>
          <a:xfrm>
            <a:off x="759506" y="4709427"/>
            <a:ext cx="7311753" cy="1785104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048BA"/>
                </a:solidFill>
              </a:rPr>
              <a:t>La funzione non è derivabile in O(0, 0)</a:t>
            </a:r>
          </a:p>
          <a:p>
            <a:r>
              <a:rPr lang="it-IT" sz="2200" b="1" dirty="0"/>
              <a:t>Nel punto O la curva ha due diverse tangenti: </a:t>
            </a:r>
            <a:r>
              <a:rPr 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it-IT" sz="2200" b="1" dirty="0">
                <a:cs typeface="Arial" panose="020B0604020202020204" pitchFamily="34" charset="0"/>
              </a:rPr>
              <a:t>a destra</a:t>
            </a:r>
            <a:r>
              <a:rPr 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dirty="0"/>
              <a:t>e </a:t>
            </a:r>
            <a:r>
              <a:rPr 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t’ </a:t>
            </a:r>
            <a:r>
              <a:rPr lang="it-IT" sz="2200" b="1" dirty="0">
                <a:cs typeface="Arial" panose="020B0604020202020204" pitchFamily="34" charset="0"/>
              </a:rPr>
              <a:t>a sinistra</a:t>
            </a:r>
            <a:r>
              <a:rPr 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200" b="1" dirty="0">
                <a:cs typeface="Arial" panose="020B0604020202020204" pitchFamily="34" charset="0"/>
              </a:rPr>
              <a:t>Il rapporto incrementale ha due limiti diversi quando </a:t>
            </a:r>
            <a:r>
              <a:rPr 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200" b="1" dirty="0">
                <a:cs typeface="Arial" panose="020B0604020202020204" pitchFamily="34" charset="0"/>
              </a:rPr>
              <a:t> tende a 0 da destra o da sinistra. </a:t>
            </a:r>
          </a:p>
        </p:txBody>
      </p:sp>
    </p:spTree>
    <p:extLst>
      <p:ext uri="{BB962C8B-B14F-4D97-AF65-F5344CB8AC3E}">
        <p14:creationId xmlns:p14="http://schemas.microsoft.com/office/powerpoint/2010/main" val="4267376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olo 1">
            <a:extLst>
              <a:ext uri="{FF2B5EF4-FFF2-40B4-BE49-F238E27FC236}">
                <a16:creationId xmlns:a16="http://schemas.microsoft.com/office/drawing/2014/main" id="{A8F1E981-254E-D64E-B5B7-5602EEA2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8382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Parole e simboli della matematica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CBB0E78-CCCC-CC42-ACB0-C7D3D3D5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56350"/>
            <a:ext cx="4572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F0847C-532A-2B47-BBA8-1A53E83D8D7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Footer Placeholder 4">
            <a:extLst>
              <a:ext uri="{FF2B5EF4-FFF2-40B4-BE49-F238E27FC236}">
                <a16:creationId xmlns:a16="http://schemas.microsoft.com/office/drawing/2014/main" id="{B2DF75E2-A43C-C74B-9F6F-84F6566C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id="{4EBFDB0D-BD7E-D846-9812-96FD0D85C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1" dirty="0">
                <a:latin typeface="Arial Narrow" panose="020B0604020202020204" pitchFamily="34" charset="0"/>
              </a:rPr>
              <a:t>In questi casi si dice che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</a:rPr>
              <a:t>la funzione non è derivabile nel punto di ascissa </a:t>
            </a:r>
            <a:r>
              <a:rPr lang="it-IT" altLang="it-IT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a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</a:rPr>
              <a:t>.</a:t>
            </a:r>
            <a:r>
              <a:rPr lang="it-IT" altLang="it-IT" sz="3600" b="1" dirty="0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24583" name="Rectangle 9">
            <a:extLst>
              <a:ext uri="{FF2B5EF4-FFF2-40B4-BE49-F238E27FC236}">
                <a16:creationId xmlns:a16="http://schemas.microsoft.com/office/drawing/2014/main" id="{406CEC9E-7B67-044B-8FD2-FBA396B24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92212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 Narrow" panose="020B0604020202020204" pitchFamily="34" charset="0"/>
              </a:rPr>
              <a:t>Quando calcolo il limite  del rapporto incrementale, posso anche trovare: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DD7718-4347-0F44-94D1-4F968383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341563"/>
            <a:ext cx="6286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2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6A80582A-FEA9-1146-95BD-0F004F13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03" y="373939"/>
            <a:ext cx="8229600" cy="762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Uno sguardo alla storia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B2AAEEA-25FD-8940-86C1-86783478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A58171-D682-B149-AF59-BCE54740228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Footer Placeholder 6">
            <a:extLst>
              <a:ext uri="{FF2B5EF4-FFF2-40B4-BE49-F238E27FC236}">
                <a16:creationId xmlns:a16="http://schemas.microsoft.com/office/drawing/2014/main" id="{58B692E1-1E95-A34D-A0E8-F258BC17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D1FDBEC-79DF-0A41-B2EA-AF2F313C0787}"/>
              </a:ext>
            </a:extLst>
          </p:cNvPr>
          <p:cNvGrpSpPr/>
          <p:nvPr/>
        </p:nvGrpSpPr>
        <p:grpSpPr>
          <a:xfrm>
            <a:off x="228600" y="1125538"/>
            <a:ext cx="8536636" cy="5132719"/>
            <a:chOff x="228600" y="1125538"/>
            <a:chExt cx="8536636" cy="5132719"/>
          </a:xfrm>
        </p:grpSpPr>
        <p:sp>
          <p:nvSpPr>
            <p:cNvPr id="16389" name="TextBox 4">
              <a:extLst>
                <a:ext uri="{FF2B5EF4-FFF2-40B4-BE49-F238E27FC236}">
                  <a16:creationId xmlns:a16="http://schemas.microsoft.com/office/drawing/2014/main" id="{B89CF570-5D8C-6245-B27E-3922F2164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1125538"/>
              <a:ext cx="8077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>
                  <a:latin typeface="Calibri" panose="020F0502020204030204" pitchFamily="34" charset="0"/>
                </a:rPr>
                <a:t>Problemi aperti del XVII secolo</a:t>
              </a:r>
              <a:r>
                <a:rPr lang="it-IT" altLang="it-IT" dirty="0">
                  <a:latin typeface="Calibri" panose="020F0502020204030204" pitchFamily="34" charset="0"/>
                </a:rPr>
                <a:t>:</a:t>
              </a:r>
            </a:p>
            <a:p>
              <a:pPr eaLnBrk="1" hangingPunct="1"/>
              <a:endParaRPr lang="it-IT" altLang="it-IT" sz="800" dirty="0">
                <a:latin typeface="Calibri" panose="020F0502020204030204" pitchFamily="34" charset="0"/>
              </a:endParaRPr>
            </a:p>
            <a:p>
              <a:pPr eaLnBrk="1" hangingPunct="1"/>
              <a:r>
                <a:rPr lang="it-IT" altLang="it-IT" b="1" i="1" dirty="0">
                  <a:latin typeface="Calibri" panose="020F0502020204030204" pitchFamily="34" charset="0"/>
                </a:rPr>
                <a:t>Matematica.</a:t>
              </a:r>
              <a:r>
                <a:rPr lang="it-IT" altLang="it-IT" i="1" dirty="0">
                  <a:latin typeface="Calibri" panose="020F0502020204030204" pitchFamily="34" charset="0"/>
                </a:rPr>
                <a:t> </a:t>
              </a:r>
              <a:r>
                <a:rPr lang="it-IT" altLang="it-IT" dirty="0">
                  <a:latin typeface="Calibri" panose="020F0502020204030204" pitchFamily="34" charset="0"/>
                </a:rPr>
                <a:t>Si riusciva a tracciare la retta tangente in un punto solo di alcune curve e ogni curva richiedeva un particolare procedimento; mancava un metodo generale.</a:t>
              </a:r>
            </a:p>
            <a:p>
              <a:pPr eaLnBrk="1" hangingPunct="1"/>
              <a:r>
                <a:rPr lang="it-IT" altLang="it-IT" b="1" i="1" dirty="0">
                  <a:latin typeface="Calibri" panose="020F0502020204030204" pitchFamily="34" charset="0"/>
                </a:rPr>
                <a:t>Fisica. </a:t>
              </a:r>
              <a:r>
                <a:rPr lang="it-IT" altLang="it-IT" dirty="0">
                  <a:latin typeface="Calibri" panose="020F0502020204030204" pitchFamily="34" charset="0"/>
                </a:rPr>
                <a:t>Nel moto dei pianeti, dei proiettili, del pendolo, … la velocità varia: come valutare la velocità in un dato istante?</a:t>
              </a:r>
            </a:p>
          </p:txBody>
        </p:sp>
        <p:sp>
          <p:nvSpPr>
            <p:cNvPr id="16390" name="TextBox 7">
              <a:extLst>
                <a:ext uri="{FF2B5EF4-FFF2-40B4-BE49-F238E27FC236}">
                  <a16:creationId xmlns:a16="http://schemas.microsoft.com/office/drawing/2014/main" id="{4AA6FBE3-73C0-0B49-A1DA-FD12DE690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436" y="3436937"/>
              <a:ext cx="8305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dirty="0">
                  <a:latin typeface="Calibri" panose="020F0502020204030204" pitchFamily="34" charset="0"/>
                </a:rPr>
                <a:t>I due problemi sembrano non avere nulla in comune, ma </a:t>
              </a:r>
              <a:r>
                <a:rPr lang="it-IT" altLang="it-IT" b="1" dirty="0">
                  <a:latin typeface="Calibri" panose="020F0502020204030204" pitchFamily="34" charset="0"/>
                </a:rPr>
                <a:t>Newton</a:t>
              </a:r>
              <a:r>
                <a:rPr lang="it-IT" altLang="it-IT" dirty="0">
                  <a:latin typeface="Calibri" panose="020F0502020204030204" pitchFamily="34" charset="0"/>
                </a:rPr>
                <a:t> e</a:t>
              </a:r>
              <a:r>
                <a:rPr lang="it-IT" altLang="it-IT" b="1" dirty="0">
                  <a:latin typeface="Calibri" panose="020F0502020204030204" pitchFamily="34" charset="0"/>
                </a:rPr>
                <a:t> </a:t>
              </a:r>
              <a:r>
                <a:rPr lang="it-IT" altLang="it-IT" b="1" dirty="0" err="1">
                  <a:latin typeface="Calibri" panose="020F0502020204030204" pitchFamily="34" charset="0"/>
                </a:rPr>
                <a:t>Leibniz</a:t>
              </a:r>
              <a:r>
                <a:rPr lang="it-IT" altLang="it-IT" b="1" dirty="0">
                  <a:latin typeface="Calibri" panose="020F0502020204030204" pitchFamily="34" charset="0"/>
                </a:rPr>
                <a:t> </a:t>
              </a:r>
              <a:r>
                <a:rPr lang="it-IT" altLang="it-IT" dirty="0">
                  <a:latin typeface="Calibri" panose="020F0502020204030204" pitchFamily="34" charset="0"/>
                </a:rPr>
                <a:t>hanno trovato un procedimento per risolvere entrambi. </a:t>
              </a:r>
            </a:p>
          </p:txBody>
        </p:sp>
        <p:pic>
          <p:nvPicPr>
            <p:cNvPr id="16391" name="Picture 8" descr="Newton.jpg">
              <a:extLst>
                <a:ext uri="{FF2B5EF4-FFF2-40B4-BE49-F238E27FC236}">
                  <a16:creationId xmlns:a16="http://schemas.microsoft.com/office/drawing/2014/main" id="{F1D821DA-05E3-704F-81D9-92DDF2C7A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46"/>
            <a:stretch/>
          </p:blipFill>
          <p:spPr bwMode="auto">
            <a:xfrm>
              <a:off x="1907704" y="4288145"/>
              <a:ext cx="2105025" cy="197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9" descr="leibniz.jpg">
              <a:extLst>
                <a:ext uri="{FF2B5EF4-FFF2-40B4-BE49-F238E27FC236}">
                  <a16:creationId xmlns:a16="http://schemas.microsoft.com/office/drawing/2014/main" id="{BF8CCEE0-7D29-0B40-90A0-357BB2F24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7" b="18716"/>
            <a:stretch/>
          </p:blipFill>
          <p:spPr bwMode="auto">
            <a:xfrm>
              <a:off x="5105400" y="4271702"/>
              <a:ext cx="1905000" cy="1986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9788FA-3EF4-7E41-948A-4EC53CB4E055}"/>
                </a:ext>
              </a:extLst>
            </p:cNvPr>
            <p:cNvSpPr txBox="1"/>
            <p:nvPr/>
          </p:nvSpPr>
          <p:spPr>
            <a:xfrm>
              <a:off x="228600" y="5105400"/>
              <a:ext cx="1600200" cy="83026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b="1">
                  <a:latin typeface="Arial Narrow" panose="020B0604020202020204" pitchFamily="34" charset="0"/>
                </a:rPr>
                <a:t>Newton</a:t>
              </a:r>
            </a:p>
            <a:p>
              <a:pPr algn="ctr" eaLnBrk="1" hangingPunct="1"/>
              <a:r>
                <a:rPr lang="it-IT" altLang="it-IT" b="1">
                  <a:latin typeface="Arial Narrow" panose="020B0604020202020204" pitchFamily="34" charset="0"/>
                </a:rPr>
                <a:t>1642 - 1727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9B52BB-6AA1-514B-A8E4-01B106D27C00}"/>
                </a:ext>
              </a:extLst>
            </p:cNvPr>
            <p:cNvSpPr txBox="1"/>
            <p:nvPr/>
          </p:nvSpPr>
          <p:spPr>
            <a:xfrm>
              <a:off x="7087718" y="5028323"/>
              <a:ext cx="1600200" cy="83026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b="1" dirty="0" err="1">
                  <a:latin typeface="Arial Narrow" panose="020B0604020202020204" pitchFamily="34" charset="0"/>
                </a:rPr>
                <a:t>Leibniz</a:t>
              </a:r>
              <a:endParaRPr lang="it-IT" altLang="it-IT" b="1" dirty="0">
                <a:latin typeface="Arial Narrow" panose="020B0604020202020204" pitchFamily="34" charset="0"/>
              </a:endParaRPr>
            </a:p>
            <a:p>
              <a:pPr algn="ctr" eaLnBrk="1" hangingPunct="1"/>
              <a:r>
                <a:rPr lang="it-IT" altLang="it-IT" b="1" dirty="0">
                  <a:latin typeface="Arial Narrow" panose="020B0604020202020204" pitchFamily="34" charset="0"/>
                </a:rPr>
                <a:t>1646 - 1716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61574"/>
            <a:ext cx="5909828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Tre problemi che conducono alla derivata 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34AE12-6618-D648-82AD-AEB19DE56D91}"/>
              </a:ext>
            </a:extLst>
          </p:cNvPr>
          <p:cNvSpPr txBox="1"/>
          <p:nvPr/>
        </p:nvSpPr>
        <p:spPr>
          <a:xfrm>
            <a:off x="2123728" y="3079459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it-IT" b="1" dirty="0"/>
              <a:t>La retta tangente ad una curva</a:t>
            </a:r>
          </a:p>
          <a:p>
            <a:pPr marL="457200" indent="-457200">
              <a:buFont typeface="+mj-lt"/>
              <a:buAutoNum type="alphaUcPeriod"/>
            </a:pPr>
            <a:r>
              <a:rPr lang="it-IT" b="1" dirty="0"/>
              <a:t>La velocità istantanea</a:t>
            </a:r>
          </a:p>
          <a:p>
            <a:pPr marL="457200" indent="-457200">
              <a:buFont typeface="+mj-lt"/>
              <a:buAutoNum type="alphaUcPeriod"/>
            </a:pPr>
            <a:r>
              <a:rPr lang="it-IT" b="1" dirty="0"/>
              <a:t>La rapidità di crescita</a:t>
            </a:r>
          </a:p>
        </p:txBody>
      </p:sp>
    </p:spTree>
    <p:extLst>
      <p:ext uri="{BB962C8B-B14F-4D97-AF65-F5344CB8AC3E}">
        <p14:creationId xmlns:p14="http://schemas.microsoft.com/office/powerpoint/2010/main" val="409683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48F8590C-6A8E-6442-9DCA-67C119C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A. La ricerca della retta tangente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82E85C80-F0EF-3D42-A33E-F07FB364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A37C5A-6D39-394D-A503-955ED3BDD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Footer Placeholder 4">
            <a:extLst>
              <a:ext uri="{FF2B5EF4-FFF2-40B4-BE49-F238E27FC236}">
                <a16:creationId xmlns:a16="http://schemas.microsoft.com/office/drawing/2014/main" id="{42FB568A-809C-E346-8CF3-2BB5BCE50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844C45A-17AE-814E-8ECC-793E2350C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0" y="980728"/>
            <a:ext cx="858348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42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>
                <a:latin typeface="Calibri" panose="020F0502020204030204" pitchFamily="34" charset="0"/>
              </a:rPr>
              <a:t>La retta tangente </a:t>
            </a:r>
            <a:r>
              <a:rPr lang="it-IT" altLang="it-IT" sz="2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it-IT" altLang="it-IT" sz="2600" b="1" dirty="0">
                <a:latin typeface="Calibri" panose="020F0502020204030204" pitchFamily="34" charset="0"/>
              </a:rPr>
              <a:t>  a una curva in un suo punto </a:t>
            </a:r>
            <a:r>
              <a:rPr lang="it-IT" altLang="it-IT" sz="2600" b="1" i="1" dirty="0">
                <a:latin typeface="Calibri" panose="020F0502020204030204" pitchFamily="34" charset="0"/>
              </a:rPr>
              <a:t>A</a:t>
            </a:r>
            <a:r>
              <a:rPr lang="it-IT" altLang="it-IT" sz="2600" b="1" dirty="0">
                <a:latin typeface="Calibri" panose="020F0502020204030204" pitchFamily="34" charset="0"/>
              </a:rPr>
              <a:t> è la retta che meglio approssima la curva in un intorno di </a:t>
            </a:r>
            <a:r>
              <a:rPr lang="it-IT" altLang="it-IT" sz="2600" b="1" i="1" dirty="0">
                <a:latin typeface="Calibri" panose="020F0502020204030204" pitchFamily="34" charset="0"/>
              </a:rPr>
              <a:t>A</a:t>
            </a:r>
            <a:r>
              <a:rPr lang="it-IT" altLang="it-IT" sz="2600" b="1" dirty="0">
                <a:latin typeface="Calibri" panose="020F0502020204030204" pitchFamily="34" charset="0"/>
              </a:rPr>
              <a:t>.</a:t>
            </a:r>
          </a:p>
          <a:p>
            <a:pPr eaLnBrk="1" hangingPunct="1"/>
            <a:r>
              <a:rPr lang="it-IT" altLang="it-IT" sz="2600" b="1" dirty="0">
                <a:latin typeface="Calibri" panose="020F0502020204030204" pitchFamily="34" charset="0"/>
              </a:rPr>
              <a:t>Penso </a:t>
            </a:r>
            <a:r>
              <a:rPr lang="it-IT" altLang="it-IT" sz="2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it-IT" altLang="it-IT" sz="2600" b="1" dirty="0">
                <a:latin typeface="Calibri" panose="020F0502020204030204" pitchFamily="34" charset="0"/>
              </a:rPr>
              <a:t> come posizione limite di una secante </a:t>
            </a:r>
            <a:r>
              <a:rPr lang="it-IT" altLang="it-IT" sz="2600" b="1" i="1" dirty="0" err="1">
                <a:solidFill>
                  <a:srgbClr val="055EF0"/>
                </a:solidFill>
                <a:latin typeface="Calibri" panose="020F0502020204030204" pitchFamily="34" charset="0"/>
              </a:rPr>
              <a:t>s</a:t>
            </a:r>
            <a:r>
              <a:rPr lang="it-IT" altLang="it-IT" sz="2600" b="1" dirty="0">
                <a:latin typeface="Calibri" panose="020F0502020204030204" pitchFamily="34" charset="0"/>
              </a:rPr>
              <a:t> che passa per </a:t>
            </a:r>
            <a:r>
              <a:rPr lang="it-IT" altLang="it-IT" sz="2600" b="1" i="1" dirty="0">
                <a:latin typeface="Calibri" panose="020F0502020204030204" pitchFamily="34" charset="0"/>
              </a:rPr>
              <a:t>A</a:t>
            </a:r>
            <a:r>
              <a:rPr lang="it-IT" altLang="it-IT" sz="2600" b="1" dirty="0">
                <a:latin typeface="Calibri" panose="020F0502020204030204" pitchFamily="34" charset="0"/>
              </a:rPr>
              <a:t> e un altro punto </a:t>
            </a:r>
            <a:r>
              <a:rPr lang="it-IT" altLang="it-IT" sz="2600" b="1" i="1" dirty="0">
                <a:latin typeface="Calibri" panose="020F0502020204030204" pitchFamily="34" charset="0"/>
              </a:rPr>
              <a:t>B</a:t>
            </a:r>
            <a:r>
              <a:rPr lang="it-IT" altLang="it-IT" sz="2600" b="1" dirty="0">
                <a:latin typeface="Calibri" panose="020F0502020204030204" pitchFamily="34" charset="0"/>
              </a:rPr>
              <a:t> della curva, quando B si avvicina ad A.</a:t>
            </a:r>
          </a:p>
        </p:txBody>
      </p:sp>
      <p:pic>
        <p:nvPicPr>
          <p:cNvPr id="8" name="1a.Tangente1.mov">
            <a:hlinkClick r:id="" action="ppaction://media"/>
            <a:extLst>
              <a:ext uri="{FF2B5EF4-FFF2-40B4-BE49-F238E27FC236}">
                <a16:creationId xmlns:a16="http://schemas.microsoft.com/office/drawing/2014/main" id="{C5FF47B6-9F21-8C47-9366-DE1AEB4FA0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1488" y="2723419"/>
            <a:ext cx="4608512" cy="380590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8EEEA9-DB8B-A445-9DD3-2D9C43DBACCA}"/>
              </a:ext>
            </a:extLst>
          </p:cNvPr>
          <p:cNvSpPr txBox="1"/>
          <p:nvPr/>
        </p:nvSpPr>
        <p:spPr>
          <a:xfrm>
            <a:off x="1691680" y="5053439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55EF0"/>
                </a:solidFill>
              </a:rPr>
              <a:t>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olo 1">
            <a:extLst>
              <a:ext uri="{FF2B5EF4-FFF2-40B4-BE49-F238E27FC236}">
                <a16:creationId xmlns:a16="http://schemas.microsoft.com/office/drawing/2014/main" id="{A3245288-4AA6-ED47-BD92-91411D36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256"/>
            <a:ext cx="8229600" cy="762000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La pendenza di una retta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957D4BD-4DBE-0347-821E-AB33306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1FCF04-D7DF-2E4A-A37E-7E75E94F864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90C0782C-98F3-6843-BD27-10550CA2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18438" name="TextBox 10">
            <a:extLst>
              <a:ext uri="{FF2B5EF4-FFF2-40B4-BE49-F238E27FC236}">
                <a16:creationId xmlns:a16="http://schemas.microsoft.com/office/drawing/2014/main" id="{02954BCD-29D4-B844-9B16-36AFF29F2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51" y="982774"/>
            <a:ext cx="7162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Calibri" panose="020F0502020204030204" pitchFamily="34" charset="0"/>
              </a:rPr>
              <a:t>Newton e </a:t>
            </a:r>
            <a:r>
              <a:rPr lang="it-IT" altLang="it-IT" sz="2800" b="1" dirty="0" err="1">
                <a:latin typeface="Calibri" panose="020F0502020204030204" pitchFamily="34" charset="0"/>
              </a:rPr>
              <a:t>Leibniz</a:t>
            </a:r>
            <a:r>
              <a:rPr lang="it-IT" altLang="it-IT" sz="2800" b="1" dirty="0">
                <a:latin typeface="Calibri" panose="020F0502020204030204" pitchFamily="34" charset="0"/>
              </a:rPr>
              <a:t> puntano l’attenzione sulla pendenza della secante AB  ‘in </a:t>
            </a:r>
            <a:r>
              <a:rPr lang="it-IT" altLang="it-IT" sz="2800" b="1" dirty="0" err="1">
                <a:latin typeface="Calibri" panose="020F0502020204030204" pitchFamily="34" charset="0"/>
              </a:rPr>
              <a:t>movimento’</a:t>
            </a:r>
            <a:r>
              <a:rPr lang="it-IT" altLang="it-IT" sz="28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31389C-9CD0-9C44-8D3B-0DCBB038184B}"/>
              </a:ext>
            </a:extLst>
          </p:cNvPr>
          <p:cNvSpPr txBox="1"/>
          <p:nvPr/>
        </p:nvSpPr>
        <p:spPr>
          <a:xfrm>
            <a:off x="457200" y="1923985"/>
            <a:ext cx="7848600" cy="954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3366FF"/>
                </a:solidFill>
                <a:latin typeface="Calibri" panose="020F0502020204030204" pitchFamily="34" charset="0"/>
              </a:rPr>
              <a:t>Come si trova la pendenza </a:t>
            </a:r>
            <a:r>
              <a:rPr lang="it-IT" altLang="it-IT" sz="2800" b="1" i="1" dirty="0" err="1">
                <a:solidFill>
                  <a:srgbClr val="3366FF"/>
                </a:solidFill>
                <a:latin typeface="Calibri" panose="020F0502020204030204" pitchFamily="34" charset="0"/>
              </a:rPr>
              <a:t>m</a:t>
            </a:r>
            <a:r>
              <a:rPr lang="it-IT" altLang="it-IT" sz="2800" b="1" i="1" baseline="-25000" dirty="0" err="1">
                <a:solidFill>
                  <a:srgbClr val="3366FF"/>
                </a:solidFill>
                <a:latin typeface="Calibri" panose="020F0502020204030204" pitchFamily="34" charset="0"/>
              </a:rPr>
              <a:t>r</a:t>
            </a:r>
            <a:r>
              <a:rPr lang="it-IT" altLang="it-IT" sz="2800" b="1" dirty="0">
                <a:solidFill>
                  <a:srgbClr val="3366FF"/>
                </a:solidFill>
                <a:latin typeface="Calibri" panose="020F0502020204030204" pitchFamily="34" charset="0"/>
              </a:rPr>
              <a:t> della retta </a:t>
            </a:r>
            <a:r>
              <a:rPr lang="it-IT" altLang="it-IT" sz="2800" b="1" i="1" dirty="0" err="1">
                <a:solidFill>
                  <a:srgbClr val="3366FF"/>
                </a:solidFill>
                <a:latin typeface="Calibri" panose="020F0502020204030204" pitchFamily="34" charset="0"/>
              </a:rPr>
              <a:t>r</a:t>
            </a:r>
            <a:r>
              <a:rPr lang="it-IT" altLang="it-IT" sz="2800" b="1" dirty="0">
                <a:solidFill>
                  <a:srgbClr val="3366FF"/>
                </a:solidFill>
                <a:latin typeface="Calibri" panose="020F0502020204030204" pitchFamily="34" charset="0"/>
              </a:rPr>
              <a:t> che passa per due punti A e B?</a:t>
            </a:r>
          </a:p>
          <a:p>
            <a:pPr eaLnBrk="1" hangingPunct="1"/>
            <a:endParaRPr lang="it-IT" altLang="it-IT" sz="2800" dirty="0">
              <a:latin typeface="Calibri" panose="020F0502020204030204" pitchFamily="34" charset="0"/>
            </a:endParaRPr>
          </a:p>
        </p:txBody>
      </p:sp>
      <p:pic>
        <p:nvPicPr>
          <p:cNvPr id="18440" name="Picture 14" descr="Schermata 2014-03-04 a 10.34.23.png">
            <a:extLst>
              <a:ext uri="{FF2B5EF4-FFF2-40B4-BE49-F238E27FC236}">
                <a16:creationId xmlns:a16="http://schemas.microsoft.com/office/drawing/2014/main" id="{C5860600-690E-584E-9695-0080687EC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11" y="2626843"/>
            <a:ext cx="3597076" cy="3745329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4ECDB019-FF4E-F04A-844B-59E499299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3657600"/>
          <a:ext cx="2462212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4" imgW="18846800" imgH="9067800" progId="Equation.3">
                  <p:embed/>
                </p:oleObj>
              </mc:Choice>
              <mc:Fallback>
                <p:oleObj name="Equation" r:id="rId4" imgW="18846800" imgH="9067800" progId="Equation.3">
                  <p:embed/>
                  <p:pic>
                    <p:nvPicPr>
                      <p:cNvPr id="18434" name="Object 2">
                        <a:extLst>
                          <a:ext uri="{FF2B5EF4-FFF2-40B4-BE49-F238E27FC236}">
                            <a16:creationId xmlns:a16="http://schemas.microsoft.com/office/drawing/2014/main" id="{4ECDB019-FF4E-F04A-844B-59E499299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3657600"/>
                        <a:ext cx="2462212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7AB85EEA-E9DB-3649-A01F-340318105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09764"/>
            <a:ext cx="2971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olo 1">
            <a:extLst>
              <a:ext uri="{FF2B5EF4-FFF2-40B4-BE49-F238E27FC236}">
                <a16:creationId xmlns:a16="http://schemas.microsoft.com/office/drawing/2014/main" id="{7A524455-BD7E-994F-98C6-2A65F113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0"/>
            <a:ext cx="2819400" cy="762000"/>
          </a:xfrm>
        </p:spPr>
        <p:txBody>
          <a:bodyPr anchor="t"/>
          <a:lstStyle/>
          <a:p>
            <a:pPr eaLnBrk="1" hangingPunct="1"/>
            <a:r>
              <a:rPr lang="it-IT" altLang="it-IT" sz="2800" b="1" dirty="0">
                <a:solidFill>
                  <a:srgbClr val="3366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Retta secante</a:t>
            </a:r>
            <a:br>
              <a:rPr lang="it-IT" altLang="it-IT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sz="2800" b="1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E4B3C59D-53D9-C04E-85EE-A87DC443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661F66-DA59-394D-A397-396ECAFFEBA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9462" name="Picture 8" descr="Schermata 2014-11-06 alle 16.28.43.png">
            <a:extLst>
              <a:ext uri="{FF2B5EF4-FFF2-40B4-BE49-F238E27FC236}">
                <a16:creationId xmlns:a16="http://schemas.microsoft.com/office/drawing/2014/main" id="{67CA97B2-5E71-9440-8A7F-3FEC58962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209800" cy="432911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8BD2DBAC-1B50-184A-BA3D-F34E40FBBC0F}"/>
              </a:ext>
            </a:extLst>
          </p:cNvPr>
          <p:cNvSpPr txBox="1">
            <a:spLocks/>
          </p:cNvSpPr>
          <p:nvPr/>
        </p:nvSpPr>
        <p:spPr bwMode="auto">
          <a:xfrm>
            <a:off x="5562600" y="838200"/>
            <a:ext cx="2819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3366FF"/>
                </a:solidFill>
                <a:latin typeface="Arial Narrow" panose="020B0604020202020204" pitchFamily="34" charset="0"/>
              </a:rPr>
              <a:t>Retta secante</a:t>
            </a:r>
          </a:p>
          <a:p>
            <a:pPr algn="ctr" eaLnBrk="1" hangingPunct="1"/>
            <a:r>
              <a:rPr lang="it-IT" altLang="it-IT" sz="2800" b="1" dirty="0">
                <a:solidFill>
                  <a:srgbClr val="3366FF"/>
                </a:solidFill>
                <a:latin typeface="Arial Narrow" panose="020B0604020202020204" pitchFamily="34" charset="0"/>
              </a:rPr>
              <a:t> ‘in </a:t>
            </a:r>
            <a:r>
              <a:rPr lang="it-IT" altLang="it-IT" sz="2800" b="1" dirty="0" err="1">
                <a:solidFill>
                  <a:srgbClr val="3366FF"/>
                </a:solidFill>
                <a:latin typeface="Arial Narrow" panose="020B0604020202020204" pitchFamily="34" charset="0"/>
              </a:rPr>
              <a:t>movimento’</a:t>
            </a:r>
            <a:r>
              <a:rPr lang="it-IT" altLang="it-IT" sz="2800" b="1" dirty="0">
                <a:solidFill>
                  <a:srgbClr val="3366FF"/>
                </a:solidFill>
                <a:latin typeface="Arial Narrow" panose="020B0604020202020204" pitchFamily="34" charset="0"/>
              </a:rPr>
              <a:t> </a:t>
            </a:r>
            <a:br>
              <a:rPr lang="it-IT" altLang="it-IT" sz="44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it-IT" altLang="it-IT" sz="3200" b="1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pic>
        <p:nvPicPr>
          <p:cNvPr id="19464" name="Picture 10" descr="Schermata 2014-11-06 alle 16.45.41.png">
            <a:extLst>
              <a:ext uri="{FF2B5EF4-FFF2-40B4-BE49-F238E27FC236}">
                <a16:creationId xmlns:a16="http://schemas.microsoft.com/office/drawing/2014/main" id="{93622BF7-CEA4-3448-A999-FD8547F45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1242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8B1FEFD4-79CF-BB43-A8F4-569678A85A0D}"/>
              </a:ext>
            </a:extLst>
          </p:cNvPr>
          <p:cNvSpPr txBox="1">
            <a:spLocks/>
          </p:cNvSpPr>
          <p:nvPr/>
        </p:nvSpPr>
        <p:spPr bwMode="auto">
          <a:xfrm>
            <a:off x="12551" y="152400"/>
            <a:ext cx="91440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Funzione y = x</a:t>
            </a:r>
            <a:r>
              <a:rPr lang="it-IT" altLang="it-IT" sz="3600" b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it-IT" altLang="it-IT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e pendenza della secante AB</a:t>
            </a:r>
          </a:p>
        </p:txBody>
      </p:sp>
      <p:sp>
        <p:nvSpPr>
          <p:cNvPr id="19467" name="TextBox 16">
            <a:extLst>
              <a:ext uri="{FF2B5EF4-FFF2-40B4-BE49-F238E27FC236}">
                <a16:creationId xmlns:a16="http://schemas.microsoft.com/office/drawing/2014/main" id="{65ACA021-DB30-7647-9811-AA3F0ECF7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FF0000"/>
                </a:solidFill>
              </a:rPr>
              <a:t>A(1; 1</a:t>
            </a:r>
            <a:r>
              <a:rPr lang="it-IT" altLang="it-IT" sz="1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DF45EE9-EFED-BC4C-936B-F3B027E6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Enrico Pietropoli, 2022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E10FFA-0F33-934D-830C-BED4392AC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8" y="5911314"/>
            <a:ext cx="1498223" cy="86172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C59D463-D8B3-3A45-98F8-E0969888F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4000"/>
            <a:ext cx="2547338" cy="1158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olo 1">
            <a:extLst>
              <a:ext uri="{FF2B5EF4-FFF2-40B4-BE49-F238E27FC236}">
                <a16:creationId xmlns:a16="http://schemas.microsoft.com/office/drawing/2014/main" id="{AC965C8D-0053-EC47-99FA-D117717F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8382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Dalla secante alla tangente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b="1" dirty="0">
              <a:ea typeface="ＭＳ Ｐゴシック" panose="020B0600070205080204" pitchFamily="34" charset="-128"/>
            </a:endParaRPr>
          </a:p>
        </p:txBody>
      </p:sp>
      <p:sp>
        <p:nvSpPr>
          <p:cNvPr id="20485" name="Slide Number Placeholder 3">
            <a:extLst>
              <a:ext uri="{FF2B5EF4-FFF2-40B4-BE49-F238E27FC236}">
                <a16:creationId xmlns:a16="http://schemas.microsoft.com/office/drawing/2014/main" id="{3F7ABA30-833B-334E-A7B0-03ADAE58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8C84C7-2945-0F4E-82DA-E9B444281C4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6" name="Footer Placeholder 4">
            <a:extLst>
              <a:ext uri="{FF2B5EF4-FFF2-40B4-BE49-F238E27FC236}">
                <a16:creationId xmlns:a16="http://schemas.microsoft.com/office/drawing/2014/main" id="{58FBFDE1-4376-F74B-90FF-0AB81BED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20487" name="TextBox 6">
            <a:extLst>
              <a:ext uri="{FF2B5EF4-FFF2-40B4-BE49-F238E27FC236}">
                <a16:creationId xmlns:a16="http://schemas.microsoft.com/office/drawing/2014/main" id="{14823616-47EE-1A4B-A3E8-2BB94ED2E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Per passare dalla secante alla tangente debbo avvicinare B ad A, questo vuol dire che </a:t>
            </a:r>
            <a:r>
              <a:rPr lang="it-IT" altLang="it-IT" b="1" i="1" dirty="0"/>
              <a:t>h</a:t>
            </a:r>
            <a:r>
              <a:rPr lang="it-IT" altLang="it-IT" b="1" dirty="0"/>
              <a:t> tende a 0.</a:t>
            </a: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2DE024E2-AA0D-7C44-A293-1809D3CF99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514600"/>
          <a:ext cx="5067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3" imgW="20269200" imgH="5791200" progId="Equation.3">
                  <p:embed/>
                </p:oleObj>
              </mc:Choice>
              <mc:Fallback>
                <p:oleObj name="Equation" r:id="rId3" imgW="20269200" imgH="5791200" progId="Equation.3">
                  <p:embed/>
                  <p:pic>
                    <p:nvPicPr>
                      <p:cNvPr id="20483" name="Object 3">
                        <a:extLst>
                          <a:ext uri="{FF2B5EF4-FFF2-40B4-BE49-F238E27FC236}">
                            <a16:creationId xmlns:a16="http://schemas.microsoft.com/office/drawing/2014/main" id="{2DE024E2-AA0D-7C44-A293-1809D3CF99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50673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Picture 12" descr="Schermata 2014-11-06 alle 19.17.13.png">
            <a:extLst>
              <a:ext uri="{FF2B5EF4-FFF2-40B4-BE49-F238E27FC236}">
                <a16:creationId xmlns:a16="http://schemas.microsoft.com/office/drawing/2014/main" id="{A3A6FFC8-1A14-404B-9AE9-AD6CC309D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762250" cy="36576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8804ED8-605D-9442-87EF-4622FB7009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2386870"/>
            <a:ext cx="56515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olo 1">
            <a:extLst>
              <a:ext uri="{FF2B5EF4-FFF2-40B4-BE49-F238E27FC236}">
                <a16:creationId xmlns:a16="http://schemas.microsoft.com/office/drawing/2014/main" id="{AC965C8D-0053-EC47-99FA-D117717F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382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Dalla secante alla tangente video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b="1" dirty="0">
              <a:ea typeface="ＭＳ Ｐゴシック" panose="020B0600070205080204" pitchFamily="34" charset="-128"/>
            </a:endParaRPr>
          </a:p>
        </p:txBody>
      </p:sp>
      <p:sp>
        <p:nvSpPr>
          <p:cNvPr id="20485" name="Slide Number Placeholder 3">
            <a:extLst>
              <a:ext uri="{FF2B5EF4-FFF2-40B4-BE49-F238E27FC236}">
                <a16:creationId xmlns:a16="http://schemas.microsoft.com/office/drawing/2014/main" id="{3F7ABA30-833B-334E-A7B0-03ADAE58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8C84C7-2945-0F4E-82DA-E9B444281C4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6" name="Footer Placeholder 4">
            <a:extLst>
              <a:ext uri="{FF2B5EF4-FFF2-40B4-BE49-F238E27FC236}">
                <a16:creationId xmlns:a16="http://schemas.microsoft.com/office/drawing/2014/main" id="{58FBFDE1-4376-F74B-90FF-0AB81BED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2" name="1b.Tangente2.mov">
            <a:hlinkClick r:id="" action="ppaction://media"/>
            <a:extLst>
              <a:ext uri="{FF2B5EF4-FFF2-40B4-BE49-F238E27FC236}">
                <a16:creationId xmlns:a16="http://schemas.microsoft.com/office/drawing/2014/main" id="{6D254D94-9DF7-6746-B20D-D961AE7750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8223" y="1212038"/>
            <a:ext cx="5732089" cy="488125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57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991E689B-F4D5-DA42-A069-5781EC73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85371"/>
            <a:ext cx="87630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B. Velocità media e velocità istantanea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B5324716-9729-ED46-9CD9-194CFEDF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C667B7-355E-5C47-9D9F-4A85C293474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37F8AF9F-5896-2A42-9280-EA6B1319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8" name="Immagine 7" descr="Analisi1_Scheda1_fig1.jpg">
            <a:extLst>
              <a:ext uri="{FF2B5EF4-FFF2-40B4-BE49-F238E27FC236}">
                <a16:creationId xmlns:a16="http://schemas.microsoft.com/office/drawing/2014/main" id="{D125CF92-2A52-C248-9A3B-026FA2370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30616" y="1124744"/>
            <a:ext cx="3168352" cy="3364236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63364AE6-1731-AB4B-93AB-BFD27E5F4110}"/>
              </a:ext>
            </a:extLst>
          </p:cNvPr>
          <p:cNvGrpSpPr/>
          <p:nvPr/>
        </p:nvGrpSpPr>
        <p:grpSpPr>
          <a:xfrm>
            <a:off x="447376" y="1772816"/>
            <a:ext cx="5255223" cy="2422251"/>
            <a:chOff x="396896" y="1094891"/>
            <a:chExt cx="5255223" cy="2422251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0737EC0D-2EDB-3A42-8214-35512BA857F0}"/>
                </a:ext>
              </a:extLst>
            </p:cNvPr>
            <p:cNvSpPr txBox="1"/>
            <p:nvPr/>
          </p:nvSpPr>
          <p:spPr>
            <a:xfrm>
              <a:off x="396897" y="1094891"/>
              <a:ext cx="517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57DD"/>
                  </a:solidFill>
                </a:rPr>
                <a:t>Velocità misurata dall’autovelox</a:t>
              </a: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BF296F96-75B2-9C46-9B3A-91DF90A39364}"/>
                </a:ext>
              </a:extLst>
            </p:cNvPr>
            <p:cNvGrpSpPr/>
            <p:nvPr/>
          </p:nvGrpSpPr>
          <p:grpSpPr>
            <a:xfrm>
              <a:off x="396896" y="1700807"/>
              <a:ext cx="5255223" cy="1816335"/>
              <a:chOff x="396896" y="1700807"/>
              <a:chExt cx="5255223" cy="1816335"/>
            </a:xfrm>
          </p:grpSpPr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22E07765-8600-DE41-BC8E-3668AF5ACC3E}"/>
                  </a:ext>
                </a:extLst>
              </p:cNvPr>
              <p:cNvSpPr/>
              <p:nvPr/>
            </p:nvSpPr>
            <p:spPr>
              <a:xfrm>
                <a:off x="396896" y="1700807"/>
                <a:ext cx="5255223" cy="492443"/>
              </a:xfrm>
              <a:prstGeom prst="rect">
                <a:avLst/>
              </a:prstGeom>
              <a:solidFill>
                <a:srgbClr val="FFFEE8"/>
              </a:solidFill>
            </p:spPr>
            <p:txBody>
              <a:bodyPr wrap="square">
                <a:spAutoFit/>
              </a:bodyPr>
              <a:lstStyle/>
              <a:p>
                <a:r>
                  <a:rPr lang="it-IT" sz="26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velocità = 0,6 : 0,04 = 15 m/</a:t>
                </a:r>
                <a:r>
                  <a:rPr lang="it-IT" sz="2600" b="1" dirty="0" err="1">
                    <a:latin typeface="Arial Narrow" panose="020B0604020202020204" pitchFamily="34" charset="0"/>
                    <a:cs typeface="Arial Narrow" panose="020B0604020202020204" pitchFamily="34" charset="0"/>
                  </a:rPr>
                  <a:t>s</a:t>
                </a:r>
                <a:r>
                  <a:rPr lang="it-IT" sz="26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 = 54 km/h</a:t>
                </a:r>
              </a:p>
            </p:txBody>
          </p:sp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4520A01-3B14-7747-A4B1-9B73671F07F4}"/>
                  </a:ext>
                </a:extLst>
              </p:cNvPr>
              <p:cNvSpPr txBox="1"/>
              <p:nvPr/>
            </p:nvSpPr>
            <p:spPr>
              <a:xfrm>
                <a:off x="396896" y="2686145"/>
                <a:ext cx="4752528" cy="830997"/>
              </a:xfrm>
              <a:prstGeom prst="rect">
                <a:avLst/>
              </a:prstGeom>
              <a:solidFill>
                <a:srgbClr val="D2F1FF"/>
              </a:solidFill>
              <a:ln w="19050">
                <a:solidFill>
                  <a:srgbClr val="0057D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Chalkboard" panose="03050602040202020205" pitchFamily="66" charset="77"/>
                  </a:rPr>
                  <a:t>Velocità media calcolata in un piccolo intervallo di tempo.</a:t>
                </a:r>
              </a:p>
            </p:txBody>
          </p:sp>
          <p:cxnSp>
            <p:nvCxnSpPr>
              <p:cNvPr id="9" name="Connettore 2 8">
                <a:extLst>
                  <a:ext uri="{FF2B5EF4-FFF2-40B4-BE49-F238E27FC236}">
                    <a16:creationId xmlns:a16="http://schemas.microsoft.com/office/drawing/2014/main" id="{42DB23D1-EFEE-5842-BB51-DFBAB6C76C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2611" y="2193250"/>
                <a:ext cx="1025433" cy="492443"/>
              </a:xfrm>
              <a:prstGeom prst="straightConnector1">
                <a:avLst/>
              </a:prstGeom>
              <a:ln w="38100">
                <a:solidFill>
                  <a:srgbClr val="0057D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1 12">
                <a:extLst>
                  <a:ext uri="{FF2B5EF4-FFF2-40B4-BE49-F238E27FC236}">
                    <a16:creationId xmlns:a16="http://schemas.microsoft.com/office/drawing/2014/main" id="{40F76894-BFD5-124B-B17B-09AC889C8F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9992" y="2193250"/>
                <a:ext cx="93610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0427CF-31C2-4242-B05D-A3A2A5EDAF2A}"/>
              </a:ext>
            </a:extLst>
          </p:cNvPr>
          <p:cNvSpPr txBox="1"/>
          <p:nvPr/>
        </p:nvSpPr>
        <p:spPr>
          <a:xfrm>
            <a:off x="360175" y="4774842"/>
            <a:ext cx="7380177" cy="830997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velocità media approssima la velocità dell’auto nell’istante in cui parte il cronometro.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6906</TotalTime>
  <Words>637</Words>
  <Application>Microsoft Macintosh PowerPoint</Application>
  <PresentationFormat>Presentazione su schermo (4:3)</PresentationFormat>
  <Paragraphs>105</Paragraphs>
  <Slides>19</Slides>
  <Notes>3</Notes>
  <HiddenSlides>0</HiddenSlides>
  <MMClips>2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Arial Narrow</vt:lpstr>
      <vt:lpstr>Calibri</vt:lpstr>
      <vt:lpstr>Cambria Math</vt:lpstr>
      <vt:lpstr>Chalkboard</vt:lpstr>
      <vt:lpstr>Times New Roman</vt:lpstr>
      <vt:lpstr>Tema di Office</vt:lpstr>
      <vt:lpstr>Equation</vt:lpstr>
      <vt:lpstr>Derivata in un punto</vt:lpstr>
      <vt:lpstr>Uno sguardo alla storia</vt:lpstr>
      <vt:lpstr>Tre problemi che conducono alla derivata </vt:lpstr>
      <vt:lpstr>A. La ricerca della retta tangente</vt:lpstr>
      <vt:lpstr>La pendenza di una retta</vt:lpstr>
      <vt:lpstr>Retta secante </vt:lpstr>
      <vt:lpstr>Dalla secante alla tangente </vt:lpstr>
      <vt:lpstr>Dalla secante alla tangente video </vt:lpstr>
      <vt:lpstr>B. Velocità media e velocità istantanea</vt:lpstr>
      <vt:lpstr>B. Velocità istantanea di un pendolo</vt:lpstr>
      <vt:lpstr>C. Rapidità istantanea di crescita</vt:lpstr>
      <vt:lpstr>Parole e simboli della matematica</vt:lpstr>
      <vt:lpstr>Un procedimento per risolvere tre problemi</vt:lpstr>
      <vt:lpstr>Il centro del procedimento</vt:lpstr>
      <vt:lpstr>Esempi per riflettere</vt:lpstr>
      <vt:lpstr>Parole e simboli della matematica</vt:lpstr>
      <vt:lpstr>Esempi per riflettere</vt:lpstr>
      <vt:lpstr>Un esempio grafico </vt:lpstr>
      <vt:lpstr>Parole e simboli della matematica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ricerca della tangente</dc:title>
  <dc:subject/>
  <dc:creator>Enrico Pietropoli</dc:creator>
  <cp:keywords/>
  <dc:description/>
  <cp:lastModifiedBy>Microsoft Office User</cp:lastModifiedBy>
  <cp:revision>195</cp:revision>
  <cp:lastPrinted>2020-04-14T12:01:02Z</cp:lastPrinted>
  <dcterms:created xsi:type="dcterms:W3CDTF">2014-11-06T11:58:51Z</dcterms:created>
  <dcterms:modified xsi:type="dcterms:W3CDTF">2022-02-20T17:29:18Z</dcterms:modified>
  <cp:category/>
</cp:coreProperties>
</file>