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0" r:id="rId2"/>
    <p:sldId id="492" r:id="rId3"/>
    <p:sldId id="468" r:id="rId4"/>
    <p:sldId id="493" r:id="rId5"/>
    <p:sldId id="494" r:id="rId6"/>
    <p:sldId id="495" r:id="rId7"/>
    <p:sldId id="510" r:id="rId8"/>
    <p:sldId id="511" r:id="rId9"/>
    <p:sldId id="504" r:id="rId10"/>
    <p:sldId id="514" r:id="rId11"/>
    <p:sldId id="513" r:id="rId12"/>
    <p:sldId id="512" r:id="rId13"/>
    <p:sldId id="503" r:id="rId14"/>
    <p:sldId id="515" r:id="rId15"/>
    <p:sldId id="489" r:id="rId16"/>
    <p:sldId id="479" r:id="rId17"/>
    <p:sldId id="507" r:id="rId18"/>
    <p:sldId id="519" r:id="rId19"/>
    <p:sldId id="520" r:id="rId20"/>
    <p:sldId id="497" r:id="rId21"/>
    <p:sldId id="527" r:id="rId22"/>
    <p:sldId id="521" r:id="rId23"/>
    <p:sldId id="522" r:id="rId24"/>
    <p:sldId id="526" r:id="rId25"/>
    <p:sldId id="525" r:id="rId26"/>
    <p:sldId id="523" r:id="rId27"/>
    <p:sldId id="524" r:id="rId28"/>
    <p:sldId id="530" r:id="rId29"/>
    <p:sldId id="528" r:id="rId30"/>
    <p:sldId id="529" r:id="rId31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F5FF"/>
    <a:srgbClr val="FFF9EA"/>
    <a:srgbClr val="3A7B53"/>
    <a:srgbClr val="7B34B4"/>
    <a:srgbClr val="DDFFE9"/>
    <a:srgbClr val="DEF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8"/>
    <p:restoredTop sz="94607"/>
  </p:normalViewPr>
  <p:slideViewPr>
    <p:cSldViewPr>
      <p:cViewPr varScale="1">
        <p:scale>
          <a:sx n="124" d="100"/>
          <a:sy n="124" d="100"/>
        </p:scale>
        <p:origin x="1384" y="168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E89D4F-F439-AE47-B432-301521FA13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FFD13-C5BC-0944-B49C-A7B5A7938C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B30B040-8B72-C549-B422-2243C473D590}" type="datetime1">
              <a:rPr lang="it-IT" altLang="it-IT"/>
              <a:pPr>
                <a:defRPr/>
              </a:pPr>
              <a:t>14/09/23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98AFB-F60A-8D4D-9965-48E509A15B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C075-71FD-624D-9443-77CE6D598D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48B0B06-2427-9C44-866A-7DED4B46B1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D5D0A1-AD1D-864C-90CC-8974FBA7BB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DECA5-2038-A743-A702-4F2FA6AE33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287931C-23E6-724D-B53A-23C69F959683}" type="datetime1">
              <a:rPr lang="it-IT" altLang="it-IT"/>
              <a:pPr>
                <a:defRPr/>
              </a:pPr>
              <a:t>14/09/23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DEF7D-47BD-B345-B614-41EC78D4E0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7548A8-8DE9-7245-BD96-E87D5741E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B7599-862A-6E48-B363-DD9F297C5E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F9F4-42C3-9E4E-B140-15F897E2A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BBDEF7-62B7-FA4E-B9D0-90000A991F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7CA30258-59A5-914C-8925-6CAB1D2D67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0F34ADCC-5B8F-A142-A5CC-449D8100D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A80EF75-55B0-D344-AF33-F32E5D6E4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4D8146-4F25-3A4D-B9BC-36A2F12A2CA6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BDEF7-62B7-FA4E-B9D0-90000A991FD2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491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BDEF7-62B7-FA4E-B9D0-90000A991FD2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772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BDEF7-62B7-FA4E-B9D0-90000A991FD2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908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BDEF7-62B7-FA4E-B9D0-90000A991FD2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734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BDEF7-62B7-FA4E-B9D0-90000A991FD2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035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BDEF7-62B7-FA4E-B9D0-90000A991FD2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434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7CA30258-59A5-914C-8925-6CAB1D2D67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0F34ADCC-5B8F-A142-A5CC-449D8100D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A80EF75-55B0-D344-AF33-F32E5D6E4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4D8146-4F25-3A4D-B9BC-36A2F12A2CA6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3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7CA30258-59A5-914C-8925-6CAB1D2D67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0F34ADCC-5B8F-A142-A5CC-449D8100D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A80EF75-55B0-D344-AF33-F32E5D6E4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4D8146-4F25-3A4D-B9BC-36A2F12A2CA6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4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FC749-13D7-BA46-A78E-38FD7A82F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51637-7D36-234F-9D78-8191FB0A8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51C9C-6538-F743-AB04-7374ED165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3BFE-3B68-E04F-82B8-4748745872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385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8B7FA-487A-224D-A30C-27B00B761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AEE57-E483-7A42-96D5-59CB52D97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8A2A3-34E2-474E-8F28-ACB5C2939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38CE0-87ED-734B-B9A2-24A69E4F90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802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71F90-A7D0-7A4A-AE7D-31AD44889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82E599-0F81-6144-B63D-FCC530E7A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AD7A7-723A-0245-B6BE-13F30D0D5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E458-4CAB-BF47-822B-CC772D178D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590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E948A1-2813-D94F-B970-E264BC128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EB7078-EB71-114E-AD45-5858DFBE8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1B836-7137-8B45-8695-A965C43AD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268D4-9621-0943-9249-055A8F8E24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746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16620A-97DB-F843-B07C-A4D669627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F18D38-7A78-A64E-9ECC-F913C48DA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406975-1A03-974E-9FC5-FAD70A775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5165F-48A9-4D41-9281-8BA09F520A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19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04E21B-19D0-5845-B95E-CC0B586B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26D15C-4F1F-114D-A367-D3993C982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ED5CEE-05FD-3745-A824-A4DB194C3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C6B0-C954-7140-9682-7C26E4D675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079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C11F6B-C9DB-F34E-9378-082C11923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2C2284-6600-9342-B1DF-C44794AE95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AD22BF-0E98-E34C-AD10-FC812193A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84CE-7EAA-3C4B-8B4C-2031172718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573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678E70-76F4-F943-97B4-BB0ED5182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73BBDD-7911-C448-ACC6-B0A2EEE3E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FD1FD0-927F-754A-964C-D36FB9158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479A-30BD-FC4E-8395-514F76217B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009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75A3A-2E53-F54D-90C0-30307D2BB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AB000-7B5F-E244-B244-EC12CC9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06CDC-B61D-4040-8F93-0EEAE5021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E20C-6009-F54A-972D-6D1064C5B8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190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FE7405-5BB8-074E-9ADD-65FFD3AE5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862FD5-F645-4D48-AE45-5FD48FC17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A224C8-E332-CF41-BE6B-C57B2B317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29DC-20DA-B048-A48B-83556FF6D1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11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A090AA-7F5B-3647-91F8-ADF72FF4E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296590-42AA-EB46-B3B9-727E094C5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687C1E-0D05-3D44-9990-FDC817EEC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5C7AA-A47E-3441-B068-E25981A0D1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6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9435C2-F336-F44E-8796-F9762F899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8E363B-5227-3948-828F-47BC0CB49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9F5C40-9765-414C-9446-05B020C2D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8999-7BEB-9A4A-B662-66834CEAD6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318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BDB06-F302-E14E-80FF-831B5789A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6CF8D-CE90-9A4A-A2E5-5FCCB8FD5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A437E-B235-AE41-829C-9BF2354A2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7C98-6378-494A-A59A-5D81978EA7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835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35DB9-1B71-6345-BD2D-9FFD938E5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E27F27-C4C5-5540-9A04-140C75DBA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DBC58-D962-D34F-9375-BB0BC6DF2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7066-AD36-0542-94A0-BAEB03F982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948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6D221C-1B65-BF42-ADF6-23C6B81F1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0ACBB8-2234-FD4D-9D96-DFCDF157E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360DF5-4453-A549-ADA6-5723428556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79C35A-B691-6F47-9E6F-5AC1A25244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DDA81-89C4-0A41-AD23-289EB0A39A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885872C-AF9B-714A-A463-51D30E0B50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923A368-2B01-824F-9407-0CFD7DD48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1988840"/>
            <a:ext cx="7128792" cy="689248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Problemi con leggi lineari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B587B733-D56D-0944-9BD2-926668F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7D5A5E0-885A-884C-A5EF-AB2F0751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1C8DD-0E87-6848-99D9-D6D2DE2996E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CF93C780-1C08-2A4A-B4F6-47285264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760" y="1196752"/>
            <a:ext cx="3980696" cy="533400"/>
          </a:xfrm>
        </p:spPr>
        <p:txBody>
          <a:bodyPr/>
          <a:lstStyle/>
          <a:p>
            <a:pPr algn="l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Parole nel video</a:t>
            </a:r>
          </a:p>
        </p:txBody>
      </p:sp>
      <p:sp>
        <p:nvSpPr>
          <p:cNvPr id="39938" name="Footer Placeholder 6">
            <a:extLst>
              <a:ext uri="{FF2B5EF4-FFF2-40B4-BE49-F238E27FC236}">
                <a16:creationId xmlns:a16="http://schemas.microsoft.com/office/drawing/2014/main" id="{EF4D8D2E-565E-1D45-B248-90F2AFFB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4889"/>
            <a:ext cx="2895600" cy="34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10FE8AA5-B421-CA48-9E47-7D1BC691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1CAA2-A7A7-6C46-8CFD-0B8CD2250DC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6236EA-55EA-E447-9CF0-56680D8CFA9E}"/>
              </a:ext>
            </a:extLst>
          </p:cNvPr>
          <p:cNvSpPr txBox="1"/>
          <p:nvPr/>
        </p:nvSpPr>
        <p:spPr>
          <a:xfrm>
            <a:off x="1043608" y="2026222"/>
            <a:ext cx="741682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Hai ritrovato che, nel piano cartesiano, la </a:t>
            </a:r>
            <a:r>
              <a:rPr lang="it-IT" sz="2800" b="1" i="1" dirty="0">
                <a:solidFill>
                  <a:schemeClr val="accent4"/>
                </a:solidFill>
              </a:rPr>
              <a:t>pendenza</a:t>
            </a:r>
            <a:r>
              <a:rPr lang="it-IT" sz="2800" b="1" dirty="0">
                <a:solidFill>
                  <a:schemeClr val="accent4"/>
                </a:solidFill>
              </a:rPr>
              <a:t> di una retta prende anche il nome di </a:t>
            </a:r>
            <a:r>
              <a:rPr lang="it-IT" sz="2800" b="1" i="1" dirty="0">
                <a:solidFill>
                  <a:schemeClr val="accent4"/>
                </a:solidFill>
              </a:rPr>
              <a:t>coefficiente angolare.</a:t>
            </a:r>
          </a:p>
        </p:txBody>
      </p:sp>
    </p:spTree>
    <p:extLst>
      <p:ext uri="{BB962C8B-B14F-4D97-AF65-F5344CB8AC3E}">
        <p14:creationId xmlns:p14="http://schemas.microsoft.com/office/powerpoint/2010/main" val="15742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CF93C780-1C08-2A4A-B4F6-47285264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3357" y="356756"/>
            <a:ext cx="3545064" cy="533400"/>
          </a:xfrm>
        </p:spPr>
        <p:txBody>
          <a:bodyPr/>
          <a:lstStyle/>
          <a:p>
            <a:pPr algn="l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Simboli nel video</a:t>
            </a:r>
          </a:p>
        </p:txBody>
      </p:sp>
      <p:sp>
        <p:nvSpPr>
          <p:cNvPr id="39938" name="Footer Placeholder 6">
            <a:extLst>
              <a:ext uri="{FF2B5EF4-FFF2-40B4-BE49-F238E27FC236}">
                <a16:creationId xmlns:a16="http://schemas.microsoft.com/office/drawing/2014/main" id="{EF4D8D2E-565E-1D45-B248-90F2AFFB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4889"/>
            <a:ext cx="2895600" cy="34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10FE8AA5-B421-CA48-9E47-7D1BC691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1CAA2-A7A7-6C46-8CFD-0B8CD2250DC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6816E8-D094-D04D-8D90-A759607AA1BC}"/>
              </a:ext>
            </a:extLst>
          </p:cNvPr>
          <p:cNvSpPr txBox="1"/>
          <p:nvPr/>
        </p:nvSpPr>
        <p:spPr>
          <a:xfrm>
            <a:off x="1146464" y="980722"/>
            <a:ext cx="7416824" cy="2308324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Hai incontrato un simbolo che ritroverai più volte nei tuoi studi scientifici: </a:t>
            </a:r>
          </a:p>
          <a:p>
            <a:pPr algn="ctr"/>
            <a:r>
              <a:rPr lang="it-IT" sz="3200" dirty="0"/>
              <a:t>△</a:t>
            </a:r>
          </a:p>
          <a:p>
            <a:r>
              <a:rPr lang="it-IT" sz="2800" b="1" dirty="0">
                <a:solidFill>
                  <a:schemeClr val="accent4"/>
                </a:solidFill>
              </a:rPr>
              <a:t>È la lettera ‘d’ maiuscola greca, iniziale della parola </a:t>
            </a:r>
            <a:r>
              <a:rPr lang="it-IT" sz="2800" b="1" dirty="0">
                <a:solidFill>
                  <a:srgbClr val="FF0000"/>
                </a:solidFill>
              </a:rPr>
              <a:t>d</a:t>
            </a:r>
            <a:r>
              <a:rPr lang="it-IT" sz="2800" b="1" dirty="0">
                <a:solidFill>
                  <a:schemeClr val="accent4"/>
                </a:solidFill>
              </a:rPr>
              <a:t>ifferenza.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859D5AEC-F00C-1649-85D7-78163A20F951}"/>
              </a:ext>
            </a:extLst>
          </p:cNvPr>
          <p:cNvGrpSpPr/>
          <p:nvPr/>
        </p:nvGrpSpPr>
        <p:grpSpPr>
          <a:xfrm>
            <a:off x="1238570" y="3561871"/>
            <a:ext cx="6357906" cy="2683354"/>
            <a:chOff x="1238570" y="3561871"/>
            <a:chExt cx="6357906" cy="2683354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C6E9F6C-6A89-1642-B3EF-20FA96994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570" y="4258215"/>
              <a:ext cx="2768600" cy="1155700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CB4AF07-6A02-784F-B358-86B27C94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5276" y="4170613"/>
              <a:ext cx="1981200" cy="1270000"/>
            </a:xfrm>
            <a:prstGeom prst="rect">
              <a:avLst/>
            </a:prstGeom>
          </p:spPr>
        </p:pic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743B8B7-A7A8-ED47-A798-81EE20A8EB0B}"/>
                </a:ext>
              </a:extLst>
            </p:cNvPr>
            <p:cNvSpPr/>
            <p:nvPr/>
          </p:nvSpPr>
          <p:spPr>
            <a:xfrm>
              <a:off x="2462706" y="4258215"/>
              <a:ext cx="1224136" cy="508811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E8D0FBFF-5F1E-634F-8EDD-F81D1EB7E43D}"/>
                </a:ext>
              </a:extLst>
            </p:cNvPr>
            <p:cNvSpPr/>
            <p:nvPr/>
          </p:nvSpPr>
          <p:spPr>
            <a:xfrm>
              <a:off x="6639169" y="4170613"/>
              <a:ext cx="954268" cy="508811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2DA8FD7-F95E-C44E-B586-F1FDEE65AB3C}"/>
                </a:ext>
              </a:extLst>
            </p:cNvPr>
            <p:cNvSpPr txBox="1"/>
            <p:nvPr/>
          </p:nvSpPr>
          <p:spPr>
            <a:xfrm>
              <a:off x="3220651" y="3561871"/>
              <a:ext cx="3757760" cy="461665"/>
            </a:xfrm>
            <a:prstGeom prst="rect">
              <a:avLst/>
            </a:prstGeom>
            <a:solidFill>
              <a:srgbClr val="FFF9EA"/>
            </a:solidFill>
            <a:ln w="28575">
              <a:solidFill>
                <a:srgbClr val="3A7B5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3A7B53"/>
                  </a:solidFill>
                </a:rPr>
                <a:t>D</a:t>
              </a:r>
              <a:r>
                <a:rPr lang="it-IT" sz="2400" b="1" dirty="0"/>
                <a:t>ifferenza delle </a:t>
              </a:r>
              <a:r>
                <a:rPr lang="it-IT" sz="2400" b="1" dirty="0">
                  <a:solidFill>
                    <a:srgbClr val="0000FF"/>
                  </a:solidFill>
                </a:rPr>
                <a:t>ordinate</a:t>
              </a:r>
            </a:p>
          </p:txBody>
        </p:sp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id="{8B6ED69D-D121-F143-B2FD-BE4DF6914E2C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 flipH="1">
              <a:off x="3686842" y="4038121"/>
              <a:ext cx="870827" cy="474500"/>
            </a:xfrm>
            <a:prstGeom prst="line">
              <a:avLst/>
            </a:prstGeom>
            <a:ln w="38100">
              <a:solidFill>
                <a:srgbClr val="3A7B53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>
              <a:extLst>
                <a:ext uri="{FF2B5EF4-FFF2-40B4-BE49-F238E27FC236}">
                  <a16:creationId xmlns:a16="http://schemas.microsoft.com/office/drawing/2014/main" id="{563682D5-E853-2E44-BB65-141559679E2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5615276" y="4038121"/>
              <a:ext cx="1023893" cy="386898"/>
            </a:xfrm>
            <a:prstGeom prst="line">
              <a:avLst/>
            </a:prstGeom>
            <a:ln w="38100">
              <a:solidFill>
                <a:srgbClr val="3A7B53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8EE8A2A-04A4-694A-8E95-2BB839CBF988}"/>
                </a:ext>
              </a:extLst>
            </p:cNvPr>
            <p:cNvSpPr txBox="1"/>
            <p:nvPr/>
          </p:nvSpPr>
          <p:spPr>
            <a:xfrm>
              <a:off x="3085596" y="5783560"/>
              <a:ext cx="3658374" cy="461665"/>
            </a:xfrm>
            <a:prstGeom prst="rect">
              <a:avLst/>
            </a:prstGeom>
            <a:solidFill>
              <a:srgbClr val="FFF9EA"/>
            </a:solidFill>
            <a:ln w="28575">
              <a:solidFill>
                <a:srgbClr val="3A7B5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3A7B53"/>
                  </a:solidFill>
                </a:rPr>
                <a:t>D</a:t>
              </a:r>
              <a:r>
                <a:rPr lang="it-IT" sz="2400" b="1" dirty="0"/>
                <a:t>ifferenza delle </a:t>
              </a:r>
              <a:r>
                <a:rPr lang="it-IT" sz="2400" b="1" dirty="0">
                  <a:solidFill>
                    <a:srgbClr val="FF0000"/>
                  </a:solidFill>
                </a:rPr>
                <a:t>ascisse</a:t>
              </a: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B6EC3D7F-22B7-924D-9562-7B26C3C78DB0}"/>
                </a:ext>
              </a:extLst>
            </p:cNvPr>
            <p:cNvSpPr/>
            <p:nvPr/>
          </p:nvSpPr>
          <p:spPr>
            <a:xfrm>
              <a:off x="2506820" y="4986118"/>
              <a:ext cx="1224136" cy="4544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7410452E-FC41-A145-8F1D-B2079ACA360A}"/>
                </a:ext>
              </a:extLst>
            </p:cNvPr>
            <p:cNvSpPr/>
            <p:nvPr/>
          </p:nvSpPr>
          <p:spPr>
            <a:xfrm>
              <a:off x="6702049" y="4932175"/>
              <a:ext cx="874143" cy="4544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cxnSp>
          <p:nvCxnSpPr>
            <p:cNvPr id="41" name="Connettore 1 40">
              <a:extLst>
                <a:ext uri="{FF2B5EF4-FFF2-40B4-BE49-F238E27FC236}">
                  <a16:creationId xmlns:a16="http://schemas.microsoft.com/office/drawing/2014/main" id="{7F4FCC55-BC23-AC41-B631-1AC5228F94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0020" y="5413915"/>
              <a:ext cx="1004084" cy="333112"/>
            </a:xfrm>
            <a:prstGeom prst="line">
              <a:avLst/>
            </a:prstGeom>
            <a:ln w="38100">
              <a:solidFill>
                <a:srgbClr val="3A7B53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>
              <a:extLst>
                <a:ext uri="{FF2B5EF4-FFF2-40B4-BE49-F238E27FC236}">
                  <a16:creationId xmlns:a16="http://schemas.microsoft.com/office/drawing/2014/main" id="{AF392445-2614-684B-8B92-B4F64E03EE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5604" y="5386670"/>
              <a:ext cx="1042807" cy="382305"/>
            </a:xfrm>
            <a:prstGeom prst="line">
              <a:avLst/>
            </a:prstGeom>
            <a:ln w="38100">
              <a:solidFill>
                <a:srgbClr val="3A7B53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09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CF93C780-1C08-2A4A-B4F6-47285264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6" y="227097"/>
            <a:ext cx="6624736" cy="533400"/>
          </a:xfrm>
        </p:spPr>
        <p:txBody>
          <a:bodyPr/>
          <a:lstStyle/>
          <a:p>
            <a:pPr algn="l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Fisica     e       Matematica</a:t>
            </a:r>
          </a:p>
        </p:txBody>
      </p:sp>
      <p:sp>
        <p:nvSpPr>
          <p:cNvPr id="39938" name="Footer Placeholder 6">
            <a:extLst>
              <a:ext uri="{FF2B5EF4-FFF2-40B4-BE49-F238E27FC236}">
                <a16:creationId xmlns:a16="http://schemas.microsoft.com/office/drawing/2014/main" id="{EF4D8D2E-565E-1D45-B248-90F2AFFB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4889"/>
            <a:ext cx="2895600" cy="34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10FE8AA5-B421-CA48-9E47-7D1BC691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9168" y="631602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1CAA2-A7A7-6C46-8CFD-0B8CD2250DC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64F72F3-EE0F-C64F-84BC-FEAB93EB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86" y="797651"/>
            <a:ext cx="7320644" cy="5756495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E689F269-94A5-1540-A7D5-21B54DA412F8}"/>
              </a:ext>
            </a:extLst>
          </p:cNvPr>
          <p:cNvCxnSpPr>
            <a:cxnSpLocks/>
          </p:cNvCxnSpPr>
          <p:nvPr/>
        </p:nvCxnSpPr>
        <p:spPr>
          <a:xfrm>
            <a:off x="4659368" y="827685"/>
            <a:ext cx="0" cy="572646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8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3BDCA9D0-DD6C-3840-B675-F8D7E42DB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102" y="116632"/>
            <a:ext cx="8898898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Moto rettilineo con accelerazione costante</a:t>
            </a:r>
          </a:p>
        </p:txBody>
      </p:sp>
      <p:sp>
        <p:nvSpPr>
          <p:cNvPr id="40962" name="Footer Placeholder 6">
            <a:extLst>
              <a:ext uri="{FF2B5EF4-FFF2-40B4-BE49-F238E27FC236}">
                <a16:creationId xmlns:a16="http://schemas.microsoft.com/office/drawing/2014/main" id="{9E698ADF-697E-3542-A780-91A98F72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97971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40963" name="Slide Number Placeholder 6">
            <a:extLst>
              <a:ext uri="{FF2B5EF4-FFF2-40B4-BE49-F238E27FC236}">
                <a16:creationId xmlns:a16="http://schemas.microsoft.com/office/drawing/2014/main" id="{CC97DA21-E191-5B4C-A41B-EFE7AFCB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9887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A27E1D-D00E-1E48-8DCF-FEC1706C89F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FA738C-D4A1-6146-A8E1-A3B666EDAA76}"/>
              </a:ext>
            </a:extLst>
          </p:cNvPr>
          <p:cNvSpPr txBox="1"/>
          <p:nvPr/>
        </p:nvSpPr>
        <p:spPr>
          <a:xfrm>
            <a:off x="2894351" y="6323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Video: Retta in fisica2</a:t>
            </a:r>
          </a:p>
        </p:txBody>
      </p:sp>
      <p:pic>
        <p:nvPicPr>
          <p:cNvPr id="2" name="GeAn5Video2.mp4">
            <a:hlinkClick r:id="" action="ppaction://media"/>
            <a:extLst>
              <a:ext uri="{FF2B5EF4-FFF2-40B4-BE49-F238E27FC236}">
                <a16:creationId xmlns:a16="http://schemas.microsoft.com/office/drawing/2014/main" id="{7E677D61-66D8-4440-ABB0-7645190525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636478"/>
            <a:ext cx="7016328" cy="5262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3BDCA9D0-DD6C-3840-B675-F8D7E42DB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102" y="250424"/>
            <a:ext cx="8898898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Moto rettilineo con accelerazione costante</a:t>
            </a:r>
          </a:p>
        </p:txBody>
      </p:sp>
      <p:sp>
        <p:nvSpPr>
          <p:cNvPr id="40962" name="Footer Placeholder 6">
            <a:extLst>
              <a:ext uri="{FF2B5EF4-FFF2-40B4-BE49-F238E27FC236}">
                <a16:creationId xmlns:a16="http://schemas.microsoft.com/office/drawing/2014/main" id="{9E698ADF-697E-3542-A780-91A98F72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40963" name="Slide Number Placeholder 6">
            <a:extLst>
              <a:ext uri="{FF2B5EF4-FFF2-40B4-BE49-F238E27FC236}">
                <a16:creationId xmlns:a16="http://schemas.microsoft.com/office/drawing/2014/main" id="{CC97DA21-E191-5B4C-A41B-EFE7AFCB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9887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A27E1D-D00E-1E48-8DCF-FEC1706C89F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CCF37-8B74-944C-B2AE-9BB15982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42" y="90872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Nel moto rettilineo con accelerazione costante 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 velocità istantanea 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è legata al tempo 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dalla legge lineare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4AD3246-817F-7F42-B9F6-42735EB84F94}"/>
              </a:ext>
            </a:extLst>
          </p:cNvPr>
          <p:cNvSpPr/>
          <p:nvPr/>
        </p:nvSpPr>
        <p:spPr>
          <a:xfrm>
            <a:off x="263333" y="2611618"/>
            <a:ext cx="563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Ecco il significato fisico delle lettere:</a:t>
            </a:r>
          </a:p>
          <a:p>
            <a:pPr marL="11113"/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it-IT" altLang="it-IT" sz="2400" b="1" dirty="0">
                <a:cs typeface="Times New Roman" panose="02020603050405020304" pitchFamily="18" charset="0"/>
              </a:rPr>
              <a:t>indica la velocità iniziale.</a:t>
            </a:r>
          </a:p>
          <a:p>
            <a:pPr marL="11113"/>
            <a:endParaRPr lang="it-IT" altLang="it-IT" sz="800" b="1" dirty="0">
              <a:cs typeface="Times New Roman" panose="02020603050405020304" pitchFamily="18" charset="0"/>
            </a:endParaRPr>
          </a:p>
          <a:p>
            <a:pPr marL="11113"/>
            <a:r>
              <a:rPr lang="it-IT" altLang="it-IT" sz="2400" b="1" dirty="0">
                <a:cs typeface="Times New Roman" panose="02020603050405020304" pitchFamily="18" charset="0"/>
              </a:rPr>
              <a:t>Se trovo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 </a:t>
            </a:r>
            <a:r>
              <a:rPr lang="it-IT" altLang="it-IT" sz="2400" b="1" dirty="0">
                <a:cs typeface="Times New Roman" panose="02020603050405020304" pitchFamily="18" charset="0"/>
              </a:rPr>
              <a:t>ho la legge</a:t>
            </a:r>
          </a:p>
          <a:p>
            <a:pPr marL="11113" algn="ctr"/>
            <a:r>
              <a:rPr lang="it-IT" sz="2400" b="1" dirty="0">
                <a:cs typeface="Times New Roman" panose="02020603050405020304" pitchFamily="18" charset="0"/>
              </a:rPr>
              <a:t>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it-IT" altLang="it-IT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648EBB-DD35-BB41-81DB-E48D34CC6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"/>
          <a:stretch/>
        </p:blipFill>
        <p:spPr>
          <a:xfrm>
            <a:off x="5901242" y="908720"/>
            <a:ext cx="3124533" cy="25202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5AE035C-D6EF-0B4D-A93E-379CB34235FD}"/>
              </a:ext>
            </a:extLst>
          </p:cNvPr>
          <p:cNvSpPr/>
          <p:nvPr/>
        </p:nvSpPr>
        <p:spPr>
          <a:xfrm>
            <a:off x="245102" y="4211883"/>
            <a:ext cx="8315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/>
            <a:r>
              <a:rPr lang="it-IT" altLang="it-IT" sz="2400" b="1" dirty="0">
                <a:cs typeface="Times New Roman" panose="02020603050405020304" pitchFamily="18" charset="0"/>
              </a:rPr>
              <a:t>che è una legge di proporzionalità diretta.</a:t>
            </a:r>
            <a:endParaRPr lang="it-IT" sz="2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1A6D4B4-4363-B343-B0C0-871B0BBC6675}"/>
              </a:ext>
            </a:extLst>
          </p:cNvPr>
          <p:cNvSpPr txBox="1"/>
          <p:nvPr/>
        </p:nvSpPr>
        <p:spPr>
          <a:xfrm>
            <a:off x="262442" y="4941168"/>
            <a:ext cx="801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In tutti e due le leggi trovo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400" b="1" dirty="0">
                <a:solidFill>
                  <a:srgbClr val="0000FF"/>
                </a:solidFill>
              </a:rPr>
              <a:t>, che è l’ </a:t>
            </a:r>
            <a:r>
              <a:rPr lang="it-IT" sz="2400" b="1" dirty="0">
                <a:solidFill>
                  <a:srgbClr val="FF0000"/>
                </a:solidFill>
              </a:rPr>
              <a:t>accelerazione </a:t>
            </a:r>
            <a:r>
              <a:rPr lang="it-IT" sz="2400" b="1" dirty="0">
                <a:solidFill>
                  <a:srgbClr val="0000FF"/>
                </a:solidFill>
              </a:rPr>
              <a:t>costante e la </a:t>
            </a:r>
            <a:r>
              <a:rPr lang="it-IT" sz="2400" b="1" dirty="0">
                <a:solidFill>
                  <a:srgbClr val="FF0000"/>
                </a:solidFill>
              </a:rPr>
              <a:t>pendenza della retta </a:t>
            </a:r>
            <a:r>
              <a:rPr lang="it-IT" sz="2400" b="1" dirty="0">
                <a:solidFill>
                  <a:srgbClr val="0000FF"/>
                </a:solidFill>
              </a:rPr>
              <a:t>grafico della legge.</a:t>
            </a:r>
          </a:p>
        </p:txBody>
      </p:sp>
    </p:spTree>
    <p:extLst>
      <p:ext uri="{BB962C8B-B14F-4D97-AF65-F5344CB8AC3E}">
        <p14:creationId xmlns:p14="http://schemas.microsoft.com/office/powerpoint/2010/main" val="319175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16033E29-9679-1F47-9771-03A7B19794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9712" y="1268760"/>
            <a:ext cx="5351512" cy="914400"/>
          </a:xfrm>
        </p:spPr>
        <p:txBody>
          <a:bodyPr/>
          <a:lstStyle/>
          <a:p>
            <a:pPr marL="1622425" indent="-1622425" algn="l" eaLnBrk="1" hangingPunct="1"/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Problemi lineari. Attività</a:t>
            </a:r>
          </a:p>
        </p:txBody>
      </p:sp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22796FE4-E639-8447-825A-DEF5D589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B48D0A71-A80A-B549-879F-823117999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560" y="2420888"/>
            <a:ext cx="70942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</a:rPr>
              <a:t>Completa la scheda di lavoro per esaminare e risolvere problemi lineari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604020202020204" pitchFamily="34" charset="0"/>
              </a:rPr>
              <a:t>.</a:t>
            </a:r>
            <a:endParaRPr lang="it-IT" altLang="it-IT" sz="2800" b="1" dirty="0">
              <a:solidFill>
                <a:srgbClr val="0000FF"/>
              </a:solidFill>
            </a:endParaRPr>
          </a:p>
        </p:txBody>
      </p:sp>
      <p:sp>
        <p:nvSpPr>
          <p:cNvPr id="31749" name="Slide Number Placeholder 5">
            <a:extLst>
              <a:ext uri="{FF2B5EF4-FFF2-40B4-BE49-F238E27FC236}">
                <a16:creationId xmlns:a16="http://schemas.microsoft.com/office/drawing/2014/main" id="{5FA41135-D66D-B043-89F9-E7C66389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262DB7-EB86-9D44-B84B-0440A3E3DBE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29012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2D175CA-F88B-EF42-9893-F346F5DE81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1390" y="2462377"/>
            <a:ext cx="592861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ottenuto?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4FC6FF2E-8603-534F-95A7-04A7DB8B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2AF91F7A-E970-2941-828D-6851BBC5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82767"/>
            <a:ext cx="822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solidFill>
                <a:srgbClr val="0000FF"/>
              </a:solidFill>
              <a:latin typeface="Arial Black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latin typeface="Arial Black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2773" name="Slide Number Placeholder 6">
            <a:extLst>
              <a:ext uri="{FF2B5EF4-FFF2-40B4-BE49-F238E27FC236}">
                <a16:creationId xmlns:a16="http://schemas.microsoft.com/office/drawing/2014/main" id="{BA171526-EA74-5945-80E1-3C20785E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855165-A975-DD41-B022-F7430581558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25153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problema, quesiti 1 e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89EBEC-0483-FA43-9811-81C54A54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I. </a:t>
            </a:r>
            <a:r>
              <a:rPr lang="it-IT" altLang="it-IT" sz="2400" b="1" dirty="0">
                <a:latin typeface="Arial Narrow Bold" panose="020B0606020202030204" pitchFamily="34" charset="0"/>
              </a:rPr>
              <a:t>Il numero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 di </a:t>
            </a:r>
            <a:r>
              <a:rPr lang="it-IT" altLang="it-IT" sz="2400" b="1" dirty="0" err="1">
                <a:latin typeface="Arial Narrow Bold" panose="020B0606020202030204" pitchFamily="34" charset="0"/>
                <a:cs typeface="Times New Roman" panose="02020603050405020304" pitchFamily="18" charset="0"/>
              </a:rPr>
              <a:t>tablet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 acquistati dai consumatori diminuisce linearmente all’aumentare del prezzo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it-IT" altLang="it-IT" sz="2400" b="1" dirty="0">
                <a:latin typeface="Arial Narrow Bold" panose="020B0606020202030204" pitchFamily="34" charset="0"/>
              </a:rPr>
              <a:t>Un negozio ha venduto in un mese 90 </a:t>
            </a:r>
            <a:r>
              <a:rPr lang="it-IT" altLang="it-IT" sz="2400" b="1" dirty="0" err="1">
                <a:latin typeface="Arial Narrow Bold" panose="020B0606020202030204" pitchFamily="34" charset="0"/>
              </a:rPr>
              <a:t>tablet</a:t>
            </a:r>
            <a:r>
              <a:rPr lang="it-IT" altLang="it-IT" sz="2400" b="1" dirty="0">
                <a:latin typeface="Arial Narrow Bold" panose="020B0606020202030204" pitchFamily="34" charset="0"/>
              </a:rPr>
              <a:t> al prezzo di 100 euro; il mese successivo ha aumentato il prezzo di 20 euro, vendendo però soltanto 80 </a:t>
            </a:r>
            <a:r>
              <a:rPr lang="it-IT" altLang="it-IT" sz="2400" b="1" dirty="0" err="1">
                <a:latin typeface="Arial Narrow Bold" panose="020B0606020202030204" pitchFamily="34" charset="0"/>
              </a:rPr>
              <a:t>tablet</a:t>
            </a:r>
            <a:r>
              <a:rPr lang="it-IT" altLang="it-IT" sz="2400" b="1" dirty="0">
                <a:latin typeface="Arial Narrow Bold" panose="020B0606020202030204" pitchFamily="34" charset="0"/>
              </a:rPr>
              <a:t>. 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Risolvi i seguenti quesiti</a:t>
            </a:r>
            <a:r>
              <a:rPr lang="it-IT" altLang="it-IT" sz="2400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marL="608013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rappresenta sul piano cartesiano i dati e il grafico della legge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altLang="it-IT" sz="2400" b="1" dirty="0">
              <a:latin typeface="Arial Narrow Bold" panose="020B0606020202030204" pitchFamily="34" charset="0"/>
              <a:cs typeface="Times New Roman" panose="02020603050405020304" pitchFamily="18" charset="0"/>
            </a:endParaRPr>
          </a:p>
          <a:p>
            <a:pPr marL="608013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scrivi la legge che lega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 a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endParaRPr lang="it-IT" altLang="it-IT" sz="2400" b="1" dirty="0">
              <a:latin typeface="Arial Narrow Bold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555E0-58EA-9B4E-A0C6-563D7B2C7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80" y="3269486"/>
            <a:ext cx="529382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000" b="1" i="1" dirty="0">
                <a:latin typeface="Arial Narrow Bold" panose="020B0606020202030204" pitchFamily="34" charset="0"/>
              </a:rPr>
              <a:t>Rappresento i punti A(100, 90) e B(120, 80). Traccio il tratto di retta AB nel I quadrante, dato che d e </a:t>
            </a:r>
            <a:r>
              <a:rPr lang="it-IT" altLang="it-IT" sz="2000" b="1" i="1" dirty="0" err="1">
                <a:latin typeface="Arial Narrow Bold" panose="020B0606020202030204" pitchFamily="34" charset="0"/>
              </a:rPr>
              <a:t>p</a:t>
            </a:r>
            <a:r>
              <a:rPr lang="it-IT" altLang="it-IT" sz="2000" b="1" i="1" dirty="0">
                <a:latin typeface="Arial Narrow Bold" panose="020B0606020202030204" pitchFamily="34" charset="0"/>
              </a:rPr>
              <a:t> non possono essere negativi.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it-IT" altLang="it-IT" sz="800" b="1" i="1" dirty="0">
              <a:latin typeface="Arial Narrow Bold" panose="020B0606020202030204" pitchFamily="34" charset="0"/>
            </a:endParaRPr>
          </a:p>
          <a:p>
            <a:pPr marL="511175" indent="-457200" eaLnBrk="1" hangingPunct="1">
              <a:lnSpc>
                <a:spcPts val="3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altLang="it-IT" sz="2000" b="1" i="1" dirty="0">
                <a:latin typeface="Arial Narrow Bold" panose="020B0606020202030204" pitchFamily="34" charset="0"/>
              </a:rPr>
              <a:t>Scrivo l’equazione della retta per A e B.</a:t>
            </a:r>
            <a:br>
              <a:rPr lang="it-IT" altLang="it-IT" sz="800" b="1" dirty="0">
                <a:latin typeface="Arial Narrow Bold" panose="020B0606020202030204" pitchFamily="34" charset="0"/>
              </a:rPr>
            </a:br>
            <a:r>
              <a:rPr lang="it-IT" altLang="it-IT" sz="2000" b="1" i="1" dirty="0">
                <a:latin typeface="Arial Narrow Bold" panose="020B0606020202030204" pitchFamily="34" charset="0"/>
              </a:rPr>
              <a:t>Pendenza</a:t>
            </a:r>
            <a:r>
              <a:rPr lang="it-IT" altLang="it-IT" sz="2000" b="1" dirty="0">
                <a:latin typeface="Arial Narrow Bold" panose="020B0606020202030204" pitchFamily="34" charset="0"/>
              </a:rPr>
              <a:t> m = (80 – 90) : (120 – 100) = –0,5</a:t>
            </a:r>
            <a:br>
              <a:rPr lang="it-IT" altLang="it-IT" sz="1000" b="1" dirty="0">
                <a:latin typeface="Arial Narrow Bold" panose="020B0606020202030204" pitchFamily="34" charset="0"/>
              </a:rPr>
            </a:br>
            <a:r>
              <a:rPr lang="it-IT" altLang="it-IT" sz="1000" b="1" dirty="0">
                <a:latin typeface="Arial Narrow Bold" panose="020B0606020202030204" pitchFamily="34" charset="0"/>
              </a:rPr>
              <a:t>                                    </a:t>
            </a:r>
            <a:r>
              <a:rPr lang="it-IT" altLang="it-IT" sz="2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d</a:t>
            </a:r>
            <a:r>
              <a:rPr lang="it-IT" altLang="it-IT" sz="2000" b="1" dirty="0">
                <a:latin typeface="Arial Narrow Bold" panose="020B0606020202030204" pitchFamily="34" charset="0"/>
              </a:rPr>
              <a:t> – 90 = –0,5(</a:t>
            </a:r>
            <a:r>
              <a:rPr lang="it-IT" altLang="it-IT" sz="2000" b="1" dirty="0" err="1">
                <a:solidFill>
                  <a:srgbClr val="0000FF"/>
                </a:solidFill>
                <a:latin typeface="Arial Narrow Bold" panose="020B0606020202030204" pitchFamily="34" charset="0"/>
              </a:rPr>
              <a:t>p</a:t>
            </a:r>
            <a:r>
              <a:rPr lang="it-IT" altLang="it-IT" sz="2000" b="1" dirty="0">
                <a:latin typeface="Arial Narrow Bold" panose="020B0606020202030204" pitchFamily="34" charset="0"/>
              </a:rPr>
              <a:t> – 100) </a:t>
            </a:r>
            <a:endParaRPr lang="it-IT" altLang="it-IT" sz="800" b="1" dirty="0">
              <a:latin typeface="Arial Narrow Bold" panose="020B0606020202030204" pitchFamily="34" charset="0"/>
            </a:endParaRPr>
          </a:p>
          <a:p>
            <a:pPr marL="482600" indent="0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it-IT" altLang="it-IT" sz="2000" b="1" i="1" dirty="0">
                <a:latin typeface="Arial Narrow Bold" panose="020B0606020202030204" pitchFamily="34" charset="0"/>
              </a:rPr>
              <a:t>Esplicito</a:t>
            </a:r>
            <a:r>
              <a:rPr lang="it-IT" altLang="it-IT" sz="2000" b="1" dirty="0">
                <a:latin typeface="Arial Narrow Bold" panose="020B0606020202030204" pitchFamily="34" charset="0"/>
              </a:rPr>
              <a:t>  </a:t>
            </a:r>
            <a:r>
              <a:rPr lang="it-IT" altLang="it-IT" sz="2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d.</a:t>
            </a:r>
            <a:r>
              <a:rPr lang="it-IT" altLang="it-IT" sz="2000" b="1" dirty="0">
                <a:latin typeface="Arial Narrow Bold" panose="020B0606020202030204" pitchFamily="34" charset="0"/>
              </a:rPr>
              <a:t>   </a:t>
            </a:r>
          </a:p>
          <a:p>
            <a:pPr marL="53975" indent="0" algn="ctr" eaLnBrk="1" hangingPunct="1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d </a:t>
            </a:r>
            <a:r>
              <a:rPr lang="it-IT" altLang="it-IT" sz="2400" b="1" dirty="0">
                <a:solidFill>
                  <a:srgbClr val="000000"/>
                </a:solidFill>
                <a:latin typeface="Arial Narrow Bold" panose="020B0606020202030204" pitchFamily="34" charset="0"/>
              </a:rPr>
              <a:t>=</a:t>
            </a: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 </a:t>
            </a:r>
            <a:r>
              <a:rPr lang="it-IT" altLang="it-IT" sz="2400" b="1" dirty="0">
                <a:solidFill>
                  <a:srgbClr val="000000"/>
                </a:solidFill>
                <a:latin typeface="Arial Narrow Bold" panose="020B0606020202030204" pitchFamily="34" charset="0"/>
              </a:rPr>
              <a:t>–0,5</a:t>
            </a:r>
            <a:r>
              <a:rPr lang="it-IT" altLang="it-IT" sz="24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p</a:t>
            </a: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 + </a:t>
            </a:r>
            <a:r>
              <a:rPr lang="it-IT" altLang="it-IT" sz="2400" b="1" dirty="0">
                <a:latin typeface="Arial Narrow Bold" panose="020B0606020202030204" pitchFamily="34" charset="0"/>
              </a:rPr>
              <a:t>140</a:t>
            </a: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 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 dirty="0"/>
          </a:p>
        </p:txBody>
      </p:sp>
      <p:pic>
        <p:nvPicPr>
          <p:cNvPr id="8" name="Picture 7" descr="Schermata 2014-08-25 alle 16.58.52.png">
            <a:extLst>
              <a:ext uri="{FF2B5EF4-FFF2-40B4-BE49-F238E27FC236}">
                <a16:creationId xmlns:a16="http://schemas.microsoft.com/office/drawing/2014/main" id="{988220F4-D6FB-2B47-AB74-CE0F8C212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6" y="3363456"/>
            <a:ext cx="3571918" cy="299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40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3 e 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89EBEC-0483-FA43-9811-81C54A54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56" y="685800"/>
            <a:ext cx="88689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I. </a:t>
            </a:r>
            <a:r>
              <a:rPr lang="it-IT" altLang="it-IT" sz="2400" b="1" dirty="0">
                <a:latin typeface="Arial Narrow Bold" panose="020B0606020202030204" pitchFamily="34" charset="0"/>
              </a:rPr>
              <a:t>Il numero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 di </a:t>
            </a:r>
            <a:r>
              <a:rPr lang="it-IT" altLang="it-IT" sz="2400" b="1" dirty="0" err="1">
                <a:latin typeface="Arial Narrow Bold" panose="020B0606020202030204" pitchFamily="34" charset="0"/>
                <a:cs typeface="Times New Roman" panose="02020603050405020304" pitchFamily="18" charset="0"/>
              </a:rPr>
              <a:t>tablet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 acquistati dai consumatori diminuisce linearmente all’aumentare del prezzo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it-IT" altLang="it-IT" sz="2400" b="1" dirty="0">
                <a:latin typeface="Arial Narrow Bold" panose="020B0606020202030204" pitchFamily="34" charset="0"/>
              </a:rPr>
              <a:t>Un negozio ha venduto in un mese 90 </a:t>
            </a:r>
            <a:r>
              <a:rPr lang="it-IT" altLang="it-IT" sz="2400" b="1" dirty="0" err="1">
                <a:latin typeface="Arial Narrow Bold" panose="020B0606020202030204" pitchFamily="34" charset="0"/>
              </a:rPr>
              <a:t>tablet</a:t>
            </a:r>
            <a:r>
              <a:rPr lang="it-IT" altLang="it-IT" sz="2400" b="1" dirty="0">
                <a:latin typeface="Arial Narrow Bold" panose="020B0606020202030204" pitchFamily="34" charset="0"/>
              </a:rPr>
              <a:t> al prezzo di 100 euro; il mese successivo ha aumentato il prezzo di 20 euro, vendendo però soltanto 80 </a:t>
            </a:r>
            <a:r>
              <a:rPr lang="it-IT" altLang="it-IT" sz="2400" b="1" dirty="0" err="1">
                <a:latin typeface="Arial Narrow Bold" panose="020B0606020202030204" pitchFamily="34" charset="0"/>
              </a:rPr>
              <a:t>tablet</a:t>
            </a:r>
            <a:r>
              <a:rPr lang="it-IT" altLang="it-IT" sz="2400" b="1" dirty="0">
                <a:latin typeface="Arial Narrow Bold" panose="020B0606020202030204" pitchFamily="34" charset="0"/>
              </a:rPr>
              <a:t>. 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Risolvi i seguenti quesiti</a:t>
            </a:r>
            <a:r>
              <a:rPr lang="it-IT" altLang="it-IT" sz="2400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marL="482600" indent="-279400"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calcola il numero di </a:t>
            </a:r>
            <a:r>
              <a:rPr lang="it-IT" altLang="it-IT" sz="2400" b="1" dirty="0" err="1">
                <a:latin typeface="Arial Narrow Bold" panose="020B0606020202030204" pitchFamily="34" charset="0"/>
                <a:cs typeface="Times New Roman" panose="02020603050405020304" pitchFamily="18" charset="0"/>
              </a:rPr>
              <a:t>tablet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 che prevedi di vendere al prezzo di 200 </a:t>
            </a:r>
            <a:r>
              <a:rPr lang="it-IT" sz="2400" dirty="0"/>
              <a:t>€;</a:t>
            </a:r>
            <a:endParaRPr lang="it-IT" altLang="it-IT" sz="2400" b="1" dirty="0">
              <a:latin typeface="Arial Narrow Bold" panose="020B0606020202030204" pitchFamily="34" charset="0"/>
              <a:cs typeface="Times New Roman" panose="02020603050405020304" pitchFamily="18" charset="0"/>
            </a:endParaRPr>
          </a:p>
          <a:p>
            <a:pPr marL="482600" indent="-279400" eaLnBrk="1" hangingPunct="1">
              <a:spcBef>
                <a:spcPct val="0"/>
              </a:spcBef>
              <a:buFont typeface="+mj-lt"/>
              <a:buAutoNum type="arabicPeriod" startAt="3"/>
            </a:pP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calcola a quale prezzo prevedi di non vendere alcun </a:t>
            </a:r>
            <a:r>
              <a:rPr lang="it-IT" altLang="it-IT" sz="2400" b="1" dirty="0" err="1">
                <a:latin typeface="Arial Narrow Bold" panose="020B0606020202030204" pitchFamily="34" charset="0"/>
                <a:cs typeface="Times New Roman" panose="02020603050405020304" pitchFamily="18" charset="0"/>
              </a:rPr>
              <a:t>tablet</a:t>
            </a:r>
            <a:r>
              <a:rPr lang="it-IT" altLang="it-IT" sz="24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555E0-58EA-9B4E-A0C6-563D7B2C7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595" y="3425011"/>
            <a:ext cx="4875820" cy="27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     d </a:t>
            </a:r>
            <a:r>
              <a:rPr lang="it-IT" altLang="it-IT" sz="2400" b="1" dirty="0">
                <a:solidFill>
                  <a:srgbClr val="000000"/>
                </a:solidFill>
                <a:latin typeface="Arial Narrow Bold" panose="020B0606020202030204" pitchFamily="34" charset="0"/>
              </a:rPr>
              <a:t>=</a:t>
            </a: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 </a:t>
            </a:r>
            <a:r>
              <a:rPr lang="it-IT" altLang="it-IT" sz="2400" b="1" dirty="0">
                <a:solidFill>
                  <a:srgbClr val="000000"/>
                </a:solidFill>
                <a:latin typeface="Arial Narrow Bold" panose="020B0606020202030204" pitchFamily="34" charset="0"/>
              </a:rPr>
              <a:t>–0,5</a:t>
            </a:r>
            <a:r>
              <a:rPr lang="it-IT" altLang="it-IT" sz="24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p</a:t>
            </a: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 + </a:t>
            </a:r>
            <a:r>
              <a:rPr lang="it-IT" altLang="it-IT" sz="2400" b="1" dirty="0">
                <a:latin typeface="Arial Narrow Bold" panose="020B0606020202030204" pitchFamily="34" charset="0"/>
              </a:rPr>
              <a:t>140</a:t>
            </a: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 Narrow Bold" panose="020B0606020202030204" pitchFamily="34" charset="0"/>
              </a:rPr>
              <a:t>3</a:t>
            </a:r>
            <a:r>
              <a:rPr lang="it-IT" altLang="it-IT" sz="2000" b="1" i="1" dirty="0">
                <a:latin typeface="Arial Narrow Bold" panose="020B0606020202030204" pitchFamily="34" charset="0"/>
              </a:rPr>
              <a:t>. Sostituisco </a:t>
            </a:r>
            <a:r>
              <a:rPr lang="it-IT" altLang="it-IT" sz="2000" b="1" i="1" dirty="0">
                <a:solidFill>
                  <a:srgbClr val="0000FF"/>
                </a:solidFill>
                <a:latin typeface="Arial Narrow Bold" panose="020B0606020202030204" pitchFamily="34" charset="0"/>
              </a:rPr>
              <a:t>200 </a:t>
            </a:r>
            <a:r>
              <a:rPr lang="it-IT" altLang="it-IT" sz="2000" b="1" i="1" dirty="0">
                <a:latin typeface="Arial Narrow Bold" panose="020B0606020202030204" pitchFamily="34" charset="0"/>
              </a:rPr>
              <a:t>a </a:t>
            </a:r>
            <a:r>
              <a:rPr lang="it-IT" altLang="it-IT" sz="2000" b="1" i="1" dirty="0" err="1">
                <a:solidFill>
                  <a:srgbClr val="0000FF"/>
                </a:solidFill>
                <a:latin typeface="Arial Narrow Bold" panose="020B0606020202030204" pitchFamily="34" charset="0"/>
              </a:rPr>
              <a:t>p</a:t>
            </a:r>
            <a:r>
              <a:rPr lang="it-IT" altLang="it-IT" sz="2000" b="1" i="1" dirty="0">
                <a:latin typeface="Arial Narrow Bold" panose="020B0606020202030204" pitchFamily="34" charset="0"/>
              </a:rPr>
              <a:t> e calcolo </a:t>
            </a:r>
            <a:r>
              <a:rPr lang="it-IT" altLang="it-IT" sz="2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d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 Bold" panose="020B0606020202030204" pitchFamily="34" charset="0"/>
              </a:rPr>
              <a:t>         </a:t>
            </a: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d</a:t>
            </a:r>
            <a:r>
              <a:rPr lang="it-IT" altLang="it-IT" sz="2400" b="1" dirty="0">
                <a:latin typeface="Arial Narrow Bold" panose="020B0606020202030204" pitchFamily="34" charset="0"/>
              </a:rPr>
              <a:t> = –0,5 ・</a:t>
            </a:r>
            <a:r>
              <a:rPr lang="it-IT" altLang="it-IT" sz="24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200</a:t>
            </a:r>
            <a:r>
              <a:rPr lang="it-IT" altLang="it-IT" sz="2400" b="1" dirty="0">
                <a:latin typeface="Arial Narrow Bold" panose="020B0606020202030204" pitchFamily="34" charset="0"/>
              </a:rPr>
              <a:t> + 140 = </a:t>
            </a: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40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 Narrow Bold" panose="020B0606020202030204" pitchFamily="34" charset="0"/>
              </a:rPr>
              <a:t>4. </a:t>
            </a:r>
            <a:r>
              <a:rPr lang="it-IT" altLang="it-IT" sz="2000" b="1" i="1" dirty="0">
                <a:latin typeface="Arial Narrow Bold" panose="020B0606020202030204" pitchFamily="34" charset="0"/>
              </a:rPr>
              <a:t>Sostituisco </a:t>
            </a:r>
            <a:r>
              <a:rPr lang="it-IT" altLang="it-IT" sz="2000" b="1" i="1" dirty="0">
                <a:solidFill>
                  <a:srgbClr val="FF0000"/>
                </a:solidFill>
                <a:latin typeface="Arial Narrow Bold" panose="020B0606020202030204" pitchFamily="34" charset="0"/>
              </a:rPr>
              <a:t>0 </a:t>
            </a:r>
            <a:r>
              <a:rPr lang="it-IT" altLang="it-IT" sz="2000" b="1" i="1" dirty="0">
                <a:latin typeface="Arial Narrow Bold" panose="020B0606020202030204" pitchFamily="34" charset="0"/>
              </a:rPr>
              <a:t>a </a:t>
            </a:r>
            <a:r>
              <a:rPr lang="it-IT" altLang="it-IT" sz="2000" b="1" i="1" dirty="0">
                <a:solidFill>
                  <a:srgbClr val="FF0000"/>
                </a:solidFill>
                <a:latin typeface="Arial Narrow Bold" panose="020B0606020202030204" pitchFamily="34" charset="0"/>
              </a:rPr>
              <a:t>d  </a:t>
            </a:r>
            <a:r>
              <a:rPr lang="it-IT" altLang="it-IT" sz="2000" b="1" i="1" dirty="0">
                <a:latin typeface="Arial Narrow Bold" panose="020B0606020202030204" pitchFamily="34" charset="0"/>
              </a:rPr>
              <a:t>e ricavo </a:t>
            </a:r>
            <a:r>
              <a:rPr lang="it-IT" altLang="it-IT" sz="2000" b="1" dirty="0" err="1">
                <a:solidFill>
                  <a:srgbClr val="0000FF"/>
                </a:solidFill>
                <a:latin typeface="Arial Narrow Bold" panose="020B0606020202030204" pitchFamily="34" charset="0"/>
              </a:rPr>
              <a:t>p</a:t>
            </a:r>
            <a:endParaRPr lang="it-IT" altLang="it-IT" sz="2000" b="1" i="1" dirty="0">
              <a:solidFill>
                <a:srgbClr val="FF0000"/>
              </a:solidFill>
              <a:latin typeface="Arial Narrow Bold" panose="020B0606020202030204" pitchFamily="34" charset="0"/>
            </a:endParaRPr>
          </a:p>
          <a:p>
            <a:pPr marL="317500" indent="0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0</a:t>
            </a:r>
            <a:r>
              <a:rPr lang="it-IT" altLang="it-IT" sz="2400" b="1" dirty="0">
                <a:latin typeface="Arial Narrow Bold" panose="020B0606020202030204" pitchFamily="34" charset="0"/>
              </a:rPr>
              <a:t> = </a:t>
            </a:r>
            <a:r>
              <a:rPr lang="it-IT" altLang="it-IT" sz="2400" b="1" dirty="0">
                <a:solidFill>
                  <a:srgbClr val="000000"/>
                </a:solidFill>
                <a:latin typeface="Arial Narrow Bold" panose="020B0606020202030204" pitchFamily="34" charset="0"/>
              </a:rPr>
              <a:t>–0,5</a:t>
            </a:r>
            <a:r>
              <a:rPr lang="it-IT" altLang="it-IT" sz="24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p</a:t>
            </a:r>
            <a:r>
              <a:rPr lang="it-IT" altLang="it-IT" sz="2400" b="1" dirty="0">
                <a:latin typeface="Arial Narrow Bold" panose="020B0606020202030204" pitchFamily="34" charset="0"/>
              </a:rPr>
              <a:t> + 140           </a:t>
            </a:r>
          </a:p>
          <a:p>
            <a:pPr marL="317500" indent="0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  <a:latin typeface="Arial Narrow Bold" panose="020B0606020202030204" pitchFamily="34" charset="0"/>
              </a:rPr>
              <a:t>0,5</a:t>
            </a:r>
            <a:r>
              <a:rPr lang="it-IT" altLang="it-IT" sz="24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p </a:t>
            </a:r>
            <a:r>
              <a:rPr lang="it-IT" altLang="it-IT" sz="2400" b="1" dirty="0">
                <a:solidFill>
                  <a:schemeClr val="accent4"/>
                </a:solidFill>
                <a:latin typeface="Arial Narrow Bold" panose="020B0606020202030204" pitchFamily="34" charset="0"/>
              </a:rPr>
              <a:t>= 140</a:t>
            </a:r>
          </a:p>
          <a:p>
            <a:pPr marL="317500" indent="0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solidFill>
                  <a:srgbClr val="0000FF"/>
                </a:solidFill>
                <a:latin typeface="Arial Narrow Bold" panose="020B0606020202030204" pitchFamily="34" charset="0"/>
              </a:rPr>
              <a:t>p</a:t>
            </a:r>
            <a:r>
              <a:rPr lang="it-IT" altLang="it-IT" sz="2400" b="1" dirty="0">
                <a:latin typeface="Arial Narrow Bold" panose="020B0606020202030204" pitchFamily="34" charset="0"/>
              </a:rPr>
              <a:t> = 140 : </a:t>
            </a:r>
            <a:r>
              <a:rPr lang="it-IT" altLang="it-IT" sz="2400" b="1" dirty="0">
                <a:solidFill>
                  <a:srgbClr val="000000"/>
                </a:solidFill>
                <a:latin typeface="Arial Narrow Bold" panose="020B0606020202030204" pitchFamily="34" charset="0"/>
              </a:rPr>
              <a:t>0,</a:t>
            </a:r>
            <a:r>
              <a:rPr lang="it-IT" altLang="it-IT" sz="2400" b="1" dirty="0">
                <a:latin typeface="Arial Narrow Bold" panose="020B0606020202030204" pitchFamily="34" charset="0"/>
              </a:rPr>
              <a:t>5 = </a:t>
            </a:r>
            <a:r>
              <a:rPr lang="it-IT" altLang="it-IT" sz="24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280</a:t>
            </a:r>
            <a:r>
              <a:rPr lang="it-IT" altLang="it-IT" sz="2400" b="1" dirty="0">
                <a:latin typeface="Arial Narrow Bold" panose="020B0606020202030204" pitchFamily="34" charset="0"/>
              </a:rPr>
              <a:t>      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4516" y="646936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pic>
        <p:nvPicPr>
          <p:cNvPr id="8" name="Picture 7" descr="Schermata 2014-08-25 alle 16.58.52.png">
            <a:extLst>
              <a:ext uri="{FF2B5EF4-FFF2-40B4-BE49-F238E27FC236}">
                <a16:creationId xmlns:a16="http://schemas.microsoft.com/office/drawing/2014/main" id="{988220F4-D6FB-2B47-AB74-CE0F8C212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7" y="3106882"/>
            <a:ext cx="3651919" cy="305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22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106" y="151338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II problema, quesiti 5a , 5b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06" y="6520729"/>
            <a:ext cx="1907704" cy="337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020627-E71D-624C-A5FA-E2A9F0DB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94" y="2774581"/>
            <a:ext cx="3060908" cy="37087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2E42FD-1ABE-704C-998C-95C68A5E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08517"/>
            <a:ext cx="3048178" cy="3774833"/>
          </a:xfrm>
          <a:prstGeom prst="rect">
            <a:avLst/>
          </a:prstGeom>
          <a:ln w="28575">
            <a:solidFill>
              <a:srgbClr val="3A7B53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BE47B5-3162-4F47-AF6A-2F4F990F4E26}"/>
              </a:ext>
            </a:extLst>
          </p:cNvPr>
          <p:cNvSpPr txBox="1"/>
          <p:nvPr/>
        </p:nvSpPr>
        <p:spPr>
          <a:xfrm>
            <a:off x="2318278" y="2587070"/>
            <a:ext cx="2155017" cy="1015663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Quesito 5a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trovo sul grafico </a:t>
            </a:r>
            <a:r>
              <a:rPr 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171A07-3553-0144-8028-BBC1B7B572C0}"/>
              </a:ext>
            </a:extLst>
          </p:cNvPr>
          <p:cNvSpPr txBox="1"/>
          <p:nvPr/>
        </p:nvSpPr>
        <p:spPr>
          <a:xfrm>
            <a:off x="5823472" y="2470392"/>
            <a:ext cx="2190312" cy="1015663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3A7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Quesito 5b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 </a:t>
            </a:r>
            <a:r>
              <a:rPr 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trovo sul grafico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08BFBC-6F42-1548-837D-171BE01B0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6" y="703492"/>
            <a:ext cx="7442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9">
            <a:extLst>
              <a:ext uri="{FF2B5EF4-FFF2-40B4-BE49-F238E27FC236}">
                <a16:creationId xmlns:a16="http://schemas.microsoft.com/office/drawing/2014/main" id="{5B4A84CA-7871-C84B-8302-7D5CC1B3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6626" name="Title 5">
            <a:extLst>
              <a:ext uri="{FF2B5EF4-FFF2-40B4-BE49-F238E27FC236}">
                <a16:creationId xmlns:a16="http://schemas.microsoft.com/office/drawing/2014/main" id="{0832D6FA-21CE-794E-B2C2-F727CE35E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264" y="312738"/>
            <a:ext cx="7367736" cy="533400"/>
          </a:xfrm>
        </p:spPr>
        <p:txBody>
          <a:bodyPr anchor="t"/>
          <a:lstStyle/>
          <a:p>
            <a:pPr marL="342900" indent="-342900"/>
            <a:r>
              <a:rPr lang="it-IT" altLang="it-IT" sz="36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Problemi lineari nella realtà</a:t>
            </a:r>
          </a:p>
        </p:txBody>
      </p:sp>
      <p:sp>
        <p:nvSpPr>
          <p:cNvPr id="26627" name="Slide Number Placeholder 26">
            <a:extLst>
              <a:ext uri="{FF2B5EF4-FFF2-40B4-BE49-F238E27FC236}">
                <a16:creationId xmlns:a16="http://schemas.microsoft.com/office/drawing/2014/main" id="{D1D04A52-94AE-E44E-8C34-A9EEA461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2300F2-330E-B240-ABB0-1D55DAEE0D6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26628" name="TextBox 12">
            <a:extLst>
              <a:ext uri="{FF2B5EF4-FFF2-40B4-BE49-F238E27FC236}">
                <a16:creationId xmlns:a16="http://schemas.microsoft.com/office/drawing/2014/main" id="{925BEC86-A517-5844-9AE1-BC73290B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7924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La realtà suggerisce vari fenomeni che conducono a risolvere problemi lineari: sono i problemi che conducono a scrivere 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leggi lineari</a:t>
            </a:r>
            <a:r>
              <a:rPr lang="it-IT" altLang="it-IT" sz="2800" b="1" dirty="0">
                <a:latin typeface="Arial Narrow" panose="020B0604020202020204" pitchFamily="34" charset="0"/>
              </a:rPr>
              <a:t>, cioè leggi che hanno per grafico una retta. Ecco un esempio.</a:t>
            </a:r>
          </a:p>
        </p:txBody>
      </p:sp>
      <p:sp>
        <p:nvSpPr>
          <p:cNvPr id="26629" name="TextBox 13">
            <a:extLst>
              <a:ext uri="{FF2B5EF4-FFF2-40B4-BE49-F238E27FC236}">
                <a16:creationId xmlns:a16="http://schemas.microsoft.com/office/drawing/2014/main" id="{F1D20046-C4D5-B143-8EA8-F52B11F2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662863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C8117"/>
                </a:solidFill>
                <a:latin typeface="Arial Narrow" panose="020B0604020202020204" pitchFamily="34" charset="0"/>
              </a:rPr>
              <a:t>Quanto costa l’abbonamento ad una palestra?  </a:t>
            </a:r>
          </a:p>
        </p:txBody>
      </p:sp>
      <p:pic>
        <p:nvPicPr>
          <p:cNvPr id="26630" name="Picture 10" descr="palestra2.jpg">
            <a:extLst>
              <a:ext uri="{FF2B5EF4-FFF2-40B4-BE49-F238E27FC236}">
                <a16:creationId xmlns:a16="http://schemas.microsoft.com/office/drawing/2014/main" id="{74189017-A1C9-B947-867D-BEA23A17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93" y="3236795"/>
            <a:ext cx="4517232" cy="300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00" y="77024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II problema, quesito 5c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350"/>
            <a:ext cx="2010725" cy="457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30E5EE14-077F-E345-A193-D4C80878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82" y="610424"/>
            <a:ext cx="6741027" cy="187250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4D0A1ADB-091C-8B4B-9236-DD5AAB72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86" y="3000556"/>
            <a:ext cx="3008009" cy="3388234"/>
          </a:xfrm>
          <a:prstGeom prst="rect">
            <a:avLst/>
          </a:prstGeom>
          <a:ln w="28575">
            <a:solidFill>
              <a:srgbClr val="3A7B53"/>
            </a:solidFill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91242056-F814-084C-81FD-736C7837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55" y="2993963"/>
            <a:ext cx="3155289" cy="33948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E47B545-7356-2B4B-AA24-A86BA6AAA09D}"/>
              </a:ext>
            </a:extLst>
          </p:cNvPr>
          <p:cNvSpPr txBox="1"/>
          <p:nvPr/>
        </p:nvSpPr>
        <p:spPr>
          <a:xfrm>
            <a:off x="1894213" y="2483741"/>
            <a:ext cx="5334964" cy="369332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Due procedimenti portano allo stesso risultato</a:t>
            </a:r>
          </a:p>
        </p:txBody>
      </p:sp>
    </p:spTree>
    <p:extLst>
      <p:ext uri="{BB962C8B-B14F-4D97-AF65-F5344CB8AC3E}">
        <p14:creationId xmlns:p14="http://schemas.microsoft.com/office/powerpoint/2010/main" val="90425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52736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II problema, quesito 5c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350"/>
            <a:ext cx="2010725" cy="457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348D79-B42F-1143-AC99-37BE3F6292D4}"/>
              </a:ext>
            </a:extLst>
          </p:cNvPr>
          <p:cNvSpPr txBox="1"/>
          <p:nvPr/>
        </p:nvSpPr>
        <p:spPr>
          <a:xfrm>
            <a:off x="2025493" y="2299853"/>
            <a:ext cx="50405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Qual è il significato della ‘velocità negativa’ ?</a:t>
            </a:r>
          </a:p>
        </p:txBody>
      </p:sp>
    </p:spTree>
    <p:extLst>
      <p:ext uri="{BB962C8B-B14F-4D97-AF65-F5344CB8AC3E}">
        <p14:creationId xmlns:p14="http://schemas.microsoft.com/office/powerpoint/2010/main" val="33270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16632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Velocità del moto - Pendenza della retta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2725" y="6483350"/>
            <a:ext cx="2010725" cy="3237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8945" y="634214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5F9FF385-F351-F343-A671-EA95B5831BC4}"/>
              </a:ext>
            </a:extLst>
          </p:cNvPr>
          <p:cNvCxnSpPr>
            <a:cxnSpLocks/>
          </p:cNvCxnSpPr>
          <p:nvPr/>
        </p:nvCxnSpPr>
        <p:spPr>
          <a:xfrm>
            <a:off x="4355976" y="756889"/>
            <a:ext cx="0" cy="596458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68017B-D5C6-B842-A998-9739F4D1CFA4}"/>
              </a:ext>
            </a:extLst>
          </p:cNvPr>
          <p:cNvSpPr txBox="1"/>
          <p:nvPr/>
        </p:nvSpPr>
        <p:spPr>
          <a:xfrm>
            <a:off x="4523697" y="858817"/>
            <a:ext cx="4198960" cy="1077218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FF0000"/>
                </a:solidFill>
              </a:rPr>
              <a:t>Pendenza negativa</a:t>
            </a:r>
          </a:p>
          <a:p>
            <a:r>
              <a:rPr lang="it-IT" sz="2000" b="1" dirty="0"/>
              <a:t>La retta ‘è in discesa’.</a:t>
            </a:r>
            <a:r>
              <a:rPr lang="it-IT" sz="2000" b="1" i="1" dirty="0"/>
              <a:t>  </a:t>
            </a:r>
            <a:r>
              <a:rPr lang="it-IT" sz="2000" b="1" dirty="0"/>
              <a:t>Se</a:t>
            </a:r>
            <a:r>
              <a:rPr lang="it-IT" sz="2000" b="1" i="1" dirty="0"/>
              <a:t> </a:t>
            </a:r>
            <a:r>
              <a:rPr lang="it-IT" sz="2000" b="1" dirty="0"/>
              <a:t>cresce l’ascissa x, diminuisce y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01BC0EA-49AF-F24E-8FCF-31AFBB8694D8}"/>
              </a:ext>
            </a:extLst>
          </p:cNvPr>
          <p:cNvSpPr txBox="1"/>
          <p:nvPr/>
        </p:nvSpPr>
        <p:spPr>
          <a:xfrm>
            <a:off x="174321" y="830624"/>
            <a:ext cx="3968863" cy="1384995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FF0000"/>
                </a:solidFill>
              </a:rPr>
              <a:t>Velocità negativa</a:t>
            </a:r>
          </a:p>
          <a:p>
            <a:r>
              <a:rPr lang="it-IT" sz="2000" b="1" i="1" dirty="0"/>
              <a:t> </a:t>
            </a:r>
            <a:r>
              <a:rPr lang="it-IT" sz="2000" b="1" dirty="0"/>
              <a:t>Il treno viaggia da Milano verso Napoli. Cresce il tempo </a:t>
            </a:r>
            <a:r>
              <a:rPr lang="it-IT" sz="2000" b="1" i="1" dirty="0"/>
              <a:t>t</a:t>
            </a:r>
            <a:r>
              <a:rPr lang="it-IT" sz="2000" b="1" dirty="0"/>
              <a:t>, ma diminuisce </a:t>
            </a:r>
            <a:r>
              <a:rPr lang="it-IT" sz="2000" b="1" i="1" dirty="0"/>
              <a:t>s.</a:t>
            </a:r>
            <a:endParaRPr lang="it-IT" sz="20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3870DA8-D011-F749-B44F-D652E894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65" y="2321059"/>
            <a:ext cx="3384376" cy="4397387"/>
          </a:xfrm>
          <a:prstGeom prst="rect">
            <a:avLst/>
          </a:prstGeom>
          <a:ln w="28575">
            <a:solidFill>
              <a:srgbClr val="3A7B53"/>
            </a:solidFill>
          </a:ln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6FC5A826-0F78-A74B-9303-B34851696E83}"/>
              </a:ext>
            </a:extLst>
          </p:cNvPr>
          <p:cNvSpPr/>
          <p:nvPr/>
        </p:nvSpPr>
        <p:spPr>
          <a:xfrm>
            <a:off x="1741084" y="4318400"/>
            <a:ext cx="432048" cy="402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482F555-6027-6145-B475-33BFBA1F42BB}"/>
              </a:ext>
            </a:extLst>
          </p:cNvPr>
          <p:cNvSpPr/>
          <p:nvPr/>
        </p:nvSpPr>
        <p:spPr>
          <a:xfrm>
            <a:off x="899592" y="2322044"/>
            <a:ext cx="432048" cy="382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D25193F-9996-9441-86E2-E95B194B1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460" y="2321059"/>
            <a:ext cx="2808345" cy="4379297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E488DE04-6AD9-6E44-918F-F1E72E8AB305}"/>
              </a:ext>
            </a:extLst>
          </p:cNvPr>
          <p:cNvSpPr/>
          <p:nvPr/>
        </p:nvSpPr>
        <p:spPr>
          <a:xfrm>
            <a:off x="5322725" y="2309809"/>
            <a:ext cx="432048" cy="352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B1AD0157-99D9-2643-B30C-52C06201F435}"/>
              </a:ext>
            </a:extLst>
          </p:cNvPr>
          <p:cNvSpPr/>
          <p:nvPr/>
        </p:nvSpPr>
        <p:spPr>
          <a:xfrm>
            <a:off x="6126897" y="4444649"/>
            <a:ext cx="432048" cy="402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3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16632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Velocità del moto - Pendenza della retta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2725" y="6483350"/>
            <a:ext cx="2010725" cy="3237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8945" y="634214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5F9FF385-F351-F343-A671-EA95B5831BC4}"/>
              </a:ext>
            </a:extLst>
          </p:cNvPr>
          <p:cNvCxnSpPr>
            <a:cxnSpLocks/>
          </p:cNvCxnSpPr>
          <p:nvPr/>
        </p:nvCxnSpPr>
        <p:spPr>
          <a:xfrm>
            <a:off x="4339457" y="680659"/>
            <a:ext cx="0" cy="596458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68017B-D5C6-B842-A998-9739F4D1CFA4}"/>
              </a:ext>
            </a:extLst>
          </p:cNvPr>
          <p:cNvSpPr txBox="1"/>
          <p:nvPr/>
        </p:nvSpPr>
        <p:spPr>
          <a:xfrm>
            <a:off x="4581658" y="707830"/>
            <a:ext cx="4176464" cy="1077218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0000FF"/>
                </a:solidFill>
              </a:rPr>
              <a:t>Pendenza positiva</a:t>
            </a:r>
          </a:p>
          <a:p>
            <a:r>
              <a:rPr lang="it-IT" sz="2000" b="1" dirty="0"/>
              <a:t>La retta ‘è in salita’.</a:t>
            </a:r>
            <a:r>
              <a:rPr lang="it-IT" sz="2000" b="1" i="1" dirty="0"/>
              <a:t>  </a:t>
            </a:r>
            <a:r>
              <a:rPr lang="it-IT" sz="2000" b="1" dirty="0"/>
              <a:t>Se</a:t>
            </a:r>
            <a:r>
              <a:rPr lang="it-IT" sz="2000" b="1" i="1" dirty="0"/>
              <a:t> </a:t>
            </a:r>
            <a:r>
              <a:rPr lang="it-IT" sz="2000" b="1" dirty="0"/>
              <a:t>cresce l’ascissa x, cresce anche y.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01BC0EA-49AF-F24E-8FCF-31AFBB8694D8}"/>
              </a:ext>
            </a:extLst>
          </p:cNvPr>
          <p:cNvSpPr txBox="1"/>
          <p:nvPr/>
        </p:nvSpPr>
        <p:spPr>
          <a:xfrm>
            <a:off x="146311" y="636387"/>
            <a:ext cx="3968863" cy="1384995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0000FF"/>
                </a:solidFill>
              </a:rPr>
              <a:t>Velocità positiva</a:t>
            </a:r>
          </a:p>
          <a:p>
            <a:r>
              <a:rPr lang="it-IT" sz="2000" b="1" i="1" dirty="0"/>
              <a:t> </a:t>
            </a:r>
            <a:r>
              <a:rPr lang="it-IT" sz="2000" b="1" dirty="0"/>
              <a:t>Il treno viaggia da Napoli verso Milano. Cresce il tempo </a:t>
            </a:r>
            <a:r>
              <a:rPr lang="it-IT" sz="2000" b="1" i="1" dirty="0"/>
              <a:t>t</a:t>
            </a:r>
            <a:r>
              <a:rPr lang="it-IT" sz="2000" b="1" dirty="0"/>
              <a:t> e cresce anche </a:t>
            </a:r>
            <a:r>
              <a:rPr lang="it-IT" sz="2000" b="1" i="1" dirty="0"/>
              <a:t>s.</a:t>
            </a:r>
            <a:endParaRPr lang="it-IT" sz="20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AD811BC-A9FE-8844-88A3-93619CFF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0" y="2173234"/>
            <a:ext cx="2941457" cy="4168907"/>
          </a:xfrm>
          <a:prstGeom prst="rect">
            <a:avLst/>
          </a:prstGeom>
          <a:ln w="28575">
            <a:solidFill>
              <a:srgbClr val="7B34B4"/>
            </a:solidFill>
          </a:ln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6A4C26F3-AED2-D542-AF04-63C4E09BD4B5}"/>
              </a:ext>
            </a:extLst>
          </p:cNvPr>
          <p:cNvSpPr/>
          <p:nvPr/>
        </p:nvSpPr>
        <p:spPr>
          <a:xfrm>
            <a:off x="1230478" y="2173234"/>
            <a:ext cx="432048" cy="402704"/>
          </a:xfrm>
          <a:prstGeom prst="ellipse">
            <a:avLst/>
          </a:prstGeom>
          <a:noFill/>
          <a:ln w="28575">
            <a:solidFill>
              <a:srgbClr val="7B3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D8C6E06-1FB1-B241-B55D-D57FE76097D7}"/>
              </a:ext>
            </a:extLst>
          </p:cNvPr>
          <p:cNvSpPr/>
          <p:nvPr/>
        </p:nvSpPr>
        <p:spPr>
          <a:xfrm>
            <a:off x="2034594" y="3227433"/>
            <a:ext cx="432048" cy="382963"/>
          </a:xfrm>
          <a:prstGeom prst="ellipse">
            <a:avLst/>
          </a:prstGeom>
          <a:noFill/>
          <a:ln w="28575">
            <a:solidFill>
              <a:srgbClr val="7B3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030A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A4884B-CD4C-924A-AA50-4AB77A7C1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487" y="2045239"/>
            <a:ext cx="2598873" cy="4363261"/>
          </a:xfrm>
          <a:prstGeom prst="rect">
            <a:avLst/>
          </a:prstGeom>
          <a:ln w="28575">
            <a:solidFill>
              <a:srgbClr val="7B34B4"/>
            </a:solidFill>
          </a:ln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14CE5FA1-3531-A04B-BFBF-8CEA60E80F07}"/>
              </a:ext>
            </a:extLst>
          </p:cNvPr>
          <p:cNvSpPr/>
          <p:nvPr/>
        </p:nvSpPr>
        <p:spPr>
          <a:xfrm>
            <a:off x="5436095" y="2062887"/>
            <a:ext cx="471217" cy="352483"/>
          </a:xfrm>
          <a:prstGeom prst="ellipse">
            <a:avLst/>
          </a:prstGeom>
          <a:noFill/>
          <a:ln w="28575">
            <a:solidFill>
              <a:srgbClr val="7B3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135F8A9-F860-6B4F-9B02-322E93EC5543}"/>
              </a:ext>
            </a:extLst>
          </p:cNvPr>
          <p:cNvSpPr/>
          <p:nvPr/>
        </p:nvSpPr>
        <p:spPr>
          <a:xfrm>
            <a:off x="6277314" y="3026081"/>
            <a:ext cx="471217" cy="402704"/>
          </a:xfrm>
          <a:prstGeom prst="ellipse">
            <a:avLst/>
          </a:prstGeom>
          <a:noFill/>
          <a:ln w="28575">
            <a:solidFill>
              <a:srgbClr val="7B3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302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345" y="1340768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Velocità del moto - Pendenza della retta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7874" y="6418371"/>
            <a:ext cx="2010725" cy="3237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8945" y="634214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DB4AEF-5479-BC4A-9E9A-B2A6E2AF68B8}"/>
              </a:ext>
            </a:extLst>
          </p:cNvPr>
          <p:cNvSpPr txBox="1"/>
          <p:nvPr/>
        </p:nvSpPr>
        <p:spPr>
          <a:xfrm>
            <a:off x="1547121" y="2564904"/>
            <a:ext cx="58326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C’è ancora un caso da esaminare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4642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16632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Velocità del moto - Pendenza della retta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2725" y="6483350"/>
            <a:ext cx="2010725" cy="3237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8945" y="634214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5F9FF385-F351-F343-A671-EA95B5831BC4}"/>
              </a:ext>
            </a:extLst>
          </p:cNvPr>
          <p:cNvCxnSpPr>
            <a:cxnSpLocks/>
          </p:cNvCxnSpPr>
          <p:nvPr/>
        </p:nvCxnSpPr>
        <p:spPr>
          <a:xfrm>
            <a:off x="4427984" y="650032"/>
            <a:ext cx="0" cy="596458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68017B-D5C6-B842-A998-9739F4D1CFA4}"/>
              </a:ext>
            </a:extLst>
          </p:cNvPr>
          <p:cNvSpPr txBox="1"/>
          <p:nvPr/>
        </p:nvSpPr>
        <p:spPr>
          <a:xfrm>
            <a:off x="4653914" y="888037"/>
            <a:ext cx="3810062" cy="1785104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3A7B53"/>
                </a:solidFill>
              </a:rPr>
              <a:t>Pendenza 0</a:t>
            </a:r>
          </a:p>
          <a:p>
            <a:pPr algn="ctr"/>
            <a:endParaRPr lang="it-IT" sz="1000" b="1" i="1" dirty="0">
              <a:solidFill>
                <a:srgbClr val="3A7B53"/>
              </a:solidFill>
            </a:endParaRPr>
          </a:p>
          <a:p>
            <a:r>
              <a:rPr lang="it-IT" sz="2400" b="1" dirty="0"/>
              <a:t>Retta parallela all’asse x.</a:t>
            </a:r>
            <a:r>
              <a:rPr lang="it-IT" sz="2400" b="1" i="1" dirty="0"/>
              <a:t>  </a:t>
            </a:r>
          </a:p>
          <a:p>
            <a:r>
              <a:rPr lang="it-IT" sz="2400" b="1" dirty="0"/>
              <a:t>Se</a:t>
            </a:r>
            <a:r>
              <a:rPr lang="it-IT" sz="2400" b="1" i="1" dirty="0"/>
              <a:t> </a:t>
            </a:r>
            <a:r>
              <a:rPr lang="it-IT" sz="2400" b="1" dirty="0"/>
              <a:t>l’ascissa x cresce, </a:t>
            </a:r>
          </a:p>
          <a:p>
            <a:r>
              <a:rPr lang="it-IT" sz="2400" b="1" dirty="0"/>
              <a:t>y non cambia.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01BC0EA-49AF-F24E-8FCF-31AFBB8694D8}"/>
              </a:ext>
            </a:extLst>
          </p:cNvPr>
          <p:cNvSpPr txBox="1"/>
          <p:nvPr/>
        </p:nvSpPr>
        <p:spPr>
          <a:xfrm>
            <a:off x="316620" y="911989"/>
            <a:ext cx="3823331" cy="1785104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3A7B53"/>
                </a:solidFill>
              </a:rPr>
              <a:t>Velocità 0</a:t>
            </a:r>
          </a:p>
          <a:p>
            <a:pPr algn="ctr"/>
            <a:endParaRPr lang="it-IT" sz="1000" b="1" i="1" dirty="0">
              <a:solidFill>
                <a:srgbClr val="3A7B53"/>
              </a:solidFill>
            </a:endParaRPr>
          </a:p>
          <a:p>
            <a:r>
              <a:rPr lang="it-IT" sz="2400" b="1" dirty="0"/>
              <a:t>Il treno è fermo a Roma. </a:t>
            </a:r>
          </a:p>
          <a:p>
            <a:r>
              <a:rPr lang="it-IT" sz="2400" b="1" dirty="0"/>
              <a:t>Il tempo </a:t>
            </a:r>
            <a:r>
              <a:rPr lang="it-IT" sz="2400" b="1" i="1" dirty="0"/>
              <a:t>t</a:t>
            </a:r>
            <a:r>
              <a:rPr lang="it-IT" sz="2400" b="1" dirty="0"/>
              <a:t> cresce</a:t>
            </a:r>
            <a:r>
              <a:rPr lang="it-IT" sz="2400" b="1" i="1" dirty="0"/>
              <a:t>, </a:t>
            </a:r>
            <a:r>
              <a:rPr lang="it-IT" sz="2400" b="1" dirty="0"/>
              <a:t>ma</a:t>
            </a:r>
            <a:r>
              <a:rPr lang="it-IT" sz="2400" b="1" i="1" dirty="0"/>
              <a:t> </a:t>
            </a:r>
            <a:r>
              <a:rPr lang="it-IT" sz="2400" b="1" dirty="0"/>
              <a:t>la distanza </a:t>
            </a:r>
            <a:r>
              <a:rPr lang="it-IT" sz="2400" b="1" i="1" dirty="0" err="1"/>
              <a:t>s</a:t>
            </a:r>
            <a:r>
              <a:rPr lang="it-IT" sz="2400" b="1" dirty="0"/>
              <a:t> non cambia</a:t>
            </a:r>
            <a:r>
              <a:rPr lang="it-IT" sz="2400" b="1" i="1" dirty="0"/>
              <a:t>.</a:t>
            </a:r>
            <a:endParaRPr lang="it-IT" sz="24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206F65-2EBF-2244-8BF2-FA1E97BD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755" y="2852936"/>
            <a:ext cx="3834045" cy="32512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ACDF9A-6C86-9646-AC76-1AFFD278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0" y="2852936"/>
            <a:ext cx="3773981" cy="32512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40049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II problema, quesito 6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945FF7-7C5D-304E-BED8-46F5D8C0D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1" y="980728"/>
            <a:ext cx="8115300" cy="30861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4FC0454-E87C-A94C-9FFA-78F4A881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716" y="4136048"/>
            <a:ext cx="2985368" cy="258542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09829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II problema, quesiti 7a , 7b, 7c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BC7056-AC43-914C-9622-B290937C6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57753"/>
            <a:ext cx="6336704" cy="5362945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22197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FFF5BF10-6BA9-0D4B-A354-F9DBA28BB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2132856"/>
            <a:ext cx="7126560" cy="5334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Riflessione</a:t>
            </a:r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1D48E81A-D212-1C47-A475-61A8676F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AD49138D-F9F1-E34E-AFED-5FE766A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23D89-52F7-E94D-8D72-17B4D28199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2094320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923A368-2B01-824F-9407-0CFD7DD48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103262"/>
            <a:ext cx="7128792" cy="689248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Problemi lineari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B587B733-D56D-0944-9BD2-926668F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5535" y="652093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2020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7D5A5E0-885A-884C-A5EF-AB2F0751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1C8DD-0E87-6848-99D9-D6D2DE2996E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/>
          </a:p>
        </p:txBody>
      </p:sp>
      <p:pic>
        <p:nvPicPr>
          <p:cNvPr id="6" name="Picture 10" descr="palestra2.jpg">
            <a:extLst>
              <a:ext uri="{FF2B5EF4-FFF2-40B4-BE49-F238E27FC236}">
                <a16:creationId xmlns:a16="http://schemas.microsoft.com/office/drawing/2014/main" id="{F1709A2F-5392-B941-9BBC-C0A8E9A0D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7989" r="5655" b="11943"/>
          <a:stretch/>
        </p:blipFill>
        <p:spPr bwMode="auto">
          <a:xfrm>
            <a:off x="467544" y="983481"/>
            <a:ext cx="2965648" cy="24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chermata 2014-08-24 alle 09.26.32.png">
            <a:extLst>
              <a:ext uri="{FF2B5EF4-FFF2-40B4-BE49-F238E27FC236}">
                <a16:creationId xmlns:a16="http://schemas.microsoft.com/office/drawing/2014/main" id="{AC2C3EF7-8EAF-AD44-8DB1-ED0F6ECA4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6" y="3583274"/>
            <a:ext cx="2944082" cy="256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63C2C28-52D0-8044-B4BC-8A392979C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" t="5312" r="1551"/>
          <a:stretch/>
        </p:blipFill>
        <p:spPr>
          <a:xfrm>
            <a:off x="3790165" y="983481"/>
            <a:ext cx="3865849" cy="21354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845FEA-60A5-0B4E-8825-DDFC0C958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65" y="3583274"/>
            <a:ext cx="3228030" cy="28194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9886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9">
            <a:extLst>
              <a:ext uri="{FF2B5EF4-FFF2-40B4-BE49-F238E27FC236}">
                <a16:creationId xmlns:a16="http://schemas.microsoft.com/office/drawing/2014/main" id="{0E356894-C0ED-D24E-8811-3D0C7068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2020</a:t>
            </a:r>
          </a:p>
        </p:txBody>
      </p:sp>
      <p:sp>
        <p:nvSpPr>
          <p:cNvPr id="27651" name="Title 5">
            <a:extLst>
              <a:ext uri="{FF2B5EF4-FFF2-40B4-BE49-F238E27FC236}">
                <a16:creationId xmlns:a16="http://schemas.microsoft.com/office/drawing/2014/main" id="{A6E0E65A-2CAC-C74A-BBC2-AB4C010F6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533400"/>
          </a:xfrm>
        </p:spPr>
        <p:txBody>
          <a:bodyPr anchor="t"/>
          <a:lstStyle/>
          <a:p>
            <a:pPr marL="342900" indent="-342900"/>
            <a:r>
              <a:rPr lang="it-IT" altLang="it-IT" sz="3200" b="1">
                <a:solidFill>
                  <a:srgbClr val="008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Costo dell’abbonamento ad una palestra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5F3962E6-9A39-8F46-911C-C9D79F59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3C00FD-6A21-A74B-8307-814CD5C96FD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pic>
        <p:nvPicPr>
          <p:cNvPr id="27653" name="Picture 18" descr="Schermata 2014-08-23 alle 19.47.17.png">
            <a:extLst>
              <a:ext uri="{FF2B5EF4-FFF2-40B4-BE49-F238E27FC236}">
                <a16:creationId xmlns:a16="http://schemas.microsoft.com/office/drawing/2014/main" id="{0EBD8DA8-A9B8-6F41-B453-22F34E013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68725" cy="3657600"/>
          </a:xfrm>
          <a:prstGeom prst="rect">
            <a:avLst/>
          </a:prstGeom>
          <a:noFill/>
          <a:ln w="31750">
            <a:solidFill>
              <a:srgbClr val="BBDA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9" descr="Schermata 2014-08-24 alle 09.26.32.png">
            <a:extLst>
              <a:ext uri="{FF2B5EF4-FFF2-40B4-BE49-F238E27FC236}">
                <a16:creationId xmlns:a16="http://schemas.microsoft.com/office/drawing/2014/main" id="{130308EA-D524-1549-A5C7-6CAE83B47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286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10">
            <a:extLst>
              <a:ext uri="{FF2B5EF4-FFF2-40B4-BE49-F238E27FC236}">
                <a16:creationId xmlns:a16="http://schemas.microsoft.com/office/drawing/2014/main" id="{DECBE998-C442-404A-9A99-8DA9819D3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Secondo i primi calcoli l’abbonamento B ha il costo più basso.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Ma il grafico mostra che l’abbonamento A diventa il meno costoso, quando vado in palestra per più di 3 mesi.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923A368-2B01-824F-9407-0CFD7DD48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065" y="188640"/>
            <a:ext cx="7128792" cy="689248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Risolvere problemi lineari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B587B733-D56D-0944-9BD2-926668F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5535" y="652093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2020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7D5A5E0-885A-884C-A5EF-AB2F0751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1C8DD-0E87-6848-99D9-D6D2DE2996E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A9DF28-B55D-FE40-A54B-861FC614E8B5}"/>
              </a:ext>
            </a:extLst>
          </p:cNvPr>
          <p:cNvSpPr txBox="1"/>
          <p:nvPr/>
        </p:nvSpPr>
        <p:spPr>
          <a:xfrm>
            <a:off x="939436" y="1182520"/>
            <a:ext cx="301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Metodo grafico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FD5C8F-8D4E-D64D-9101-5E39F5E9F041}"/>
              </a:ext>
            </a:extLst>
          </p:cNvPr>
          <p:cNvSpPr txBox="1"/>
          <p:nvPr/>
        </p:nvSpPr>
        <p:spPr>
          <a:xfrm>
            <a:off x="5044768" y="1182520"/>
            <a:ext cx="319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Metodo algebrico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D58E0C-F5EB-1A47-9343-EA254D2E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7" y="2146111"/>
            <a:ext cx="3330139" cy="4124011"/>
          </a:xfrm>
          <a:prstGeom prst="rect">
            <a:avLst/>
          </a:prstGeom>
          <a:ln w="28575">
            <a:solidFill>
              <a:srgbClr val="3A7B53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8E310D-D059-4F42-AF27-1DA9C7FFF485}"/>
              </a:ext>
            </a:extLst>
          </p:cNvPr>
          <p:cNvSpPr txBox="1"/>
          <p:nvPr/>
        </p:nvSpPr>
        <p:spPr>
          <a:xfrm>
            <a:off x="1475656" y="1956547"/>
            <a:ext cx="2654732" cy="830997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 </a:t>
            </a:r>
            <a:r>
              <a:rPr lang="it-IT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trovo sul grafico 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</a:t>
            </a:r>
            <a:r>
              <a:rPr 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A3D0A39-7E5B-0846-805E-73371ED15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90" y="2070373"/>
            <a:ext cx="4501617" cy="419974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11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9">
            <a:extLst>
              <a:ext uri="{FF2B5EF4-FFF2-40B4-BE49-F238E27FC236}">
                <a16:creationId xmlns:a16="http://schemas.microsoft.com/office/drawing/2014/main" id="{B1090984-5CE4-E44B-BBE3-89BAACA4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8675" name="Title 5">
            <a:extLst>
              <a:ext uri="{FF2B5EF4-FFF2-40B4-BE49-F238E27FC236}">
                <a16:creationId xmlns:a16="http://schemas.microsoft.com/office/drawing/2014/main" id="{0DFEB6DB-54D0-824E-8BA1-5A51EAA35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609600"/>
          </a:xfrm>
        </p:spPr>
        <p:txBody>
          <a:bodyPr anchor="t"/>
          <a:lstStyle/>
          <a:p>
            <a:pPr marL="342900" indent="-342900"/>
            <a:r>
              <a:rPr lang="it-IT" altLang="it-IT" sz="32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Costo di abbonamenti in palestra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48913D63-6E05-FA4A-A406-682F9305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C03FF0-DD5C-DA49-8120-AB4E59492BA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0C362675-C843-174A-A664-DB75919A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534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200" b="1" dirty="0">
                <a:latin typeface="Arial Narrow" panose="020B0604020202020204" pitchFamily="34" charset="0"/>
              </a:rPr>
              <a:t>Riconosco equazioni lineari, anche quando le variabili sono indicate con lettere diverse da 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200" b="1" dirty="0">
                <a:latin typeface="Arial Narrow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it-IT" altLang="it-IT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it-IT" altLang="it-IT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40t + 50          C</a:t>
            </a:r>
            <a:r>
              <a:rPr lang="it-IT" altLang="it-IT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60t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Costo dell’abbonamento e tempo non possono essere numeri negativi, perciò, per tracciare il grafico, basta il I quadrante di un piano cartesiano.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it-IT" altLang="it-IT" sz="800" b="1" dirty="0">
              <a:latin typeface="Arial Narrow Bold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>
                <a:latin typeface="Arial Narrow Bold" panose="020B0606020202030204" pitchFamily="34" charset="0"/>
                <a:cs typeface="Times New Roman" panose="02020603050405020304" pitchFamily="18" charset="0"/>
              </a:rPr>
              <a:t>Ho scelto l’unità di misura sui due assi cartesiani in modo da ottenere un grafico ben visibile.</a:t>
            </a:r>
          </a:p>
        </p:txBody>
      </p:sp>
      <p:pic>
        <p:nvPicPr>
          <p:cNvPr id="6" name="Picture 5" descr="Schermata 2014-08-24 alle 11.49.25.png">
            <a:extLst>
              <a:ext uri="{FF2B5EF4-FFF2-40B4-BE49-F238E27FC236}">
                <a16:creationId xmlns:a16="http://schemas.microsoft.com/office/drawing/2014/main" id="{04D0C10E-F9D3-C649-AE27-EE9A90CA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3516313"/>
            <a:ext cx="2949575" cy="2728912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Schermata 2014-08-24 alle 11.51.50.png">
            <a:extLst>
              <a:ext uri="{FF2B5EF4-FFF2-40B4-BE49-F238E27FC236}">
                <a16:creationId xmlns:a16="http://schemas.microsoft.com/office/drawing/2014/main" id="{EE8C3F6E-586C-0241-82D1-E987D8DB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352800"/>
            <a:ext cx="2933700" cy="2674938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8680" name="TextBox 7">
            <a:extLst>
              <a:ext uri="{FF2B5EF4-FFF2-40B4-BE49-F238E27FC236}">
                <a16:creationId xmlns:a16="http://schemas.microsoft.com/office/drawing/2014/main" id="{4C9C22AC-F4AD-9C43-856B-6D2BF85F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0"/>
            <a:ext cx="2133600" cy="708025"/>
          </a:xfrm>
          <a:prstGeom prst="rect">
            <a:avLst/>
          </a:prstGeom>
          <a:solidFill>
            <a:srgbClr val="FFFFCC"/>
          </a:solidFill>
          <a:ln w="31750">
            <a:solidFill>
              <a:srgbClr val="B4DA2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 Narrow" panose="020B0604020202020204" pitchFamily="34" charset="0"/>
              </a:rPr>
              <a:t>Diversa unità di misura sui due assi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9">
            <a:extLst>
              <a:ext uri="{FF2B5EF4-FFF2-40B4-BE49-F238E27FC236}">
                <a16:creationId xmlns:a16="http://schemas.microsoft.com/office/drawing/2014/main" id="{FA588FB5-390E-F24D-97B1-5F4C46F9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29699" name="Title 5">
            <a:extLst>
              <a:ext uri="{FF2B5EF4-FFF2-40B4-BE49-F238E27FC236}">
                <a16:creationId xmlns:a16="http://schemas.microsoft.com/office/drawing/2014/main" id="{540FE147-F19B-CD42-9A28-0710110B6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09600"/>
          </a:xfrm>
        </p:spPr>
        <p:txBody>
          <a:bodyPr anchor="t"/>
          <a:lstStyle/>
          <a:p>
            <a:pPr marL="342900" indent="-342900"/>
            <a:r>
              <a:rPr lang="it-IT" altLang="it-IT" sz="3200" b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Leggi lineari e proporzionalità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6A508E1F-4256-B740-8C3C-0F70A3DD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61FBC6-FA4C-3A4F-BFB1-1F2C8C81EF6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9701" name="Rectangle 9">
            <a:extLst>
              <a:ext uri="{FF2B5EF4-FFF2-40B4-BE49-F238E27FC236}">
                <a16:creationId xmlns:a16="http://schemas.microsoft.com/office/drawing/2014/main" id="{FB6F7D26-5710-0343-A7B7-B5BFC8D3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876800"/>
            <a:ext cx="4616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9400" indent="-279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 b="1" i="1" dirty="0">
                <a:latin typeface="Arial Narrow" panose="020B0604020202020204" pitchFamily="34" charset="0"/>
              </a:rPr>
              <a:t>La legge: </a:t>
            </a:r>
            <a:r>
              <a:rPr lang="it-IT" altLang="it-IT" sz="2000" b="1" dirty="0">
                <a:latin typeface="Arial Narrow" panose="020B0604020202020204" pitchFamily="34" charset="0"/>
              </a:rPr>
              <a:t>è una funzione lineare del tipo </a:t>
            </a:r>
            <a:r>
              <a:rPr lang="it-IT" altLang="it-IT" sz="2000" b="1" i="1" dirty="0">
                <a:latin typeface="Times New Roman" panose="02020603050405020304" pitchFamily="18" charset="0"/>
              </a:rPr>
              <a:t>C</a:t>
            </a:r>
            <a:r>
              <a:rPr lang="it-IT" altLang="it-IT" sz="2000" b="1" i="1" baseline="-25000" dirty="0">
                <a:latin typeface="Times New Roman" panose="02020603050405020304" pitchFamily="18" charset="0"/>
              </a:rPr>
              <a:t>B </a:t>
            </a:r>
            <a:r>
              <a:rPr lang="it-IT" altLang="it-IT" sz="2000" b="1" i="1" dirty="0">
                <a:latin typeface="Times New Roman" panose="02020603050405020304" pitchFamily="18" charset="0"/>
              </a:rPr>
              <a:t>= mt</a:t>
            </a:r>
            <a:r>
              <a:rPr lang="it-IT" altLang="it-IT" sz="2000" b="1" i="1" dirty="0">
                <a:latin typeface="Arial Narrow" panose="020B0604020202020204" pitchFamily="34" charset="0"/>
              </a:rPr>
              <a:t>                  </a:t>
            </a:r>
            <a:r>
              <a:rPr lang="it-IT" altLang="it-IT" sz="2000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(con </a:t>
            </a:r>
            <a:r>
              <a:rPr lang="it-IT" altLang="it-IT" sz="2000" b="1" i="1" dirty="0" err="1">
                <a:solidFill>
                  <a:srgbClr val="FF0000"/>
                </a:solidFill>
                <a:latin typeface="Arial Narrow" panose="020B0604020202020204" pitchFamily="34" charset="0"/>
              </a:rPr>
              <a:t>q</a:t>
            </a:r>
            <a:r>
              <a:rPr lang="it-IT" altLang="it-IT" sz="2000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 = 0)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 b="1" i="1" dirty="0">
                <a:latin typeface="Arial Narrow" panose="020B0604020202020204" pitchFamily="34" charset="0"/>
              </a:rPr>
              <a:t>Il grafico: </a:t>
            </a:r>
            <a:r>
              <a:rPr lang="it-IT" altLang="it-IT" sz="2000" b="1" dirty="0">
                <a:latin typeface="Arial Narrow" panose="020B0604020202020204" pitchFamily="34" charset="0"/>
              </a:rPr>
              <a:t>i</a:t>
            </a:r>
            <a:r>
              <a:rPr lang="it-IT" altLang="it-IT" sz="2000" b="1" i="1" dirty="0">
                <a:latin typeface="Arial Narrow" panose="020B0604020202020204" pitchFamily="34" charset="0"/>
              </a:rPr>
              <a:t> </a:t>
            </a:r>
            <a:r>
              <a:rPr lang="it-IT" altLang="it-IT" sz="2000" b="1" dirty="0">
                <a:latin typeface="Arial Narrow" panose="020B0604020202020204" pitchFamily="34" charset="0"/>
              </a:rPr>
              <a:t>punti </a:t>
            </a:r>
            <a:r>
              <a:rPr lang="it-IT" altLang="it-IT" sz="2000" b="1" i="1" dirty="0">
                <a:latin typeface="Arial Narrow" panose="020B0604020202020204" pitchFamily="34" charset="0"/>
              </a:rPr>
              <a:t>(</a:t>
            </a:r>
            <a:r>
              <a:rPr lang="it-IT" altLang="it-IT" sz="2000" b="1" i="1" dirty="0">
                <a:latin typeface="Times New Roman" panose="02020603050405020304" pitchFamily="18" charset="0"/>
              </a:rPr>
              <a:t>t</a:t>
            </a:r>
            <a:r>
              <a:rPr lang="it-IT" altLang="it-IT" sz="2000" b="1" i="1" dirty="0">
                <a:latin typeface="Arial Narrow" panose="020B0604020202020204" pitchFamily="34" charset="0"/>
              </a:rPr>
              <a:t>; </a:t>
            </a:r>
            <a:r>
              <a:rPr lang="it-IT" altLang="it-IT" sz="2000" b="1" i="1" dirty="0">
                <a:latin typeface="Times New Roman" panose="02020603050405020304" pitchFamily="18" charset="0"/>
              </a:rPr>
              <a:t>C</a:t>
            </a:r>
            <a:r>
              <a:rPr lang="it-IT" altLang="it-IT" sz="2000" b="1" i="1" baseline="-25000" dirty="0">
                <a:latin typeface="Times New Roman" panose="02020603050405020304" pitchFamily="18" charset="0"/>
              </a:rPr>
              <a:t>B</a:t>
            </a:r>
            <a:r>
              <a:rPr lang="it-IT" altLang="it-IT" sz="2000" b="1" i="1" dirty="0">
                <a:latin typeface="Arial Narrow" panose="020B0604020202020204" pitchFamily="34" charset="0"/>
              </a:rPr>
              <a:t>) </a:t>
            </a:r>
            <a:r>
              <a:rPr lang="it-IT" altLang="it-IT" sz="2000" b="1" dirty="0">
                <a:latin typeface="Arial Narrow" panose="020B0604020202020204" pitchFamily="34" charset="0"/>
              </a:rPr>
              <a:t>si trovano su una retta </a:t>
            </a:r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che passa per l’origine O(0; 0)</a:t>
            </a:r>
            <a:r>
              <a:rPr lang="it-IT" altLang="it-IT" sz="2000" b="1" dirty="0">
                <a:latin typeface="Arial Narrow" panose="020B0604020202020204" pitchFamily="34" charset="0"/>
              </a:rPr>
              <a:t>.</a:t>
            </a:r>
          </a:p>
        </p:txBody>
      </p:sp>
      <p:pic>
        <p:nvPicPr>
          <p:cNvPr id="11" name="Picture 10" descr="Schermata 2014-08-24 alle 12.11.11.png">
            <a:extLst>
              <a:ext uri="{FF2B5EF4-FFF2-40B4-BE49-F238E27FC236}">
                <a16:creationId xmlns:a16="http://schemas.microsoft.com/office/drawing/2014/main" id="{BCC3F6CC-B8FD-4E47-8F6B-D320F606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2943225" cy="2703513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703" name="TextBox 12">
            <a:extLst>
              <a:ext uri="{FF2B5EF4-FFF2-40B4-BE49-F238E27FC236}">
                <a16:creationId xmlns:a16="http://schemas.microsoft.com/office/drawing/2014/main" id="{DE9E59AC-552B-1A4A-AAAF-543AD952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85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PROPORZIONALITÀ</a:t>
            </a:r>
          </a:p>
        </p:txBody>
      </p:sp>
      <p:pic>
        <p:nvPicPr>
          <p:cNvPr id="29704" name="Picture 13" descr="Schermata 2014-08-24 alle 12.30.38.png">
            <a:extLst>
              <a:ext uri="{FF2B5EF4-FFF2-40B4-BE49-F238E27FC236}">
                <a16:creationId xmlns:a16="http://schemas.microsoft.com/office/drawing/2014/main" id="{2D3F5243-B19D-CF48-A48B-794AEAA20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 bwMode="auto">
          <a:xfrm>
            <a:off x="5029200" y="3962400"/>
            <a:ext cx="233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chermata 2014-08-24 alle 12.33.37.png">
            <a:extLst>
              <a:ext uri="{FF2B5EF4-FFF2-40B4-BE49-F238E27FC236}">
                <a16:creationId xmlns:a16="http://schemas.microsoft.com/office/drawing/2014/main" id="{BE1835FA-F9BD-F54D-8881-081D3BE4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2970213" cy="2684463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706" name="TextBox 21">
            <a:extLst>
              <a:ext uri="{FF2B5EF4-FFF2-40B4-BE49-F238E27FC236}">
                <a16:creationId xmlns:a16="http://schemas.microsoft.com/office/drawing/2014/main" id="{5B8D8BCC-F7AF-9F4D-88DE-709E8B084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FF"/>
                </a:solidFill>
              </a:rPr>
              <a:t>LEGGE LINEARE</a:t>
            </a:r>
          </a:p>
        </p:txBody>
      </p:sp>
      <p:pic>
        <p:nvPicPr>
          <p:cNvPr id="29707" name="Picture 24" descr="Schermata 2014-08-24 alle 12.43.14.png">
            <a:extLst>
              <a:ext uri="{FF2B5EF4-FFF2-40B4-BE49-F238E27FC236}">
                <a16:creationId xmlns:a16="http://schemas.microsoft.com/office/drawing/2014/main" id="{BBB60A5D-055A-2B4D-95C4-322630A65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46"/>
          <a:stretch>
            <a:fillRect/>
          </a:stretch>
        </p:blipFill>
        <p:spPr bwMode="auto">
          <a:xfrm>
            <a:off x="762000" y="3886200"/>
            <a:ext cx="2460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Rectangle 25">
            <a:extLst>
              <a:ext uri="{FF2B5EF4-FFF2-40B4-BE49-F238E27FC236}">
                <a16:creationId xmlns:a16="http://schemas.microsoft.com/office/drawing/2014/main" id="{83697ED0-2F49-AD45-B36B-70921214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6800"/>
            <a:ext cx="381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9400" indent="-279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 b="1" i="1" dirty="0">
                <a:latin typeface="Arial Narrow" panose="020B0604020202020204" pitchFamily="34" charset="0"/>
              </a:rPr>
              <a:t>La legge: </a:t>
            </a:r>
            <a:r>
              <a:rPr lang="it-IT" altLang="it-IT" sz="2000" b="1" dirty="0">
                <a:latin typeface="Arial Narrow" panose="020B0604020202020204" pitchFamily="34" charset="0"/>
              </a:rPr>
              <a:t>è un’equazione lineare del tipo </a:t>
            </a:r>
            <a:r>
              <a:rPr lang="it-IT" altLang="it-IT" sz="2000" b="1" i="1" dirty="0">
                <a:latin typeface="Times New Roman" panose="02020603050405020304" pitchFamily="18" charset="0"/>
              </a:rPr>
              <a:t>C</a:t>
            </a:r>
            <a:r>
              <a:rPr lang="it-IT" altLang="it-IT" sz="2000" b="1" i="1" baseline="-25000" dirty="0">
                <a:latin typeface="Times New Roman" panose="02020603050405020304" pitchFamily="18" charset="0"/>
              </a:rPr>
              <a:t>A </a:t>
            </a:r>
            <a:r>
              <a:rPr lang="it-IT" altLang="it-IT" sz="2000" b="1" i="1" dirty="0">
                <a:latin typeface="Times New Roman" panose="02020603050405020304" pitchFamily="18" charset="0"/>
              </a:rPr>
              <a:t>= mt + </a:t>
            </a:r>
            <a:r>
              <a:rPr lang="it-IT" altLang="it-IT" sz="2000" b="1" i="1" dirty="0" err="1">
                <a:latin typeface="Times New Roman" panose="02020603050405020304" pitchFamily="18" charset="0"/>
              </a:rPr>
              <a:t>q</a:t>
            </a:r>
            <a:r>
              <a:rPr lang="it-IT" altLang="it-IT" sz="2000" b="1" i="1" baseline="-25000" dirty="0">
                <a:latin typeface="Times New Roman" panose="02020603050405020304" pitchFamily="18" charset="0"/>
              </a:rPr>
              <a:t> </a:t>
            </a:r>
            <a:r>
              <a:rPr lang="it-IT" altLang="it-IT" sz="2000" b="1" dirty="0">
                <a:latin typeface="Arial Narrow" panose="020B0604020202020204" pitchFamily="34" charset="0"/>
              </a:rPr>
              <a:t> </a:t>
            </a:r>
            <a:endParaRPr lang="it-IT" altLang="it-IT" sz="2000" b="1" i="1" dirty="0"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 b="1" i="1" dirty="0">
                <a:latin typeface="Arial Narrow" panose="020B0604020202020204" pitchFamily="34" charset="0"/>
              </a:rPr>
              <a:t>Il grafico: </a:t>
            </a:r>
            <a:r>
              <a:rPr lang="it-IT" altLang="it-IT" sz="2000" b="1" dirty="0">
                <a:latin typeface="Arial Narrow" panose="020B0604020202020204" pitchFamily="34" charset="0"/>
              </a:rPr>
              <a:t>i</a:t>
            </a:r>
            <a:r>
              <a:rPr lang="it-IT" altLang="it-IT" sz="2000" b="1" i="1" dirty="0">
                <a:latin typeface="Arial Narrow" panose="020B0604020202020204" pitchFamily="34" charset="0"/>
              </a:rPr>
              <a:t> </a:t>
            </a:r>
            <a:r>
              <a:rPr lang="it-IT" altLang="it-IT" sz="2000" b="1" dirty="0">
                <a:latin typeface="Arial Narrow" panose="020B0604020202020204" pitchFamily="34" charset="0"/>
              </a:rPr>
              <a:t>punti </a:t>
            </a:r>
            <a:r>
              <a:rPr lang="it-IT" altLang="it-IT" sz="2000" b="1" i="1" dirty="0">
                <a:latin typeface="Arial Narrow" panose="020B0604020202020204" pitchFamily="34" charset="0"/>
              </a:rPr>
              <a:t>(</a:t>
            </a:r>
            <a:r>
              <a:rPr lang="it-IT" altLang="it-IT" sz="2000" b="1" i="1" dirty="0">
                <a:latin typeface="Times New Roman" panose="02020603050405020304" pitchFamily="18" charset="0"/>
              </a:rPr>
              <a:t>t</a:t>
            </a:r>
            <a:r>
              <a:rPr lang="it-IT" altLang="it-IT" sz="2000" b="1" i="1" dirty="0">
                <a:latin typeface="Arial Narrow" panose="020B0604020202020204" pitchFamily="34" charset="0"/>
              </a:rPr>
              <a:t>; </a:t>
            </a:r>
            <a:r>
              <a:rPr lang="it-IT" altLang="it-IT" sz="2000" b="1" i="1" dirty="0">
                <a:latin typeface="Times New Roman" panose="02020603050405020304" pitchFamily="18" charset="0"/>
              </a:rPr>
              <a:t>C</a:t>
            </a:r>
            <a:r>
              <a:rPr lang="it-IT" altLang="it-IT" sz="2000" b="1" i="1" baseline="-25000" dirty="0">
                <a:latin typeface="Times New Roman" panose="02020603050405020304" pitchFamily="18" charset="0"/>
              </a:rPr>
              <a:t>A</a:t>
            </a:r>
            <a:r>
              <a:rPr lang="it-IT" altLang="it-IT" sz="2000" b="1" i="1" dirty="0">
                <a:latin typeface="Arial Narrow" panose="020B0604020202020204" pitchFamily="34" charset="0"/>
              </a:rPr>
              <a:t>) </a:t>
            </a:r>
            <a:r>
              <a:rPr lang="it-IT" altLang="it-IT" sz="2000" b="1" dirty="0">
                <a:latin typeface="Arial Narrow" panose="020B0604020202020204" pitchFamily="34" charset="0"/>
              </a:rPr>
              <a:t>si trovano su una retta.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1AE1693-3580-FF4B-84F6-4C39786305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6709" y="337461"/>
            <a:ext cx="6025480" cy="609600"/>
          </a:xfrm>
        </p:spPr>
        <p:txBody>
          <a:bodyPr anchor="t"/>
          <a:lstStyle/>
          <a:p>
            <a:pPr marL="1622425" indent="-16224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Proporzionalità e leggi lineari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9A92CB72-164D-9144-9EEB-484C8184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Daniela Valenti, 2020</a:t>
            </a: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9D39316D-A7AA-B446-AC9F-9B4E432D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99418"/>
            <a:ext cx="69052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</a:rPr>
              <a:t>Una legge di proporzionalità diretta è una particolare legge lineare.</a:t>
            </a:r>
            <a:endParaRPr lang="it-IT" altLang="it-IT" sz="2800" b="1" dirty="0">
              <a:latin typeface="Arial Black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416FC-A84F-874B-97D4-FD40ADC2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133600"/>
            <a:ext cx="6248400" cy="42672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31754" name="TextBox 11">
            <a:extLst>
              <a:ext uri="{FF2B5EF4-FFF2-40B4-BE49-F238E27FC236}">
                <a16:creationId xmlns:a16="http://schemas.microsoft.com/office/drawing/2014/main" id="{16852B37-B281-9F4B-A29E-383DBF9F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386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LEGGI LINEARI</a:t>
            </a:r>
          </a:p>
        </p:txBody>
      </p:sp>
      <p:sp>
        <p:nvSpPr>
          <p:cNvPr id="31756" name="TextBox 14">
            <a:extLst>
              <a:ext uri="{FF2B5EF4-FFF2-40B4-BE49-F238E27FC236}">
                <a16:creationId xmlns:a16="http://schemas.microsoft.com/office/drawing/2014/main" id="{DCF77829-D705-6E4F-AA23-DE88FB7F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133600"/>
            <a:ext cx="33178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Arial Narrow" panose="020B0604020202020204" pitchFamily="34" charset="0"/>
              </a:rPr>
              <a:t>À</a:t>
            </a:r>
          </a:p>
        </p:txBody>
      </p:sp>
      <p:sp>
        <p:nvSpPr>
          <p:cNvPr id="30732" name="Slide Number Placeholder 13">
            <a:extLst>
              <a:ext uri="{FF2B5EF4-FFF2-40B4-BE49-F238E27FC236}">
                <a16:creationId xmlns:a16="http://schemas.microsoft.com/office/drawing/2014/main" id="{26FF59AA-1844-EA4F-9973-0A21FE5F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6E1679-FE86-8342-819A-D4CD18CCAEFB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pic>
        <p:nvPicPr>
          <p:cNvPr id="14" name="Picture 6" descr="Schermata 2014-08-24 alle 13.00.06.png">
            <a:extLst>
              <a:ext uri="{FF2B5EF4-FFF2-40B4-BE49-F238E27FC236}">
                <a16:creationId xmlns:a16="http://schemas.microsoft.com/office/drawing/2014/main" id="{F083B58C-7E04-3248-9D4C-B46E9B12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26000"/>
            <a:ext cx="18176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Schermata 2014-08-24 alle 13.05.32.png">
            <a:extLst>
              <a:ext uri="{FF2B5EF4-FFF2-40B4-BE49-F238E27FC236}">
                <a16:creationId xmlns:a16="http://schemas.microsoft.com/office/drawing/2014/main" id="{F6CDDF23-98F8-1340-84E9-D3A3D614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1874838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Schermata 2014-08-24 alle 13.06.19.png">
            <a:extLst>
              <a:ext uri="{FF2B5EF4-FFF2-40B4-BE49-F238E27FC236}">
                <a16:creationId xmlns:a16="http://schemas.microsoft.com/office/drawing/2014/main" id="{5D6EBE87-E1D0-5F4E-8B57-BAC8EF5F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18351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Schermata 2014-08-24 alle 13.07.55.png">
            <a:extLst>
              <a:ext uri="{FF2B5EF4-FFF2-40B4-BE49-F238E27FC236}">
                <a16:creationId xmlns:a16="http://schemas.microsoft.com/office/drawing/2014/main" id="{4075D325-AFA5-5C43-A8D8-72CBFA7D2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868488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97271756-99AE-7E4A-9F07-278CAA7B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286000"/>
            <a:ext cx="2209800" cy="3962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CF93C780-1C08-2A4A-B4F6-47285264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505681"/>
            <a:ext cx="8458200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Fenomeni lineari in fisica</a:t>
            </a:r>
          </a:p>
        </p:txBody>
      </p:sp>
      <p:sp>
        <p:nvSpPr>
          <p:cNvPr id="39938" name="Footer Placeholder 6">
            <a:extLst>
              <a:ext uri="{FF2B5EF4-FFF2-40B4-BE49-F238E27FC236}">
                <a16:creationId xmlns:a16="http://schemas.microsoft.com/office/drawing/2014/main" id="{EF4D8D2E-565E-1D45-B248-90F2AFFB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10FE8AA5-B421-CA48-9E47-7D1BC691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1CAA2-A7A7-6C46-8CFD-0B8CD2250DC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2D801-D6EF-3F4E-9570-4A16A5B4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399786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 fenomeni regolati da leggi lineari sono molto numerosi e vari nelle scienze e specialmente in fisica.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Vedremo qui due esempi: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/>
              <a:t>Il moto rettilineo a velocità costante.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/>
              <a:t>La velocità del moto ad accelerazione costante.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5496EB-E064-2144-8AA0-1F11A00BFE5F}"/>
              </a:ext>
            </a:extLst>
          </p:cNvPr>
          <p:cNvSpPr txBox="1"/>
          <p:nvPr/>
        </p:nvSpPr>
        <p:spPr>
          <a:xfrm>
            <a:off x="323528" y="580364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9632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CF93C780-1C08-2A4A-B4F6-47285264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7" y="141230"/>
            <a:ext cx="8712968" cy="533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Moto rettilineo a velocità costante </a:t>
            </a:r>
          </a:p>
        </p:txBody>
      </p:sp>
      <p:sp>
        <p:nvSpPr>
          <p:cNvPr id="39938" name="Footer Placeholder 6">
            <a:extLst>
              <a:ext uri="{FF2B5EF4-FFF2-40B4-BE49-F238E27FC236}">
                <a16:creationId xmlns:a16="http://schemas.microsoft.com/office/drawing/2014/main" id="{EF4D8D2E-565E-1D45-B248-90F2AFFB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10FE8AA5-B421-CA48-9E47-7D1BC691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1CAA2-A7A7-6C46-8CFD-0B8CD2250DC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228E6E-B6EE-E54A-AFE1-80F429C1FC73}"/>
              </a:ext>
            </a:extLst>
          </p:cNvPr>
          <p:cNvSpPr txBox="1"/>
          <p:nvPr/>
        </p:nvSpPr>
        <p:spPr>
          <a:xfrm>
            <a:off x="2833687" y="628329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</a:rPr>
              <a:t>Video: Retta in fisica1</a:t>
            </a:r>
          </a:p>
        </p:txBody>
      </p:sp>
      <p:pic>
        <p:nvPicPr>
          <p:cNvPr id="2" name="GeAn5Video1.mp4">
            <a:hlinkClick r:id="" action="ppaction://media"/>
            <a:extLst>
              <a:ext uri="{FF2B5EF4-FFF2-40B4-BE49-F238E27FC236}">
                <a16:creationId xmlns:a16="http://schemas.microsoft.com/office/drawing/2014/main" id="{7EE63A21-5ED2-E044-93C9-37FF48E558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244" y="709991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>
            <a:extLst>
              <a:ext uri="{FF2B5EF4-FFF2-40B4-BE49-F238E27FC236}">
                <a16:creationId xmlns:a16="http://schemas.microsoft.com/office/drawing/2014/main" id="{CF93C780-1C08-2A4A-B4F6-472852640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43198"/>
            <a:ext cx="8458200" cy="533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Moto rettilineo a velocità costante</a:t>
            </a:r>
          </a:p>
        </p:txBody>
      </p:sp>
      <p:sp>
        <p:nvSpPr>
          <p:cNvPr id="39938" name="Footer Placeholder 6">
            <a:extLst>
              <a:ext uri="{FF2B5EF4-FFF2-40B4-BE49-F238E27FC236}">
                <a16:creationId xmlns:a16="http://schemas.microsoft.com/office/drawing/2014/main" id="{EF4D8D2E-565E-1D45-B248-90F2AFFB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10FE8AA5-B421-CA48-9E47-7D1BC691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1CAA2-A7A7-6C46-8CFD-0B8CD2250DC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5D779-4A0D-0F4F-8350-AC1D2280F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0" y="1075148"/>
            <a:ext cx="570810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Nel movimento rettilineo con velocità costante 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 distanza percorsa </a:t>
            </a:r>
            <a:r>
              <a:rPr lang="it-IT" altLang="it-IT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è legata al tempo </a:t>
            </a:r>
            <a:r>
              <a:rPr lang="it-IT" alt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it-IT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dalla </a:t>
            </a:r>
            <a:r>
              <a:rPr lang="it-IT" altLang="it-IT" sz="2400" b="1" i="1" dirty="0">
                <a:solidFill>
                  <a:srgbClr val="0000FF"/>
                </a:solidFill>
                <a:latin typeface="Chalkboard SE" panose="03050602040202020205" pitchFamily="66" charset="77"/>
                <a:cs typeface="Times New Roman" panose="02020603050405020304" pitchFamily="18" charset="0"/>
              </a:rPr>
              <a:t>legge oraria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3" name="Picture 12" descr="Schermata 2014-08-25 alle 18.14.15.png">
            <a:extLst>
              <a:ext uri="{FF2B5EF4-FFF2-40B4-BE49-F238E27FC236}">
                <a16:creationId xmlns:a16="http://schemas.microsoft.com/office/drawing/2014/main" id="{C742BD19-B87D-D742-A7FC-5C865275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44" y="1174490"/>
            <a:ext cx="2537792" cy="2621252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3DEC9A-50DE-FF42-A4A1-13940047A811}"/>
              </a:ext>
            </a:extLst>
          </p:cNvPr>
          <p:cNvSpPr txBox="1"/>
          <p:nvPr/>
        </p:nvSpPr>
        <p:spPr>
          <a:xfrm>
            <a:off x="133770" y="2683666"/>
            <a:ext cx="63104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È una legge matematica lineare, ma ora le lettere hanno un significato fisico:</a:t>
            </a:r>
          </a:p>
          <a:p>
            <a:pPr marL="11113"/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it-IT" altLang="it-IT" sz="2400" b="1" dirty="0">
                <a:latin typeface="+mn-lt"/>
                <a:cs typeface="Times New Roman" panose="02020603050405020304" pitchFamily="18" charset="0"/>
              </a:rPr>
              <a:t>indica la distanza dal punto di partenza quando comincio a misurare il tempo.</a:t>
            </a:r>
          </a:p>
          <a:p>
            <a:pPr marL="11113"/>
            <a:r>
              <a:rPr lang="it-IT" altLang="it-IT" sz="2400" b="1" dirty="0">
                <a:latin typeface="+mn-lt"/>
                <a:cs typeface="Times New Roman" panose="02020603050405020304" pitchFamily="18" charset="0"/>
              </a:rPr>
              <a:t>Se trovo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 </a:t>
            </a:r>
            <a:r>
              <a:rPr lang="it-IT" altLang="it-IT" sz="2400" b="1" dirty="0">
                <a:cs typeface="Times New Roman" panose="02020603050405020304" pitchFamily="18" charset="0"/>
              </a:rPr>
              <a:t>ho la legge</a:t>
            </a:r>
          </a:p>
          <a:p>
            <a:pPr marL="11113" algn="ctr"/>
            <a:r>
              <a:rPr lang="it-IT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endParaRPr lang="it-IT" altLang="it-IT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3"/>
            <a:r>
              <a:rPr lang="it-IT" altLang="it-IT" sz="2400" b="1" dirty="0">
                <a:cs typeface="Times New Roman" panose="02020603050405020304" pitchFamily="18" charset="0"/>
              </a:rPr>
              <a:t>che è una legge di proporzionalità diretta.</a:t>
            </a:r>
            <a:endParaRPr lang="it-IT" sz="2400" b="1" dirty="0">
              <a:latin typeface="+mn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B57049-A2CD-1A49-91CE-CE1038A47A63}"/>
              </a:ext>
            </a:extLst>
          </p:cNvPr>
          <p:cNvSpPr txBox="1"/>
          <p:nvPr/>
        </p:nvSpPr>
        <p:spPr>
          <a:xfrm>
            <a:off x="142875" y="5434305"/>
            <a:ext cx="801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In tutti e due le leggi trovo </a:t>
            </a:r>
            <a:r>
              <a:rPr lang="it-IT" altLang="it-IT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2400" b="1" dirty="0">
                <a:solidFill>
                  <a:srgbClr val="0000FF"/>
                </a:solidFill>
              </a:rPr>
              <a:t>, che è la </a:t>
            </a:r>
            <a:r>
              <a:rPr lang="it-IT" sz="2400" b="1" dirty="0">
                <a:solidFill>
                  <a:srgbClr val="FF0000"/>
                </a:solidFill>
              </a:rPr>
              <a:t>velocità </a:t>
            </a:r>
            <a:r>
              <a:rPr lang="it-IT" sz="2400" b="1" dirty="0">
                <a:solidFill>
                  <a:srgbClr val="0000FF"/>
                </a:solidFill>
              </a:rPr>
              <a:t>costante e la </a:t>
            </a:r>
            <a:r>
              <a:rPr lang="it-IT" sz="2400" b="1" dirty="0">
                <a:solidFill>
                  <a:srgbClr val="FF0000"/>
                </a:solidFill>
              </a:rPr>
              <a:t>pendenza della retta </a:t>
            </a:r>
            <a:r>
              <a:rPr lang="it-IT" sz="2400" b="1" dirty="0">
                <a:solidFill>
                  <a:srgbClr val="0000FF"/>
                </a:solidFill>
              </a:rPr>
              <a:t>grafico della legge.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52936</TotalTime>
  <Words>1288</Words>
  <Application>Microsoft Macintosh PowerPoint</Application>
  <PresentationFormat>Presentazione su schermo (4:3)</PresentationFormat>
  <Paragraphs>208</Paragraphs>
  <Slides>30</Slides>
  <Notes>9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Arial Black</vt:lpstr>
      <vt:lpstr>Arial Narrow</vt:lpstr>
      <vt:lpstr>Arial Narrow Bold</vt:lpstr>
      <vt:lpstr>Calibri</vt:lpstr>
      <vt:lpstr>Chalkboard SE</vt:lpstr>
      <vt:lpstr>Times New Roman</vt:lpstr>
      <vt:lpstr>Struttura predefinita</vt:lpstr>
      <vt:lpstr>Problemi con leggi lineari</vt:lpstr>
      <vt:lpstr>Problemi lineari nella realtà</vt:lpstr>
      <vt:lpstr>Costo dell’abbonamento ad una palestra</vt:lpstr>
      <vt:lpstr>Costo di abbonamenti in palestra</vt:lpstr>
      <vt:lpstr>Leggi lineari e proporzionalità</vt:lpstr>
      <vt:lpstr>Proporzionalità e leggi lineari</vt:lpstr>
      <vt:lpstr>Fenomeni lineari in fisica</vt:lpstr>
      <vt:lpstr>1. Moto rettilineo a velocità costante </vt:lpstr>
      <vt:lpstr>1. Moto rettilineo a velocità costante</vt:lpstr>
      <vt:lpstr>    Parole nel video</vt:lpstr>
      <vt:lpstr>Simboli nel video</vt:lpstr>
      <vt:lpstr>    Fisica     e       Matematica</vt:lpstr>
      <vt:lpstr>2. Moto rettilineo con accelerazione costante</vt:lpstr>
      <vt:lpstr>2. Moto rettilineo con accelerazione costante</vt:lpstr>
      <vt:lpstr>Problemi lineari. Attività</vt:lpstr>
      <vt:lpstr>Che cosa hai ottenuto?</vt:lpstr>
      <vt:lpstr>I problema, quesiti 1 e 2</vt:lpstr>
      <vt:lpstr>Quesiti 3 e 4</vt:lpstr>
      <vt:lpstr>II problema, quesiti 5a , 5b</vt:lpstr>
      <vt:lpstr>II problema, quesito 5c</vt:lpstr>
      <vt:lpstr>II problema, quesito 5c</vt:lpstr>
      <vt:lpstr>Velocità del moto - Pendenza della retta</vt:lpstr>
      <vt:lpstr>Velocità del moto - Pendenza della retta</vt:lpstr>
      <vt:lpstr>Velocità del moto - Pendenza della retta</vt:lpstr>
      <vt:lpstr>Velocità del moto - Pendenza della retta</vt:lpstr>
      <vt:lpstr>II problema, quesito 6</vt:lpstr>
      <vt:lpstr>II problema, quesiti 7a , 7b, 7c</vt:lpstr>
      <vt:lpstr>Riflessione</vt:lpstr>
      <vt:lpstr>Problemi lineari</vt:lpstr>
      <vt:lpstr>Risolvere problemi lineari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1587</cp:revision>
  <cp:lastPrinted>2023-09-14T14:20:16Z</cp:lastPrinted>
  <dcterms:created xsi:type="dcterms:W3CDTF">2014-08-24T17:13:09Z</dcterms:created>
  <dcterms:modified xsi:type="dcterms:W3CDTF">2023-09-14T14:58:32Z</dcterms:modified>
  <cp:category/>
</cp:coreProperties>
</file>