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637" r:id="rId3"/>
    <p:sldId id="283" r:id="rId4"/>
    <p:sldId id="291" r:id="rId5"/>
    <p:sldId id="257" r:id="rId6"/>
    <p:sldId id="265" r:id="rId7"/>
    <p:sldId id="263" r:id="rId8"/>
    <p:sldId id="271" r:id="rId9"/>
    <p:sldId id="267" r:id="rId10"/>
    <p:sldId id="274" r:id="rId11"/>
    <p:sldId id="268" r:id="rId12"/>
    <p:sldId id="312" r:id="rId13"/>
    <p:sldId id="278" r:id="rId14"/>
    <p:sldId id="286" r:id="rId15"/>
    <p:sldId id="314" r:id="rId16"/>
    <p:sldId id="638" r:id="rId17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EF"/>
    <a:srgbClr val="3A7B53"/>
    <a:srgbClr val="6D8770"/>
    <a:srgbClr val="0048BA"/>
    <a:srgbClr val="4F6151"/>
    <a:srgbClr val="0057DD"/>
    <a:srgbClr val="E2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1296"/>
  </p:normalViewPr>
  <p:slideViewPr>
    <p:cSldViewPr>
      <p:cViewPr varScale="1">
        <p:scale>
          <a:sx n="115" d="100"/>
          <a:sy n="115" d="100"/>
        </p:scale>
        <p:origin x="200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F9C65C-2A92-5648-AF21-D8403DB61B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224FF3-9ED6-0248-A949-234C07DD97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FE5781A-6C6B-564D-93A3-FA05A629EEBC}" type="datetime1">
              <a:rPr lang="it-IT" altLang="it-IT"/>
              <a:pPr>
                <a:defRPr/>
              </a:pPr>
              <a:t>16/02/23</a:t>
            </a:fld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7A5AE3-1AA0-E149-BF2E-474CD1A341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57894D-1749-4F45-9895-42196C04D6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D678E5-BCF3-0B4A-ACF2-968C23AFD84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84A59D-3DEA-6D49-AE8D-D87938EEA0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2E7E22-8AD9-6447-B617-E4E733F2ECB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417988-430E-5840-AD4A-D99C15BD29E3}" type="datetime1">
              <a:rPr lang="it-IT" altLang="it-IT"/>
              <a:pPr>
                <a:defRPr/>
              </a:pPr>
              <a:t>16/02/23</a:t>
            </a:fld>
            <a:endParaRPr lang="it-IT" altLang="it-IT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A2D7E54-0293-8E43-9D6C-9780BAD297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2415499-4FBB-9F46-A655-D44DFED00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altLang="it-IT" noProof="0"/>
              <a:t>Click to edit Master text styles</a:t>
            </a:r>
          </a:p>
          <a:p>
            <a:pPr lvl="1"/>
            <a:r>
              <a:rPr lang="it-IT" altLang="it-IT" noProof="0"/>
              <a:t>Second level</a:t>
            </a:r>
          </a:p>
          <a:p>
            <a:pPr lvl="2"/>
            <a:r>
              <a:rPr lang="it-IT" altLang="it-IT" noProof="0"/>
              <a:t>Third level</a:t>
            </a:r>
          </a:p>
          <a:p>
            <a:pPr lvl="3"/>
            <a:r>
              <a:rPr lang="it-IT" altLang="it-IT" noProof="0"/>
              <a:t>Fourth level</a:t>
            </a:r>
          </a:p>
          <a:p>
            <a:pPr lvl="4"/>
            <a:r>
              <a:rPr lang="it-IT" altLang="it-IT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4B414-7C16-6E49-BE96-90270DDCB7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B18E7-FC2A-374B-A908-B53F42E3C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B5B8E34-E568-CE4C-9DE2-2B86371A9A6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ＭＳ Ｐゴシック" pitchFamily="-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8E490C-2CAA-5A4F-A857-23C7054B2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F38C3-1555-5A43-9593-BD780CB1C232}" type="datetime1">
              <a:rPr lang="it-IT" altLang="it-IT" smtClean="0"/>
              <a:t>16/02/23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AB4C11-69D0-0645-B86D-0BC8C94E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E25D4C8-00AE-8F40-9425-6323D2B05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A73FB-FA01-9F45-8204-78F5CA59A22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650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516737-242F-E349-8187-25822777D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14B8-AE7B-E444-B0A2-1E179B046E53}" type="datetime1">
              <a:rPr lang="it-IT" altLang="it-IT" smtClean="0"/>
              <a:t>16/02/23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4BE818-BFE0-934B-A273-0C31C54B1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50ED64-BCA8-6645-AAEF-937581F89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BE341-B18D-764B-A499-1214F035E1B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0278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53427C-F99E-AF47-A9AF-9656B9B8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F4592-569C-6C43-9926-94984DA5F968}" type="datetime1">
              <a:rPr lang="it-IT" altLang="it-IT" smtClean="0"/>
              <a:t>16/02/23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C2A279-BD7D-D643-B4CB-71520754B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FFE90F-6276-424D-8738-43B10D7BE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345FB-363B-B043-8487-D095C7FB25F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7724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128A94-3E5E-C846-982E-77A520D48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F5B97-AA5D-2545-81CF-AF94B2D5A701}" type="datetime1">
              <a:rPr lang="it-IT" altLang="it-IT" smtClean="0"/>
              <a:t>16/02/23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F1AF56-E99F-194C-9EB5-D3D83F4BB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C73B486-D241-9642-908D-68486E6A4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C2D5A-34FB-B24A-B894-6E33DF2D49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997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4FA653A-EB1F-0946-9114-53536FF58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E7557-43A4-C642-9F83-13162BC83711}" type="datetime1">
              <a:rPr lang="it-IT" altLang="it-IT" smtClean="0"/>
              <a:t>16/02/23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2584E8-A26C-5841-9B70-5455EBEC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543C77-6C46-D84D-BE2B-9DFC3826E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7370B-4EE9-EC4A-AA98-8BFE798EEEB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779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B7FE5767-1B29-0341-ACCF-C0A0C4AAD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D3FCD-AE0F-B948-9501-3C8D45A065DD}" type="datetime1">
              <a:rPr lang="it-IT" altLang="it-IT" smtClean="0"/>
              <a:t>16/02/23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E9A01305-68A4-4A43-9DB0-3247F57BB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269BEFD7-1749-B44A-9291-64C1C8FEF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98C86-CAD8-AF47-985B-6A1DBD26CD1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7124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1F111723-F285-D24F-996E-C2B6C0B1E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52F1A-81C1-2447-9DD4-2F24E21F0D47}" type="datetime1">
              <a:rPr lang="it-IT" altLang="it-IT" smtClean="0"/>
              <a:t>16/02/23</a:t>
            </a:fld>
            <a:endParaRPr lang="it-IT" alt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D2CFB29B-E4D9-4643-91CA-49BA094C0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C5580D6C-45C1-494A-897D-EB43C985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97830-1B5D-B545-A186-A5E85CFBF94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6201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38416835-D545-7A4A-BBA5-BA94EA082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AF795-6484-F54A-8895-1B96403E9ECA}" type="datetime1">
              <a:rPr lang="it-IT" altLang="it-IT" smtClean="0"/>
              <a:t>16/02/23</a:t>
            </a:fld>
            <a:endParaRPr lang="it-IT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B8E5A125-4971-EF43-B985-722517A3C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61B571C5-138A-B747-8355-C49CED496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76215-B2EC-864E-89CD-94ACA5CA4D6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233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CD215482-A896-984A-922E-1859D694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27B6F-CFAA-314F-A7AD-3E89A568F121}" type="datetime1">
              <a:rPr lang="it-IT" altLang="it-IT" smtClean="0"/>
              <a:t>16/02/23</a:t>
            </a:fld>
            <a:endParaRPr lang="it-IT" alt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2D551A9D-76ED-0B4F-AA8D-8BC222394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5ED4CA5C-F3C0-1446-B698-5006D9080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102DE-1027-0C4C-81DA-9B122A4F329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6244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A9285ED7-FD63-C74B-805E-B6B2A6233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F03C8-558F-E544-89ED-46FB68BE6652}" type="datetime1">
              <a:rPr lang="it-IT" altLang="it-IT" smtClean="0"/>
              <a:t>16/02/23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773D132C-F281-E74F-9782-3DDFC5736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0311E5DF-2BC6-EB43-AA5A-0F2194CCC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2F323-171A-384C-BD49-6D99F4BE7F7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0224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6E54B03E-6419-A44F-9685-7A1EE303C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73E28-ED52-7940-92FD-E3DC6BC78D09}" type="datetime1">
              <a:rPr lang="it-IT" altLang="it-IT" smtClean="0"/>
              <a:t>16/02/23</a:t>
            </a:fld>
            <a:endParaRPr lang="it-IT" alt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41F57F77-AD6D-3F48-B808-71DFC2E79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DF90EEC7-08CD-7841-B382-125CEF158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CBBBC-F71D-5245-830E-4820F2821B1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4614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C289F19D-2BEC-254B-8C6E-70E74EA61B0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A77C5477-F51B-0E40-8F2A-374E7CFA85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BB291E-E04A-A04F-816A-933E1DB8B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EC9DB76-CD0D-AE4F-8C16-7D389349E99D}" type="datetime1">
              <a:rPr lang="it-IT" altLang="it-IT" smtClean="0"/>
              <a:t>16/02/23</a:t>
            </a:fld>
            <a:endParaRPr lang="it-IT" alt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F6D799-D80F-9044-97D3-2ECC7F362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Stefano Volpe e Daniela Valenti, 2023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BA9A67-6315-794B-951E-87CD42DD0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85091F7-4BAF-094F-BB1A-69A3029EAFE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>
            <a:extLst>
              <a:ext uri="{FF2B5EF4-FFF2-40B4-BE49-F238E27FC236}">
                <a16:creationId xmlns:a16="http://schemas.microsoft.com/office/drawing/2014/main" id="{70675792-01D3-4F43-AF75-4399047B21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2276872"/>
            <a:ext cx="8458200" cy="1470025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Asintoti</a:t>
            </a:r>
          </a:p>
        </p:txBody>
      </p:sp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2A0A01EC-2A40-E049-B691-6AE28E687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90AEAE-6F9C-F14A-A5C0-B60BC97631F1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5363" name="Footer Placeholder 4">
            <a:extLst>
              <a:ext uri="{FF2B5EF4-FFF2-40B4-BE49-F238E27FC236}">
                <a16:creationId xmlns:a16="http://schemas.microsoft.com/office/drawing/2014/main" id="{3289CEE7-2D32-3E49-B545-B7722B6E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olo 1">
            <a:extLst>
              <a:ext uri="{FF2B5EF4-FFF2-40B4-BE49-F238E27FC236}">
                <a16:creationId xmlns:a16="http://schemas.microsoft.com/office/drawing/2014/main" id="{7EC97423-63E1-B147-8104-75081500D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Determinare l’equazione dell’asintoto obliquo</a:t>
            </a:r>
          </a:p>
        </p:txBody>
      </p:sp>
      <p:sp>
        <p:nvSpPr>
          <p:cNvPr id="25602" name="Slide Number Placeholder 2">
            <a:extLst>
              <a:ext uri="{FF2B5EF4-FFF2-40B4-BE49-F238E27FC236}">
                <a16:creationId xmlns:a16="http://schemas.microsoft.com/office/drawing/2014/main" id="{0A025224-B597-8A4A-BCC2-C33C0AC0A0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62DD1F-AB7D-4445-9440-D25EBBECA058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5603" name="Footer Placeholder 3">
            <a:extLst>
              <a:ext uri="{FF2B5EF4-FFF2-40B4-BE49-F238E27FC236}">
                <a16:creationId xmlns:a16="http://schemas.microsoft.com/office/drawing/2014/main" id="{D82F1AC3-0155-2345-8FE0-316F50B2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2023</a:t>
            </a:r>
          </a:p>
        </p:txBody>
      </p:sp>
      <p:sp>
        <p:nvSpPr>
          <p:cNvPr id="25604" name="CasellaDiTesto 1">
            <a:extLst>
              <a:ext uri="{FF2B5EF4-FFF2-40B4-BE49-F238E27FC236}">
                <a16:creationId xmlns:a16="http://schemas.microsoft.com/office/drawing/2014/main" id="{C43F4597-5B7B-D94F-9D4B-05F653446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362200"/>
            <a:ext cx="7620000" cy="196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it-IT" altLang="it-IT" sz="2800" b="1" dirty="0"/>
              <a:t>Come determino l’equazione dell’asintoto obliquo, se l’espressione analitica della funzione non è semplice come quella appena studiata?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2">
            <a:extLst>
              <a:ext uri="{FF2B5EF4-FFF2-40B4-BE49-F238E27FC236}">
                <a16:creationId xmlns:a16="http://schemas.microsoft.com/office/drawing/2014/main" id="{12F95208-C16E-014C-8998-2D753535CA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79A76A-3003-D445-9331-6ADA67907E09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6626" name="Footer Placeholder 3">
            <a:extLst>
              <a:ext uri="{FF2B5EF4-FFF2-40B4-BE49-F238E27FC236}">
                <a16:creationId xmlns:a16="http://schemas.microsoft.com/office/drawing/2014/main" id="{BE19ACED-0308-E64B-B5E8-4E7A6E97E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2023</a:t>
            </a:r>
          </a:p>
        </p:txBody>
      </p:sp>
      <p:sp>
        <p:nvSpPr>
          <p:cNvPr id="26627" name="TextBox 4">
            <a:extLst>
              <a:ext uri="{FF2B5EF4-FFF2-40B4-BE49-F238E27FC236}">
                <a16:creationId xmlns:a16="http://schemas.microsoft.com/office/drawing/2014/main" id="{E1565AC0-A92F-8643-98CC-A489C23D4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0"/>
            <a:ext cx="548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Un procedimento generale</a:t>
            </a:r>
          </a:p>
        </p:txBody>
      </p:sp>
      <p:pic>
        <p:nvPicPr>
          <p:cNvPr id="26628" name="Picture 5" descr="Schermata 2016-05-26 alle 11.53.47.png">
            <a:extLst>
              <a:ext uri="{FF2B5EF4-FFF2-40B4-BE49-F238E27FC236}">
                <a16:creationId xmlns:a16="http://schemas.microsoft.com/office/drawing/2014/main" id="{4FB2F7B8-9B99-5844-A091-1CE109643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1"/>
            <a:ext cx="4199384" cy="331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Schermata 2016-05-26 alle 12.04.57.png">
            <a:extLst>
              <a:ext uri="{FF2B5EF4-FFF2-40B4-BE49-F238E27FC236}">
                <a16:creationId xmlns:a16="http://schemas.microsoft.com/office/drawing/2014/main" id="{EA049EB9-4A9B-384F-A0DD-B8EEF4D54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7" y="4077073"/>
            <a:ext cx="4970463" cy="165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8">
            <a:extLst>
              <a:ext uri="{FF2B5EF4-FFF2-40B4-BE49-F238E27FC236}">
                <a16:creationId xmlns:a16="http://schemas.microsoft.com/office/drawing/2014/main" id="{81E2831D-EB14-0148-8861-02A50B886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848636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E come procedo per determinare il coefficiente m?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2">
            <a:extLst>
              <a:ext uri="{FF2B5EF4-FFF2-40B4-BE49-F238E27FC236}">
                <a16:creationId xmlns:a16="http://schemas.microsoft.com/office/drawing/2014/main" id="{C292DE26-FBCC-7343-8B17-D7F84438D0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429390-D2BB-6540-8D49-C0033289DA89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7650" name="Footer Placeholder 3">
            <a:extLst>
              <a:ext uri="{FF2B5EF4-FFF2-40B4-BE49-F238E27FC236}">
                <a16:creationId xmlns:a16="http://schemas.microsoft.com/office/drawing/2014/main" id="{ECE4DF80-1A84-0D46-A3A1-9A580A1CB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2023</a:t>
            </a:r>
          </a:p>
        </p:txBody>
      </p:sp>
      <p:sp>
        <p:nvSpPr>
          <p:cNvPr id="27651" name="TextBox 4">
            <a:extLst>
              <a:ext uri="{FF2B5EF4-FFF2-40B4-BE49-F238E27FC236}">
                <a16:creationId xmlns:a16="http://schemas.microsoft.com/office/drawing/2014/main" id="{F1027561-A82D-1B44-92FA-F7DD928BB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04800"/>
            <a:ext cx="861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Un procedimento generale per calcolare m</a:t>
            </a:r>
          </a:p>
        </p:txBody>
      </p:sp>
      <p:pic>
        <p:nvPicPr>
          <p:cNvPr id="27652" name="Picture 9" descr="Schermata 2016-05-26 alle 12.19.59.png">
            <a:extLst>
              <a:ext uri="{FF2B5EF4-FFF2-40B4-BE49-F238E27FC236}">
                <a16:creationId xmlns:a16="http://schemas.microsoft.com/office/drawing/2014/main" id="{B6BA3792-68D6-964A-86B0-C87A52C59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1501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>
            <a:extLst>
              <a:ext uri="{FF2B5EF4-FFF2-40B4-BE49-F238E27FC236}">
                <a16:creationId xmlns:a16="http://schemas.microsoft.com/office/drawing/2014/main" id="{B87C0D4A-E350-354C-B7F0-B4903EB74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305719"/>
            <a:ext cx="8458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cs typeface="Times New Roman" panose="02020603050405020304" pitchFamily="18" charset="0"/>
              </a:rPr>
              <a:t>Ecco come calcolare i coefficienti </a:t>
            </a:r>
            <a:r>
              <a:rPr lang="it-IT" altLang="it-IT" b="1" i="1" dirty="0">
                <a:cs typeface="Times New Roman" panose="02020603050405020304" pitchFamily="18" charset="0"/>
              </a:rPr>
              <a:t>m</a:t>
            </a:r>
            <a:r>
              <a:rPr lang="it-IT" altLang="it-IT" b="1" dirty="0">
                <a:cs typeface="Times New Roman" panose="02020603050405020304" pitchFamily="18" charset="0"/>
              </a:rPr>
              <a:t> e </a:t>
            </a:r>
            <a:r>
              <a:rPr lang="it-IT" altLang="it-IT" b="1" i="1" dirty="0" err="1">
                <a:cs typeface="Times New Roman" panose="02020603050405020304" pitchFamily="18" charset="0"/>
              </a:rPr>
              <a:t>q</a:t>
            </a:r>
            <a:r>
              <a:rPr lang="it-IT" altLang="it-IT" b="1" dirty="0">
                <a:cs typeface="Times New Roman" panose="02020603050405020304" pitchFamily="18" charset="0"/>
              </a:rPr>
              <a:t> in modo che la retta d’equazione </a:t>
            </a:r>
            <a:r>
              <a:rPr lang="it-IT" altLang="it-IT" b="1" i="1" dirty="0">
                <a:cs typeface="Times New Roman" panose="02020603050405020304" pitchFamily="18" charset="0"/>
              </a:rPr>
              <a:t>y</a:t>
            </a:r>
            <a:r>
              <a:rPr lang="it-IT" altLang="it-IT" b="1" dirty="0">
                <a:cs typeface="Times New Roman" panose="02020603050405020304" pitchFamily="18" charset="0"/>
              </a:rPr>
              <a:t> = </a:t>
            </a:r>
            <a:r>
              <a:rPr lang="it-IT" altLang="it-IT" b="1" i="1" dirty="0">
                <a:cs typeface="Times New Roman" panose="02020603050405020304" pitchFamily="18" charset="0"/>
              </a:rPr>
              <a:t>mx</a:t>
            </a:r>
            <a:r>
              <a:rPr lang="it-IT" altLang="it-IT" b="1" dirty="0">
                <a:cs typeface="Times New Roman" panose="02020603050405020304" pitchFamily="18" charset="0"/>
              </a:rPr>
              <a:t> + </a:t>
            </a:r>
            <a:r>
              <a:rPr lang="it-IT" altLang="it-IT" b="1" i="1" dirty="0" err="1">
                <a:cs typeface="Times New Roman" panose="02020603050405020304" pitchFamily="18" charset="0"/>
              </a:rPr>
              <a:t>q</a:t>
            </a:r>
            <a:r>
              <a:rPr lang="it-IT" altLang="it-IT" b="1" dirty="0">
                <a:cs typeface="Times New Roman" panose="02020603050405020304" pitchFamily="18" charset="0"/>
              </a:rPr>
              <a:t>  sia asintoto per il grafico di </a:t>
            </a:r>
            <a:r>
              <a:rPr lang="it-IT" altLang="it-IT" b="1" i="1" dirty="0">
                <a:cs typeface="Times New Roman" panose="02020603050405020304" pitchFamily="18" charset="0"/>
              </a:rPr>
              <a:t>y</a:t>
            </a:r>
            <a:r>
              <a:rPr lang="it-IT" altLang="it-IT" b="1" dirty="0">
                <a:cs typeface="Times New Roman" panose="02020603050405020304" pitchFamily="18" charset="0"/>
              </a:rPr>
              <a:t> = </a:t>
            </a:r>
            <a:r>
              <a:rPr lang="it-IT" altLang="it-IT" b="1" i="1" dirty="0" err="1">
                <a:cs typeface="Times New Roman" panose="02020603050405020304" pitchFamily="18" charset="0"/>
              </a:rPr>
              <a:t>f</a:t>
            </a:r>
            <a:r>
              <a:rPr lang="it-IT" altLang="it-IT" b="1" dirty="0">
                <a:cs typeface="Times New Roman" panose="02020603050405020304" pitchFamily="18" charset="0"/>
              </a:rPr>
              <a:t> (</a:t>
            </a:r>
            <a:r>
              <a:rPr lang="it-IT" altLang="it-IT" b="1" i="1" dirty="0">
                <a:cs typeface="Times New Roman" panose="02020603050405020304" pitchFamily="18" charset="0"/>
              </a:rPr>
              <a:t>x</a:t>
            </a:r>
            <a:r>
              <a:rPr lang="it-IT" altLang="it-IT" b="1" dirty="0">
                <a:cs typeface="Times New Roman" panose="02020603050405020304" pitchFamily="18" charset="0"/>
              </a:rPr>
              <a:t>).</a:t>
            </a:r>
            <a:endParaRPr lang="it-IT" altLang="it-IT" b="1" dirty="0">
              <a:cs typeface="Arial" panose="020B0604020202020204" pitchFamily="34" charset="0"/>
            </a:endParaRPr>
          </a:p>
        </p:txBody>
      </p:sp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1127B93A-1207-E949-BB68-2DDDCBB7E8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26BFA6-0A70-EA47-938C-0BF8EA34C470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8675" name="Footer Placeholder 6">
            <a:extLst>
              <a:ext uri="{FF2B5EF4-FFF2-40B4-BE49-F238E27FC236}">
                <a16:creationId xmlns:a16="http://schemas.microsoft.com/office/drawing/2014/main" id="{2100FA42-E8D0-4E4C-84D7-AB379670B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2023</a:t>
            </a:r>
          </a:p>
        </p:txBody>
      </p:sp>
      <p:sp>
        <p:nvSpPr>
          <p:cNvPr id="28676" name="TextBox 7">
            <a:extLst>
              <a:ext uri="{FF2B5EF4-FFF2-40B4-BE49-F238E27FC236}">
                <a16:creationId xmlns:a16="http://schemas.microsoft.com/office/drawing/2014/main" id="{73434BCE-6AA6-3648-88BE-0622A51E8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04800"/>
            <a:ext cx="800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rgbClr val="FF0000"/>
                </a:solidFill>
              </a:rPr>
              <a:t>Come determinare l’asintoto obliquo</a:t>
            </a:r>
          </a:p>
        </p:txBody>
      </p:sp>
      <p:pic>
        <p:nvPicPr>
          <p:cNvPr id="28677" name="Picture 8" descr="Schermata 2016-05-26 alle 12.30.01.png">
            <a:extLst>
              <a:ext uri="{FF2B5EF4-FFF2-40B4-BE49-F238E27FC236}">
                <a16:creationId xmlns:a16="http://schemas.microsoft.com/office/drawing/2014/main" id="{4C938273-5618-EA42-A2D3-6B6661173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67" y="3168651"/>
            <a:ext cx="7007225" cy="1295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extBox 9">
            <a:extLst>
              <a:ext uri="{FF2B5EF4-FFF2-40B4-BE49-F238E27FC236}">
                <a16:creationId xmlns:a16="http://schemas.microsoft.com/office/drawing/2014/main" id="{6D2C9CFD-6755-E649-B095-288F3F9FD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319" y="4784342"/>
            <a:ext cx="6553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/>
              <a:t>Se </a:t>
            </a:r>
            <a:r>
              <a:rPr lang="it-IT" altLang="it-IT" b="1" dirty="0">
                <a:solidFill>
                  <a:srgbClr val="0000FF"/>
                </a:solidFill>
              </a:rPr>
              <a:t>non</a:t>
            </a:r>
            <a:r>
              <a:rPr lang="it-IT" altLang="it-IT" b="1" dirty="0"/>
              <a:t> trovo entrambi i limiti finiti, la curva </a:t>
            </a:r>
            <a:r>
              <a:rPr lang="it-IT" altLang="it-IT" b="1" dirty="0">
                <a:solidFill>
                  <a:srgbClr val="0000FF"/>
                </a:solidFill>
              </a:rPr>
              <a:t>non</a:t>
            </a:r>
            <a:r>
              <a:rPr lang="it-IT" altLang="it-IT" b="1" dirty="0"/>
              <a:t> ha un asintoto obliquo.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>
            <a:extLst>
              <a:ext uri="{FF2B5EF4-FFF2-40B4-BE49-F238E27FC236}">
                <a16:creationId xmlns:a16="http://schemas.microsoft.com/office/drawing/2014/main" id="{51AB389F-D711-4C45-AE3F-7D728801A4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04800"/>
            <a:ext cx="7772400" cy="7620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Osservazioni</a:t>
            </a:r>
          </a:p>
        </p:txBody>
      </p:sp>
      <p:sp>
        <p:nvSpPr>
          <p:cNvPr id="29698" name="Slide Number Placeholder 2">
            <a:extLst>
              <a:ext uri="{FF2B5EF4-FFF2-40B4-BE49-F238E27FC236}">
                <a16:creationId xmlns:a16="http://schemas.microsoft.com/office/drawing/2014/main" id="{D3860E0A-361B-E544-9E9C-F6C9BBAFA9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17E426-B6CA-6D48-80E9-AE16771A5910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29699" name="Footer Placeholder 3">
            <a:extLst>
              <a:ext uri="{FF2B5EF4-FFF2-40B4-BE49-F238E27FC236}">
                <a16:creationId xmlns:a16="http://schemas.microsoft.com/office/drawing/2014/main" id="{D445DFE4-5931-8940-BCCA-7A1305A27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2023</a:t>
            </a:r>
          </a:p>
        </p:txBody>
      </p:sp>
      <p:sp>
        <p:nvSpPr>
          <p:cNvPr id="29700" name="Rettangolo 1">
            <a:extLst>
              <a:ext uri="{FF2B5EF4-FFF2-40B4-BE49-F238E27FC236}">
                <a16:creationId xmlns:a16="http://schemas.microsoft.com/office/drawing/2014/main" id="{58F01E00-474E-3841-BA16-E2EC460D8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092994"/>
            <a:ext cx="8458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9875" indent="-2698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1. L’asintoto orizzontale diventa un caso particolare di asintoto obliquo (con </a:t>
            </a:r>
            <a:r>
              <a:rPr lang="it-IT" altLang="it-IT" sz="2800" b="1" i="1" dirty="0"/>
              <a:t>m</a:t>
            </a:r>
            <a:r>
              <a:rPr lang="it-IT" altLang="it-IT" sz="2800" b="1" dirty="0"/>
              <a:t> = 0).</a:t>
            </a:r>
          </a:p>
        </p:txBody>
      </p:sp>
      <p:sp>
        <p:nvSpPr>
          <p:cNvPr id="29702" name="Rectangle 8">
            <a:extLst>
              <a:ext uri="{FF2B5EF4-FFF2-40B4-BE49-F238E27FC236}">
                <a16:creationId xmlns:a16="http://schemas.microsoft.com/office/drawing/2014/main" id="{01F4B2F6-166E-ED4D-83A0-316703B7B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073276"/>
            <a:ext cx="878497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9875" indent="-2698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/>
              <a:t>2</a:t>
            </a:r>
            <a:r>
              <a:rPr lang="it-IT" altLang="it-IT" sz="2400" dirty="0"/>
              <a:t>. </a:t>
            </a:r>
            <a:r>
              <a:rPr lang="it-IT" altLang="it-IT" sz="2800" b="1" dirty="0"/>
              <a:t>Per determinare gli asintoti obliqui debbo calcolare limiti di forme indeterminate del tipo </a:t>
            </a:r>
            <a:r>
              <a:rPr lang="it-IT" altLang="it-IT" sz="2800" b="1" dirty="0">
                <a:sym typeface="Symbol" pitchFamily="2" charset="2"/>
              </a:rPr>
              <a:t>/.</a:t>
            </a:r>
            <a:br>
              <a:rPr lang="it-IT" altLang="it-IT" sz="2800" b="1" dirty="0">
                <a:sym typeface="Symbol" pitchFamily="2" charset="2"/>
              </a:rPr>
            </a:br>
            <a:r>
              <a:rPr lang="it-IT" altLang="it-IT" sz="2800" b="1" dirty="0">
                <a:sym typeface="Symbol" pitchFamily="2" charset="2"/>
              </a:rPr>
              <a:t>Posso applicare il teorema di de l’</a:t>
            </a:r>
            <a:r>
              <a:rPr lang="it-IT" altLang="it-IT" sz="2800" b="1" dirty="0" err="1">
                <a:sym typeface="Symbol" pitchFamily="2" charset="2"/>
              </a:rPr>
              <a:t>Hopital</a:t>
            </a:r>
            <a:r>
              <a:rPr lang="it-IT" altLang="it-IT" sz="2800" b="1" dirty="0">
                <a:sym typeface="Symbol" pitchFamily="2" charset="2"/>
              </a:rPr>
              <a:t>, ma n</a:t>
            </a:r>
            <a:r>
              <a:rPr lang="it-IT" altLang="it-IT" sz="2800" b="1" dirty="0"/>
              <a:t>el caso di limiti di quozienti di polinomi, conviene ricordare che:</a:t>
            </a:r>
          </a:p>
        </p:txBody>
      </p:sp>
      <p:pic>
        <p:nvPicPr>
          <p:cNvPr id="10" name="Picture 9" descr="Algebra7_Approfondi4.jpg">
            <a:extLst>
              <a:ext uri="{FF2B5EF4-FFF2-40B4-BE49-F238E27FC236}">
                <a16:creationId xmlns:a16="http://schemas.microsoft.com/office/drawing/2014/main" id="{33AF88BB-7C9D-2243-9A69-8CD18F10A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469" y="4077072"/>
            <a:ext cx="5853262" cy="15335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>
            <a:extLst>
              <a:ext uri="{FF2B5EF4-FFF2-40B4-BE49-F238E27FC236}">
                <a16:creationId xmlns:a16="http://schemas.microsoft.com/office/drawing/2014/main" id="{F4E098BF-CFBC-BA4C-896F-8EBC22E27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908720"/>
            <a:ext cx="8382000" cy="7620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Richiamo gli asintoti verticali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25899F-96C2-6248-8360-663B384BF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661D18-44BE-8342-ABEF-8885EF3D5C40}" type="slidenum"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15</a:t>
            </a:fld>
            <a:endParaRPr lang="it-IT" altLang="it-IT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0724" name="Footer Placeholder 3">
            <a:extLst>
              <a:ext uri="{FF2B5EF4-FFF2-40B4-BE49-F238E27FC236}">
                <a16:creationId xmlns:a16="http://schemas.microsoft.com/office/drawing/2014/main" id="{E2B3CAA6-281F-D94D-BA98-3BCADBFB3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>
                <a:solidFill>
                  <a:srgbClr val="898989"/>
                </a:solidFill>
                <a:latin typeface="Calibri" panose="020F0502020204030204" pitchFamily="34" charset="0"/>
              </a:rPr>
              <a:t>Stefano Volpe, Treccani Scuola</a:t>
            </a:r>
          </a:p>
        </p:txBody>
      </p:sp>
      <p:sp>
        <p:nvSpPr>
          <p:cNvPr id="30725" name="Rettangolo 1">
            <a:extLst>
              <a:ext uri="{FF2B5EF4-FFF2-40B4-BE49-F238E27FC236}">
                <a16:creationId xmlns:a16="http://schemas.microsoft.com/office/drawing/2014/main" id="{813C0FC4-2D6F-C341-9111-8DA9EB015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443" y="1951431"/>
            <a:ext cx="85344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latin typeface="Calibri" panose="020F0502020204030204" pitchFamily="34" charset="0"/>
              </a:rPr>
              <a:t>Per completare lo studio degli asintoti ricordo che il grafico di una funzione può avere anche uno o più asintoti verticali.</a:t>
            </a:r>
          </a:p>
          <a:p>
            <a:pPr eaLnBrk="1" hangingPunct="1"/>
            <a:r>
              <a:rPr lang="it-IT" altLang="it-IT" sz="3200" b="1" dirty="0">
                <a:latin typeface="Calibri" panose="020F0502020204030204" pitchFamily="34" charset="0"/>
              </a:rPr>
              <a:t>Come determino gli asintoti verticali?</a:t>
            </a:r>
          </a:p>
        </p:txBody>
      </p:sp>
    </p:spTree>
    <p:extLst>
      <p:ext uri="{BB962C8B-B14F-4D97-AF65-F5344CB8AC3E}">
        <p14:creationId xmlns:p14="http://schemas.microsoft.com/office/powerpoint/2010/main" val="2714951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olo 1">
            <a:extLst>
              <a:ext uri="{FF2B5EF4-FFF2-40B4-BE49-F238E27FC236}">
                <a16:creationId xmlns:a16="http://schemas.microsoft.com/office/drawing/2014/main" id="{601874CC-ECD6-5B44-BA42-6C4388C9F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762000"/>
          </a:xfrm>
        </p:spPr>
        <p:txBody>
          <a:bodyPr anchor="t"/>
          <a:lstStyle/>
          <a:p>
            <a:pPr eaLnBrk="1" hangingPunct="1"/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Asintoto verticale</a:t>
            </a:r>
          </a:p>
        </p:txBody>
      </p:sp>
      <p:sp>
        <p:nvSpPr>
          <p:cNvPr id="31746" name="Slide Number Placeholder 2">
            <a:extLst>
              <a:ext uri="{FF2B5EF4-FFF2-40B4-BE49-F238E27FC236}">
                <a16:creationId xmlns:a16="http://schemas.microsoft.com/office/drawing/2014/main" id="{900BF492-3BD4-A048-898F-432DEA26F0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54B5BF9-1819-A849-8DF9-582CD751F1D0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1747" name="Footer Placeholder 3">
            <a:extLst>
              <a:ext uri="{FF2B5EF4-FFF2-40B4-BE49-F238E27FC236}">
                <a16:creationId xmlns:a16="http://schemas.microsoft.com/office/drawing/2014/main" id="{A3FC140A-6E5E-334B-ADD3-6FE99950D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2023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992CA9E6-C5AD-B940-8635-7C015B10B8B1}"/>
              </a:ext>
            </a:extLst>
          </p:cNvPr>
          <p:cNvGrpSpPr/>
          <p:nvPr/>
        </p:nvGrpSpPr>
        <p:grpSpPr>
          <a:xfrm>
            <a:off x="662501" y="873341"/>
            <a:ext cx="7818997" cy="5524068"/>
            <a:chOff x="755576" y="875845"/>
            <a:chExt cx="7818997" cy="5524068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9BE6FD01-F4BC-714A-8E8E-4B737A9FE0D4}"/>
                </a:ext>
              </a:extLst>
            </p:cNvPr>
            <p:cNvGrpSpPr/>
            <p:nvPr/>
          </p:nvGrpSpPr>
          <p:grpSpPr>
            <a:xfrm>
              <a:off x="755576" y="2922117"/>
              <a:ext cx="7818997" cy="3477796"/>
              <a:chOff x="781578" y="2786289"/>
              <a:chExt cx="7818997" cy="3477796"/>
            </a:xfrm>
          </p:grpSpPr>
          <p:sp>
            <p:nvSpPr>
              <p:cNvPr id="31749" name="TextBox 12">
                <a:extLst>
                  <a:ext uri="{FF2B5EF4-FFF2-40B4-BE49-F238E27FC236}">
                    <a16:creationId xmlns:a16="http://schemas.microsoft.com/office/drawing/2014/main" id="{252D405D-583F-6842-AB2D-EC967145C7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26475" y="3144964"/>
                <a:ext cx="3374100" cy="11695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539750"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200" b="1" dirty="0">
                    <a:latin typeface="Arial Narrow" panose="020B0604020202020204" pitchFamily="34" charset="0"/>
                  </a:rPr>
                  <a:t>      </a:t>
                </a:r>
                <a:r>
                  <a:rPr lang="it-IT" altLang="it-IT" sz="2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DOMINIO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Numeri reali escluso </a:t>
                </a:r>
                <a:r>
                  <a:rPr lang="it-IT" altLang="it-IT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" name="Immagine 2">
                <a:extLst>
                  <a:ext uri="{FF2B5EF4-FFF2-40B4-BE49-F238E27FC236}">
                    <a16:creationId xmlns:a16="http://schemas.microsoft.com/office/drawing/2014/main" id="{0597B300-75C7-8B45-BDA5-FD4A00FABE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1578" y="2786289"/>
                <a:ext cx="3339365" cy="3385532"/>
              </a:xfrm>
              <a:prstGeom prst="rect">
                <a:avLst/>
              </a:prstGeom>
            </p:spPr>
          </p:pic>
          <p:pic>
            <p:nvPicPr>
              <p:cNvPr id="4" name="Immagine 3">
                <a:extLst>
                  <a:ext uri="{FF2B5EF4-FFF2-40B4-BE49-F238E27FC236}">
                    <a16:creationId xmlns:a16="http://schemas.microsoft.com/office/drawing/2014/main" id="{0DD85DEE-713F-4346-8A41-A4C10AEA88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809" t="10251"/>
              <a:stretch/>
            </p:blipFill>
            <p:spPr>
              <a:xfrm>
                <a:off x="5216198" y="4014542"/>
                <a:ext cx="3384377" cy="2249543"/>
              </a:xfrm>
              <a:prstGeom prst="rect">
                <a:avLst/>
              </a:prstGeom>
            </p:spPr>
          </p:pic>
          <p:cxnSp>
            <p:nvCxnSpPr>
              <p:cNvPr id="14" name="Straight Arrow Connector 11">
                <a:extLst>
                  <a:ext uri="{FF2B5EF4-FFF2-40B4-BE49-F238E27FC236}">
                    <a16:creationId xmlns:a16="http://schemas.microsoft.com/office/drawing/2014/main" id="{D1716BAF-64F2-3645-8610-7FEB10C2C22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3191222" y="6031244"/>
                <a:ext cx="3180978" cy="80646"/>
              </a:xfrm>
              <a:prstGeom prst="straightConnector1">
                <a:avLst/>
              </a:prstGeom>
              <a:noFill/>
              <a:ln w="25400">
                <a:solidFill>
                  <a:srgbClr val="0048BA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C8D14796-88C7-C24A-9AA5-8A093DDF2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421" y="875845"/>
              <a:ext cx="6814758" cy="1630674"/>
            </a:xfrm>
            <a:prstGeom prst="rect">
              <a:avLst/>
            </a:prstGeom>
          </p:spPr>
        </p:pic>
        <p:sp>
          <p:nvSpPr>
            <p:cNvPr id="17" name="TextBox 14">
              <a:extLst>
                <a:ext uri="{FF2B5EF4-FFF2-40B4-BE49-F238E27FC236}">
                  <a16:creationId xmlns:a16="http://schemas.microsoft.com/office/drawing/2014/main" id="{94868EA3-0D38-094C-8FA9-0CDBD3F956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2122" y="2384318"/>
              <a:ext cx="1387161" cy="461665"/>
            </a:xfrm>
            <a:prstGeom prst="rect">
              <a:avLst/>
            </a:prstGeom>
            <a:solidFill>
              <a:srgbClr val="FFFBEF"/>
            </a:solidFill>
            <a:ln>
              <a:solidFill>
                <a:srgbClr val="0048BA"/>
              </a:solidFill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solidFill>
                    <a:srgbClr val="0048BA"/>
                  </a:solidFill>
                </a:rPr>
                <a:t>ESEMPIO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330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>
            <a:extLst>
              <a:ext uri="{FF2B5EF4-FFF2-40B4-BE49-F238E27FC236}">
                <a16:creationId xmlns:a16="http://schemas.microsoft.com/office/drawing/2014/main" id="{A0FCEAE8-F34D-D34F-8FC4-3463592D2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74737"/>
            <a:ext cx="8964488" cy="1470025"/>
          </a:xfrm>
        </p:spPr>
        <p:txBody>
          <a:bodyPr/>
          <a:lstStyle/>
          <a:p>
            <a:pPr eaLnBrk="1" hangingPunct="1"/>
            <a:r>
              <a:rPr lang="it-IT" altLang="it-IT" sz="38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Grafici di funzioni per studiare la crescita di popolazioni, di contagi in un</a:t>
            </a:r>
            <a:r>
              <a:rPr lang="it-IT" altLang="it-IT" sz="40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’epidemia, </a:t>
            </a:r>
            <a:r>
              <a:rPr lang="it-IT" altLang="it-IT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…</a:t>
            </a:r>
          </a:p>
        </p:txBody>
      </p:sp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1FD095BA-1A7D-CC42-B92F-9BA9CD59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12D2DE-E284-074F-8DC8-A14F53F5AFE2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5363" name="Footer Placeholder 5">
            <a:extLst>
              <a:ext uri="{FF2B5EF4-FFF2-40B4-BE49-F238E27FC236}">
                <a16:creationId xmlns:a16="http://schemas.microsoft.com/office/drawing/2014/main" id="{780122B7-1E46-F84C-B90D-9AB53401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143771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dirty="0">
                <a:solidFill>
                  <a:srgbClr val="898989"/>
                </a:solidFill>
              </a:rPr>
              <a:t>Stefano Volpe e Daniela Valenti, 2023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04DC45AB-54F4-874F-944A-265EDFDBB5BB}"/>
                  </a:ext>
                </a:extLst>
              </p:cNvPr>
              <p:cNvSpPr txBox="1"/>
              <p:nvPr/>
            </p:nvSpPr>
            <p:spPr>
              <a:xfrm>
                <a:off x="5508104" y="5001114"/>
                <a:ext cx="3244756" cy="1311641"/>
              </a:xfrm>
              <a:prstGeom prst="rect">
                <a:avLst/>
              </a:prstGeom>
              <a:solidFill>
                <a:srgbClr val="FFFEE8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Funzione logistica </a:t>
                </a:r>
                <a:r>
                  <a:rPr lang="it-IT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it-IT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it-IT" sz="24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it-IT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ctr"/>
                <a:r>
                  <a:rPr lang="it-IT" sz="2400" b="1" dirty="0">
                    <a:solidFill>
                      <a:srgbClr val="0048B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Crescita limitata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sz="2400" b="1" i="1" smtClean="0">
                              <a:solidFill>
                                <a:srgbClr val="0048BA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it-IT" sz="2400" b="1" i="1">
                                  <a:solidFill>
                                    <a:srgbClr val="0048BA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it-IT" sz="2400">
                                  <a:solidFill>
                                    <a:srgbClr val="0048BA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it-IT" sz="2400" b="1" i="1">
                                  <a:solidFill>
                                    <a:srgbClr val="0048BA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it-IT" sz="2400" b="1" i="1">
                                  <a:solidFill>
                                    <a:srgbClr val="0048BA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it-IT" sz="2400" b="1" i="1" smtClean="0">
                              <a:solidFill>
                                <a:srgbClr val="0048BA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𝒈</m:t>
                          </m:r>
                          <m:d>
                            <m:dPr>
                              <m:ctrlPr>
                                <a:rPr lang="it-IT" sz="2400" b="1" i="1">
                                  <a:solidFill>
                                    <a:srgbClr val="0048BA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1" i="1">
                                  <a:solidFill>
                                    <a:srgbClr val="0048BA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it-IT" sz="2400" b="1" i="1">
                              <a:solidFill>
                                <a:srgbClr val="0048BA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it-IT" sz="2400" b="1" i="1" smtClean="0">
                              <a:solidFill>
                                <a:srgbClr val="0048BA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e>
                      </m:func>
                    </m:oMath>
                  </m:oMathPara>
                </a14:m>
                <a:endParaRPr lang="it-IT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CasellaDiTesto 23">
                <a:extLst>
                  <a:ext uri="{FF2B5EF4-FFF2-40B4-BE49-F238E27FC236}">
                    <a16:creationId xmlns:a16="http://schemas.microsoft.com/office/drawing/2014/main" id="{04DC45AB-54F4-874F-944A-265EDFDBB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001114"/>
                <a:ext cx="3244756" cy="1311641"/>
              </a:xfrm>
              <a:prstGeom prst="rect">
                <a:avLst/>
              </a:prstGeom>
              <a:blipFill>
                <a:blip r:embed="rId2"/>
                <a:stretch>
                  <a:fillRect l="-388" t="-2830" r="-388" b="-94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uppo 5">
            <a:extLst>
              <a:ext uri="{FF2B5EF4-FFF2-40B4-BE49-F238E27FC236}">
                <a16:creationId xmlns:a16="http://schemas.microsoft.com/office/drawing/2014/main" id="{194D6E65-A223-104C-A5E8-BDAE58E5FA76}"/>
              </a:ext>
            </a:extLst>
          </p:cNvPr>
          <p:cNvGrpSpPr/>
          <p:nvPr/>
        </p:nvGrpSpPr>
        <p:grpSpPr>
          <a:xfrm>
            <a:off x="395536" y="1509594"/>
            <a:ext cx="8405624" cy="4885749"/>
            <a:chOff x="395536" y="1509594"/>
            <a:chExt cx="8405624" cy="48857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27CF0F9A-D348-1B41-8EA4-BBEDAAAB9459}"/>
                    </a:ext>
                  </a:extLst>
                </p:cNvPr>
                <p:cNvSpPr txBox="1"/>
                <p:nvPr/>
              </p:nvSpPr>
              <p:spPr>
                <a:xfrm>
                  <a:off x="395536" y="5083702"/>
                  <a:ext cx="3816424" cy="1311641"/>
                </a:xfrm>
                <a:prstGeom prst="rect">
                  <a:avLst/>
                </a:prstGeom>
                <a:solidFill>
                  <a:srgbClr val="FFFEE8"/>
                </a:solidFill>
                <a:ln w="19050">
                  <a:solidFill>
                    <a:srgbClr val="089045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t-IT" sz="2400" b="1" dirty="0">
                      <a:solidFill>
                        <a:srgbClr val="089045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Funzione esponenziale  </a:t>
                  </a:r>
                  <a:r>
                    <a:rPr lang="it-IT" sz="2400" b="1" i="1" dirty="0" err="1">
                      <a:solidFill>
                        <a:srgbClr val="089045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</a:t>
                  </a:r>
                  <a:r>
                    <a:rPr lang="it-IT" sz="2400" b="1" dirty="0">
                      <a:solidFill>
                        <a:srgbClr val="089045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</a:t>
                  </a:r>
                  <a:r>
                    <a:rPr lang="it-IT" sz="2400" b="1" i="1" dirty="0">
                      <a:solidFill>
                        <a:srgbClr val="089045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it-IT" sz="2400" b="1" dirty="0">
                      <a:solidFill>
                        <a:srgbClr val="089045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</a:p>
                <a:p>
                  <a:pPr algn="ctr"/>
                  <a:r>
                    <a:rPr lang="it-IT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Crescita illimitata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it-IT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it-IT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it-IT" sz="2400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it-IT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it-IT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→+∞</m:t>
                                </m:r>
                              </m:lim>
                            </m:limLow>
                          </m:fName>
                          <m:e>
                            <m:r>
                              <a:rPr lang="it-IT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it-IT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it-IT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=+</m:t>
                            </m:r>
                            <m:r>
                              <a:rPr lang="it-IT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∞</m:t>
                            </m:r>
                          </m:e>
                        </m:func>
                      </m:oMath>
                    </m:oMathPara>
                  </a14:m>
                  <a:endParaRPr lang="it-IT" sz="2400" b="1" dirty="0">
                    <a:solidFill>
                      <a:srgbClr val="08904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27CF0F9A-D348-1B41-8EA4-BBEDAAAB94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5083702"/>
                  <a:ext cx="3816424" cy="1311641"/>
                </a:xfrm>
                <a:prstGeom prst="rect">
                  <a:avLst/>
                </a:prstGeom>
                <a:blipFill>
                  <a:blip r:embed="rId3"/>
                  <a:stretch>
                    <a:fillRect l="-658" t="-1869" r="-658" b="-935"/>
                  </a:stretch>
                </a:blipFill>
                <a:ln w="19050">
                  <a:solidFill>
                    <a:srgbClr val="089045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2B5F627A-A414-1F4D-A5E8-40950A9B6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148" y="1942014"/>
              <a:ext cx="7088191" cy="3091199"/>
            </a:xfrm>
            <a:prstGeom prst="rect">
              <a:avLst/>
            </a:prstGeom>
          </p:spPr>
        </p:pic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3791A84D-B15A-9042-8AB0-54E4F223D0D1}"/>
                </a:ext>
              </a:extLst>
            </p:cNvPr>
            <p:cNvSpPr txBox="1"/>
            <p:nvPr/>
          </p:nvSpPr>
          <p:spPr>
            <a:xfrm>
              <a:off x="6650955" y="2955305"/>
              <a:ext cx="2150205" cy="707886"/>
            </a:xfrm>
            <a:prstGeom prst="rect">
              <a:avLst/>
            </a:prstGeom>
            <a:solidFill>
              <a:srgbClr val="FFFEE8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solidFill>
                    <a:srgbClr val="4F615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Funzione logistica </a:t>
              </a:r>
              <a:r>
                <a:rPr lang="it-IT" sz="2000" b="1" i="1" dirty="0">
                  <a:solidFill>
                    <a:srgbClr val="4F615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g</a:t>
              </a:r>
              <a:r>
                <a:rPr lang="it-IT" sz="2000" b="1" dirty="0">
                  <a:solidFill>
                    <a:srgbClr val="4F615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(</a:t>
              </a:r>
              <a:r>
                <a:rPr lang="it-IT" sz="2000" b="1" i="1" dirty="0">
                  <a:solidFill>
                    <a:srgbClr val="4F615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x</a:t>
              </a:r>
              <a:r>
                <a:rPr lang="it-IT" sz="2000" b="1" dirty="0">
                  <a:solidFill>
                    <a:srgbClr val="4F615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)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E9771747-7067-044E-AF70-59D270293FC7}"/>
                </a:ext>
              </a:extLst>
            </p:cNvPr>
            <p:cNvSpPr txBox="1"/>
            <p:nvPr/>
          </p:nvSpPr>
          <p:spPr>
            <a:xfrm>
              <a:off x="1890179" y="1509594"/>
              <a:ext cx="2563924" cy="707886"/>
            </a:xfrm>
            <a:prstGeom prst="rect">
              <a:avLst/>
            </a:prstGeom>
            <a:solidFill>
              <a:srgbClr val="FFFEE8"/>
            </a:solidFill>
            <a:ln w="19050">
              <a:solidFill>
                <a:srgbClr val="089045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solidFill>
                    <a:srgbClr val="089045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Funzione esponenziale </a:t>
              </a:r>
            </a:p>
            <a:p>
              <a:pPr algn="ctr"/>
              <a:r>
                <a:rPr lang="it-IT" sz="2000" b="1" i="1" dirty="0" err="1">
                  <a:solidFill>
                    <a:srgbClr val="089045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f</a:t>
              </a:r>
              <a:r>
                <a:rPr lang="it-IT" sz="2000" b="1" dirty="0">
                  <a:solidFill>
                    <a:srgbClr val="089045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(</a:t>
              </a:r>
              <a:r>
                <a:rPr lang="it-IT" sz="2000" b="1" i="1" dirty="0">
                  <a:solidFill>
                    <a:srgbClr val="089045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x</a:t>
              </a:r>
              <a:r>
                <a:rPr lang="it-IT" sz="2000" b="1" dirty="0">
                  <a:solidFill>
                    <a:srgbClr val="089045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)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B19B22C4-4B04-2D4E-B9CF-D1D2449EAB3D}"/>
                </a:ext>
              </a:extLst>
            </p:cNvPr>
            <p:cNvSpPr txBox="1"/>
            <p:nvPr/>
          </p:nvSpPr>
          <p:spPr>
            <a:xfrm>
              <a:off x="6233450" y="1663482"/>
              <a:ext cx="2447406" cy="400110"/>
            </a:xfrm>
            <a:prstGeom prst="rect">
              <a:avLst/>
            </a:prstGeom>
            <a:solidFill>
              <a:srgbClr val="FFFEE8"/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solidFill>
                    <a:srgbClr val="4F6151"/>
                  </a:solidFill>
                  <a:latin typeface="Arial Narrow" panose="020B0604020202020204" pitchFamily="34" charset="0"/>
                  <a:cs typeface="Arial Narrow" panose="020B0604020202020204" pitchFamily="34" charset="0"/>
                </a:rPr>
                <a:t>Asintoto orizzontale</a:t>
              </a:r>
            </a:p>
          </p:txBody>
        </p:sp>
        <p:cxnSp>
          <p:nvCxnSpPr>
            <p:cNvPr id="5" name="Connettore 2 4">
              <a:extLst>
                <a:ext uri="{FF2B5EF4-FFF2-40B4-BE49-F238E27FC236}">
                  <a16:creationId xmlns:a16="http://schemas.microsoft.com/office/drawing/2014/main" id="{970AF46D-509B-6140-B32C-AA1E9E1A8A98}"/>
                </a:ext>
              </a:extLst>
            </p:cNvPr>
            <p:cNvCxnSpPr/>
            <p:nvPr/>
          </p:nvCxnSpPr>
          <p:spPr>
            <a:xfrm flipH="1">
              <a:off x="5220072" y="2034918"/>
              <a:ext cx="1013378" cy="85528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4813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2">
            <a:extLst>
              <a:ext uri="{FF2B5EF4-FFF2-40B4-BE49-F238E27FC236}">
                <a16:creationId xmlns:a16="http://schemas.microsoft.com/office/drawing/2014/main" id="{9C37F483-5218-7944-9A69-82A6F99D1E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8C932D-4114-D640-B37B-0596460E94B2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7410" name="Footer Placeholder 3">
            <a:extLst>
              <a:ext uri="{FF2B5EF4-FFF2-40B4-BE49-F238E27FC236}">
                <a16:creationId xmlns:a16="http://schemas.microsoft.com/office/drawing/2014/main" id="{8DF5BA0A-429A-9540-8010-7DCF48CF6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0" y="6492875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2023</a:t>
            </a:r>
          </a:p>
        </p:txBody>
      </p:sp>
      <p:sp>
        <p:nvSpPr>
          <p:cNvPr id="17411" name="TextBox 5">
            <a:extLst>
              <a:ext uri="{FF2B5EF4-FFF2-40B4-BE49-F238E27FC236}">
                <a16:creationId xmlns:a16="http://schemas.microsoft.com/office/drawing/2014/main" id="{BAD4D7F6-363F-9640-90AF-6CA33B5BE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7253" y="238727"/>
            <a:ext cx="571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Un nuovo modello di crescita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57FFCC3-2F29-BF4A-B54E-1C1050ADBC19}"/>
                  </a:ext>
                </a:extLst>
              </p:cNvPr>
              <p:cNvSpPr txBox="1"/>
              <p:nvPr/>
            </p:nvSpPr>
            <p:spPr>
              <a:xfrm>
                <a:off x="1043608" y="5533172"/>
                <a:ext cx="2530152" cy="942309"/>
              </a:xfrm>
              <a:prstGeom prst="rect">
                <a:avLst/>
              </a:prstGeom>
              <a:solidFill>
                <a:srgbClr val="FFFEE8"/>
              </a:solidFill>
              <a:ln w="19050">
                <a:solidFill>
                  <a:srgbClr val="089045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Crescita illimitata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it-IT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→+∞</m:t>
                              </m:r>
                            </m:lim>
                          </m:limLow>
                        </m:fName>
                        <m:e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2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=+</m:t>
                          </m:r>
                          <m:r>
                            <a:rPr lang="it-I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e>
                      </m:func>
                    </m:oMath>
                  </m:oMathPara>
                </a14:m>
                <a:endParaRPr lang="it-IT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657FFCC3-2F29-BF4A-B54E-1C1050ADB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533172"/>
                <a:ext cx="2530152" cy="942309"/>
              </a:xfrm>
              <a:prstGeom prst="rect">
                <a:avLst/>
              </a:prstGeom>
              <a:blipFill>
                <a:blip r:embed="rId2"/>
                <a:stretch>
                  <a:fillRect l="-2970" t="-2597" r="-2970" b="-1299"/>
                </a:stretch>
              </a:blipFill>
              <a:ln w="19050">
                <a:solidFill>
                  <a:srgbClr val="089045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7A4E8D1-B2B7-114B-95FF-4C4085266658}"/>
              </a:ext>
            </a:extLst>
          </p:cNvPr>
          <p:cNvSpPr txBox="1"/>
          <p:nvPr/>
        </p:nvSpPr>
        <p:spPr>
          <a:xfrm>
            <a:off x="4462438" y="5404161"/>
            <a:ext cx="4086366" cy="1200329"/>
          </a:xfrm>
          <a:prstGeom prst="rect">
            <a:avLst/>
          </a:prstGeom>
          <a:solidFill>
            <a:srgbClr val="FFFEE8"/>
          </a:solidFill>
          <a:ln w="19050">
            <a:solidFill>
              <a:srgbClr val="08904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la crescita ‘è frenata’ dalla retta </a:t>
            </a:r>
            <a:r>
              <a:rPr lang="it-IT" sz="2400" b="1" dirty="0" err="1">
                <a:solidFill>
                  <a:srgbClr val="0048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it-I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tende a diventare una crescita lineare</a:t>
            </a:r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852CA66C-DBAD-1841-B8B8-B29938B49A7B}"/>
              </a:ext>
            </a:extLst>
          </p:cNvPr>
          <p:cNvGrpSpPr/>
          <p:nvPr/>
        </p:nvGrpSpPr>
        <p:grpSpPr>
          <a:xfrm>
            <a:off x="1763688" y="1103406"/>
            <a:ext cx="5397500" cy="4157570"/>
            <a:chOff x="1763688" y="1103406"/>
            <a:chExt cx="5397500" cy="4157570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6B90A3C7-F2C7-FE4A-891E-CA4F3A3CFC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91"/>
            <a:stretch/>
          </p:blipFill>
          <p:spPr>
            <a:xfrm>
              <a:off x="1763688" y="1103406"/>
              <a:ext cx="5397500" cy="4157570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29BABCF7-5AFF-F641-A2E5-26D0B583D88F}"/>
                </a:ext>
              </a:extLst>
            </p:cNvPr>
            <p:cNvSpPr txBox="1"/>
            <p:nvPr/>
          </p:nvSpPr>
          <p:spPr>
            <a:xfrm>
              <a:off x="5785541" y="2564904"/>
              <a:ext cx="1224859" cy="646331"/>
            </a:xfrm>
            <a:prstGeom prst="rect">
              <a:avLst/>
            </a:prstGeom>
            <a:solidFill>
              <a:srgbClr val="FFFBEF"/>
            </a:solidFill>
            <a:ln>
              <a:solidFill>
                <a:srgbClr val="0048BA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0048BA"/>
                  </a:solidFill>
                </a:rPr>
                <a:t>Asintoto obliquo</a:t>
              </a:r>
            </a:p>
          </p:txBody>
        </p:sp>
      </p:grp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46F89B80-5327-F54C-8267-0BE898AAD446}"/>
              </a:ext>
            </a:extLst>
          </p:cNvPr>
          <p:cNvCxnSpPr/>
          <p:nvPr/>
        </p:nvCxnSpPr>
        <p:spPr>
          <a:xfrm flipH="1" flipV="1">
            <a:off x="5148064" y="2564904"/>
            <a:ext cx="648072" cy="360040"/>
          </a:xfrm>
          <a:prstGeom prst="straightConnector1">
            <a:avLst/>
          </a:prstGeom>
          <a:ln w="19050">
            <a:solidFill>
              <a:srgbClr val="0048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2">
            <a:extLst>
              <a:ext uri="{FF2B5EF4-FFF2-40B4-BE49-F238E27FC236}">
                <a16:creationId xmlns:a16="http://schemas.microsoft.com/office/drawing/2014/main" id="{71DD0A9B-4607-1C40-A3F5-A15E53DD2B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7CE44B-C41D-C14C-BDBE-003C691F3751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9458" name="Footer Placeholder 3">
            <a:extLst>
              <a:ext uri="{FF2B5EF4-FFF2-40B4-BE49-F238E27FC236}">
                <a16:creationId xmlns:a16="http://schemas.microsoft.com/office/drawing/2014/main" id="{780E526F-B3FC-944F-887B-741A57CB8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2023</a:t>
            </a:r>
          </a:p>
        </p:txBody>
      </p:sp>
      <p:sp>
        <p:nvSpPr>
          <p:cNvPr id="19459" name="TextBox 4">
            <a:extLst>
              <a:ext uri="{FF2B5EF4-FFF2-40B4-BE49-F238E27FC236}">
                <a16:creationId xmlns:a16="http://schemas.microsoft.com/office/drawing/2014/main" id="{08884F1C-21AA-7740-A873-6D624D35F1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2132856"/>
            <a:ext cx="533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rgbClr val="FF0000"/>
                </a:solidFill>
              </a:rPr>
              <a:t>Asintoti obliqui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2">
            <a:extLst>
              <a:ext uri="{FF2B5EF4-FFF2-40B4-BE49-F238E27FC236}">
                <a16:creationId xmlns:a16="http://schemas.microsoft.com/office/drawing/2014/main" id="{8A49AAEC-25C2-AC46-A39D-12BFF719B1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47464A-6FE7-1642-A52E-3E1C10EBE740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0482" name="Footer Placeholder 3">
            <a:extLst>
              <a:ext uri="{FF2B5EF4-FFF2-40B4-BE49-F238E27FC236}">
                <a16:creationId xmlns:a16="http://schemas.microsoft.com/office/drawing/2014/main" id="{DD9EC01C-8D5B-1C41-B4A7-1D87A3E1D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2023</a:t>
            </a:r>
          </a:p>
        </p:txBody>
      </p:sp>
      <p:sp>
        <p:nvSpPr>
          <p:cNvPr id="20483" name="TextBox 5">
            <a:extLst>
              <a:ext uri="{FF2B5EF4-FFF2-40B4-BE49-F238E27FC236}">
                <a16:creationId xmlns:a16="http://schemas.microsoft.com/office/drawing/2014/main" id="{D8DF9FDB-34C3-5B49-8D44-0DDA33799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903" y="196126"/>
            <a:ext cx="8219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rgbClr val="FF0000"/>
                </a:solidFill>
              </a:rPr>
              <a:t>Un esempio per cominciare lo studio</a:t>
            </a:r>
          </a:p>
        </p:txBody>
      </p:sp>
      <p:sp>
        <p:nvSpPr>
          <p:cNvPr id="20484" name="CasellaDiTesto 1">
            <a:extLst>
              <a:ext uri="{FF2B5EF4-FFF2-40B4-BE49-F238E27FC236}">
                <a16:creationId xmlns:a16="http://schemas.microsoft.com/office/drawing/2014/main" id="{1DD1146A-0503-8444-8FFE-D5852E64A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209800"/>
            <a:ext cx="72009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Il suo insieme di definizione coincide con l’insieme </a:t>
            </a:r>
            <a:r>
              <a:rPr lang="it-IT" altLang="it-IT" sz="2400" b="1" dirty="0" err="1"/>
              <a:t>R</a:t>
            </a:r>
            <a:r>
              <a:rPr lang="it-IT" altLang="it-IT" sz="2400" b="1" dirty="0"/>
              <a:t> dei numeri reali escluso il numero 0, che rende nullo il denominatore </a:t>
            </a:r>
            <a:r>
              <a:rPr lang="it-IT" altLang="it-IT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it-IT" altLang="it-IT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altLang="it-IT" sz="2400" b="1" dirty="0">
                <a:cs typeface="Times New Roman" panose="02020603050405020304" pitchFamily="18" charset="0"/>
              </a:rPr>
              <a:t> della frazione.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>
                <a:cs typeface="Times New Roman" panose="02020603050405020304" pitchFamily="18" charset="0"/>
              </a:rPr>
              <a:t>La funzione ha dunque un dominio illimitato, perciò è possibile calcolare i</a:t>
            </a:r>
            <a:r>
              <a:rPr lang="it-IT" altLang="it-IT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l</a:t>
            </a:r>
            <a:r>
              <a:rPr lang="it-IT" altLang="it-IT" sz="2400" b="1" dirty="0">
                <a:cs typeface="Times New Roman" panose="02020603050405020304" pitchFamily="18" charset="0"/>
              </a:rPr>
              <a:t> seguent</a:t>
            </a:r>
            <a:r>
              <a:rPr lang="it-IT" altLang="it-IT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e</a:t>
            </a:r>
            <a:r>
              <a:rPr lang="it-IT" altLang="it-IT" sz="2400" b="1" dirty="0">
                <a:cs typeface="Times New Roman" panose="02020603050405020304" pitchFamily="18" charset="0"/>
              </a:rPr>
              <a:t> limit</a:t>
            </a:r>
            <a:r>
              <a:rPr lang="it-IT" altLang="it-IT" sz="2400" b="1" dirty="0">
                <a:solidFill>
                  <a:srgbClr val="000000"/>
                </a:solidFill>
                <a:cs typeface="Times New Roman" panose="02020603050405020304" pitchFamily="18" charset="0"/>
              </a:rPr>
              <a:t>e</a:t>
            </a:r>
            <a:r>
              <a:rPr lang="it-IT" altLang="it-IT" sz="2400" b="1" dirty="0"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0485" name="Object 2">
            <a:extLst>
              <a:ext uri="{FF2B5EF4-FFF2-40B4-BE49-F238E27FC236}">
                <a16:creationId xmlns:a16="http://schemas.microsoft.com/office/drawing/2014/main" id="{6594F823-D052-1749-A5B7-B85881035D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4191000"/>
          <a:ext cx="2565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9" name="Equation" r:id="rId3" imgW="8382000" imgH="2540000" progId="Equation.3">
                  <p:embed/>
                </p:oleObj>
              </mc:Choice>
              <mc:Fallback>
                <p:oleObj name="Equation" r:id="rId3" imgW="8382000" imgH="2540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191000"/>
                        <a:ext cx="2565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CasellaDiTesto 4">
            <a:extLst>
              <a:ext uri="{FF2B5EF4-FFF2-40B4-BE49-F238E27FC236}">
                <a16:creationId xmlns:a16="http://schemas.microsoft.com/office/drawing/2014/main" id="{7D109923-9631-3449-8D3C-BFEDE8C7C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181600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/>
              <a:t>Concludo che la funzione non ha asintoto orizzontale.</a:t>
            </a:r>
          </a:p>
        </p:txBody>
      </p:sp>
      <p:sp>
        <p:nvSpPr>
          <p:cNvPr id="20487" name="Rectangle 9">
            <a:extLst>
              <a:ext uri="{FF2B5EF4-FFF2-40B4-BE49-F238E27FC236}">
                <a16:creationId xmlns:a16="http://schemas.microsoft.com/office/drawing/2014/main" id="{4CF6D787-D9DF-F44F-B80B-510EAF9F2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066800"/>
            <a:ext cx="27185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/>
              <a:t>Analizzo la funzione</a:t>
            </a:r>
            <a:endParaRPr lang="it-IT" altLang="it-IT" sz="2400" dirty="0">
              <a:latin typeface="Arial" panose="020B0604020202020204" pitchFamily="34" charset="0"/>
            </a:endParaRPr>
          </a:p>
        </p:txBody>
      </p:sp>
      <p:graphicFrame>
        <p:nvGraphicFramePr>
          <p:cNvPr id="20488" name="Object 3">
            <a:extLst>
              <a:ext uri="{FF2B5EF4-FFF2-40B4-BE49-F238E27FC236}">
                <a16:creationId xmlns:a16="http://schemas.microsoft.com/office/drawing/2014/main" id="{6FA1BF8C-146D-4B49-A5CB-8B7E57A61B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66988" y="1554163"/>
          <a:ext cx="1849437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0" name="Microsoft Equation" r:id="rId5" imgW="9067800" imgH="3505200" progId="Equation.DSMT4">
                  <p:embed/>
                </p:oleObj>
              </mc:Choice>
              <mc:Fallback>
                <p:oleObj name="Microsoft Equation" r:id="rId5" imgW="9067800" imgH="3505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1554163"/>
                        <a:ext cx="1849437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2">
            <a:extLst>
              <a:ext uri="{FF2B5EF4-FFF2-40B4-BE49-F238E27FC236}">
                <a16:creationId xmlns:a16="http://schemas.microsoft.com/office/drawing/2014/main" id="{2CFD9FAD-71DA-9540-9366-4215A1C7ED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2A5EF1-FA2B-6A4E-9961-15CC242C29FF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1506" name="Footer Placeholder 3">
            <a:extLst>
              <a:ext uri="{FF2B5EF4-FFF2-40B4-BE49-F238E27FC236}">
                <a16:creationId xmlns:a16="http://schemas.microsoft.com/office/drawing/2014/main" id="{ED8D588F-088C-1641-BFE5-56A9BD3EA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2023</a:t>
            </a:r>
          </a:p>
        </p:txBody>
      </p:sp>
      <p:sp>
        <p:nvSpPr>
          <p:cNvPr id="21507" name="TextBox 5">
            <a:extLst>
              <a:ext uri="{FF2B5EF4-FFF2-40B4-BE49-F238E27FC236}">
                <a16:creationId xmlns:a16="http://schemas.microsoft.com/office/drawing/2014/main" id="{67CE650A-1967-DC44-85AF-8373616F8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487739"/>
            <a:ext cx="3294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Osservo il limite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1E436D5F-AE06-B948-BDCD-E782338C98C6}"/>
              </a:ext>
            </a:extLst>
          </p:cNvPr>
          <p:cNvGrpSpPr/>
          <p:nvPr/>
        </p:nvGrpSpPr>
        <p:grpSpPr>
          <a:xfrm>
            <a:off x="685800" y="1198145"/>
            <a:ext cx="8054280" cy="4198585"/>
            <a:chOff x="685800" y="1198145"/>
            <a:chExt cx="8054280" cy="4198585"/>
          </a:xfrm>
        </p:grpSpPr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9F95BF42-5F8C-7644-85D4-A3DB12FF02EF}"/>
                </a:ext>
              </a:extLst>
            </p:cNvPr>
            <p:cNvGrpSpPr/>
            <p:nvPr/>
          </p:nvGrpSpPr>
          <p:grpSpPr>
            <a:xfrm>
              <a:off x="1981200" y="1198145"/>
              <a:ext cx="3294063" cy="1676400"/>
              <a:chOff x="1066800" y="685800"/>
              <a:chExt cx="3294063" cy="1676400"/>
            </a:xfrm>
          </p:grpSpPr>
          <p:graphicFrame>
            <p:nvGraphicFramePr>
              <p:cNvPr id="21508" name="Object 2">
                <a:extLst>
                  <a:ext uri="{FF2B5EF4-FFF2-40B4-BE49-F238E27FC236}">
                    <a16:creationId xmlns:a16="http://schemas.microsoft.com/office/drawing/2014/main" id="{D6E5791D-AC40-474C-A5B8-BD2CC04510B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2545592"/>
                  </p:ext>
                </p:extLst>
              </p:nvPr>
            </p:nvGraphicFramePr>
            <p:xfrm>
              <a:off x="1066800" y="1295400"/>
              <a:ext cx="3294063" cy="9906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94" name="Equation" r:id="rId3" imgW="8382000" imgH="2540000" progId="Equation.3">
                      <p:embed/>
                    </p:oleObj>
                  </mc:Choice>
                  <mc:Fallback>
                    <p:oleObj name="Equation" r:id="rId3" imgW="8382000" imgH="2540000" progId="Equation.3">
                      <p:embed/>
                      <p:pic>
                        <p:nvPicPr>
                          <p:cNvPr id="0" name="Object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66800" y="1295400"/>
                            <a:ext cx="3294063" cy="9906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4D4E525-51CA-8F49-A2BA-8D5A75783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8000" y="1219200"/>
                <a:ext cx="533400" cy="1143000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defRPr/>
                </a:pPr>
                <a:endParaRPr lang="it-IT" altLang="it-IT" sz="1800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36F26DB9-C755-8D4B-AF1A-55EC551D23C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3505200" y="990600"/>
                <a:ext cx="457200" cy="30480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arrow" w="med" len="med"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511" name="TextBox 10">
                <a:extLst>
                  <a:ext uri="{FF2B5EF4-FFF2-40B4-BE49-F238E27FC236}">
                    <a16:creationId xmlns:a16="http://schemas.microsoft.com/office/drawing/2014/main" id="{4FE98E8C-6947-2941-907B-509A0BD48E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62400" y="685800"/>
                <a:ext cx="22860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t-IT" altLang="it-IT" sz="2800" b="1">
                    <a:solidFill>
                      <a:srgbClr val="FF0000"/>
                    </a:solidFill>
                  </a:rPr>
                  <a:t>0</a:t>
                </a:r>
              </a:p>
            </p:txBody>
          </p:sp>
        </p:grpSp>
        <p:sp>
          <p:nvSpPr>
            <p:cNvPr id="21512" name="CasellaDiTesto 1">
              <a:extLst>
                <a:ext uri="{FF2B5EF4-FFF2-40B4-BE49-F238E27FC236}">
                  <a16:creationId xmlns:a16="http://schemas.microsoft.com/office/drawing/2014/main" id="{B8A94D20-90D3-D34D-A592-C913064BA1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" y="3052812"/>
              <a:ext cx="7772400" cy="138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/>
                <a:t>Un’intuizione: al crescere della x in valore assoluto, il grafico della funzione si avvicina sempre più alla retta di equazione y = 2x + 3.</a:t>
              </a:r>
            </a:p>
          </p:txBody>
        </p:sp>
        <p:sp>
          <p:nvSpPr>
            <p:cNvPr id="21513" name="CasellaDiTesto 2">
              <a:extLst>
                <a:ext uri="{FF2B5EF4-FFF2-40B4-BE49-F238E27FC236}">
                  <a16:creationId xmlns:a16="http://schemas.microsoft.com/office/drawing/2014/main" id="{A6AD20B9-BC1F-8A4A-A3C4-F6A1E0124C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" y="4442623"/>
              <a:ext cx="805428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/>
                <a:t>Cerco conferma a questa intuizione con un software, che disegna il grafico della retta e della curva.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">
            <a:extLst>
              <a:ext uri="{FF2B5EF4-FFF2-40B4-BE49-F238E27FC236}">
                <a16:creationId xmlns:a16="http://schemas.microsoft.com/office/drawing/2014/main" id="{AB6861D4-BB55-DF4F-A6EB-C936C6314B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5A89F3-6D3D-2144-A97D-800B6266D567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2531" name="Footer Placeholder 3">
            <a:extLst>
              <a:ext uri="{FF2B5EF4-FFF2-40B4-BE49-F238E27FC236}">
                <a16:creationId xmlns:a16="http://schemas.microsoft.com/office/drawing/2014/main" id="{959AA162-AE70-0E4F-B14E-98291BD27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2023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D1F314A3-FB87-F041-B5FA-607FE4AAEA94}"/>
              </a:ext>
            </a:extLst>
          </p:cNvPr>
          <p:cNvGrpSpPr/>
          <p:nvPr/>
        </p:nvGrpSpPr>
        <p:grpSpPr>
          <a:xfrm>
            <a:off x="1118533" y="1227138"/>
            <a:ext cx="6906933" cy="4038600"/>
            <a:chOff x="1170267" y="914400"/>
            <a:chExt cx="6906933" cy="4038600"/>
          </a:xfrm>
        </p:grpSpPr>
        <p:pic>
          <p:nvPicPr>
            <p:cNvPr id="22529" name="Picture 2">
              <a:extLst>
                <a:ext uri="{FF2B5EF4-FFF2-40B4-BE49-F238E27FC236}">
                  <a16:creationId xmlns:a16="http://schemas.microsoft.com/office/drawing/2014/main" id="{8485002C-2E89-9048-AF1C-F9B1EBCAA7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987"/>
            <a:stretch>
              <a:fillRect/>
            </a:stretch>
          </p:blipFill>
          <p:spPr bwMode="auto">
            <a:xfrm>
              <a:off x="1170267" y="914400"/>
              <a:ext cx="6878638" cy="4038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32" name="TextBox 4">
              <a:extLst>
                <a:ext uri="{FF2B5EF4-FFF2-40B4-BE49-F238E27FC236}">
                  <a16:creationId xmlns:a16="http://schemas.microsoft.com/office/drawing/2014/main" id="{1F0F3D68-A230-4141-862B-ABFF43DFB0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8800" y="3352800"/>
              <a:ext cx="2438400" cy="461963"/>
            </a:xfrm>
            <a:prstGeom prst="rect">
              <a:avLst/>
            </a:prstGeom>
            <a:solidFill>
              <a:srgbClr val="FFFBDA"/>
            </a:solidFill>
            <a:ln w="222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/>
                <a:t>Asintoto obliquo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F20DC3F-6A43-464F-B09A-8D22E352376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>
              <a:off x="5029200" y="3124200"/>
              <a:ext cx="609600" cy="304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2534" name="TextBox 8">
            <a:extLst>
              <a:ext uri="{FF2B5EF4-FFF2-40B4-BE49-F238E27FC236}">
                <a16:creationId xmlns:a16="http://schemas.microsoft.com/office/drawing/2014/main" id="{F860C9CE-51BE-8A4E-8C7E-F9E320DF0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334000"/>
            <a:ext cx="7543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Asintoto obliquo: asintoto con equazione del tipo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                                     y = mx +q</a:t>
            </a:r>
          </a:p>
        </p:txBody>
      </p:sp>
      <p:sp>
        <p:nvSpPr>
          <p:cNvPr id="22535" name="TextBox 7">
            <a:extLst>
              <a:ext uri="{FF2B5EF4-FFF2-40B4-BE49-F238E27FC236}">
                <a16:creationId xmlns:a16="http://schemas.microsoft.com/office/drawing/2014/main" id="{ECC3F89A-34A4-8C41-B04F-99275F3E5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466725"/>
            <a:ext cx="350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Asintoto obliquo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2">
            <a:extLst>
              <a:ext uri="{FF2B5EF4-FFF2-40B4-BE49-F238E27FC236}">
                <a16:creationId xmlns:a16="http://schemas.microsoft.com/office/drawing/2014/main" id="{4D406135-0744-524A-8545-CF941D9601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E9E2FB-CA24-9046-A2A0-B5571F6C3649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3554" name="Footer Placeholder 3">
            <a:extLst>
              <a:ext uri="{FF2B5EF4-FFF2-40B4-BE49-F238E27FC236}">
                <a16:creationId xmlns:a16="http://schemas.microsoft.com/office/drawing/2014/main" id="{D7D7ADBC-5232-D34D-A387-3C3A25408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2023</a:t>
            </a:r>
          </a:p>
        </p:txBody>
      </p:sp>
      <p:sp>
        <p:nvSpPr>
          <p:cNvPr id="23555" name="TextBox 4">
            <a:extLst>
              <a:ext uri="{FF2B5EF4-FFF2-40B4-BE49-F238E27FC236}">
                <a16:creationId xmlns:a16="http://schemas.microsoft.com/office/drawing/2014/main" id="{A50B4FC2-8217-2348-A3E6-458E829A8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239951"/>
            <a:ext cx="748883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Osservo una caratteristica della figura</a:t>
            </a:r>
          </a:p>
        </p:txBody>
      </p:sp>
      <p:sp>
        <p:nvSpPr>
          <p:cNvPr id="23556" name="TextBox 5">
            <a:extLst>
              <a:ext uri="{FF2B5EF4-FFF2-40B4-BE49-F238E27FC236}">
                <a16:creationId xmlns:a16="http://schemas.microsoft.com/office/drawing/2014/main" id="{B2EC8E1A-BA0B-2848-84AF-FD2E1C74D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572000"/>
            <a:ext cx="746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/>
              <a:t>Invece di dire ‘la curva si avvicina alla retta’, dico che ‘la distanza AB tende a 0 al crescere di x in valore assoluto’.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/>
              <a:t>In simboli scrivo </a:t>
            </a:r>
          </a:p>
        </p:txBody>
      </p:sp>
      <p:pic>
        <p:nvPicPr>
          <p:cNvPr id="23557" name="Picture 7" descr="Schermata 2016-05-13 alle 20.37.16.png">
            <a:extLst>
              <a:ext uri="{FF2B5EF4-FFF2-40B4-BE49-F238E27FC236}">
                <a16:creationId xmlns:a16="http://schemas.microsoft.com/office/drawing/2014/main" id="{A97DC826-53F1-0B4B-9B56-D49E0447EE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413385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8" name="Object 2">
            <a:extLst>
              <a:ext uri="{FF2B5EF4-FFF2-40B4-BE49-F238E27FC236}">
                <a16:creationId xmlns:a16="http://schemas.microsoft.com/office/drawing/2014/main" id="{5313B462-BE34-F140-9A58-74E7D9102F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5638800"/>
          <a:ext cx="17684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38" name="Equation" r:id="rId4" imgW="8839200" imgH="3048000" progId="Equation.3">
                  <p:embed/>
                </p:oleObj>
              </mc:Choice>
              <mc:Fallback>
                <p:oleObj name="Equation" r:id="rId4" imgW="8839200" imgH="304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638800"/>
                        <a:ext cx="17684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2">
            <a:extLst>
              <a:ext uri="{FF2B5EF4-FFF2-40B4-BE49-F238E27FC236}">
                <a16:creationId xmlns:a16="http://schemas.microsoft.com/office/drawing/2014/main" id="{474A7ADA-8E48-5A4A-B7FC-A282E3EEA2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8407D7-A428-B946-8B35-5E6769EE96F1}" type="slidenum">
              <a:rPr lang="it-IT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4578" name="Footer Placeholder 3">
            <a:extLst>
              <a:ext uri="{FF2B5EF4-FFF2-40B4-BE49-F238E27FC236}">
                <a16:creationId xmlns:a16="http://schemas.microsoft.com/office/drawing/2014/main" id="{D136C6AB-FFE5-A747-B238-77029525C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898989"/>
                </a:solidFill>
              </a:rPr>
              <a:t>Stefano Volpe e Daniela Valenti, 2023</a:t>
            </a:r>
          </a:p>
        </p:txBody>
      </p:sp>
      <p:sp>
        <p:nvSpPr>
          <p:cNvPr id="24579" name="TextBox 4">
            <a:extLst>
              <a:ext uri="{FF2B5EF4-FFF2-40B4-BE49-F238E27FC236}">
                <a16:creationId xmlns:a16="http://schemas.microsoft.com/office/drawing/2014/main" id="{FA15BCF6-38AB-AA48-A459-CCFE6D351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81000"/>
            <a:ext cx="6400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</a:rPr>
              <a:t>Riconoscere un asintoto obliquo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b="1" dirty="0">
              <a:solidFill>
                <a:srgbClr val="0000FF"/>
              </a:solidFill>
            </a:endParaRPr>
          </a:p>
        </p:txBody>
      </p:sp>
      <p:sp>
        <p:nvSpPr>
          <p:cNvPr id="24580" name="TextBox 6">
            <a:extLst>
              <a:ext uri="{FF2B5EF4-FFF2-40B4-BE49-F238E27FC236}">
                <a16:creationId xmlns:a16="http://schemas.microsoft.com/office/drawing/2014/main" id="{3A189D02-CB91-AD46-A707-E0735E753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90600"/>
            <a:ext cx="8763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rgbClr val="000000"/>
                </a:solidFill>
              </a:rPr>
              <a:t>Una retta è asintoto obliquo per una curva se, presi due punti di uguale ascissa, A sulla curva e B sulla retta, trovo: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00FF"/>
                </a:solidFill>
              </a:rPr>
              <a:t> </a:t>
            </a:r>
          </a:p>
        </p:txBody>
      </p:sp>
      <p:graphicFrame>
        <p:nvGraphicFramePr>
          <p:cNvPr id="24581" name="Object 2">
            <a:extLst>
              <a:ext uri="{FF2B5EF4-FFF2-40B4-BE49-F238E27FC236}">
                <a16:creationId xmlns:a16="http://schemas.microsoft.com/office/drawing/2014/main" id="{597E31A2-F118-FB4D-8233-E6D0856825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0" y="1905000"/>
          <a:ext cx="16002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2" name="Equation" r:id="rId3" imgW="8839200" imgH="3048000" progId="Equation.3">
                  <p:embed/>
                </p:oleObj>
              </mc:Choice>
              <mc:Fallback>
                <p:oleObj name="Equation" r:id="rId3" imgW="8839200" imgH="304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905000"/>
                        <a:ext cx="16002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2" name="Picture 10" descr="Schermata 2016-05-26 alle 11.55.09.png">
            <a:extLst>
              <a:ext uri="{FF2B5EF4-FFF2-40B4-BE49-F238E27FC236}">
                <a16:creationId xmlns:a16="http://schemas.microsoft.com/office/drawing/2014/main" id="{73AB078C-3994-6045-A7D4-7C6973086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5029200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595</Words>
  <Application>Microsoft Macintosh PowerPoint</Application>
  <PresentationFormat>Presentazione su schermo (4:3)</PresentationFormat>
  <Paragraphs>88</Paragraphs>
  <Slides>16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6" baseType="lpstr">
      <vt:lpstr>ＭＳ Ｐゴシック</vt:lpstr>
      <vt:lpstr>Arial</vt:lpstr>
      <vt:lpstr>Arial Narrow</vt:lpstr>
      <vt:lpstr>Calibri</vt:lpstr>
      <vt:lpstr>Cambria Math</vt:lpstr>
      <vt:lpstr>Symbol</vt:lpstr>
      <vt:lpstr>Times New Roman</vt:lpstr>
      <vt:lpstr>Tema di Office</vt:lpstr>
      <vt:lpstr>Equation</vt:lpstr>
      <vt:lpstr>Microsoft Equation</vt:lpstr>
      <vt:lpstr>Asintoti</vt:lpstr>
      <vt:lpstr>Grafici di funzioni per studiare la crescita di popolazioni, di contagi in un’epidemia, …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Determinare l’equazione dell’asintoto obliquo</vt:lpstr>
      <vt:lpstr>Presentazione standard di PowerPoint</vt:lpstr>
      <vt:lpstr>Presentazione standard di PowerPoint</vt:lpstr>
      <vt:lpstr>Presentazione standard di PowerPoint</vt:lpstr>
      <vt:lpstr>Osservazioni</vt:lpstr>
      <vt:lpstr>Richiamo gli asintoti verticali</vt:lpstr>
      <vt:lpstr>Asintoto verticale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FRF</dc:title>
  <dc:subject/>
  <dc:creator>User</dc:creator>
  <cp:keywords/>
  <dc:description/>
  <cp:lastModifiedBy>Microsoft Office User</cp:lastModifiedBy>
  <cp:revision>256</cp:revision>
  <dcterms:created xsi:type="dcterms:W3CDTF">2016-05-27T08:54:43Z</dcterms:created>
  <dcterms:modified xsi:type="dcterms:W3CDTF">2023-02-16T10:01:30Z</dcterms:modified>
  <cp:category/>
</cp:coreProperties>
</file>