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90" r:id="rId2"/>
    <p:sldId id="422" r:id="rId3"/>
    <p:sldId id="462" r:id="rId4"/>
    <p:sldId id="439" r:id="rId5"/>
    <p:sldId id="440" r:id="rId6"/>
    <p:sldId id="441" r:id="rId7"/>
    <p:sldId id="423" r:id="rId8"/>
    <p:sldId id="431" r:id="rId9"/>
    <p:sldId id="443" r:id="rId10"/>
    <p:sldId id="447" r:id="rId11"/>
    <p:sldId id="452" r:id="rId12"/>
    <p:sldId id="453" r:id="rId13"/>
    <p:sldId id="448" r:id="rId14"/>
    <p:sldId id="449" r:id="rId15"/>
    <p:sldId id="450" r:id="rId16"/>
    <p:sldId id="457" r:id="rId17"/>
    <p:sldId id="463" r:id="rId18"/>
    <p:sldId id="528" r:id="rId19"/>
    <p:sldId id="535" r:id="rId20"/>
    <p:sldId id="534" r:id="rId21"/>
  </p:sldIdLst>
  <p:sldSz cx="9144000" cy="6858000" type="screen4x3"/>
  <p:notesSz cx="6650038" cy="978376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>
          <p15:clr>
            <a:srgbClr val="A4A3A4"/>
          </p15:clr>
        </p15:guide>
        <p15:guide id="2" pos="21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07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3360"/>
        <p:guide pos="21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255BDF-446F-8A4C-BC2B-1E9A53F18F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204DC5-E952-434E-ADC9-153DDBA079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C4BB8E0-8DA1-374D-B563-9F10EF6A28A8}" type="datetime1">
              <a:rPr lang="it-IT" altLang="it-IT"/>
              <a:pPr>
                <a:defRPr/>
              </a:pPr>
              <a:t>22/09/23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85EB8-AE7D-2946-98F4-A2108C937A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FCA44-038D-A544-846B-6BBF42C335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9E63147-F723-1443-8521-D8EBF48BF0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C53F2D-6450-FA4A-9B60-6C708CA254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8DB4EF-55A3-7F48-92D2-DE976ADDCCB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74051C4-9207-054E-9D4F-B6356D9CDD54}" type="datetime1">
              <a:rPr lang="it-IT" altLang="it-IT"/>
              <a:pPr>
                <a:defRPr/>
              </a:pPr>
              <a:t>22/09/23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7836202-5434-7849-B1D5-A8DB373B83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AE1A8BD-0A87-994E-B46B-48329ED86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7F1AA-B8BD-8748-899E-6DF5AA9D50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FF5B6-3D52-5046-A433-8A7912262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1B553A-19C4-0F41-8CB8-4299B6CB7B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8327B6-0296-504D-B632-85D9A2FC7B62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7442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8327B6-0296-504D-B632-85D9A2FC7B62}" type="slidenum">
              <a:rPr lang="it-IT" altLang="it-IT" smtClean="0"/>
              <a:pPr>
                <a:defRPr/>
              </a:pPr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74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E34C54-EB85-584C-95BF-7E1484BADB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ECE75D-9E9A-F242-962B-E079E4B2FD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931DAC-34F2-B24D-90BF-2C0F6F8AB7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96FD6-0C41-F542-95C3-FE0258EED5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2219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786CDC-4698-B54C-81EF-0D899CCCE4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51F75B-701F-9348-A16F-E68575AD4A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36FBE0-CFF8-8F4D-9347-EB5E856938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43ECD-F391-3942-B6F6-3B589A97A3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23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30506A-25EE-4041-8637-FC94FC7546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B68AA2-6931-2B42-A48E-F90E46D4D8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7D4EE6-63AE-C84C-ACB5-4161F944C2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D8F11-4FAF-E14F-A1B5-20E0A17AB5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1007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DCFD5D-F763-4748-9DDE-3589B3834B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E711C9-6D33-7749-83D4-88D79D22B6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7A15AD-FDE1-904A-B621-E89ED9ECE6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71068-0A14-D345-9278-A90F3C65F0E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3003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AE5345B-F6C9-8E43-9E7D-DC2D788A0A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942F0CC-8FB7-FC4C-BBD1-D14B0867F0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9E2A637-57AC-1A4B-A76E-8CF2479749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7FF6D-FFAF-8440-BF52-7C02E14CF00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0932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6CB6D46-9C14-054E-9FA7-F9E5CF7EB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7A584C-0686-114A-BB11-719141F68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EACA860-00CA-2447-A275-A75FDF4AD0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7E193-970B-8447-A31E-AEB89C870A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348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524FDD-0BBF-8144-B21F-86B8D23308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2435DF-A194-6D41-AD1C-8F73918503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4FA26-4CFC-A042-8EEC-AFE9937FAE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D1D6B-2DB7-BF4F-B5B7-124F759BE8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5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B136A-7954-7748-B273-341E82BF82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5CD365-F4A4-B14A-929B-A0EF5A355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787D9C-DB53-3142-B7CC-5B558CDA3C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D418F-B9C8-C04A-BB69-2B5CAEFF6B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529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94435B-F1A7-9742-95DD-64E4E9BE2D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934536-EF67-D34F-BF91-03953322A2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A5850E-C704-BC4F-98A9-2A5A99BAC2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E6AAF-C633-7348-85E9-6DD7CA2B9A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796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5FA48B-5000-F745-8937-B5F1D257C3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1728537-4A60-6442-A841-22D8D6FD71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F097A22-3133-4042-A433-629093471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03947-6E36-4246-B833-FC673D2C3F1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186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DE1EC4-922A-2B48-BB4E-70AA75A6A7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C9DAE9-DF45-194C-9101-EB8408ABB6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B0F639-E534-1241-A9FB-66FE9500C4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F0DDD-F3B6-4642-AD5E-38376519DB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603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36039F4-D928-4A46-971F-128B5D351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5A2EBE-6723-9845-8898-41DC8DDCDF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53A2B7-1436-EA4D-A522-F857FF2EB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6E512-63DD-9546-AE59-BBA56DBF77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886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193C3-1C8B-3E40-8F0B-790ABE6D10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FF40E3-2A5B-2945-9A6F-37ACD22FC5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118B95-6CA5-294D-9027-4E31A63F0E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05307-70A2-DC40-8FB8-3274C96D91E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500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877C01-36CA-BC46-8F42-79FCDDA093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F18C8F-4ED0-1243-A6EA-739596E706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4888FB-A9AA-8443-87B9-77E5FC362B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84F6E-2765-CD42-8782-C317671DE61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820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EC9DAD4-9A1A-D34E-81BB-4172A4EEE8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00F64B-4A3B-D64A-AFB2-609EF9E50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A7B80B0-C218-FF45-8EC8-D7B86ED80E4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61E017-ABA3-2345-A7F8-0D03B6DB5C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Daniela Valenti, 2023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344C577-6530-3D41-AF46-ABD31DA9896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D939348-6C95-824B-B2DE-8693836D515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14E4A4A5-72CB-BF44-BE19-8DD9FBE092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7008" y="2564904"/>
            <a:ext cx="5842992" cy="762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Simmetria assiale e funzioni inverse</a:t>
            </a:r>
          </a:p>
        </p:txBody>
      </p:sp>
      <p:sp>
        <p:nvSpPr>
          <p:cNvPr id="18434" name="Slide Number Placeholder 8">
            <a:extLst>
              <a:ext uri="{FF2B5EF4-FFF2-40B4-BE49-F238E27FC236}">
                <a16:creationId xmlns:a16="http://schemas.microsoft.com/office/drawing/2014/main" id="{06275CA6-AD3F-0D45-A01F-82E6C3351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B5C9EC-42CA-B744-A841-574C8FCDCE16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400"/>
          </a:p>
        </p:txBody>
      </p:sp>
      <p:sp>
        <p:nvSpPr>
          <p:cNvPr id="18435" name="Footer Placeholder 9">
            <a:extLst>
              <a:ext uri="{FF2B5EF4-FFF2-40B4-BE49-F238E27FC236}">
                <a16:creationId xmlns:a16="http://schemas.microsoft.com/office/drawing/2014/main" id="{AA52FF1E-44D5-EA45-BE38-7D67C83B0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32">
            <a:extLst>
              <a:ext uri="{FF2B5EF4-FFF2-40B4-BE49-F238E27FC236}">
                <a16:creationId xmlns:a16="http://schemas.microsoft.com/office/drawing/2014/main" id="{2E7095C4-40C8-514C-9978-65BD25353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8674" name="Rectangle 1034">
            <a:extLst>
              <a:ext uri="{FF2B5EF4-FFF2-40B4-BE49-F238E27FC236}">
                <a16:creationId xmlns:a16="http://schemas.microsoft.com/office/drawing/2014/main" id="{26DD4CE8-23DE-2141-A16D-C42E4FDDB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8675" name="Footer Placeholder 6">
            <a:extLst>
              <a:ext uri="{FF2B5EF4-FFF2-40B4-BE49-F238E27FC236}">
                <a16:creationId xmlns:a16="http://schemas.microsoft.com/office/drawing/2014/main" id="{25A11A47-21E7-E548-B940-8F99B4297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28676" name="Slide Number Placeholder 9">
            <a:extLst>
              <a:ext uri="{FF2B5EF4-FFF2-40B4-BE49-F238E27FC236}">
                <a16:creationId xmlns:a16="http://schemas.microsoft.com/office/drawing/2014/main" id="{B5A6180F-6200-CF43-9755-73F920C30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7AE8AB-255E-9745-969A-99B520D4BBAA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400"/>
          </a:p>
        </p:txBody>
      </p:sp>
      <p:sp>
        <p:nvSpPr>
          <p:cNvPr id="28677" name="Title 10">
            <a:extLst>
              <a:ext uri="{FF2B5EF4-FFF2-40B4-BE49-F238E27FC236}">
                <a16:creationId xmlns:a16="http://schemas.microsoft.com/office/drawing/2014/main" id="{3707AB0A-42FF-7745-A6F4-E10B55CAB3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520940"/>
            <a:ext cx="7162800" cy="6858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Trasformare curve con le equazioni di una simmetria 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3650EA8-F586-0041-B2BF-12D753EFE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12776"/>
            <a:ext cx="8371547" cy="42728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032">
            <a:extLst>
              <a:ext uri="{FF2B5EF4-FFF2-40B4-BE49-F238E27FC236}">
                <a16:creationId xmlns:a16="http://schemas.microsoft.com/office/drawing/2014/main" id="{53B85D2E-D69F-AE47-B51A-97B12CC07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9698" name="Rectangle 1034">
            <a:extLst>
              <a:ext uri="{FF2B5EF4-FFF2-40B4-BE49-F238E27FC236}">
                <a16:creationId xmlns:a16="http://schemas.microsoft.com/office/drawing/2014/main" id="{64A6C01C-1377-9642-8DB9-E7D300A5F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9699" name="Footer Placeholder 6">
            <a:extLst>
              <a:ext uri="{FF2B5EF4-FFF2-40B4-BE49-F238E27FC236}">
                <a16:creationId xmlns:a16="http://schemas.microsoft.com/office/drawing/2014/main" id="{014CC4FF-B14A-8E4C-A0E2-F601C7C3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29700" name="Slide Number Placeholder 9">
            <a:extLst>
              <a:ext uri="{FF2B5EF4-FFF2-40B4-BE49-F238E27FC236}">
                <a16:creationId xmlns:a16="http://schemas.microsoft.com/office/drawing/2014/main" id="{88748764-8A5C-A849-BCE6-D137E2A3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F1F72B-A7CF-EB40-BF63-1CD3E4237A35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400"/>
          </a:p>
        </p:txBody>
      </p:sp>
      <p:sp>
        <p:nvSpPr>
          <p:cNvPr id="29701" name="Title 10">
            <a:extLst>
              <a:ext uri="{FF2B5EF4-FFF2-40B4-BE49-F238E27FC236}">
                <a16:creationId xmlns:a16="http://schemas.microsoft.com/office/drawing/2014/main" id="{810D1F20-980E-184A-9822-557433245E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800204"/>
            <a:ext cx="7162800" cy="6858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Trasformare curve con le equazioni di una simmetria </a:t>
            </a:r>
            <a:br>
              <a:rPr lang="it-IT" altLang="it-IT" sz="36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dirty="0">
              <a:ea typeface="ＭＳ Ｐゴシック" panose="020B0600070205080204" pitchFamily="34" charset="-128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404BB82-8377-074D-8561-80B1F8EC7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28800"/>
            <a:ext cx="7992888" cy="39397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032">
            <a:extLst>
              <a:ext uri="{FF2B5EF4-FFF2-40B4-BE49-F238E27FC236}">
                <a16:creationId xmlns:a16="http://schemas.microsoft.com/office/drawing/2014/main" id="{651E83D6-DFB2-E84B-B1FA-49020C51D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0722" name="Rectangle 1034">
            <a:extLst>
              <a:ext uri="{FF2B5EF4-FFF2-40B4-BE49-F238E27FC236}">
                <a16:creationId xmlns:a16="http://schemas.microsoft.com/office/drawing/2014/main" id="{AF4A7A17-C94F-0744-A828-4C438A6AA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0723" name="Footer Placeholder 6">
            <a:extLst>
              <a:ext uri="{FF2B5EF4-FFF2-40B4-BE49-F238E27FC236}">
                <a16:creationId xmlns:a16="http://schemas.microsoft.com/office/drawing/2014/main" id="{4CFF754D-BEC0-CB4C-955D-4E4E377D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30724" name="Slide Number Placeholder 9">
            <a:extLst>
              <a:ext uri="{FF2B5EF4-FFF2-40B4-BE49-F238E27FC236}">
                <a16:creationId xmlns:a16="http://schemas.microsoft.com/office/drawing/2014/main" id="{CDF1C26C-2279-A046-9ECB-D9D60E41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359CEE-F799-EF4A-A31E-A75E74E661D7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400"/>
          </a:p>
        </p:txBody>
      </p:sp>
      <p:sp>
        <p:nvSpPr>
          <p:cNvPr id="30725" name="Title 10">
            <a:extLst>
              <a:ext uri="{FF2B5EF4-FFF2-40B4-BE49-F238E27FC236}">
                <a16:creationId xmlns:a16="http://schemas.microsoft.com/office/drawing/2014/main" id="{A80E5E39-51AC-8045-A0F1-BD1A6AAD0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688579"/>
            <a:ext cx="7162800" cy="6858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Trasformare curve con le equazioni di una simmetria </a:t>
            </a:r>
            <a:br>
              <a:rPr lang="it-IT" altLang="it-IT" sz="32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it-IT" altLang="it-IT" sz="32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679B635-747A-5F4B-A749-EB0BF7826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37" y="1484784"/>
            <a:ext cx="7884368" cy="37215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32">
            <a:extLst>
              <a:ext uri="{FF2B5EF4-FFF2-40B4-BE49-F238E27FC236}">
                <a16:creationId xmlns:a16="http://schemas.microsoft.com/office/drawing/2014/main" id="{9BC162A1-90FB-B749-96D7-6B782A114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1746" name="Rectangle 1034">
            <a:extLst>
              <a:ext uri="{FF2B5EF4-FFF2-40B4-BE49-F238E27FC236}">
                <a16:creationId xmlns:a16="http://schemas.microsoft.com/office/drawing/2014/main" id="{0B5E07F9-3D19-C344-94F0-EEF3DFAF4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1747" name="Footer Placeholder 6">
            <a:extLst>
              <a:ext uri="{FF2B5EF4-FFF2-40B4-BE49-F238E27FC236}">
                <a16:creationId xmlns:a16="http://schemas.microsoft.com/office/drawing/2014/main" id="{CD1B18CD-CF5F-334F-9C26-DECEC42F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31748" name="Slide Number Placeholder 9">
            <a:extLst>
              <a:ext uri="{FF2B5EF4-FFF2-40B4-BE49-F238E27FC236}">
                <a16:creationId xmlns:a16="http://schemas.microsoft.com/office/drawing/2014/main" id="{E58D45C2-3DAE-4347-9402-66006C81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C11772-A429-C544-937E-6C12864C345F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400"/>
          </a:p>
        </p:txBody>
      </p:sp>
      <p:sp>
        <p:nvSpPr>
          <p:cNvPr id="31749" name="Title 10">
            <a:extLst>
              <a:ext uri="{FF2B5EF4-FFF2-40B4-BE49-F238E27FC236}">
                <a16:creationId xmlns:a16="http://schemas.microsoft.com/office/drawing/2014/main" id="{3B3B39BF-75F6-9542-A313-AB08209988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413031"/>
            <a:ext cx="7620000" cy="7620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Curva simmetrica rispetto alla bisettrice </a:t>
            </a:r>
            <a:r>
              <a:rPr lang="it-IT" altLang="it-IT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</a:t>
            </a:r>
            <a: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</a:t>
            </a: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sp>
        <p:nvSpPr>
          <p:cNvPr id="31750" name="TextBox 11">
            <a:extLst>
              <a:ext uri="{FF2B5EF4-FFF2-40B4-BE49-F238E27FC236}">
                <a16:creationId xmlns:a16="http://schemas.microsoft.com/office/drawing/2014/main" id="{9383C2E8-193A-DF42-9943-44896824A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981200"/>
            <a:ext cx="4581703" cy="1015663"/>
          </a:xfrm>
          <a:prstGeom prst="rect">
            <a:avLst/>
          </a:prstGeom>
          <a:solidFill>
            <a:srgbClr val="FEFFEA"/>
          </a:solidFill>
          <a:ln w="3175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Con il ribaltamento attorno alla bisettrice </a:t>
            </a:r>
            <a:r>
              <a:rPr lang="it-IT" altLang="it-IT" sz="2000" b="1" i="1" dirty="0">
                <a:latin typeface="Arial Narrow" panose="020B0604020202020204" pitchFamily="34" charset="0"/>
              </a:rPr>
              <a:t>b</a:t>
            </a:r>
            <a:r>
              <a:rPr lang="it-IT" altLang="it-IT" sz="2000" b="1" dirty="0">
                <a:latin typeface="Arial Narrow" panose="020B0604020202020204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000" b="1" dirty="0">
                <a:latin typeface="Arial Narrow" panose="020B0604020202020204" pitchFamily="34" charset="0"/>
              </a:rPr>
              <a:t> la curva si sovrappone a se stessa;</a:t>
            </a:r>
            <a:br>
              <a:rPr lang="it-IT" altLang="it-IT" sz="2000" b="1" dirty="0">
                <a:latin typeface="Arial Narrow" panose="020B0604020202020204" pitchFamily="34" charset="0"/>
              </a:rPr>
            </a:br>
            <a:r>
              <a:rPr lang="it-IT" altLang="it-IT" sz="2000" b="1" dirty="0">
                <a:latin typeface="Arial Narrow" panose="020B0604020202020204" pitchFamily="34" charset="0"/>
              </a:rPr>
              <a:t>- la retta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altLang="it-IT" sz="2000" b="1" dirty="0">
                <a:latin typeface="Arial Narrow" panose="020B0604020202020204" pitchFamily="34" charset="0"/>
              </a:rPr>
              <a:t> resta fissa.</a:t>
            </a:r>
          </a:p>
        </p:txBody>
      </p:sp>
      <p:sp>
        <p:nvSpPr>
          <p:cNvPr id="31751" name="TextBox 12">
            <a:extLst>
              <a:ext uri="{FF2B5EF4-FFF2-40B4-BE49-F238E27FC236}">
                <a16:creationId xmlns:a16="http://schemas.microsoft.com/office/drawing/2014/main" id="{8E40BE9E-8629-0E48-BE81-3ED771ACE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886200"/>
            <a:ext cx="3657600" cy="1631216"/>
          </a:xfrm>
          <a:prstGeom prst="rect">
            <a:avLst/>
          </a:prstGeom>
          <a:solidFill>
            <a:srgbClr val="FEFFEA"/>
          </a:solidFill>
          <a:ln w="25400">
            <a:solidFill>
              <a:srgbClr val="11B29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0000FF"/>
                </a:solidFill>
                <a:latin typeface="Chalkboard" panose="03050602040202020205" pitchFamily="66" charset="77"/>
              </a:rPr>
              <a:t>In matematica si dice che:</a:t>
            </a:r>
          </a:p>
          <a:p>
            <a:pPr marL="180975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rgbClr val="0000FF"/>
                </a:solidFill>
                <a:latin typeface="Chalkboard" panose="03050602040202020205" pitchFamily="66" charset="77"/>
              </a:rPr>
              <a:t>La retta </a:t>
            </a:r>
            <a:r>
              <a:rPr lang="it-IT" altLang="it-IT" sz="2000" b="1" i="1" dirty="0">
                <a:solidFill>
                  <a:srgbClr val="0000FF"/>
                </a:solidFill>
                <a:latin typeface="Chalkboard" panose="03050602040202020205" pitchFamily="66" charset="77"/>
              </a:rPr>
              <a:t>b</a:t>
            </a:r>
            <a:r>
              <a:rPr lang="it-IT" altLang="it-IT" sz="2000" b="1" dirty="0">
                <a:solidFill>
                  <a:srgbClr val="0000FF"/>
                </a:solidFill>
                <a:latin typeface="Chalkboard" panose="03050602040202020205" pitchFamily="66" charset="77"/>
              </a:rPr>
              <a:t> è un asse di simmetria della curva.</a:t>
            </a:r>
          </a:p>
          <a:p>
            <a:pPr marL="180975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rgbClr val="0000FF"/>
                </a:solidFill>
                <a:latin typeface="Chalkboard" panose="03050602040202020205" pitchFamily="66" charset="77"/>
              </a:rPr>
              <a:t>La curva è simmetrica rispetto alla retta b.</a:t>
            </a:r>
          </a:p>
        </p:txBody>
      </p:sp>
      <p:pic>
        <p:nvPicPr>
          <p:cNvPr id="31752" name="Picture 10" descr="Schermata 2013-07-04 a 17.25.54.png">
            <a:extLst>
              <a:ext uri="{FF2B5EF4-FFF2-40B4-BE49-F238E27FC236}">
                <a16:creationId xmlns:a16="http://schemas.microsoft.com/office/drawing/2014/main" id="{75FE5A6F-30E5-6949-B5DC-50D2D24EB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2933700" cy="247650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11" descr="Schermata 2013-07-04 a 17.30.41.png">
            <a:extLst>
              <a:ext uri="{FF2B5EF4-FFF2-40B4-BE49-F238E27FC236}">
                <a16:creationId xmlns:a16="http://schemas.microsoft.com/office/drawing/2014/main" id="{E019C205-E2F3-9D4C-A690-368005065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886200"/>
            <a:ext cx="2886075" cy="2466975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032">
            <a:extLst>
              <a:ext uri="{FF2B5EF4-FFF2-40B4-BE49-F238E27FC236}">
                <a16:creationId xmlns:a16="http://schemas.microsoft.com/office/drawing/2014/main" id="{6C6E5372-5869-2B49-A89A-8EFD01580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2770" name="Rectangle 1034">
            <a:extLst>
              <a:ext uri="{FF2B5EF4-FFF2-40B4-BE49-F238E27FC236}">
                <a16:creationId xmlns:a16="http://schemas.microsoft.com/office/drawing/2014/main" id="{5ECC9437-7D59-DA42-BBD9-787B19F64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2771" name="Footer Placeholder 6">
            <a:extLst>
              <a:ext uri="{FF2B5EF4-FFF2-40B4-BE49-F238E27FC236}">
                <a16:creationId xmlns:a16="http://schemas.microsoft.com/office/drawing/2014/main" id="{48277BA2-0FCD-0C49-95D5-CBAEBA1B3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32772" name="Slide Number Placeholder 9">
            <a:extLst>
              <a:ext uri="{FF2B5EF4-FFF2-40B4-BE49-F238E27FC236}">
                <a16:creationId xmlns:a16="http://schemas.microsoft.com/office/drawing/2014/main" id="{85E558B5-8A44-3D4A-9393-BE82ED5F5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CD1A60-79DD-E743-A08F-0A0EA8563F60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400"/>
          </a:p>
        </p:txBody>
      </p:sp>
      <p:sp>
        <p:nvSpPr>
          <p:cNvPr id="32773" name="Title 10">
            <a:extLst>
              <a:ext uri="{FF2B5EF4-FFF2-40B4-BE49-F238E27FC236}">
                <a16:creationId xmlns:a16="http://schemas.microsoft.com/office/drawing/2014/main" id="{11A9ACD6-D820-C44F-AECC-92E9A4145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440069"/>
            <a:ext cx="7924800" cy="6858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Curve simmetriche, funzioni e formule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sp>
        <p:nvSpPr>
          <p:cNvPr id="32774" name="TextBox 13">
            <a:extLst>
              <a:ext uri="{FF2B5EF4-FFF2-40B4-BE49-F238E27FC236}">
                <a16:creationId xmlns:a16="http://schemas.microsoft.com/office/drawing/2014/main" id="{46A36CD7-322F-7A45-8D09-6A22C1931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092903"/>
            <a:ext cx="807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/>
              <a:t>‘</a:t>
            </a:r>
            <a:r>
              <a:rPr lang="it-IT" altLang="it-IT" sz="2400" b="1" dirty="0"/>
              <a:t>Dimentichiamo’ la trasformazione eseguita e gli apici nelle lettere per esaminare le curve nel piano </a:t>
            </a:r>
            <a:r>
              <a:rPr lang="it-IT" altLang="it-IT" sz="2400" b="1" i="1" dirty="0" err="1"/>
              <a:t>Oxy</a:t>
            </a:r>
            <a:r>
              <a:rPr lang="it-IT" altLang="it-IT" sz="2400" b="1" i="1" dirty="0"/>
              <a:t>.</a:t>
            </a:r>
            <a:r>
              <a:rPr lang="it-IT" altLang="it-IT" sz="2400" b="1" dirty="0"/>
              <a:t> </a:t>
            </a:r>
          </a:p>
        </p:txBody>
      </p:sp>
      <p:pic>
        <p:nvPicPr>
          <p:cNvPr id="32775" name="Picture 8" descr="Schermata 2013-07-05 a 16.32.09.png">
            <a:extLst>
              <a:ext uri="{FF2B5EF4-FFF2-40B4-BE49-F238E27FC236}">
                <a16:creationId xmlns:a16="http://schemas.microsoft.com/office/drawing/2014/main" id="{E91A7255-FCBE-1A4B-A672-D151C4A8F5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64"/>
          <a:stretch/>
        </p:blipFill>
        <p:spPr bwMode="auto">
          <a:xfrm>
            <a:off x="1571625" y="2132856"/>
            <a:ext cx="600075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32">
            <a:extLst>
              <a:ext uri="{FF2B5EF4-FFF2-40B4-BE49-F238E27FC236}">
                <a16:creationId xmlns:a16="http://schemas.microsoft.com/office/drawing/2014/main" id="{5137349F-119F-524F-8981-90123029C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3794" name="Rectangle 1034">
            <a:extLst>
              <a:ext uri="{FF2B5EF4-FFF2-40B4-BE49-F238E27FC236}">
                <a16:creationId xmlns:a16="http://schemas.microsoft.com/office/drawing/2014/main" id="{95F9ED40-3F29-9A4D-B710-89D3ACCC9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33795" name="Footer Placeholder 6">
            <a:extLst>
              <a:ext uri="{FF2B5EF4-FFF2-40B4-BE49-F238E27FC236}">
                <a16:creationId xmlns:a16="http://schemas.microsoft.com/office/drawing/2014/main" id="{C029C44C-2336-2045-BFE2-D6EDB901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5516" y="6301708"/>
            <a:ext cx="198022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33796" name="Slide Number Placeholder 9">
            <a:extLst>
              <a:ext uri="{FF2B5EF4-FFF2-40B4-BE49-F238E27FC236}">
                <a16:creationId xmlns:a16="http://schemas.microsoft.com/office/drawing/2014/main" id="{D62C9FE9-57EC-8D44-8DF3-C1B2729CD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37B5DF-03C7-DC40-8AE7-6620CD874D8A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400"/>
          </a:p>
        </p:txBody>
      </p:sp>
      <p:sp>
        <p:nvSpPr>
          <p:cNvPr id="33797" name="Title 10">
            <a:extLst>
              <a:ext uri="{FF2B5EF4-FFF2-40B4-BE49-F238E27FC236}">
                <a16:creationId xmlns:a16="http://schemas.microsoft.com/office/drawing/2014/main" id="{762EE27F-49B8-0E45-BAD8-B1393ECAA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5611" y="404664"/>
            <a:ext cx="8712968" cy="6858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Linguaggio matematico: funzione inversa</a:t>
            </a:r>
            <a:br>
              <a:rPr lang="it-IT" altLang="it-IT" sz="32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it-IT" altLang="it-IT" sz="32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4C6787B-6069-2F4E-856F-5D536D291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11" y="900203"/>
            <a:ext cx="8733158" cy="3627014"/>
          </a:xfrm>
          <a:prstGeom prst="rect">
            <a:avLst/>
          </a:prstGeom>
        </p:spPr>
      </p:pic>
      <p:pic>
        <p:nvPicPr>
          <p:cNvPr id="13" name="Picture 17" descr="Immagine 18.png">
            <a:extLst>
              <a:ext uri="{FF2B5EF4-FFF2-40B4-BE49-F238E27FC236}">
                <a16:creationId xmlns:a16="http://schemas.microsoft.com/office/drawing/2014/main" id="{17BCBAA9-0C8C-4442-BA07-7D4FC2CD9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851" y="4759674"/>
            <a:ext cx="4328298" cy="178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841" name="Rectangle 2">
                <a:extLst>
                  <a:ext uri="{FF2B5EF4-FFF2-40B4-BE49-F238E27FC236}">
                    <a16:creationId xmlns:a16="http://schemas.microsoft.com/office/drawing/2014/main" id="{3FA18397-3FF3-A346-A9D1-D6E9100E8B70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2222276" y="577960"/>
                <a:ext cx="4536504" cy="685800"/>
              </a:xfrm>
            </p:spPr>
            <p:txBody>
              <a:bodyPr/>
              <a:lstStyle/>
              <a:p>
                <a:pPr algn="l" eaLnBrk="1" hangingPunct="1"/>
                <a:r>
                  <a:rPr lang="it-IT" altLang="it-IT" sz="2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Ma per </a:t>
                </a:r>
                <a14:m>
                  <m:oMath xmlns:m="http://schemas.openxmlformats.org/officeDocument/2006/math">
                    <m:r>
                      <a:rPr lang="it-IT" altLang="it-IT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rPr>
                      <m:t>𝒚</m:t>
                    </m:r>
                    <m:r>
                      <a:rPr lang="it-IT" altLang="it-IT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it-IT" alt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it-IT" alt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it-IT" alt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altLang="it-IT" sz="2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 hai trovato</a:t>
                </a:r>
              </a:p>
            </p:txBody>
          </p:sp>
        </mc:Choice>
        <mc:Fallback xmlns="">
          <p:sp>
            <p:nvSpPr>
              <p:cNvPr id="35841" name="Rectangle 2">
                <a:extLst>
                  <a:ext uri="{FF2B5EF4-FFF2-40B4-BE49-F238E27FC236}">
                    <a16:creationId xmlns:a16="http://schemas.microsoft.com/office/drawing/2014/main" id="{3FA18397-3FF3-A346-A9D1-D6E9100E8B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22276" y="577960"/>
                <a:ext cx="4536504" cy="685800"/>
              </a:xfrm>
              <a:blipFill>
                <a:blip r:embed="rId2"/>
                <a:stretch>
                  <a:fillRect l="-2514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842" name="TextBox 19">
            <a:extLst>
              <a:ext uri="{FF2B5EF4-FFF2-40B4-BE49-F238E27FC236}">
                <a16:creationId xmlns:a16="http://schemas.microsoft.com/office/drawing/2014/main" id="{18736C1E-73E1-A14C-B05B-480C458E2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86313"/>
            <a:ext cx="33570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/>
              <a:t>Dominio sottinteso:</a:t>
            </a:r>
            <a:br>
              <a:rPr lang="it-IT" altLang="it-IT" sz="2000" b="1" dirty="0"/>
            </a:br>
            <a:r>
              <a:rPr lang="it-IT" altLang="it-IT" sz="2000" b="1" dirty="0"/>
              <a:t>insieme </a:t>
            </a:r>
            <a:r>
              <a:rPr lang="it-IT" altLang="it-IT" sz="2000" b="1" i="1" dirty="0" err="1"/>
              <a:t>R</a:t>
            </a:r>
            <a:r>
              <a:rPr lang="it-IT" altLang="it-IT" sz="2000" b="1" dirty="0"/>
              <a:t> dei numeri reali</a:t>
            </a:r>
          </a:p>
        </p:txBody>
      </p:sp>
      <p:sp>
        <p:nvSpPr>
          <p:cNvPr id="35843" name="Rectangle 20">
            <a:extLst>
              <a:ext uri="{FF2B5EF4-FFF2-40B4-BE49-F238E27FC236}">
                <a16:creationId xmlns:a16="http://schemas.microsoft.com/office/drawing/2014/main" id="{705761B6-0A9D-EC4A-A240-5B6059D71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983" y="4786313"/>
            <a:ext cx="2448272" cy="707886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/>
              <a:t>Non è il grafico di una sola funzione.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7CC0D9F7-9C74-B346-A74A-37CC88AE1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788" y="2012206"/>
            <a:ext cx="2078038" cy="909464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FFFEE8"/>
          </a:solidFill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it-IT" altLang="it-IT" sz="1800">
              <a:solidFill>
                <a:srgbClr val="FFFFFF"/>
              </a:solidFill>
            </a:endParaRPr>
          </a:p>
        </p:txBody>
      </p:sp>
      <p:sp>
        <p:nvSpPr>
          <p:cNvPr id="35847" name="Footer Placeholder 84">
            <a:extLst>
              <a:ext uri="{FF2B5EF4-FFF2-40B4-BE49-F238E27FC236}">
                <a16:creationId xmlns:a16="http://schemas.microsoft.com/office/drawing/2014/main" id="{A49C4F59-5F1F-9D42-B228-B6E68D55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pic>
        <p:nvPicPr>
          <p:cNvPr id="35848" name="Picture 15">
            <a:extLst>
              <a:ext uri="{FF2B5EF4-FFF2-40B4-BE49-F238E27FC236}">
                <a16:creationId xmlns:a16="http://schemas.microsoft.com/office/drawing/2014/main" id="{FC6CA0FA-D95A-CB45-80D0-B5B59E897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38313"/>
            <a:ext cx="253047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23">
            <a:extLst>
              <a:ext uri="{FF2B5EF4-FFF2-40B4-BE49-F238E27FC236}">
                <a16:creationId xmlns:a16="http://schemas.microsoft.com/office/drawing/2014/main" id="{4FBFBAA5-1988-3748-8044-B2EDA17E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85913"/>
            <a:ext cx="306863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Slide Number Placeholder 24">
            <a:extLst>
              <a:ext uri="{FF2B5EF4-FFF2-40B4-BE49-F238E27FC236}">
                <a16:creationId xmlns:a16="http://schemas.microsoft.com/office/drawing/2014/main" id="{B45E32C7-8910-0C49-A41B-1697688D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7787CA-EFFE-0B47-83F4-54D9EFCFCAF3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400"/>
          </a:p>
        </p:txBody>
      </p:sp>
      <p:sp>
        <p:nvSpPr>
          <p:cNvPr id="35844" name="TextBox 21">
            <a:extLst>
              <a:ext uri="{FF2B5EF4-FFF2-40B4-BE49-F238E27FC236}">
                <a16:creationId xmlns:a16="http://schemas.microsoft.com/office/drawing/2014/main" id="{B3551289-3715-3D4C-8871-928F4F4BB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788" y="2271598"/>
            <a:ext cx="201548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/>
              <a:t>Scambio </a:t>
            </a:r>
            <a:r>
              <a:rPr lang="it-IT" altLang="it-IT" sz="1800" b="1" i="1" dirty="0"/>
              <a:t>x</a:t>
            </a:r>
            <a:r>
              <a:rPr lang="it-IT" altLang="it-IT" sz="1800" b="1" dirty="0"/>
              <a:t> con </a:t>
            </a:r>
            <a:r>
              <a:rPr lang="it-IT" altLang="it-IT" sz="1800" b="1" i="1" dirty="0"/>
              <a:t>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3FA18397-3FF3-A346-A9D1-D6E9100E8B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2636912"/>
            <a:ext cx="7787208" cy="685800"/>
          </a:xfrm>
        </p:spPr>
        <p:txBody>
          <a:bodyPr/>
          <a:lstStyle/>
          <a:p>
            <a:pPr algn="l" eaLnBrk="1" hangingPunct="1"/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Come posso arrivare alla funzione inversa?</a:t>
            </a:r>
          </a:p>
        </p:txBody>
      </p:sp>
      <p:sp>
        <p:nvSpPr>
          <p:cNvPr id="35847" name="Footer Placeholder 84">
            <a:extLst>
              <a:ext uri="{FF2B5EF4-FFF2-40B4-BE49-F238E27FC236}">
                <a16:creationId xmlns:a16="http://schemas.microsoft.com/office/drawing/2014/main" id="{A49C4F59-5F1F-9D42-B228-B6E68D55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35851" name="Slide Number Placeholder 24">
            <a:extLst>
              <a:ext uri="{FF2B5EF4-FFF2-40B4-BE49-F238E27FC236}">
                <a16:creationId xmlns:a16="http://schemas.microsoft.com/office/drawing/2014/main" id="{B45E32C7-8910-0C49-A41B-1697688D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7787CA-EFFE-0B47-83F4-54D9EFCFCAF3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534340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22158" y="6488182"/>
            <a:ext cx="3449637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58371" name="Title 7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FF0000"/>
                </a:solidFill>
              </a:rPr>
              <a:t>Guida la più recente definizione di funzione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9A127C1-07DD-2543-956C-C397D39A2DDF}"/>
              </a:ext>
            </a:extLst>
          </p:cNvPr>
          <p:cNvGrpSpPr/>
          <p:nvPr/>
        </p:nvGrpSpPr>
        <p:grpSpPr>
          <a:xfrm>
            <a:off x="304800" y="871876"/>
            <a:ext cx="8809202" cy="5502360"/>
            <a:chOff x="304800" y="871876"/>
            <a:chExt cx="8809202" cy="5502360"/>
          </a:xfrm>
        </p:grpSpPr>
        <p:pic>
          <p:nvPicPr>
            <p:cNvPr id="58372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438400"/>
              <a:ext cx="3068638" cy="291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3" name="TextBox 10"/>
            <p:cNvSpPr txBox="1">
              <a:spLocks noChangeArrowheads="1"/>
            </p:cNvSpPr>
            <p:nvPr/>
          </p:nvSpPr>
          <p:spPr bwMode="auto">
            <a:xfrm>
              <a:off x="1273732" y="871876"/>
              <a:ext cx="6172200" cy="954088"/>
            </a:xfrm>
            <a:prstGeom prst="rect">
              <a:avLst/>
            </a:prstGeom>
            <a:solidFill>
              <a:srgbClr val="F8FFDF"/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it-IT" altLang="it-IT" sz="2800" b="1" dirty="0">
                  <a:latin typeface="Arial Narrow" charset="0"/>
                </a:rPr>
                <a:t>Per descrivere la curva </a:t>
              </a:r>
              <a:r>
                <a:rPr lang="it-IT" altLang="it-IT" sz="2800" b="1" i="1" dirty="0">
                  <a:latin typeface="Arial Narrow" charset="0"/>
                </a:rPr>
                <a:t>d’equazione </a:t>
              </a:r>
              <a:r>
                <a:rPr lang="it-IT" altLang="it-IT" sz="2800" b="1" i="1" dirty="0">
                  <a:latin typeface="Times New Roman" charset="0"/>
                </a:rPr>
                <a:t>x = y</a:t>
              </a:r>
              <a:r>
                <a:rPr lang="it-IT" altLang="it-IT" sz="2800" b="1" i="1" baseline="30000" dirty="0">
                  <a:latin typeface="Times New Roman" charset="0"/>
                </a:rPr>
                <a:t>2</a:t>
              </a:r>
              <a:r>
                <a:rPr lang="it-IT" altLang="it-IT" sz="2800" b="1" i="1" dirty="0">
                  <a:latin typeface="Times New Roman" charset="0"/>
                </a:rPr>
                <a:t> </a:t>
              </a:r>
              <a:r>
                <a:rPr lang="it-IT" altLang="it-IT" sz="2800" b="1" dirty="0">
                  <a:latin typeface="Arial Narrow" charset="0"/>
                </a:rPr>
                <a:t>occorrono </a:t>
              </a:r>
              <a:r>
                <a:rPr lang="it-IT" altLang="it-IT" sz="2800" b="1" dirty="0">
                  <a:solidFill>
                    <a:srgbClr val="FF0000"/>
                  </a:solidFill>
                  <a:latin typeface="Arial Narrow" charset="0"/>
                </a:rPr>
                <a:t>due funzioni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3091656" y="2643982"/>
              <a:ext cx="1609725" cy="893762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449638" y="3895725"/>
              <a:ext cx="893762" cy="1438275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8376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832" y="2068338"/>
              <a:ext cx="2409825" cy="145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7" name="TextBox 20"/>
            <p:cNvSpPr txBox="1">
              <a:spLocks noChangeArrowheads="1"/>
            </p:cNvSpPr>
            <p:nvPr/>
          </p:nvSpPr>
          <p:spPr bwMode="auto">
            <a:xfrm>
              <a:off x="6826611" y="2767899"/>
              <a:ext cx="2246887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1800" dirty="0">
                  <a:solidFill>
                    <a:srgbClr val="FF0000"/>
                  </a:solidFill>
                  <a:latin typeface="Abadi MT Condensed Extra Bold" charset="0"/>
                </a:rPr>
                <a:t>Dominio: insieme </a:t>
              </a:r>
              <a:r>
                <a:rPr lang="it-IT" altLang="it-IT" sz="1800" dirty="0" err="1">
                  <a:solidFill>
                    <a:srgbClr val="FF0000"/>
                  </a:solidFill>
                  <a:latin typeface="Abadi MT Condensed Extra Bold" charset="0"/>
                </a:rPr>
                <a:t>R</a:t>
              </a:r>
              <a:r>
                <a:rPr lang="it-IT" altLang="it-IT" sz="1800" baseline="30000" dirty="0">
                  <a:solidFill>
                    <a:srgbClr val="FF0000"/>
                  </a:solidFill>
                  <a:latin typeface="Abadi MT Condensed Extra Bold" charset="0"/>
                </a:rPr>
                <a:t>+</a:t>
              </a:r>
              <a:br>
                <a:rPr lang="it-IT" altLang="it-IT" sz="1800" dirty="0">
                  <a:solidFill>
                    <a:srgbClr val="FF0000"/>
                  </a:solidFill>
                  <a:latin typeface="Abadi MT Condensed Extra Bold" charset="0"/>
                </a:rPr>
              </a:br>
              <a:r>
                <a:rPr lang="it-IT" altLang="it-IT" sz="1800" dirty="0">
                  <a:solidFill>
                    <a:srgbClr val="FF0000"/>
                  </a:solidFill>
                  <a:latin typeface="Abadi MT Condensed Extra Bold" charset="0"/>
                </a:rPr>
                <a:t>Codominio: insieme </a:t>
              </a:r>
              <a:r>
                <a:rPr lang="it-IT" altLang="it-IT" sz="1800" dirty="0" err="1">
                  <a:solidFill>
                    <a:srgbClr val="FF0000"/>
                  </a:solidFill>
                  <a:latin typeface="Abadi MT Condensed Extra Bold" charset="0"/>
                </a:rPr>
                <a:t>R</a:t>
              </a:r>
              <a:r>
                <a:rPr lang="it-IT" altLang="it-IT" sz="1800" baseline="30000" dirty="0">
                  <a:solidFill>
                    <a:srgbClr val="FF0000"/>
                  </a:solidFill>
                  <a:latin typeface="Abadi MT Condensed Extra Bold" charset="0"/>
                </a:rPr>
                <a:t>+</a:t>
              </a:r>
              <a:r>
                <a:rPr lang="it-IT" altLang="it-IT" sz="1800" dirty="0">
                  <a:solidFill>
                    <a:srgbClr val="FF0000"/>
                  </a:solidFill>
                  <a:latin typeface="Abadi MT Condensed Extra Bold" charset="0"/>
                </a:rPr>
                <a:t> </a:t>
              </a:r>
            </a:p>
          </p:txBody>
        </p:sp>
        <p:pic>
          <p:nvPicPr>
            <p:cNvPr id="58378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848" y="3736975"/>
              <a:ext cx="2417763" cy="161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9" name="Rectangle 22"/>
            <p:cNvSpPr>
              <a:spLocks noChangeArrowheads="1"/>
            </p:cNvSpPr>
            <p:nvPr/>
          </p:nvSpPr>
          <p:spPr bwMode="auto">
            <a:xfrm>
              <a:off x="6892059" y="4687669"/>
              <a:ext cx="2221943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it-IT" altLang="it-IT" sz="1800" dirty="0">
                  <a:solidFill>
                    <a:srgbClr val="008000"/>
                  </a:solidFill>
                  <a:latin typeface="Abadi MT Condensed Extra Bold" charset="0"/>
                </a:rPr>
                <a:t>Dominio: insieme </a:t>
              </a:r>
              <a:r>
                <a:rPr lang="it-IT" altLang="it-IT" sz="1800" dirty="0" err="1">
                  <a:solidFill>
                    <a:srgbClr val="008000"/>
                  </a:solidFill>
                  <a:latin typeface="Abadi MT Condensed Extra Bold" charset="0"/>
                </a:rPr>
                <a:t>R</a:t>
              </a:r>
              <a:r>
                <a:rPr lang="it-IT" altLang="it-IT" sz="1800" baseline="30000" dirty="0">
                  <a:solidFill>
                    <a:srgbClr val="008000"/>
                  </a:solidFill>
                  <a:latin typeface="Abadi MT Condensed Extra Bold" charset="0"/>
                </a:rPr>
                <a:t>+</a:t>
              </a:r>
              <a:r>
                <a:rPr lang="it-IT" altLang="it-IT" sz="1800" dirty="0">
                  <a:solidFill>
                    <a:srgbClr val="008000"/>
                  </a:solidFill>
                  <a:latin typeface="Abadi MT Condensed Extra Bold" charset="0"/>
                </a:rPr>
                <a:t>;</a:t>
              </a:r>
              <a:br>
                <a:rPr lang="it-IT" altLang="it-IT" sz="1800" dirty="0">
                  <a:solidFill>
                    <a:srgbClr val="008000"/>
                  </a:solidFill>
                  <a:latin typeface="Abadi MT Condensed Extra Bold" charset="0"/>
                </a:rPr>
              </a:br>
              <a:r>
                <a:rPr lang="it-IT" altLang="it-IT" sz="1800" dirty="0">
                  <a:solidFill>
                    <a:srgbClr val="008000"/>
                  </a:solidFill>
                  <a:latin typeface="Abadi MT Condensed Extra Bold" charset="0"/>
                </a:rPr>
                <a:t>Codominio: insieme </a:t>
              </a:r>
              <a:r>
                <a:rPr lang="it-IT" altLang="it-IT" sz="1800" dirty="0" err="1">
                  <a:solidFill>
                    <a:srgbClr val="008000"/>
                  </a:solidFill>
                  <a:latin typeface="Abadi MT Condensed Extra Bold" charset="0"/>
                </a:rPr>
                <a:t>R</a:t>
              </a:r>
              <a:r>
                <a:rPr lang="it-IT" altLang="it-IT" sz="1600" baseline="30000" dirty="0">
                  <a:solidFill>
                    <a:srgbClr val="008000"/>
                  </a:solidFill>
                  <a:latin typeface="Abadi MT Condensed Extra Bold" charset="0"/>
                </a:rPr>
                <a:t>−</a:t>
              </a:r>
              <a:r>
                <a:rPr lang="it-IT" altLang="it-IT" sz="1600" dirty="0">
                  <a:solidFill>
                    <a:srgbClr val="008000"/>
                  </a:solidFill>
                  <a:latin typeface="Abadi MT Condensed Extra Bold" charset="0"/>
                </a:rPr>
                <a:t> </a:t>
              </a: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8C344C7F-4DF8-174C-BEEE-75AE2C68439E}"/>
                </a:ext>
              </a:extLst>
            </p:cNvPr>
            <p:cNvSpPr txBox="1"/>
            <p:nvPr/>
          </p:nvSpPr>
          <p:spPr>
            <a:xfrm>
              <a:off x="304800" y="5420129"/>
              <a:ext cx="8610600" cy="954107"/>
            </a:xfrm>
            <a:prstGeom prst="rect">
              <a:avLst/>
            </a:prstGeom>
            <a:solidFill>
              <a:srgbClr val="F8FFDF"/>
            </a:solidFill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Dominio e codominio indicati qui sopra sono sottintesi se ogni funzione è descritta dalla sola formula.</a:t>
              </a:r>
            </a:p>
          </p:txBody>
        </p:sp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C436801-0A9F-514F-8E9A-6FB86692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6718F6-7CF6-7D44-B7B8-BCAE8BC84E91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9557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577" name="Rectangle 2">
                <a:extLst>
                  <a:ext uri="{FF2B5EF4-FFF2-40B4-BE49-F238E27FC236}">
                    <a16:creationId xmlns:a16="http://schemas.microsoft.com/office/drawing/2014/main" id="{0BAF6403-11E4-FA41-8106-7DD1F1075D0B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1256666" y="93107"/>
                <a:ext cx="7059749" cy="685800"/>
              </a:xfrm>
            </p:spPr>
            <p:txBody>
              <a:bodyPr/>
              <a:lstStyle/>
              <a:p>
                <a:pPr algn="l" eaLnBrk="1" hangingPunct="1"/>
                <a:r>
                  <a:rPr lang="it-IT" altLang="it-IT" sz="3600" b="1" dirty="0">
                    <a:solidFill>
                      <a:srgbClr val="FF0000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  <a:cs typeface="Arial Narrow" panose="020B0604020202020204" pitchFamily="34" charset="0"/>
                  </a:rPr>
                  <a:t>Da </a:t>
                </a:r>
                <a14:m>
                  <m:oMath xmlns:m="http://schemas.openxmlformats.org/officeDocument/2006/math">
                    <m:r>
                      <a:rPr lang="it-IT" altLang="it-IT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rPr>
                      <m:t>𝒚</m:t>
                    </m:r>
                    <m:r>
                      <a:rPr lang="it-IT" altLang="it-IT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it-IT" altLang="it-IT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it-IT" altLang="it-IT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p>
                        <m:r>
                          <a:rPr lang="it-IT" altLang="it-IT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altLang="it-IT" sz="36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 </a:t>
                </a:r>
                <a:r>
                  <a:rPr lang="it-IT" altLang="it-IT" sz="3600" b="1" dirty="0">
                    <a:solidFill>
                      <a:srgbClr val="FF0000"/>
                    </a:solidFill>
                    <a:latin typeface="Arial Narrow" panose="020B0604020202020204" pitchFamily="34" charset="0"/>
                    <a:ea typeface="ＭＳ Ｐゴシック" panose="020B0600070205080204" pitchFamily="34" charset="-128"/>
                    <a:cs typeface="Arial Narrow" panose="020B0604020202020204" pitchFamily="34" charset="0"/>
                  </a:rPr>
                  <a:t>alla sua funzione inversa</a:t>
                </a:r>
              </a:p>
            </p:txBody>
          </p:sp>
        </mc:Choice>
        <mc:Fallback xmlns="">
          <p:sp>
            <p:nvSpPr>
              <p:cNvPr id="24577" name="Rectangle 2">
                <a:extLst>
                  <a:ext uri="{FF2B5EF4-FFF2-40B4-BE49-F238E27FC236}">
                    <a16:creationId xmlns:a16="http://schemas.microsoft.com/office/drawing/2014/main" id="{0BAF6403-11E4-FA41-8106-7DD1F1075D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56666" y="93107"/>
                <a:ext cx="7059749" cy="685800"/>
              </a:xfrm>
              <a:blipFill>
                <a:blip r:embed="rId3"/>
                <a:stretch>
                  <a:fillRect l="-2513" t="-7273" b="-290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79" name="Footer Placeholder 84">
            <a:extLst>
              <a:ext uri="{FF2B5EF4-FFF2-40B4-BE49-F238E27FC236}">
                <a16:creationId xmlns:a16="http://schemas.microsoft.com/office/drawing/2014/main" id="{54B11522-2A1F-1840-AEBE-DC43FDF2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0" y="6381750"/>
            <a:ext cx="339883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F62A3D77-3D02-C141-9285-6DEF6785DBFE}"/>
              </a:ext>
            </a:extLst>
          </p:cNvPr>
          <p:cNvGrpSpPr/>
          <p:nvPr/>
        </p:nvGrpSpPr>
        <p:grpSpPr>
          <a:xfrm>
            <a:off x="793676" y="927257"/>
            <a:ext cx="7078962" cy="5375240"/>
            <a:chOff x="793676" y="927257"/>
            <a:chExt cx="7078962" cy="5375240"/>
          </a:xfrm>
        </p:grpSpPr>
        <p:pic>
          <p:nvPicPr>
            <p:cNvPr id="7" name="Picture 7" descr="Immagine 6.png">
              <a:extLst>
                <a:ext uri="{FF2B5EF4-FFF2-40B4-BE49-F238E27FC236}">
                  <a16:creationId xmlns:a16="http://schemas.microsoft.com/office/drawing/2014/main" id="{C1A6824C-A53F-5049-BC75-A0C9BF15E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98"/>
            <a:stretch/>
          </p:blipFill>
          <p:spPr bwMode="auto">
            <a:xfrm>
              <a:off x="1919112" y="5014802"/>
              <a:ext cx="5631908" cy="128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9CB79753-6496-2947-94B0-17CF661D0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676" y="1999291"/>
              <a:ext cx="2804147" cy="1695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BCE7A8D-8615-7B49-8E6F-78FBD6E9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0897" y="927257"/>
              <a:ext cx="1838390" cy="2828292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5A62EFE-BA1A-8F49-9D13-81CCD190D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0897" y="3695080"/>
              <a:ext cx="2011741" cy="1117634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0F7E182F-3F5F-5E49-8992-448A7454D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6099" y="3587234"/>
              <a:ext cx="2019300" cy="1270000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CF50339C-0AA4-F44D-BA0B-B14D50D9073A}"/>
                </a:ext>
              </a:extLst>
            </p:cNvPr>
            <p:cNvSpPr txBox="1"/>
            <p:nvPr/>
          </p:nvSpPr>
          <p:spPr>
            <a:xfrm>
              <a:off x="3205400" y="4015440"/>
              <a:ext cx="265549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22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È la funzione inversa di</a:t>
              </a:r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6E67FB7-1F19-FE4E-BFAE-D085D4A0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6718F6-7CF6-7D44-B7B8-BCAE8BC84E91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4503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62E550FC-DBBF-6C42-8897-0474A9F715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1182614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primo video per esplorare il tema</a:t>
            </a:r>
          </a:p>
        </p:txBody>
      </p:sp>
      <p:sp>
        <p:nvSpPr>
          <p:cNvPr id="19458" name="Slide Number Placeholder 8">
            <a:extLst>
              <a:ext uri="{FF2B5EF4-FFF2-40B4-BE49-F238E27FC236}">
                <a16:creationId xmlns:a16="http://schemas.microsoft.com/office/drawing/2014/main" id="{A8CDF09B-9D05-EC46-8CBA-929E3F3E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91E739-5D4B-B348-B7B5-CF5555AB6BEA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400"/>
          </a:p>
        </p:txBody>
      </p:sp>
      <p:sp>
        <p:nvSpPr>
          <p:cNvPr id="19459" name="Footer Placeholder 9">
            <a:extLst>
              <a:ext uri="{FF2B5EF4-FFF2-40B4-BE49-F238E27FC236}">
                <a16:creationId xmlns:a16="http://schemas.microsoft.com/office/drawing/2014/main" id="{5A9F14D0-BCA8-FD46-9248-F07232545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19461" name="TextBox 6">
            <a:extLst>
              <a:ext uri="{FF2B5EF4-FFF2-40B4-BE49-F238E27FC236}">
                <a16:creationId xmlns:a16="http://schemas.microsoft.com/office/drawing/2014/main" id="{C03FF1A2-4A2D-764D-BF0C-4813D9FDF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420888"/>
            <a:ext cx="7924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Simmetrie e funzioni inverse: i due temi sembrano lontani.</a:t>
            </a:r>
            <a:endParaRPr lang="it-IT" altLang="it-IT" sz="28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Ecco un breve video per scoprire profondi collegamenti fra i due temi.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1" y="6381750"/>
            <a:ext cx="3324225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2023</a:t>
            </a:r>
            <a:endParaRPr lang="it-IT" altLang="it-IT" sz="1400" i="1" dirty="0"/>
          </a:p>
        </p:txBody>
      </p:sp>
      <p:sp>
        <p:nvSpPr>
          <p:cNvPr id="59395" name="Title 7"/>
          <p:cNvSpPr>
            <a:spLocks noGrp="1"/>
          </p:cNvSpPr>
          <p:nvPr>
            <p:ph type="title"/>
          </p:nvPr>
        </p:nvSpPr>
        <p:spPr>
          <a:xfrm>
            <a:off x="381000" y="152400"/>
            <a:ext cx="8610600" cy="8382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Definizioni e simboli </a:t>
            </a:r>
            <a:r>
              <a:rPr lang="it-IT" altLang="it-IT" sz="3200" b="1" i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coerenti</a:t>
            </a:r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con  la più recente definizione di funzione</a:t>
            </a:r>
          </a:p>
        </p:txBody>
      </p:sp>
      <p:pic>
        <p:nvPicPr>
          <p:cNvPr id="59396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24098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2417763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3" descr="Schermata 2019-03-16 alle 15.47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71800"/>
            <a:ext cx="70834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 descr="Schermata 2019-03-17 alle 12.57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0"/>
            <a:ext cx="2049463" cy="609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0002FAB-DE84-9F4B-BDC5-94EF8780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6718F6-7CF6-7D44-B7B8-BCAE8BC84E91}" type="slidenum">
              <a:rPr lang="it-IT" altLang="it-IT" smtClean="0"/>
              <a:pPr>
                <a:defRPr/>
              </a:pPr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5177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62E550FC-DBBF-6C42-8897-0474A9F715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-99392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19458" name="Slide Number Placeholder 8">
            <a:extLst>
              <a:ext uri="{FF2B5EF4-FFF2-40B4-BE49-F238E27FC236}">
                <a16:creationId xmlns:a16="http://schemas.microsoft.com/office/drawing/2014/main" id="{A8CDF09B-9D05-EC46-8CBA-929E3F3E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91E739-5D4B-B348-B7B5-CF5555AB6BEA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400"/>
          </a:p>
        </p:txBody>
      </p:sp>
      <p:sp>
        <p:nvSpPr>
          <p:cNvPr id="19459" name="Footer Placeholder 9">
            <a:extLst>
              <a:ext uri="{FF2B5EF4-FFF2-40B4-BE49-F238E27FC236}">
                <a16:creationId xmlns:a16="http://schemas.microsoft.com/office/drawing/2014/main" id="{5A9F14D0-BCA8-FD46-9248-F07232545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pic>
        <p:nvPicPr>
          <p:cNvPr id="3" name="TrasfA2Video.mp4">
            <a:hlinkClick r:id="" action="ppaction://media"/>
            <a:extLst>
              <a:ext uri="{FF2B5EF4-FFF2-40B4-BE49-F238E27FC236}">
                <a16:creationId xmlns:a16="http://schemas.microsoft.com/office/drawing/2014/main" id="{C3000A36-BCDC-E841-9D24-3CE0873E0E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617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1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0A2F7D3-6F7C-9E4B-9E81-43DD3B6D69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52600" y="2435711"/>
            <a:ext cx="6334472" cy="6096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cosa ha mostrato il video?</a:t>
            </a:r>
          </a:p>
        </p:txBody>
      </p:sp>
      <p:sp>
        <p:nvSpPr>
          <p:cNvPr id="20482" name="TextBox 3">
            <a:extLst>
              <a:ext uri="{FF2B5EF4-FFF2-40B4-BE49-F238E27FC236}">
                <a16:creationId xmlns:a16="http://schemas.microsoft.com/office/drawing/2014/main" id="{C5D7ACBE-D222-AE44-A04D-1B972E9F0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0483" name="Slide Number Placeholder 34">
            <a:extLst>
              <a:ext uri="{FF2B5EF4-FFF2-40B4-BE49-F238E27FC236}">
                <a16:creationId xmlns:a16="http://schemas.microsoft.com/office/drawing/2014/main" id="{29231C25-C5D4-B446-9531-17CDF5DFC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0C6401-011E-514C-A656-2733DBDB245C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400"/>
          </a:p>
        </p:txBody>
      </p:sp>
      <p:sp>
        <p:nvSpPr>
          <p:cNvPr id="20484" name="Footer Placeholder 9">
            <a:extLst>
              <a:ext uri="{FF2B5EF4-FFF2-40B4-BE49-F238E27FC236}">
                <a16:creationId xmlns:a16="http://schemas.microsoft.com/office/drawing/2014/main" id="{124B7DD2-336F-4845-AE0D-8335A8BF4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1C63DF7F-1A8B-F24D-BC10-629CD19AED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71600" y="486886"/>
            <a:ext cx="6846912" cy="609600"/>
          </a:xfrm>
        </p:spPr>
        <p:txBody>
          <a:bodyPr/>
          <a:lstStyle/>
          <a:p>
            <a:pPr marL="9525" indent="-9525" eaLnBrk="1" hangingPunct="1"/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 realizzare una simmetria assiale ribalto un piano trasparente </a:t>
            </a:r>
          </a:p>
        </p:txBody>
      </p:sp>
      <p:sp>
        <p:nvSpPr>
          <p:cNvPr id="21506" name="TextBox 3">
            <a:extLst>
              <a:ext uri="{FF2B5EF4-FFF2-40B4-BE49-F238E27FC236}">
                <a16:creationId xmlns:a16="http://schemas.microsoft.com/office/drawing/2014/main" id="{C3FD053E-DAB4-DF4B-B569-CB936E37A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1507" name="Slide Number Placeholder 34">
            <a:extLst>
              <a:ext uri="{FF2B5EF4-FFF2-40B4-BE49-F238E27FC236}">
                <a16:creationId xmlns:a16="http://schemas.microsoft.com/office/drawing/2014/main" id="{88B339CA-E8B1-F44E-BC4D-135C288F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93EDC2-133B-B141-915D-219C33AE0A83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400"/>
          </a:p>
        </p:txBody>
      </p:sp>
      <p:sp>
        <p:nvSpPr>
          <p:cNvPr id="21508" name="Footer Placeholder 9">
            <a:extLst>
              <a:ext uri="{FF2B5EF4-FFF2-40B4-BE49-F238E27FC236}">
                <a16:creationId xmlns:a16="http://schemas.microsoft.com/office/drawing/2014/main" id="{0D6530B3-2B26-1049-8A6C-9731DAFF6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  <p:sp>
        <p:nvSpPr>
          <p:cNvPr id="21509" name="TextBox 16">
            <a:extLst>
              <a:ext uri="{FF2B5EF4-FFF2-40B4-BE49-F238E27FC236}">
                <a16:creationId xmlns:a16="http://schemas.microsoft.com/office/drawing/2014/main" id="{D19A86EB-3435-4744-9825-60D346A28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03942"/>
            <a:ext cx="8305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Per realizzare una simmetria assiale disegno una figura su un piano trasparente, dove è disegnato un piano cartesiano; poi ribalto il piano attorno ad  una bacchetta metallica (asse di simmetria).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Nel video </a:t>
            </a:r>
            <a:r>
              <a:rPr lang="it-IT" altLang="it-IT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 bacchetta è sulla bisettrice </a:t>
            </a:r>
            <a:r>
              <a:rPr lang="it-IT" altLang="it-IT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altLang="it-IT" sz="2400" b="1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del I e III quadrante.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it-IT" altLang="it-IT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Osservo che la figura è cambiata, e, per descrivere che cosa è successo, fisso la situazione iniziale su un foglio di carta.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A80186A-0E54-744C-A439-DE0FB90D39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0" t="4464" r="1720"/>
          <a:stretch/>
        </p:blipFill>
        <p:spPr>
          <a:xfrm>
            <a:off x="3307976" y="3667902"/>
            <a:ext cx="3456384" cy="303784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C77FB35A-B56B-7A4A-B1FC-B7E9BFF70C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381000"/>
            <a:ext cx="8382000" cy="609600"/>
          </a:xfrm>
        </p:spPr>
        <p:txBody>
          <a:bodyPr/>
          <a:lstStyle/>
          <a:p>
            <a:pPr marL="9525" indent="-9525"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Osservo la simmetria assiale sul piano cartesiano per descriverla con equazioni</a:t>
            </a:r>
          </a:p>
        </p:txBody>
      </p:sp>
      <p:sp>
        <p:nvSpPr>
          <p:cNvPr id="22530" name="TextBox 3">
            <a:extLst>
              <a:ext uri="{FF2B5EF4-FFF2-40B4-BE49-F238E27FC236}">
                <a16:creationId xmlns:a16="http://schemas.microsoft.com/office/drawing/2014/main" id="{DE4F27F9-0536-1740-8493-FD970872C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832F2716-D4DE-514D-9F09-22E24053F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F2ABC1-917E-954A-865E-E08E5D5C8CA5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E4E6988E-10A9-4F49-9118-961A24A0C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2023</a:t>
            </a:r>
          </a:p>
        </p:txBody>
      </p:sp>
      <p:pic>
        <p:nvPicPr>
          <p:cNvPr id="22533" name="Picture 6" descr="Schermata 2013-07-04 a 09.14.18.png">
            <a:extLst>
              <a:ext uri="{FF2B5EF4-FFF2-40B4-BE49-F238E27FC236}">
                <a16:creationId xmlns:a16="http://schemas.microsoft.com/office/drawing/2014/main" id="{A04ECCC4-5A67-6E41-9642-1067486A4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33" y="1434721"/>
            <a:ext cx="5502275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3">
            <a:extLst>
              <a:ext uri="{FF2B5EF4-FFF2-40B4-BE49-F238E27FC236}">
                <a16:creationId xmlns:a16="http://schemas.microsoft.com/office/drawing/2014/main" id="{CA61F6AC-FBC5-1B47-BAF6-6E395DD68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592" y="476672"/>
            <a:ext cx="7416824" cy="1270000"/>
          </a:xfrm>
        </p:spPr>
        <p:txBody>
          <a:bodyPr/>
          <a:lstStyle/>
          <a:p>
            <a:pPr marL="2247900" indent="-2247900" algn="l" eaLnBrk="1" hangingPunct="1"/>
            <a:r>
              <a:rPr lang="it-IT" altLang="it-IT" sz="32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Simmetria e funzioni inverse. Attività</a:t>
            </a:r>
            <a:endParaRPr lang="it-IT" altLang="it-IT" sz="32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3554" name="Slide Number Placeholder 10">
            <a:extLst>
              <a:ext uri="{FF2B5EF4-FFF2-40B4-BE49-F238E27FC236}">
                <a16:creationId xmlns:a16="http://schemas.microsoft.com/office/drawing/2014/main" id="{9E9CEBF2-E0E1-5A4E-986E-C051BC891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01EBBA-4F04-7F4D-8F05-3CDD7E620B4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400"/>
          </a:p>
        </p:txBody>
      </p:sp>
      <p:sp>
        <p:nvSpPr>
          <p:cNvPr id="23555" name="Footer Placeholder 11">
            <a:extLst>
              <a:ext uri="{FF2B5EF4-FFF2-40B4-BE49-F238E27FC236}">
                <a16:creationId xmlns:a16="http://schemas.microsoft.com/office/drawing/2014/main" id="{FE0B2403-5265-3749-90F2-9FD46991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500" y="61722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2A199A41-42DD-2E4D-88FC-8DD492E0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2204864"/>
            <a:ext cx="56886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00FF"/>
                </a:solidFill>
              </a:rPr>
              <a:t>Completa la scheda per lavorare con questa simmetria assiale. 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028">
            <a:extLst>
              <a:ext uri="{FF2B5EF4-FFF2-40B4-BE49-F238E27FC236}">
                <a16:creationId xmlns:a16="http://schemas.microsoft.com/office/drawing/2014/main" id="{67171A41-9A71-1148-BEF3-B07698DA34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981200"/>
            <a:ext cx="8458200" cy="4572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Riflessioni sull’attività svolta</a:t>
            </a:r>
          </a:p>
        </p:txBody>
      </p:sp>
      <p:sp>
        <p:nvSpPr>
          <p:cNvPr id="24578" name="Rectangle 1032">
            <a:extLst>
              <a:ext uri="{FF2B5EF4-FFF2-40B4-BE49-F238E27FC236}">
                <a16:creationId xmlns:a16="http://schemas.microsoft.com/office/drawing/2014/main" id="{4F064C1D-0337-B544-A074-361109E2C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4579" name="Rectangle 1034">
            <a:extLst>
              <a:ext uri="{FF2B5EF4-FFF2-40B4-BE49-F238E27FC236}">
                <a16:creationId xmlns:a16="http://schemas.microsoft.com/office/drawing/2014/main" id="{4CEE21FB-81A0-B74D-8325-CAA4D8525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4580" name="Footer Placeholder 6">
            <a:extLst>
              <a:ext uri="{FF2B5EF4-FFF2-40B4-BE49-F238E27FC236}">
                <a16:creationId xmlns:a16="http://schemas.microsoft.com/office/drawing/2014/main" id="{DE1BE545-33DE-D641-B3B8-2A404A3A3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24581" name="Slide Number Placeholder 9">
            <a:extLst>
              <a:ext uri="{FF2B5EF4-FFF2-40B4-BE49-F238E27FC236}">
                <a16:creationId xmlns:a16="http://schemas.microsoft.com/office/drawing/2014/main" id="{89A7C8CF-69D8-C748-82A2-48257552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96E819-01A0-1542-A6FF-6D971CBE0597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032">
            <a:extLst>
              <a:ext uri="{FF2B5EF4-FFF2-40B4-BE49-F238E27FC236}">
                <a16:creationId xmlns:a16="http://schemas.microsoft.com/office/drawing/2014/main" id="{5FB47654-F13F-8E45-8AE3-A5C871B47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26" name="Rectangle 1034">
            <a:extLst>
              <a:ext uri="{FF2B5EF4-FFF2-40B4-BE49-F238E27FC236}">
                <a16:creationId xmlns:a16="http://schemas.microsoft.com/office/drawing/2014/main" id="{16ACB546-55D8-3E4E-9E49-B680B0729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6627" name="Footer Placeholder 6">
            <a:extLst>
              <a:ext uri="{FF2B5EF4-FFF2-40B4-BE49-F238E27FC236}">
                <a16:creationId xmlns:a16="http://schemas.microsoft.com/office/drawing/2014/main" id="{F855CF8E-441D-0C4E-B470-E891B6FF2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2023</a:t>
            </a:r>
          </a:p>
        </p:txBody>
      </p:sp>
      <p:sp>
        <p:nvSpPr>
          <p:cNvPr id="26628" name="Slide Number Placeholder 9">
            <a:extLst>
              <a:ext uri="{FF2B5EF4-FFF2-40B4-BE49-F238E27FC236}">
                <a16:creationId xmlns:a16="http://schemas.microsoft.com/office/drawing/2014/main" id="{9EECE5CB-8BBD-DD46-B775-7AF3CB14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054FDF-9F96-614A-BED3-DF7C94281021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400"/>
          </a:p>
        </p:txBody>
      </p:sp>
      <p:sp>
        <p:nvSpPr>
          <p:cNvPr id="26629" name="Title 10">
            <a:extLst>
              <a:ext uri="{FF2B5EF4-FFF2-40B4-BE49-F238E27FC236}">
                <a16:creationId xmlns:a16="http://schemas.microsoft.com/office/drawing/2014/main" id="{C5987981-3009-1A4C-851F-FCF816E28A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750"/>
            <a:ext cx="8532440" cy="6858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Equazioni della simmetria assiale</a:t>
            </a:r>
            <a:endParaRPr lang="it-IT" altLang="it-IT" sz="32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6630" name="Picture 10" descr="Schermata 2013-07-04 a 10.09.31.png">
            <a:extLst>
              <a:ext uri="{FF2B5EF4-FFF2-40B4-BE49-F238E27FC236}">
                <a16:creationId xmlns:a16="http://schemas.microsoft.com/office/drawing/2014/main" id="{4260F932-B9D8-3C4C-96FF-7A0DE71AA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77827"/>
            <a:ext cx="4822233" cy="548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Custom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32935</TotalTime>
  <Words>465</Words>
  <Application>Microsoft Macintosh PowerPoint</Application>
  <PresentationFormat>Presentazione su schermo (4:3)</PresentationFormat>
  <Paragraphs>86</Paragraphs>
  <Slides>20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0" baseType="lpstr">
      <vt:lpstr>ＭＳ Ｐゴシック</vt:lpstr>
      <vt:lpstr>Abadi MT Condensed Extra Bold</vt:lpstr>
      <vt:lpstr>Arial</vt:lpstr>
      <vt:lpstr>Arial Black</vt:lpstr>
      <vt:lpstr>Arial Narrow</vt:lpstr>
      <vt:lpstr>Calibri</vt:lpstr>
      <vt:lpstr>Cambria Math</vt:lpstr>
      <vt:lpstr>Chalkboard</vt:lpstr>
      <vt:lpstr>Times New Roman</vt:lpstr>
      <vt:lpstr>Struttura predefinita</vt:lpstr>
      <vt:lpstr>Simmetria assiale e funzioni inverse</vt:lpstr>
      <vt:lpstr>Un primo video per esplorare il tema</vt:lpstr>
      <vt:lpstr>Video</vt:lpstr>
      <vt:lpstr>Che cosa ha mostrato il video?</vt:lpstr>
      <vt:lpstr>Per realizzare una simmetria assiale ribalto un piano trasparente </vt:lpstr>
      <vt:lpstr>Osservo la simmetria assiale sul piano cartesiano per descriverla con equazioni</vt:lpstr>
      <vt:lpstr>Simmetria e funzioni inverse. Attività</vt:lpstr>
      <vt:lpstr>Riflessioni sull’attività svolta</vt:lpstr>
      <vt:lpstr>Equazioni della simmetria assiale</vt:lpstr>
      <vt:lpstr>Trasformare curve con le equazioni di una simmetria  </vt:lpstr>
      <vt:lpstr>Trasformare curve con le equazioni di una simmetria  </vt:lpstr>
      <vt:lpstr>Trasformare curve con le equazioni di una simmetria  </vt:lpstr>
      <vt:lpstr>Curva simmetrica rispetto alla bisettrice b </vt:lpstr>
      <vt:lpstr>Curve simmetriche, funzioni e formule </vt:lpstr>
      <vt:lpstr>Linguaggio matematico: funzione inversa </vt:lpstr>
      <vt:lpstr>Ma per y=x^2 hai trovato</vt:lpstr>
      <vt:lpstr>Come posso arrivare alla funzione inversa?</vt:lpstr>
      <vt:lpstr>Guida la più recente definizione di funzione</vt:lpstr>
      <vt:lpstr>Da y=x^2 alla sua funzione inversa</vt:lpstr>
      <vt:lpstr>Definizioni e simboli coerenti con  la più recente definizione di funzione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Approssimazioni Concorso</dc:title>
  <dc:subject/>
  <dc:creator>Io</dc:creator>
  <cp:keywords/>
  <dc:description/>
  <cp:lastModifiedBy>Microsoft Office User</cp:lastModifiedBy>
  <cp:revision>1130</cp:revision>
  <cp:lastPrinted>2023-09-23T07:39:01Z</cp:lastPrinted>
  <dcterms:created xsi:type="dcterms:W3CDTF">2013-07-04T17:24:51Z</dcterms:created>
  <dcterms:modified xsi:type="dcterms:W3CDTF">2023-09-23T07:41:46Z</dcterms:modified>
  <cp:category/>
</cp:coreProperties>
</file>