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317" r:id="rId4"/>
    <p:sldId id="318" r:id="rId5"/>
    <p:sldId id="322" r:id="rId6"/>
    <p:sldId id="319" r:id="rId7"/>
    <p:sldId id="334" r:id="rId8"/>
    <p:sldId id="307" r:id="rId9"/>
    <p:sldId id="321" r:id="rId10"/>
    <p:sldId id="320" r:id="rId11"/>
    <p:sldId id="323" r:id="rId12"/>
    <p:sldId id="324" r:id="rId13"/>
    <p:sldId id="330" r:id="rId14"/>
    <p:sldId id="331" r:id="rId15"/>
    <p:sldId id="332" r:id="rId16"/>
    <p:sldId id="333" r:id="rId17"/>
    <p:sldId id="335" r:id="rId18"/>
    <p:sldId id="327" r:id="rId19"/>
    <p:sldId id="336" r:id="rId20"/>
  </p:sldIdLst>
  <p:sldSz cx="9144000" cy="6858000" type="screen4x3"/>
  <p:notesSz cx="6650038" cy="97837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1"/>
    <p:restoredTop sz="94633"/>
  </p:normalViewPr>
  <p:slideViewPr>
    <p:cSldViewPr>
      <p:cViewPr>
        <p:scale>
          <a:sx n="85" d="100"/>
          <a:sy n="85" d="100"/>
        </p:scale>
        <p:origin x="17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C948DF-0BF4-0E4D-A68C-E8F8387A5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2B117-33B2-144A-925F-8986DB0763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289FB1-FD21-DC4A-8E9D-F75087B00C17}" type="datetime1">
              <a:rPr lang="it-IT" altLang="it-IT"/>
              <a:pPr>
                <a:defRPr/>
              </a:pPr>
              <a:t>23/09/20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6C1F7-B027-F448-8A0F-00F10CA54E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A4AC4-76C0-1B45-93DF-59E05F7F57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01B084-08E3-5F41-B15C-EA597FC952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AF5672-FE19-024B-8F19-0F6C28E693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93A29-BC6E-B445-8857-FB710663287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DBFBFD-5B99-C44B-B71F-989373462176}" type="datetime1">
              <a:rPr lang="it-IT" altLang="it-IT"/>
              <a:pPr>
                <a:defRPr/>
              </a:pPr>
              <a:t>23/09/20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D48336-E58C-C844-B8BD-AA930D6321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95D9AC9-D2AA-4F45-BF2F-55F324086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 noProof="0"/>
              <a:t>Click to edit Master text styles</a:t>
            </a:r>
          </a:p>
          <a:p>
            <a:pPr lvl="1"/>
            <a:r>
              <a:rPr lang="it-IT" altLang="it-IT" noProof="0"/>
              <a:t>Second level</a:t>
            </a:r>
          </a:p>
          <a:p>
            <a:pPr lvl="2"/>
            <a:r>
              <a:rPr lang="it-IT" altLang="it-IT" noProof="0"/>
              <a:t>Third level</a:t>
            </a:r>
          </a:p>
          <a:p>
            <a:pPr lvl="3"/>
            <a:r>
              <a:rPr lang="it-IT" altLang="it-IT" noProof="0"/>
              <a:t>Fourth level</a:t>
            </a:r>
          </a:p>
          <a:p>
            <a:pPr lvl="4"/>
            <a:r>
              <a:rPr lang="it-IT" altLang="it-IT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3C92F-2E5F-3648-9585-E1B6F3A8C0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D39CC-966F-F24D-B78A-810EBAB864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B63331-5C6F-4941-AA5D-1EC41C5592A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4844D8-C9B3-9D4C-8604-6484DB599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4976E3-BACD-1E4B-A1C7-F8011845E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492569-5DD0-1F4C-AF98-0667D95CC7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70111-E678-EB47-9C67-F835A602FF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954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FD57E4-ACFC-7646-BDCB-4D0377431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7B78F5-1B4D-D347-A9BA-2483DED0BA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F0E204-52F7-954F-B79D-2763FCF3C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03C0-00EE-4D4B-B570-BF9C93DFFC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06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841C4-C722-EF49-9328-9D99029A9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79D4E1-EFC4-264D-A273-EF2D253C9C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9888E4-B813-854B-B61B-388525C48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70371-3C6D-CC47-9240-08D3C7EB6D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5893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501D81-723E-AA4B-90FF-F28A07700E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29DD9F-9D17-C942-8F80-E48A240A9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0412DA-B77A-F64B-9C68-07F80BBDB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A191-4205-3B47-A84A-94BCFE09CA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9682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6CCAA40-29E7-654C-8611-2D399EAC0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DA80F3A-C558-FC40-BC82-6CD56D560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E856C20-3DC3-5E4B-B69E-36A202F33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3325-3A5B-9E4F-BB8D-DAE13F5CD6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2362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64D439-69A3-AE45-856A-7DAAC9599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BA0CFDE-AF7F-1B4C-8309-A273270CF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0868BF-4ACC-0F40-8444-2F627BE1A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665CB-BA9C-844B-B9A3-AB6C5EB560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673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C93778-BF73-C64C-A46C-CAC00762B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2B5C6E-6DE8-0C44-98BB-34C5CCD18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EA7871-1A30-234F-A642-9EB8D3984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E79CE-872A-CA46-A8BF-8C446F8127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22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6F62F4-17D1-5C47-853F-8295418C7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603513-A43E-904B-9DDC-0EFA291085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7CE4D3-0D5D-CC41-814B-E73F78C6F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9EF25-D9B6-874B-83FC-C8CC268559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24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0B1F03-4AE9-5442-9D82-5781BD278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ADE39-B9FF-B24A-B2DC-A6A5E0356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C7ED57-98E0-1C4D-A012-4AE929E13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655B6-A56D-DB49-A9E5-66ADA2A3BA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004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AD6EA-8BA0-7B46-A875-901DBD4B9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DA00AD-FE62-634E-B55E-E7B23E48E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03004F-07A0-064E-A6D8-552026308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B0D5-2366-3841-B27D-B97E3398E2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873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E1BFBC-2E32-E84B-A956-1E63A207EC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2469EE-FF50-1243-B347-7A726ED96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7EA13F-06D7-D74E-B95A-73D8E1484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AB261-C1EE-3849-A52E-4F6FF6469F8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494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75C05F-7218-184C-B0F5-28ECBE40C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0DC8B1-A29E-BB4D-BC91-C9CA2BAF4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F363B7-C755-7D4E-B0D0-4A085B754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2F79-A96F-014E-90D0-34C981857EF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634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1791CF-D6C7-BF41-8766-CA852388A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F63E0-6E95-C046-9EF6-A295113B9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AAEE48-B3AD-E24C-A00F-7A06C266B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8C58-4261-C04B-98D1-E56E8CE056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538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A33CCB-443E-1A4E-B493-8C1EF89C7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90996-18A5-494E-A1FF-FA3F4199B8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6E9D5-CD89-5A48-9277-F1F3623AF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46DC2-6A1C-444E-AB75-04238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73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B6EB2B-FBAD-804C-AE33-1AE3A9E09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FEBE4E-3F8A-9740-8ED8-3A304F441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D84B84-7186-FB4A-8A93-3CE9B3BA68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CB16FC3-0615-0344-ACF9-74053EFA45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Daniela Valenti 2020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719A41-F622-0447-AAA1-9C2F92BE86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38F28FF-400C-5C44-8171-BDB89E4369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C5AB47E-214F-F94E-B421-53BD1F38CB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371600"/>
            <a:ext cx="7239000" cy="2160588"/>
          </a:xfrm>
        </p:spPr>
        <p:txBody>
          <a:bodyPr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anose="020B0600070205080204" pitchFamily="34" charset="-128"/>
              </a:rPr>
              <a:t>Un problema economico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873FF52C-F0FC-B744-B671-F589F73B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9532"/>
            <a:ext cx="2267744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 dirty="0"/>
              <a:t>Daniela Valenti 2020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F755B6E-86F8-2D4B-8CD8-60B030D6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2B691C-0325-2541-8099-0C75071A50C0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1">
            <a:extLst>
              <a:ext uri="{FF2B5EF4-FFF2-40B4-BE49-F238E27FC236}">
                <a16:creationId xmlns:a16="http://schemas.microsoft.com/office/drawing/2014/main" id="{CD083E9F-77FF-C543-8D98-868218C2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  <a:endParaRPr lang="it-IT" altLang="it-IT" sz="1200" i="1" dirty="0"/>
          </a:p>
        </p:txBody>
      </p:sp>
      <p:sp>
        <p:nvSpPr>
          <p:cNvPr id="28674" name="Slide Number Placeholder 42">
            <a:extLst>
              <a:ext uri="{FF2B5EF4-FFF2-40B4-BE49-F238E27FC236}">
                <a16:creationId xmlns:a16="http://schemas.microsoft.com/office/drawing/2014/main" id="{C0EF0878-7C9E-3843-8FE7-21663D34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D1E34F-9300-334C-BEC8-B2A8131886A4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8676" name="TextBox 21">
            <a:extLst>
              <a:ext uri="{FF2B5EF4-FFF2-40B4-BE49-F238E27FC236}">
                <a16:creationId xmlns:a16="http://schemas.microsoft.com/office/drawing/2014/main" id="{848374AE-46D3-584F-B72E-4B2FE2E6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91" y="111605"/>
            <a:ext cx="82024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Il grafico di una legge di capitalizzazione</a:t>
            </a:r>
          </a:p>
        </p:txBody>
      </p:sp>
      <p:sp>
        <p:nvSpPr>
          <p:cNvPr id="28677" name="TextBox 5">
            <a:extLst>
              <a:ext uri="{FF2B5EF4-FFF2-40B4-BE49-F238E27FC236}">
                <a16:creationId xmlns:a16="http://schemas.microsoft.com/office/drawing/2014/main" id="{C3DCE4C3-BB6C-9A45-8994-6F13E6760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96380"/>
            <a:ext cx="88569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solidFill>
                  <a:srgbClr val="0000FF"/>
                </a:solidFill>
              </a:rPr>
              <a:t>Capitale iniziale di 1 migliaio di euro e interesse annuo 100% =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solidFill>
                  <a:srgbClr val="0000FF"/>
                </a:solidFill>
              </a:rPr>
              <a:t>Come aumenta il capitale al variare del tempo?</a:t>
            </a:r>
          </a:p>
        </p:txBody>
      </p:sp>
      <p:sp>
        <p:nvSpPr>
          <p:cNvPr id="28678" name="TextBox 7">
            <a:extLst>
              <a:ext uri="{FF2B5EF4-FFF2-40B4-BE49-F238E27FC236}">
                <a16:creationId xmlns:a16="http://schemas.microsoft.com/office/drawing/2014/main" id="{BCAD777F-AC2B-EB4A-B9D9-9AC70F3FB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465821"/>
            <a:ext cx="903649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C = 1 durante il tutto 1°anno e solo alla fine ‘salta’ al valore 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C = 2 durante il tutto 2°anno e solo alla fine ‘salta’ al valore 4;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C = 4 durante il tutto 3°anno e solo alla fine ‘salta’ al valore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e così via.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Il tempo scorre con continuità e il capitale rimane in banca in ogni istante, ma cresce ‘a salti’. Qui sotto il grafico corretto.</a:t>
            </a:r>
            <a:r>
              <a:rPr lang="it-IT" altLang="it-IT" sz="2200" b="1" dirty="0"/>
              <a:t>  </a:t>
            </a:r>
          </a:p>
        </p:txBody>
      </p:sp>
      <p:pic>
        <p:nvPicPr>
          <p:cNvPr id="28679" name="Picture 9" descr="Grafico_2_int.png">
            <a:extLst>
              <a:ext uri="{FF2B5EF4-FFF2-40B4-BE49-F238E27FC236}">
                <a16:creationId xmlns:a16="http://schemas.microsoft.com/office/drawing/2014/main" id="{4375A682-3869-EE40-B9EF-92ED487D7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885" y="3638663"/>
            <a:ext cx="2235733" cy="308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AEE48EA1-61E8-F047-AF89-8C06CAFA4C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610600" cy="2160588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Incontriamo un nuovo numero</a:t>
            </a:r>
            <a:endParaRPr lang="it-IT" altLang="it-IT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F4C04555-E25C-6844-B8A9-A0E9085E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5DF374F3-83D8-2348-8E16-6AFBF0EC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2FB77C-A658-8946-B70A-1DDAD1CC45E9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336413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1">
            <a:extLst>
              <a:ext uri="{FF2B5EF4-FFF2-40B4-BE49-F238E27FC236}">
                <a16:creationId xmlns:a16="http://schemas.microsoft.com/office/drawing/2014/main" id="{9E158737-EACF-CE4A-88FF-834EC48C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19458" name="Slide Number Placeholder 42">
            <a:extLst>
              <a:ext uri="{FF2B5EF4-FFF2-40B4-BE49-F238E27FC236}">
                <a16:creationId xmlns:a16="http://schemas.microsoft.com/office/drawing/2014/main" id="{C0C18504-0BDB-D848-A1E6-E90085D0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933412-4143-E046-8A61-7F68F1FBAF25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19460" name="TextBox 21">
            <a:extLst>
              <a:ext uri="{FF2B5EF4-FFF2-40B4-BE49-F238E27FC236}">
                <a16:creationId xmlns:a16="http://schemas.microsoft.com/office/drawing/2014/main" id="{0D8F7A53-4740-EA45-B4A4-F1B40F3CD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43" y="385558"/>
            <a:ext cx="7957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0000"/>
                </a:solidFill>
              </a:rPr>
              <a:t>Riprendiamo il capitale che cresceva ‘a salti’</a:t>
            </a: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65ADCA42-7D36-D24B-B748-71534081C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72004"/>
            <a:ext cx="601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Capitale iniziale 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Interesse composto annuo = 100% 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Capitale alla fine del 1° anno = 2</a:t>
            </a:r>
          </a:p>
        </p:txBody>
      </p:sp>
      <p:pic>
        <p:nvPicPr>
          <p:cNvPr id="19462" name="Picture 9" descr="Grafico_2_int.png">
            <a:extLst>
              <a:ext uri="{FF2B5EF4-FFF2-40B4-BE49-F238E27FC236}">
                <a16:creationId xmlns:a16="http://schemas.microsoft.com/office/drawing/2014/main" id="{42188B0B-2F37-9745-929F-1B136F8A8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43000"/>
            <a:ext cx="20447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9">
            <a:extLst>
              <a:ext uri="{FF2B5EF4-FFF2-40B4-BE49-F238E27FC236}">
                <a16:creationId xmlns:a16="http://schemas.microsoft.com/office/drawing/2014/main" id="{386E7C4B-DFB0-6445-BAFF-6545C183B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30506"/>
            <a:ext cx="681510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Che cosa succede se la banca è disposta a frazionare l’interesse?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Vuol dire che la banca darà, ad esempio: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un interesse semestrale del 50% (2 volte l’anno);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un interesse trimestrale del 25% (4 volte l’anno);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e così via.  </a:t>
            </a:r>
          </a:p>
        </p:txBody>
      </p:sp>
      <p:sp>
        <p:nvSpPr>
          <p:cNvPr id="19464" name="TextBox 10">
            <a:extLst>
              <a:ext uri="{FF2B5EF4-FFF2-40B4-BE49-F238E27FC236}">
                <a16:creationId xmlns:a16="http://schemas.microsoft.com/office/drawing/2014/main" id="{E1354102-4291-F344-B698-4C163CEBD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80" y="5092917"/>
            <a:ext cx="8049309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</a:rPr>
              <a:t>Il capitale alla fine del 1°anno vale sempre 2?</a:t>
            </a:r>
          </a:p>
        </p:txBody>
      </p:sp>
    </p:spTree>
    <p:extLst>
      <p:ext uri="{BB962C8B-B14F-4D97-AF65-F5344CB8AC3E}">
        <p14:creationId xmlns:p14="http://schemas.microsoft.com/office/powerpoint/2010/main" val="313714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1">
            <a:extLst>
              <a:ext uri="{FF2B5EF4-FFF2-40B4-BE49-F238E27FC236}">
                <a16:creationId xmlns:a16="http://schemas.microsoft.com/office/drawing/2014/main" id="{5CBF3422-F554-E04A-9B6E-C1624D31C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2530" name="Slide Number Placeholder 42">
            <a:extLst>
              <a:ext uri="{FF2B5EF4-FFF2-40B4-BE49-F238E27FC236}">
                <a16:creationId xmlns:a16="http://schemas.microsoft.com/office/drawing/2014/main" id="{07C3B697-606C-E54A-B551-74C27F4A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5727BA-AC23-444A-8D6C-6083408B0EFC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2532" name="TextBox 21">
            <a:extLst>
              <a:ext uri="{FF2B5EF4-FFF2-40B4-BE49-F238E27FC236}">
                <a16:creationId xmlns:a16="http://schemas.microsoft.com/office/drawing/2014/main" id="{E5D8E537-4A6C-1849-9973-1A0A55358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981" y="241201"/>
            <a:ext cx="7391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Capitale C alla fine del 1°anno con interesse del 100% semestrale</a:t>
            </a:r>
          </a:p>
        </p:txBody>
      </p:sp>
      <p:pic>
        <p:nvPicPr>
          <p:cNvPr id="22533" name="Picture 17" descr="Immagine 1.png">
            <a:extLst>
              <a:ext uri="{FF2B5EF4-FFF2-40B4-BE49-F238E27FC236}">
                <a16:creationId xmlns:a16="http://schemas.microsoft.com/office/drawing/2014/main" id="{7CE94E1F-9283-1246-A67C-5CC852701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056563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18">
            <a:extLst>
              <a:ext uri="{FF2B5EF4-FFF2-40B4-BE49-F238E27FC236}">
                <a16:creationId xmlns:a16="http://schemas.microsoft.com/office/drawing/2014/main" id="{1D19D6F6-4A8F-C142-96B4-E1A9F79A0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81" y="4239052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La fine del 2° semestre coincide con la fine del 1° anno; così ottengo un capitale C dato da:</a:t>
            </a:r>
          </a:p>
        </p:txBody>
      </p:sp>
      <p:pic>
        <p:nvPicPr>
          <p:cNvPr id="22535" name="Immagine 2">
            <a:extLst>
              <a:ext uri="{FF2B5EF4-FFF2-40B4-BE49-F238E27FC236}">
                <a16:creationId xmlns:a16="http://schemas.microsoft.com/office/drawing/2014/main" id="{2B778011-3F0F-DD4A-9265-EEB09094F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5224463"/>
            <a:ext cx="25606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81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1">
            <a:extLst>
              <a:ext uri="{FF2B5EF4-FFF2-40B4-BE49-F238E27FC236}">
                <a16:creationId xmlns:a16="http://schemas.microsoft.com/office/drawing/2014/main" id="{115E7202-E60D-BF45-AC5E-47363264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3554" name="Slide Number Placeholder 42">
            <a:extLst>
              <a:ext uri="{FF2B5EF4-FFF2-40B4-BE49-F238E27FC236}">
                <a16:creationId xmlns:a16="http://schemas.microsoft.com/office/drawing/2014/main" id="{FD9C64A9-73F7-6E49-97BD-41E4145C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5F13C4-B8CD-B748-A401-34054CFE8E46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23556" name="TextBox 21">
            <a:extLst>
              <a:ext uri="{FF2B5EF4-FFF2-40B4-BE49-F238E27FC236}">
                <a16:creationId xmlns:a16="http://schemas.microsoft.com/office/drawing/2014/main" id="{6F60A3B5-A2BE-DC45-B412-709BB036B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88640"/>
            <a:ext cx="731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Capitale C alla fine del 1°anno con interesse del 100% trimestrale</a:t>
            </a:r>
          </a:p>
        </p:txBody>
      </p:sp>
      <p:sp>
        <p:nvSpPr>
          <p:cNvPr id="23557" name="TextBox 18">
            <a:extLst>
              <a:ext uri="{FF2B5EF4-FFF2-40B4-BE49-F238E27FC236}">
                <a16:creationId xmlns:a16="http://schemas.microsoft.com/office/drawing/2014/main" id="{8ED36B1B-18B7-5B47-8C66-C0D55489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49" y="4841122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La fine del 4°trimestre coincide con la fine del 1° anno; così ottengo un capitale C dato da:</a:t>
            </a:r>
          </a:p>
        </p:txBody>
      </p:sp>
      <p:pic>
        <p:nvPicPr>
          <p:cNvPr id="23558" name="Picture 8" descr="Immagine 3.png">
            <a:extLst>
              <a:ext uri="{FF2B5EF4-FFF2-40B4-BE49-F238E27FC236}">
                <a16:creationId xmlns:a16="http://schemas.microsoft.com/office/drawing/2014/main" id="{946C7C81-6464-574A-BF94-D908A831F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320" y="1265858"/>
            <a:ext cx="6987859" cy="353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Immagine 3">
            <a:extLst>
              <a:ext uri="{FF2B5EF4-FFF2-40B4-BE49-F238E27FC236}">
                <a16:creationId xmlns:a16="http://schemas.microsoft.com/office/drawing/2014/main" id="{CC9DAD64-6E9D-AE44-A275-9267B4F82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72119"/>
            <a:ext cx="2590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227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1">
            <a:extLst>
              <a:ext uri="{FF2B5EF4-FFF2-40B4-BE49-F238E27FC236}">
                <a16:creationId xmlns:a16="http://schemas.microsoft.com/office/drawing/2014/main" id="{6F7A4C2F-AE3D-5249-B0B6-D6D1B20E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8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  <a:endParaRPr lang="it-IT" altLang="it-IT" sz="1200" i="1" dirty="0"/>
          </a:p>
        </p:txBody>
      </p:sp>
      <p:sp>
        <p:nvSpPr>
          <p:cNvPr id="24578" name="Slide Number Placeholder 42">
            <a:extLst>
              <a:ext uri="{FF2B5EF4-FFF2-40B4-BE49-F238E27FC236}">
                <a16:creationId xmlns:a16="http://schemas.microsoft.com/office/drawing/2014/main" id="{231CBBA0-10E9-6445-8EC1-A2D727F6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2A98F9-8F91-864F-B0E8-912A14B88BE2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400"/>
          </a:p>
        </p:txBody>
      </p:sp>
      <p:sp>
        <p:nvSpPr>
          <p:cNvPr id="24580" name="TextBox 21">
            <a:extLst>
              <a:ext uri="{FF2B5EF4-FFF2-40B4-BE49-F238E27FC236}">
                <a16:creationId xmlns:a16="http://schemas.microsoft.com/office/drawing/2014/main" id="{25E48595-2F22-F744-8F20-61DB51395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69" y="147324"/>
            <a:ext cx="762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Capitale C alla fine del 1° anno con interesse del 100% frazionato</a:t>
            </a:r>
          </a:p>
        </p:txBody>
      </p:sp>
      <p:sp>
        <p:nvSpPr>
          <p:cNvPr id="24581" name="TextBox 9">
            <a:extLst>
              <a:ext uri="{FF2B5EF4-FFF2-40B4-BE49-F238E27FC236}">
                <a16:creationId xmlns:a16="http://schemas.microsoft.com/office/drawing/2014/main" id="{129075E0-F8B5-4B4C-B03F-A3C3EACC5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0" y="1160611"/>
            <a:ext cx="5606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Verso una legge generale</a:t>
            </a:r>
          </a:p>
        </p:txBody>
      </p:sp>
      <p:pic>
        <p:nvPicPr>
          <p:cNvPr id="24582" name="Picture 11" descr="Immagine 5.png">
            <a:extLst>
              <a:ext uri="{FF2B5EF4-FFF2-40B4-BE49-F238E27FC236}">
                <a16:creationId xmlns:a16="http://schemas.microsoft.com/office/drawing/2014/main" id="{E6D99728-8054-7347-9BB2-3F35F4488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11" y="1655857"/>
            <a:ext cx="7643957" cy="458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941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1">
            <a:extLst>
              <a:ext uri="{FF2B5EF4-FFF2-40B4-BE49-F238E27FC236}">
                <a16:creationId xmlns:a16="http://schemas.microsoft.com/office/drawing/2014/main" id="{EDE3B0D0-7765-8B48-AFA2-66117D4E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5602" name="Slide Number Placeholder 42">
            <a:extLst>
              <a:ext uri="{FF2B5EF4-FFF2-40B4-BE49-F238E27FC236}">
                <a16:creationId xmlns:a16="http://schemas.microsoft.com/office/drawing/2014/main" id="{A0A6092E-BF1A-6746-86AF-78AD1F3E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22C9F4-BC6E-B54B-8481-73C80E7185DE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400"/>
          </a:p>
        </p:txBody>
      </p:sp>
      <p:sp>
        <p:nvSpPr>
          <p:cNvPr id="25604" name="TextBox 21">
            <a:extLst>
              <a:ext uri="{FF2B5EF4-FFF2-40B4-BE49-F238E27FC236}">
                <a16:creationId xmlns:a16="http://schemas.microsoft.com/office/drawing/2014/main" id="{49313DCD-8D45-F241-A45A-5D233696D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27" y="156270"/>
            <a:ext cx="762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Capitale C alla fine del 1°anno con interesse del 100% frazionato</a:t>
            </a:r>
          </a:p>
        </p:txBody>
      </p:sp>
      <p:sp>
        <p:nvSpPr>
          <p:cNvPr id="25605" name="TextBox 9">
            <a:extLst>
              <a:ext uri="{FF2B5EF4-FFF2-40B4-BE49-F238E27FC236}">
                <a16:creationId xmlns:a16="http://schemas.microsoft.com/office/drawing/2014/main" id="{1BE1429C-C519-9447-A135-85AF22B1F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84" y="1257683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</a:rPr>
              <a:t>Osservazioni</a:t>
            </a:r>
          </a:p>
        </p:txBody>
      </p:sp>
      <p:sp>
        <p:nvSpPr>
          <p:cNvPr id="25606" name="TextBox 7">
            <a:extLst>
              <a:ext uri="{FF2B5EF4-FFF2-40B4-BE49-F238E27FC236}">
                <a16:creationId xmlns:a16="http://schemas.microsoft.com/office/drawing/2014/main" id="{B8AA5486-F917-C642-93ED-2C6B1A3A7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80" y="1787332"/>
            <a:ext cx="83286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Quando </a:t>
            </a:r>
            <a:r>
              <a:rPr lang="it-IT" altLang="it-IT" sz="2400" b="1" i="1" dirty="0" err="1"/>
              <a:t>n</a:t>
            </a:r>
            <a:r>
              <a:rPr lang="it-IT" altLang="it-IT" sz="2400" dirty="0"/>
              <a:t> aumenta, l’interesse </a:t>
            </a:r>
            <a:r>
              <a:rPr lang="it-IT" altLang="it-IT" sz="2400" b="1" i="1" dirty="0"/>
              <a:t>1/</a:t>
            </a:r>
            <a:r>
              <a:rPr lang="it-IT" altLang="it-IT" sz="2400" b="1" i="1" dirty="0" err="1"/>
              <a:t>n</a:t>
            </a:r>
            <a:r>
              <a:rPr lang="it-IT" altLang="it-IT" sz="2400" b="1" dirty="0"/>
              <a:t> </a:t>
            </a:r>
            <a:r>
              <a:rPr lang="it-IT" altLang="it-IT" sz="2400" dirty="0"/>
              <a:t>diventa sempre più piccolo, ma viene attribuito un numero sempre più grande di volte nell’anno: ogni ora, ogni minuto, ogni secondo,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E il capitale </a:t>
            </a:r>
            <a:r>
              <a:rPr lang="it-IT" altLang="it-IT" sz="2400" b="1" i="1" dirty="0"/>
              <a:t>C</a:t>
            </a:r>
            <a:r>
              <a:rPr lang="it-IT" altLang="it-IT" sz="2400" dirty="0"/>
              <a:t> aumenta, regolato dalla legge</a:t>
            </a:r>
          </a:p>
        </p:txBody>
      </p:sp>
      <p:sp>
        <p:nvSpPr>
          <p:cNvPr id="25607" name="TextBox 10">
            <a:extLst>
              <a:ext uri="{FF2B5EF4-FFF2-40B4-BE49-F238E27FC236}">
                <a16:creationId xmlns:a16="http://schemas.microsoft.com/office/drawing/2014/main" id="{A13DDCE0-35CA-7041-B832-06F764143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38216"/>
            <a:ext cx="708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Ma anche per </a:t>
            </a:r>
            <a:r>
              <a:rPr lang="it-IT" altLang="it-IT" sz="2000" b="1" i="1" dirty="0" err="1"/>
              <a:t>n</a:t>
            </a:r>
            <a:r>
              <a:rPr lang="it-IT" altLang="it-IT" sz="2000" dirty="0"/>
              <a:t> molto grande </a:t>
            </a:r>
            <a:r>
              <a:rPr lang="it-IT" altLang="it-IT" sz="2000" b="1" i="1" dirty="0"/>
              <a:t>C</a:t>
            </a:r>
            <a:r>
              <a:rPr lang="it-IT" altLang="it-IT" sz="2000" dirty="0"/>
              <a:t> non raggiunge 3.</a:t>
            </a:r>
          </a:p>
        </p:txBody>
      </p:sp>
      <p:pic>
        <p:nvPicPr>
          <p:cNvPr id="25609" name="Immagine 2">
            <a:extLst>
              <a:ext uri="{FF2B5EF4-FFF2-40B4-BE49-F238E27FC236}">
                <a16:creationId xmlns:a16="http://schemas.microsoft.com/office/drawing/2014/main" id="{0D75F576-D95E-D54C-BB53-DFBD0BA0C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1547"/>
            <a:ext cx="1576388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CE7B0C9-36F9-D54D-B584-6B0D909AA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77" y="5189554"/>
            <a:ext cx="4254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92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1">
            <a:extLst>
              <a:ext uri="{FF2B5EF4-FFF2-40B4-BE49-F238E27FC236}">
                <a16:creationId xmlns:a16="http://schemas.microsoft.com/office/drawing/2014/main" id="{9DA85241-1C77-2F47-8A0B-CEDBD79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6626" name="Slide Number Placeholder 42">
            <a:extLst>
              <a:ext uri="{FF2B5EF4-FFF2-40B4-BE49-F238E27FC236}">
                <a16:creationId xmlns:a16="http://schemas.microsoft.com/office/drawing/2014/main" id="{B096E436-47A2-AD46-B5C0-F7F6A3ED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9B9C94-152A-634B-9E43-200E4CEE4522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it-IT" altLang="it-IT" sz="1400"/>
          </a:p>
        </p:txBody>
      </p:sp>
      <p:sp>
        <p:nvSpPr>
          <p:cNvPr id="26628" name="TextBox 21">
            <a:extLst>
              <a:ext uri="{FF2B5EF4-FFF2-40B4-BE49-F238E27FC236}">
                <a16:creationId xmlns:a16="http://schemas.microsoft.com/office/drawing/2014/main" id="{724FE81D-FD98-4343-9823-43F933AA0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76" y="321427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Il numero </a:t>
            </a:r>
            <a:r>
              <a:rPr lang="it-IT" altLang="it-IT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6629" name="Rectangle 9">
            <a:extLst>
              <a:ext uri="{FF2B5EF4-FFF2-40B4-BE49-F238E27FC236}">
                <a16:creationId xmlns:a16="http://schemas.microsoft.com/office/drawing/2014/main" id="{1CCF97CF-D35A-C14E-9EB9-09E77BC7C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46" y="3424694"/>
            <a:ext cx="861384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Se </a:t>
            </a:r>
            <a:r>
              <a:rPr lang="it-IT" altLang="it-IT" sz="28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altLang="it-IT" sz="2400" b="1" dirty="0">
                <a:solidFill>
                  <a:schemeClr val="accent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diventa sempre più grande, </a:t>
            </a:r>
            <a:r>
              <a:rPr lang="it-IT" altLang="it-IT" sz="28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altLang="it-IT" sz="2400" b="1" dirty="0">
                <a:solidFill>
                  <a:schemeClr val="accent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non si avvicina a 3, si avvicina invece a un numero decimale con, dopo la virgola, infinite cifre, che però non si ripetono con un periodo.</a:t>
            </a:r>
          </a:p>
        </p:txBody>
      </p:sp>
      <p:sp>
        <p:nvSpPr>
          <p:cNvPr id="26631" name="Rectangle 8">
            <a:extLst>
              <a:ext uri="{FF2B5EF4-FFF2-40B4-BE49-F238E27FC236}">
                <a16:creationId xmlns:a16="http://schemas.microsoft.com/office/drawing/2014/main" id="{5C213713-66F8-0C45-9617-55A3CF150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76" y="920373"/>
            <a:ext cx="80648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Un problema economico ha condotto ad una legge a lungo studiato nell’arco di più di un secolo, fra il 1600 e la metà del 1700, in particolare dai matematici </a:t>
            </a:r>
            <a:r>
              <a:rPr lang="it-IT" altLang="it-IT" sz="240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Nepero</a:t>
            </a:r>
            <a:r>
              <a:rPr lang="it-IT" alt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ed Eulero. </a:t>
            </a:r>
          </a:p>
        </p:txBody>
      </p:sp>
      <p:pic>
        <p:nvPicPr>
          <p:cNvPr id="26632" name="Immagine 9">
            <a:extLst>
              <a:ext uri="{FF2B5EF4-FFF2-40B4-BE49-F238E27FC236}">
                <a16:creationId xmlns:a16="http://schemas.microsoft.com/office/drawing/2014/main" id="{EC2E2926-92EF-8D4E-91B4-486577CEA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44" y="2120702"/>
            <a:ext cx="1871932" cy="13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3FEB0CC-EB60-2147-A4BC-63A21EBDCD15}"/>
              </a:ext>
            </a:extLst>
          </p:cNvPr>
          <p:cNvSpPr/>
          <p:nvPr/>
        </p:nvSpPr>
        <p:spPr>
          <a:xfrm>
            <a:off x="263132" y="4669886"/>
            <a:ext cx="8583488" cy="15388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A questo numero irrazionale è stato dato il nome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alt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, in onore di Eulero. Ecco qui sotto le prime 20 cifre del numero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alt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.  </a:t>
            </a:r>
          </a:p>
          <a:p>
            <a:pPr algn="ctr" eaLnBrk="1" hangingPunct="1"/>
            <a:endParaRPr lang="it-IT" altLang="it-IT" sz="10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 eaLnBrk="1" hangingPunct="1"/>
            <a:r>
              <a:rPr lang="it-IT" altLang="it-IT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altLang="it-IT" sz="2400" b="1" dirty="0">
                <a:solidFill>
                  <a:srgbClr val="FF0000"/>
                </a:solidFill>
              </a:rPr>
              <a:t> </a:t>
            </a:r>
            <a:r>
              <a:rPr lang="it-IT" altLang="it-IT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≅ </a:t>
            </a:r>
            <a:r>
              <a:rPr lang="it-IT" altLang="it-IT" sz="2400" b="1" dirty="0">
                <a:solidFill>
                  <a:srgbClr val="FF0000"/>
                </a:solidFill>
                <a:ea typeface="ＭＳ ゴシック" panose="020B0609070205080204" pitchFamily="49" charset="-128"/>
              </a:rPr>
              <a:t>2,71828 18284 59045 23536</a:t>
            </a:r>
          </a:p>
        </p:txBody>
      </p:sp>
    </p:spTree>
    <p:extLst>
      <p:ext uri="{BB962C8B-B14F-4D97-AF65-F5344CB8AC3E}">
        <p14:creationId xmlns:p14="http://schemas.microsoft.com/office/powerpoint/2010/main" val="2168617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1">
            <a:extLst>
              <a:ext uri="{FF2B5EF4-FFF2-40B4-BE49-F238E27FC236}">
                <a16:creationId xmlns:a16="http://schemas.microsoft.com/office/drawing/2014/main" id="{7292BC85-A712-774A-B6E7-A07B6438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  <a:endParaRPr lang="it-IT" altLang="it-IT" sz="1200" i="1" dirty="0"/>
          </a:p>
        </p:txBody>
      </p:sp>
      <p:sp>
        <p:nvSpPr>
          <p:cNvPr id="27650" name="Slide Number Placeholder 42">
            <a:extLst>
              <a:ext uri="{FF2B5EF4-FFF2-40B4-BE49-F238E27FC236}">
                <a16:creationId xmlns:a16="http://schemas.microsoft.com/office/drawing/2014/main" id="{D7FB66EE-8608-EE45-AAB4-E2CE06B1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B9611-82EF-E04D-9518-7553FD2D6EF5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it-IT" altLang="it-IT" sz="1400"/>
          </a:p>
        </p:txBody>
      </p:sp>
      <p:sp>
        <p:nvSpPr>
          <p:cNvPr id="27652" name="TextBox 21">
            <a:extLst>
              <a:ext uri="{FF2B5EF4-FFF2-40B4-BE49-F238E27FC236}">
                <a16:creationId xmlns:a16="http://schemas.microsoft.com/office/drawing/2014/main" id="{F6BF20AA-3BF8-D848-92EF-20E435D4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6837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Perché è importante il numero </a:t>
            </a:r>
            <a:r>
              <a:rPr lang="it-IT" altLang="it-IT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7653" name="Rectangle 9">
            <a:extLst>
              <a:ext uri="{FF2B5EF4-FFF2-40B4-BE49-F238E27FC236}">
                <a16:creationId xmlns:a16="http://schemas.microsoft.com/office/drawing/2014/main" id="{0E7C6AAC-C462-B04E-BED6-0B41B2629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89" y="2258307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Che cosa vuol dire </a:t>
            </a:r>
            <a:r>
              <a:rPr lang="it-IT" altLang="it-IT" sz="2400" b="1" i="1" dirty="0">
                <a:solidFill>
                  <a:srgbClr val="0000FF"/>
                </a:solidFill>
              </a:rPr>
              <a:t>‘se </a:t>
            </a:r>
            <a:r>
              <a:rPr lang="it-IT" altLang="it-IT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</a:t>
            </a:r>
            <a:r>
              <a:rPr lang="it-IT" altLang="it-IT" sz="2400" b="1" i="1" dirty="0">
                <a:solidFill>
                  <a:srgbClr val="0000FF"/>
                </a:solidFill>
              </a:rPr>
              <a:t> diventa sempre più grande’</a:t>
            </a:r>
            <a:r>
              <a:rPr lang="it-IT" altLang="it-IT" sz="2400" b="1" dirty="0">
                <a:solidFill>
                  <a:srgbClr val="0000FF"/>
                </a:solidFill>
              </a:rPr>
              <a:t>?</a:t>
            </a:r>
            <a:r>
              <a:rPr lang="it-IT" altLang="it-IT" sz="2400" b="1" dirty="0"/>
              <a:t> </a:t>
            </a:r>
          </a:p>
        </p:txBody>
      </p:sp>
      <p:sp>
        <p:nvSpPr>
          <p:cNvPr id="27654" name="TextBox 10">
            <a:extLst>
              <a:ext uri="{FF2B5EF4-FFF2-40B4-BE49-F238E27FC236}">
                <a16:creationId xmlns:a16="http://schemas.microsoft.com/office/drawing/2014/main" id="{18377E08-942F-164E-8AB9-53A0E6AA4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5" y="2772785"/>
            <a:ext cx="89263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i="1" dirty="0">
                <a:cs typeface="Arial" panose="020B0604020202020204" pitchFamily="34" charset="0"/>
              </a:rPr>
              <a:t>Vuol dire che, durante il 1°anno: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200" b="1" i="1" dirty="0">
                <a:cs typeface="Arial" panose="020B0604020202020204" pitchFamily="34" charset="0"/>
              </a:rPr>
              <a:t>addiziono l’interesse un numero </a:t>
            </a:r>
            <a:r>
              <a:rPr lang="it-IT" alt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altLang="it-IT" sz="2200" b="1" i="1" dirty="0">
                <a:cs typeface="Arial" panose="020B0604020202020204" pitchFamily="34" charset="0"/>
              </a:rPr>
              <a:t> grandissimo di volte (ogni minuto, ogni secondo, ogni millesimo di secondo,  …);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1000" b="1" i="1" dirty="0">
                <a:cs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200" b="1" i="1" dirty="0">
                <a:cs typeface="Arial" panose="020B0604020202020204" pitchFamily="34" charset="0"/>
              </a:rPr>
              <a:t>però l’interesse 1/</a:t>
            </a:r>
            <a:r>
              <a:rPr lang="it-IT" altLang="it-IT" sz="2200" b="1" i="1" dirty="0" err="1">
                <a:cs typeface="Arial" panose="020B0604020202020204" pitchFamily="34" charset="0"/>
              </a:rPr>
              <a:t>n</a:t>
            </a:r>
            <a:r>
              <a:rPr lang="it-IT" altLang="it-IT" sz="2200" b="1" i="1" dirty="0">
                <a:cs typeface="Arial" panose="020B0604020202020204" pitchFamily="34" charset="0"/>
              </a:rPr>
              <a:t> diventa sempre più piccolo, quasi impercettibile.</a:t>
            </a:r>
          </a:p>
        </p:txBody>
      </p:sp>
      <p:sp>
        <p:nvSpPr>
          <p:cNvPr id="27655" name="TextBox 12">
            <a:extLst>
              <a:ext uri="{FF2B5EF4-FFF2-40B4-BE49-F238E27FC236}">
                <a16:creationId xmlns:a16="http://schemas.microsoft.com/office/drawing/2014/main" id="{CB38B4C3-0BA0-F049-A3BB-E23562670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780241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La crescita diventa continua</a:t>
            </a:r>
          </a:p>
        </p:txBody>
      </p:sp>
      <p:sp>
        <p:nvSpPr>
          <p:cNvPr id="27656" name="TextBox 13">
            <a:extLst>
              <a:ext uri="{FF2B5EF4-FFF2-40B4-BE49-F238E27FC236}">
                <a16:creationId xmlns:a16="http://schemas.microsoft.com/office/drawing/2014/main" id="{B4419493-6D32-C74F-87E4-478E3E42B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77200" cy="892552"/>
          </a:xfrm>
          <a:prstGeom prst="rect">
            <a:avLst/>
          </a:prstGeom>
          <a:solidFill>
            <a:srgbClr val="FFFFCC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Dunque il numero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altLang="it-IT" sz="2400" b="1" dirty="0"/>
              <a:t> è fondamentale per descrivere matematicamente processi di crescita continua. </a:t>
            </a:r>
          </a:p>
        </p:txBody>
      </p:sp>
      <p:pic>
        <p:nvPicPr>
          <p:cNvPr id="27657" name="Immagine 11">
            <a:extLst>
              <a:ext uri="{FF2B5EF4-FFF2-40B4-BE49-F238E27FC236}">
                <a16:creationId xmlns:a16="http://schemas.microsoft.com/office/drawing/2014/main" id="{718C7C7C-C544-054D-86AE-3309D6A54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14817"/>
            <a:ext cx="1727448" cy="121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498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1">
            <a:extLst>
              <a:ext uri="{FF2B5EF4-FFF2-40B4-BE49-F238E27FC236}">
                <a16:creationId xmlns:a16="http://schemas.microsoft.com/office/drawing/2014/main" id="{7292BC85-A712-774A-B6E7-A07B6438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  <a:endParaRPr lang="it-IT" altLang="it-IT" sz="1200" i="1" dirty="0"/>
          </a:p>
        </p:txBody>
      </p:sp>
      <p:sp>
        <p:nvSpPr>
          <p:cNvPr id="27650" name="Slide Number Placeholder 42">
            <a:extLst>
              <a:ext uri="{FF2B5EF4-FFF2-40B4-BE49-F238E27FC236}">
                <a16:creationId xmlns:a16="http://schemas.microsoft.com/office/drawing/2014/main" id="{D7FB66EE-8608-EE45-AAB4-E2CE06B1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B9611-82EF-E04D-9518-7553FD2D6EF5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it-IT" altLang="it-IT" sz="14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4C8A4CA-5F17-3749-810E-24EE759A08CA}"/>
              </a:ext>
            </a:extLst>
          </p:cNvPr>
          <p:cNvSpPr txBox="1"/>
          <p:nvPr/>
        </p:nvSpPr>
        <p:spPr>
          <a:xfrm>
            <a:off x="1043608" y="112474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Attività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245980E-9927-6945-A1E8-66468F9A990A}"/>
              </a:ext>
            </a:extLst>
          </p:cNvPr>
          <p:cNvSpPr txBox="1"/>
          <p:nvPr/>
        </p:nvSpPr>
        <p:spPr>
          <a:xfrm>
            <a:off x="1403648" y="213285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Completa la scheda di lavoro con il supporto di un file </a:t>
            </a:r>
            <a:r>
              <a:rPr lang="it-IT" sz="2800" b="1" dirty="0" err="1"/>
              <a:t>Geogebra</a:t>
            </a:r>
            <a:r>
              <a:rPr lang="it-IT" sz="2800" b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4731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DE1EB47F-18D8-A040-9B70-CB499328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27ED2F6C-F247-9649-8053-B6EBFB8E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2422C0-DE4F-C845-B628-31EDB3D98B71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19460" name="TextBox 6">
            <a:extLst>
              <a:ext uri="{FF2B5EF4-FFF2-40B4-BE49-F238E27FC236}">
                <a16:creationId xmlns:a16="http://schemas.microsoft.com/office/drawing/2014/main" id="{EAD0621A-9176-A048-9A7F-79D230FC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577" y="110029"/>
            <a:ext cx="7588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Quanto aumenta una somma di denaro depositata in banca?</a:t>
            </a:r>
          </a:p>
        </p:txBody>
      </p:sp>
      <p:sp>
        <p:nvSpPr>
          <p:cNvPr id="19461" name="TextBox 7">
            <a:extLst>
              <a:ext uri="{FF2B5EF4-FFF2-40B4-BE49-F238E27FC236}">
                <a16:creationId xmlns:a16="http://schemas.microsoft.com/office/drawing/2014/main" id="{7F8B7680-639F-934D-A0A1-856ED2C31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61" y="1224855"/>
            <a:ext cx="2222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</a:rPr>
              <a:t>Un esempio</a:t>
            </a:r>
          </a:p>
        </p:txBody>
      </p:sp>
      <p:sp>
        <p:nvSpPr>
          <p:cNvPr id="19462" name="TextBox 8">
            <a:extLst>
              <a:ext uri="{FF2B5EF4-FFF2-40B4-BE49-F238E27FC236}">
                <a16:creationId xmlns:a16="http://schemas.microsoft.com/office/drawing/2014/main" id="{DF92CFC5-33A6-854F-890E-2D8886CC0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82303"/>
            <a:ext cx="868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anose="020B0604020202020204" pitchFamily="34" charset="0"/>
              </a:rPr>
              <a:t>Deposito un </a:t>
            </a:r>
            <a:r>
              <a:rPr lang="it-IT" altLang="it-IT" sz="2400" b="1" i="1" dirty="0">
                <a:latin typeface="Arial Narrow" panose="020B0604020202020204" pitchFamily="34" charset="0"/>
              </a:rPr>
              <a:t>capitale di 500 euro </a:t>
            </a:r>
            <a:r>
              <a:rPr lang="it-IT" altLang="it-IT" sz="2400" dirty="0">
                <a:latin typeface="Arial Narrow" panose="020B0604020202020204" pitchFamily="34" charset="0"/>
              </a:rPr>
              <a:t>all’</a:t>
            </a:r>
            <a:r>
              <a:rPr lang="it-IT" altLang="it-IT" sz="2400" b="1" i="1" dirty="0">
                <a:latin typeface="Arial Narrow" panose="020B0604020202020204" pitchFamily="34" charset="0"/>
              </a:rPr>
              <a:t>interesse composto annuo del 20%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pic>
        <p:nvPicPr>
          <p:cNvPr id="19463" name="Picture 9" descr="100euro.jpg">
            <a:extLst>
              <a:ext uri="{FF2B5EF4-FFF2-40B4-BE49-F238E27FC236}">
                <a16:creationId xmlns:a16="http://schemas.microsoft.com/office/drawing/2014/main" id="{A67D2409-7772-1048-A27F-7280CDAB6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03" y="2702986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0" descr="100euro.jpg">
            <a:extLst>
              <a:ext uri="{FF2B5EF4-FFF2-40B4-BE49-F238E27FC236}">
                <a16:creationId xmlns:a16="http://schemas.microsoft.com/office/drawing/2014/main" id="{92E7973C-6BA3-B44B-BFF2-777BF0D96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03" y="2702986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1" descr="100euro.jpg">
            <a:extLst>
              <a:ext uri="{FF2B5EF4-FFF2-40B4-BE49-F238E27FC236}">
                <a16:creationId xmlns:a16="http://schemas.microsoft.com/office/drawing/2014/main" id="{F7A39E79-F03A-F84E-B99C-98281A6CD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503" y="2702986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2" descr="100euro.jpg">
            <a:extLst>
              <a:ext uri="{FF2B5EF4-FFF2-40B4-BE49-F238E27FC236}">
                <a16:creationId xmlns:a16="http://schemas.microsoft.com/office/drawing/2014/main" id="{F805E451-8EEF-2D49-A219-C6D087022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03" y="2702986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3" descr="100euro.jpg">
            <a:extLst>
              <a:ext uri="{FF2B5EF4-FFF2-40B4-BE49-F238E27FC236}">
                <a16:creationId xmlns:a16="http://schemas.microsoft.com/office/drawing/2014/main" id="{471C9AF9-CC6D-2B4D-874C-0F6EF9C0C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03" y="2702986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4" descr="100euro.jpg">
            <a:extLst>
              <a:ext uri="{FF2B5EF4-FFF2-40B4-BE49-F238E27FC236}">
                <a16:creationId xmlns:a16="http://schemas.microsoft.com/office/drawing/2014/main" id="{DA940C01-7D1A-6746-BDF7-B32A3F6AD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703" y="4303186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eft Brace 16">
            <a:extLst>
              <a:ext uri="{FF2B5EF4-FFF2-40B4-BE49-F238E27FC236}">
                <a16:creationId xmlns:a16="http://schemas.microsoft.com/office/drawing/2014/main" id="{B2C8664E-AB9C-1B48-B919-E087233C065E}"/>
              </a:ext>
            </a:extLst>
          </p:cNvPr>
          <p:cNvSpPr>
            <a:spLocks/>
          </p:cNvSpPr>
          <p:nvPr/>
        </p:nvSpPr>
        <p:spPr bwMode="auto">
          <a:xfrm rot="5400000">
            <a:off x="2471503" y="493186"/>
            <a:ext cx="228600" cy="4191000"/>
          </a:xfrm>
          <a:prstGeom prst="leftBrace">
            <a:avLst>
              <a:gd name="adj1" fmla="val 831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E99662D-AA03-184B-9606-1D5033F8437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623903" y="2093386"/>
            <a:ext cx="457200" cy="38100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827EAB-940E-344A-827C-99840E6C55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33303" y="2093386"/>
            <a:ext cx="2514600" cy="15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72" name="Picture 28" descr="20-euro.jpg">
            <a:extLst>
              <a:ext uri="{FF2B5EF4-FFF2-40B4-BE49-F238E27FC236}">
                <a16:creationId xmlns:a16="http://schemas.microsoft.com/office/drawing/2014/main" id="{8A4321D0-EEDA-8F49-900E-03EBB86BC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7284" y="3411805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3" name="Picture 29" descr="20-euro.jpg">
            <a:extLst>
              <a:ext uri="{FF2B5EF4-FFF2-40B4-BE49-F238E27FC236}">
                <a16:creationId xmlns:a16="http://schemas.microsoft.com/office/drawing/2014/main" id="{C4D31A5B-7722-B545-9C39-FBD8857A3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05484" y="3411805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4" name="Picture 30" descr="20-euro.jpg">
            <a:extLst>
              <a:ext uri="{FF2B5EF4-FFF2-40B4-BE49-F238E27FC236}">
                <a16:creationId xmlns:a16="http://schemas.microsoft.com/office/drawing/2014/main" id="{99F209CF-C393-3647-8D14-D46E57B35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19884" y="3459430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5" name="Picture 31" descr="20-euro.jpg">
            <a:extLst>
              <a:ext uri="{FF2B5EF4-FFF2-40B4-BE49-F238E27FC236}">
                <a16:creationId xmlns:a16="http://schemas.microsoft.com/office/drawing/2014/main" id="{E2458CFC-892F-8340-A404-2EAC2D0D0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58084" y="3411805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6" name="Picture 32" descr="20-euro.jpg">
            <a:extLst>
              <a:ext uri="{FF2B5EF4-FFF2-40B4-BE49-F238E27FC236}">
                <a16:creationId xmlns:a16="http://schemas.microsoft.com/office/drawing/2014/main" id="{330245FD-F4FC-9643-AF25-0C7DC69AD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96284" y="3411805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7" name="TextBox 38">
            <a:extLst>
              <a:ext uri="{FF2B5EF4-FFF2-40B4-BE49-F238E27FC236}">
                <a16:creationId xmlns:a16="http://schemas.microsoft.com/office/drawing/2014/main" id="{A1DF88EE-3FFB-A847-B4DD-9AAAD0FE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95" y="4945943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anose="020B0604020202020204" pitchFamily="34" charset="0"/>
              </a:rPr>
              <a:t>Alla fine del 1° anno la banca </a:t>
            </a:r>
            <a:r>
              <a:rPr lang="it-IT" altLang="it-IT" sz="2400" b="1" dirty="0">
                <a:latin typeface="Arial Narrow" panose="020B0604020202020204" pitchFamily="34" charset="0"/>
              </a:rPr>
              <a:t>aggiunge 20 euro per ogni 100 euro </a:t>
            </a:r>
            <a:r>
              <a:rPr lang="it-IT" altLang="it-IT" sz="2400" dirty="0">
                <a:latin typeface="Arial Narrow" panose="020B0604020202020204" pitchFamily="34" charset="0"/>
              </a:rPr>
              <a:t>depositati all’inizio dell’anno.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  <a:latin typeface="Arial Narrow" panose="020B0604020202020204" pitchFamily="34" charset="0"/>
              </a:rPr>
              <a:t>Quindi alla fine del 1°anno ho 600 euro.  </a:t>
            </a:r>
          </a:p>
        </p:txBody>
      </p:sp>
      <p:sp>
        <p:nvSpPr>
          <p:cNvPr id="19478" name="TextBox 41">
            <a:extLst>
              <a:ext uri="{FF2B5EF4-FFF2-40B4-BE49-F238E27FC236}">
                <a16:creationId xmlns:a16="http://schemas.microsoft.com/office/drawing/2014/main" id="{6C2C6355-B706-BA4C-92D6-2A6EE0C08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972" y="2474386"/>
            <a:ext cx="1524000" cy="523875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solidFill>
                  <a:srgbClr val="0000FF"/>
                </a:solidFill>
              </a:rPr>
              <a:t>20% significa 20 per ogni 100</a:t>
            </a: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E354F066-CE92-DE47-B71A-DA8A98DDDC6D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433403" y="2207686"/>
            <a:ext cx="228600" cy="3810000"/>
          </a:xfrm>
          <a:prstGeom prst="leftBrace">
            <a:avLst>
              <a:gd name="adj1" fmla="val 67824"/>
              <a:gd name="adj2" fmla="val 5025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2D7B2C9-B358-9B46-819F-49097201842B}"/>
              </a:ext>
            </a:extLst>
          </p:cNvPr>
          <p:cNvCxnSpPr>
            <a:cxnSpLocks noChangeShapeType="1"/>
            <a:stCxn id="19478" idx="0"/>
          </p:cNvCxnSpPr>
          <p:nvPr/>
        </p:nvCxnSpPr>
        <p:spPr bwMode="auto">
          <a:xfrm rot="5400000" flipH="1" flipV="1">
            <a:off x="7736172" y="2017186"/>
            <a:ext cx="381000" cy="5334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B4E1FAC-A10E-F248-B4B8-0B61A1C7088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133495" y="2107951"/>
            <a:ext cx="381000" cy="1111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2D5C51C-3464-914E-A318-9DA0EA95D26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28703" y="4531786"/>
            <a:ext cx="2438400" cy="15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087C404-113C-2644-A150-63DB682A1D9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4833703" y="2931586"/>
            <a:ext cx="5334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0E9630F-CFA4-7E42-B995-1D9A9351EB6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581083" y="3748095"/>
            <a:ext cx="1598612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1421184E-0FF6-1848-BB8F-150EB3B1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7D84EDA7-92F6-104A-BCDC-D00B3765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2F041A-139A-9E4F-B09C-8D72A1B99264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20485" name="TextBox 7">
            <a:extLst>
              <a:ext uri="{FF2B5EF4-FFF2-40B4-BE49-F238E27FC236}">
                <a16:creationId xmlns:a16="http://schemas.microsoft.com/office/drawing/2014/main" id="{D1744E85-5E1C-7C4E-966E-1439D3544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1928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Un esempio</a:t>
            </a:r>
          </a:p>
        </p:txBody>
      </p:sp>
      <p:sp>
        <p:nvSpPr>
          <p:cNvPr id="20486" name="TextBox 8">
            <a:extLst>
              <a:ext uri="{FF2B5EF4-FFF2-40B4-BE49-F238E27FC236}">
                <a16:creationId xmlns:a16="http://schemas.microsoft.com/office/drawing/2014/main" id="{C28AB768-E1E6-0945-A342-C02CABD61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53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anose="020B0604020202020204" pitchFamily="34" charset="0"/>
              </a:rPr>
              <a:t>All’inizio del 2°anno  lascio in banca </a:t>
            </a:r>
            <a:r>
              <a:rPr lang="it-IT" altLang="it-IT" sz="2400" b="1" i="1" dirty="0">
                <a:latin typeface="Arial Narrow" panose="020B0604020202020204" pitchFamily="34" charset="0"/>
              </a:rPr>
              <a:t>600 euro </a:t>
            </a:r>
            <a:r>
              <a:rPr lang="it-IT" altLang="it-IT" sz="2400" dirty="0">
                <a:latin typeface="Arial Narrow" panose="020B0604020202020204" pitchFamily="34" charset="0"/>
              </a:rPr>
              <a:t>e riparte il calcolo del 20%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pic>
        <p:nvPicPr>
          <p:cNvPr id="20487" name="Picture 9" descr="100euro.jpg">
            <a:extLst>
              <a:ext uri="{FF2B5EF4-FFF2-40B4-BE49-F238E27FC236}">
                <a16:creationId xmlns:a16="http://schemas.microsoft.com/office/drawing/2014/main" id="{D01DAFEF-108E-B94B-8A8E-7E867B294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385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0" descr="100euro.jpg">
            <a:extLst>
              <a:ext uri="{FF2B5EF4-FFF2-40B4-BE49-F238E27FC236}">
                <a16:creationId xmlns:a16="http://schemas.microsoft.com/office/drawing/2014/main" id="{DECB659E-089A-D548-9818-23AC1028A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385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1" descr="100euro.jpg">
            <a:extLst>
              <a:ext uri="{FF2B5EF4-FFF2-40B4-BE49-F238E27FC236}">
                <a16:creationId xmlns:a16="http://schemas.microsoft.com/office/drawing/2014/main" id="{A974410C-4765-E444-B6DE-0C9736EC9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385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2" descr="100euro.jpg">
            <a:extLst>
              <a:ext uri="{FF2B5EF4-FFF2-40B4-BE49-F238E27FC236}">
                <a16:creationId xmlns:a16="http://schemas.microsoft.com/office/drawing/2014/main" id="{64F8AB20-CF61-6B41-AC43-4EC633A72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385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3" descr="100euro.jpg">
            <a:extLst>
              <a:ext uri="{FF2B5EF4-FFF2-40B4-BE49-F238E27FC236}">
                <a16:creationId xmlns:a16="http://schemas.microsoft.com/office/drawing/2014/main" id="{7DA5F7C7-F695-1743-BEDC-395D3886D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385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4" descr="100euro.jpg">
            <a:extLst>
              <a:ext uri="{FF2B5EF4-FFF2-40B4-BE49-F238E27FC236}">
                <a16:creationId xmlns:a16="http://schemas.microsoft.com/office/drawing/2014/main" id="{6F9C4452-2549-C245-8CFF-CB4723060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385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eft Brace 16">
            <a:extLst>
              <a:ext uri="{FF2B5EF4-FFF2-40B4-BE49-F238E27FC236}">
                <a16:creationId xmlns:a16="http://schemas.microsoft.com/office/drawing/2014/main" id="{E4925BD5-32EC-BA46-B459-4C0DCD2AE4DD}"/>
              </a:ext>
            </a:extLst>
          </p:cNvPr>
          <p:cNvSpPr>
            <a:spLocks/>
          </p:cNvSpPr>
          <p:nvPr/>
        </p:nvSpPr>
        <p:spPr bwMode="auto">
          <a:xfrm rot="5400000">
            <a:off x="2819400" y="171593"/>
            <a:ext cx="152400" cy="5029200"/>
          </a:xfrm>
          <a:prstGeom prst="leftBrace">
            <a:avLst>
              <a:gd name="adj1" fmla="val 8403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131F64-EA16-9A42-B0AC-B34F76E146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71801" y="2175631"/>
            <a:ext cx="1523999" cy="434362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A88E4D8-090E-2144-8569-C2DB54EA4E7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95800" y="2152925"/>
            <a:ext cx="990600" cy="1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496" name="Picture 28" descr="20-euro.jpg">
            <a:extLst>
              <a:ext uri="{FF2B5EF4-FFF2-40B4-BE49-F238E27FC236}">
                <a16:creationId xmlns:a16="http://schemas.microsoft.com/office/drawing/2014/main" id="{7CA9792F-B9D8-0446-85B4-8883FC29C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4181" y="3547412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7" name="Picture 29" descr="20-euro.jpg">
            <a:extLst>
              <a:ext uri="{FF2B5EF4-FFF2-40B4-BE49-F238E27FC236}">
                <a16:creationId xmlns:a16="http://schemas.microsoft.com/office/drawing/2014/main" id="{FECC9563-E3AF-6746-BA51-A54B87A59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72381" y="3547412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30" descr="20-euro.jpg">
            <a:extLst>
              <a:ext uri="{FF2B5EF4-FFF2-40B4-BE49-F238E27FC236}">
                <a16:creationId xmlns:a16="http://schemas.microsoft.com/office/drawing/2014/main" id="{C0307AAA-C373-C24D-90E7-59524D65E4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86781" y="3547412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9" name="Picture 31" descr="20-euro.jpg">
            <a:extLst>
              <a:ext uri="{FF2B5EF4-FFF2-40B4-BE49-F238E27FC236}">
                <a16:creationId xmlns:a16="http://schemas.microsoft.com/office/drawing/2014/main" id="{767444D4-FD0C-7449-BE12-136ACB9CC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24981" y="3547412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0" name="Picture 32" descr="20-euro.jpg">
            <a:extLst>
              <a:ext uri="{FF2B5EF4-FFF2-40B4-BE49-F238E27FC236}">
                <a16:creationId xmlns:a16="http://schemas.microsoft.com/office/drawing/2014/main" id="{E2F903C1-8AC0-6145-8EC7-6601848193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63181" y="3547412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1" name="TextBox 38">
            <a:extLst>
              <a:ext uri="{FF2B5EF4-FFF2-40B4-BE49-F238E27FC236}">
                <a16:creationId xmlns:a16="http://schemas.microsoft.com/office/drawing/2014/main" id="{7FB6B7E8-D189-CB4B-AB1F-8407C70AC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67" y="5078554"/>
            <a:ext cx="8534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anose="020B0604020202020204" pitchFamily="34" charset="0"/>
              </a:rPr>
              <a:t>Alla fine del 2°anno la banca </a:t>
            </a:r>
            <a:r>
              <a:rPr lang="it-IT" altLang="it-IT" sz="2400" b="1" dirty="0">
                <a:latin typeface="Arial Narrow" panose="020B0604020202020204" pitchFamily="34" charset="0"/>
              </a:rPr>
              <a:t>aggiunge 20 euro per ogni 100 euro </a:t>
            </a:r>
            <a:r>
              <a:rPr lang="it-IT" altLang="it-IT" sz="2400" dirty="0">
                <a:latin typeface="Arial Narrow" panose="020B0604020202020204" pitchFamily="34" charset="0"/>
              </a:rPr>
              <a:t>depositati all’inizio dell’anno.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  <a:latin typeface="Arial Narrow" panose="020B0604020202020204" pitchFamily="34" charset="0"/>
              </a:rPr>
              <a:t>Quindi alla fine del 2°anno ho 720 euro.  </a:t>
            </a: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D20C90AC-3FE0-2C4D-A0E2-AECE91FB724A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400300" y="2343293"/>
            <a:ext cx="228600" cy="3810000"/>
          </a:xfrm>
          <a:prstGeom prst="leftBrace">
            <a:avLst>
              <a:gd name="adj1" fmla="val 67824"/>
              <a:gd name="adj2" fmla="val 5025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31A44F-CCD8-9E46-BB1E-39F7DC1B0D7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4591193"/>
            <a:ext cx="3810000" cy="15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95677BD-CDEA-244F-A721-1BA8B3B914E4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324600" y="2914793"/>
            <a:ext cx="5334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8503225-6C90-C043-9CBC-CC9B524B881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020595" y="3752199"/>
            <a:ext cx="1674812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506" name="Picture 34" descr="20-euro.jpg">
            <a:extLst>
              <a:ext uri="{FF2B5EF4-FFF2-40B4-BE49-F238E27FC236}">
                <a16:creationId xmlns:a16="http://schemas.microsoft.com/office/drawing/2014/main" id="{646A964D-0FF1-D141-A680-F23DE0BC4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77581" y="3547412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7" name="Picture 35" descr="100euro.jpg">
            <a:extLst>
              <a:ext uri="{FF2B5EF4-FFF2-40B4-BE49-F238E27FC236}">
                <a16:creationId xmlns:a16="http://schemas.microsoft.com/office/drawing/2014/main" id="{F6E47C26-D358-854A-886F-63460D83F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38793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117D35C-9BAE-BB4A-B9E7-B06F064C37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6400" y="3752993"/>
            <a:ext cx="6096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A6A4063-D818-8F45-84C8-472DFBF2A4F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715794" y="3371199"/>
            <a:ext cx="7620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AE1230E-F510-A14E-BB1B-570FC89683A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5562600" y="2990993"/>
            <a:ext cx="5334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185793AC-CE41-2E4C-84BA-83B9370B22CF}"/>
              </a:ext>
            </a:extLst>
          </p:cNvPr>
          <p:cNvSpPr/>
          <p:nvPr/>
        </p:nvSpPr>
        <p:spPr>
          <a:xfrm>
            <a:off x="1029680" y="94704"/>
            <a:ext cx="6932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3200" b="1" dirty="0">
                <a:solidFill>
                  <a:srgbClr val="FF0000"/>
                </a:solidFill>
                <a:cs typeface="Arial" panose="020B0604020202020204" pitchFamily="34" charset="0"/>
              </a:rPr>
              <a:t>Quanto aumenta una somma di denaro depositata in banca?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82E3F4F8-5DE4-0742-973D-A29C2A3D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5EAB86DA-F76E-AB4F-BBD9-22FB85A9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B576B0-5F2C-3548-9F3E-9E14F107CA62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21508" name="TextBox 6">
            <a:extLst>
              <a:ext uri="{FF2B5EF4-FFF2-40B4-BE49-F238E27FC236}">
                <a16:creationId xmlns:a16="http://schemas.microsoft.com/office/drawing/2014/main" id="{EE821E7F-10B1-624D-B9E3-EDF7097F2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438" y="78830"/>
            <a:ext cx="69654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Quanto aumenta una somma di denaro depositata in banca?</a:t>
            </a: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96E68CD6-5412-9D40-804F-F230DC22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1" y="1162757"/>
            <a:ext cx="1928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Un esempio</a:t>
            </a:r>
          </a:p>
        </p:txBody>
      </p:sp>
      <p:sp>
        <p:nvSpPr>
          <p:cNvPr id="21510" name="TextBox 8">
            <a:extLst>
              <a:ext uri="{FF2B5EF4-FFF2-40B4-BE49-F238E27FC236}">
                <a16:creationId xmlns:a16="http://schemas.microsoft.com/office/drawing/2014/main" id="{DE6C1BFD-537A-CC4A-8251-65237168F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0" y="1543757"/>
            <a:ext cx="8816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anose="020B0604020202020204" pitchFamily="34" charset="0"/>
              </a:rPr>
              <a:t>All’inizio del 3°anno lascio in banca il </a:t>
            </a:r>
            <a:r>
              <a:rPr lang="it-IT" altLang="it-IT" sz="2400" b="1" i="1" dirty="0">
                <a:latin typeface="Arial Narrow" panose="020B0604020202020204" pitchFamily="34" charset="0"/>
              </a:rPr>
              <a:t>720 €euro </a:t>
            </a:r>
            <a:r>
              <a:rPr lang="it-IT" altLang="it-IT" sz="2400" dirty="0">
                <a:latin typeface="Arial Narrow" panose="020B0604020202020204" pitchFamily="34" charset="0"/>
              </a:rPr>
              <a:t>e riparte il calcolo del 20%. </a:t>
            </a:r>
          </a:p>
        </p:txBody>
      </p:sp>
      <p:pic>
        <p:nvPicPr>
          <p:cNvPr id="21511" name="Picture 9" descr="100euro.jpg">
            <a:extLst>
              <a:ext uri="{FF2B5EF4-FFF2-40B4-BE49-F238E27FC236}">
                <a16:creationId xmlns:a16="http://schemas.microsoft.com/office/drawing/2014/main" id="{473A3F6A-A4EB-D541-9514-E0443697F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0" descr="100euro.jpg">
            <a:extLst>
              <a:ext uri="{FF2B5EF4-FFF2-40B4-BE49-F238E27FC236}">
                <a16:creationId xmlns:a16="http://schemas.microsoft.com/office/drawing/2014/main" id="{9A53698E-46D0-0649-A83C-519EF40C9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1" descr="100euro.jpg">
            <a:extLst>
              <a:ext uri="{FF2B5EF4-FFF2-40B4-BE49-F238E27FC236}">
                <a16:creationId xmlns:a16="http://schemas.microsoft.com/office/drawing/2014/main" id="{E7160850-4DF4-8741-BF4C-C4EBE4C81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2" descr="100euro.jpg">
            <a:extLst>
              <a:ext uri="{FF2B5EF4-FFF2-40B4-BE49-F238E27FC236}">
                <a16:creationId xmlns:a16="http://schemas.microsoft.com/office/drawing/2014/main" id="{7863A3F4-7A6A-4541-8F84-DB2A45452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3" descr="100euro.jpg">
            <a:extLst>
              <a:ext uri="{FF2B5EF4-FFF2-40B4-BE49-F238E27FC236}">
                <a16:creationId xmlns:a16="http://schemas.microsoft.com/office/drawing/2014/main" id="{A7437108-6629-2C4B-B2FB-141CFE511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4" descr="100euro.jpg">
            <a:extLst>
              <a:ext uri="{FF2B5EF4-FFF2-40B4-BE49-F238E27FC236}">
                <a16:creationId xmlns:a16="http://schemas.microsoft.com/office/drawing/2014/main" id="{93AD1FB2-8FAE-AE4F-8687-B45375791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28" descr="20-euro.jpg">
            <a:extLst>
              <a:ext uri="{FF2B5EF4-FFF2-40B4-BE49-F238E27FC236}">
                <a16:creationId xmlns:a16="http://schemas.microsoft.com/office/drawing/2014/main" id="{63D39D00-464D-484F-8AFE-B5D7A46FB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41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29" descr="20-euro.jpg">
            <a:extLst>
              <a:ext uri="{FF2B5EF4-FFF2-40B4-BE49-F238E27FC236}">
                <a16:creationId xmlns:a16="http://schemas.microsoft.com/office/drawing/2014/main" id="{E1A72783-D090-8141-A9D0-5B07A2BD4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723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30" descr="20-euro.jpg">
            <a:extLst>
              <a:ext uri="{FF2B5EF4-FFF2-40B4-BE49-F238E27FC236}">
                <a16:creationId xmlns:a16="http://schemas.microsoft.com/office/drawing/2014/main" id="{FDADA356-0856-0D44-9DD6-B98560B8DA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867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31" descr="20-euro.jpg">
            <a:extLst>
              <a:ext uri="{FF2B5EF4-FFF2-40B4-BE49-F238E27FC236}">
                <a16:creationId xmlns:a16="http://schemas.microsoft.com/office/drawing/2014/main" id="{4558B68F-DF4B-6F4D-A75F-762FB3BE3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249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32" descr="20-euro.jpg">
            <a:extLst>
              <a:ext uri="{FF2B5EF4-FFF2-40B4-BE49-F238E27FC236}">
                <a16:creationId xmlns:a16="http://schemas.microsoft.com/office/drawing/2014/main" id="{A47C85D5-4186-4D47-8A9B-12AFFD5E1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631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2" name="TextBox 38">
            <a:extLst>
              <a:ext uri="{FF2B5EF4-FFF2-40B4-BE49-F238E27FC236}">
                <a16:creationId xmlns:a16="http://schemas.microsoft.com/office/drawing/2014/main" id="{B5F92712-0BDC-D640-9602-DA553C4A9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5442884"/>
            <a:ext cx="617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Quindi alla fine del 3°anno ho 864 euro.  </a:t>
            </a: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DC1183ED-E87B-8046-A94B-2759FEEE23B7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400300" y="2688604"/>
            <a:ext cx="228600" cy="3810000"/>
          </a:xfrm>
          <a:prstGeom prst="leftBrace">
            <a:avLst>
              <a:gd name="adj1" fmla="val 67824"/>
              <a:gd name="adj2" fmla="val 5025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pic>
        <p:nvPicPr>
          <p:cNvPr id="21524" name="Picture 34" descr="20-euro.jpg">
            <a:extLst>
              <a:ext uri="{FF2B5EF4-FFF2-40B4-BE49-F238E27FC236}">
                <a16:creationId xmlns:a16="http://schemas.microsoft.com/office/drawing/2014/main" id="{F9E9B359-00B9-8E48-93CB-A6E50E98D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60104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35" descr="100euro.jpg">
            <a:extLst>
              <a:ext uri="{FF2B5EF4-FFF2-40B4-BE49-F238E27FC236}">
                <a16:creationId xmlns:a16="http://schemas.microsoft.com/office/drawing/2014/main" id="{BDB940BE-8540-8140-AF06-96C76FBDE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601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33" descr="20-euro.jpg">
            <a:extLst>
              <a:ext uri="{FF2B5EF4-FFF2-40B4-BE49-F238E27FC236}">
                <a16:creationId xmlns:a16="http://schemas.microsoft.com/office/drawing/2014/main" id="{A284D8E9-2C20-3442-8FA5-F8A8265D9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775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36" descr="20-euro.jpg">
            <a:extLst>
              <a:ext uri="{FF2B5EF4-FFF2-40B4-BE49-F238E27FC236}">
                <a16:creationId xmlns:a16="http://schemas.microsoft.com/office/drawing/2014/main" id="{4DED1BCE-2D37-564E-9615-890F9C5C7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8181" y="3968923"/>
            <a:ext cx="731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37" descr="2 euro.jpg">
            <a:extLst>
              <a:ext uri="{FF2B5EF4-FFF2-40B4-BE49-F238E27FC236}">
                <a16:creationId xmlns:a16="http://schemas.microsoft.com/office/drawing/2014/main" id="{973C8C2E-5535-3A46-83EE-19804AF1C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17304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40" descr="2 euro.jpg">
            <a:extLst>
              <a:ext uri="{FF2B5EF4-FFF2-40B4-BE49-F238E27FC236}">
                <a16:creationId xmlns:a16="http://schemas.microsoft.com/office/drawing/2014/main" id="{BCAF63C2-3E2C-8A44-BA57-91F230186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98304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42" descr="100euro.jpg">
            <a:extLst>
              <a:ext uri="{FF2B5EF4-FFF2-40B4-BE49-F238E27FC236}">
                <a16:creationId xmlns:a16="http://schemas.microsoft.com/office/drawing/2014/main" id="{37597115-90AD-3245-B3C4-FC3857A33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07904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Line Callout 1 46">
            <a:extLst>
              <a:ext uri="{FF2B5EF4-FFF2-40B4-BE49-F238E27FC236}">
                <a16:creationId xmlns:a16="http://schemas.microsoft.com/office/drawing/2014/main" id="{7639DF66-E7FE-4648-9EB9-1FDA0FDDE5DC}"/>
              </a:ext>
            </a:extLst>
          </p:cNvPr>
          <p:cNvSpPr>
            <a:spLocks/>
          </p:cNvSpPr>
          <p:nvPr/>
        </p:nvSpPr>
        <p:spPr bwMode="auto">
          <a:xfrm>
            <a:off x="6400800" y="2040904"/>
            <a:ext cx="2438400" cy="762000"/>
          </a:xfrm>
          <a:prstGeom prst="borderCallout1">
            <a:avLst>
              <a:gd name="adj1" fmla="val 261134"/>
              <a:gd name="adj2" fmla="val 27051"/>
              <a:gd name="adj3" fmla="val 100676"/>
              <a:gd name="adj4" fmla="val 6062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0" name="Left Brace 49">
            <a:extLst>
              <a:ext uri="{FF2B5EF4-FFF2-40B4-BE49-F238E27FC236}">
                <a16:creationId xmlns:a16="http://schemas.microsoft.com/office/drawing/2014/main" id="{342666DB-2A3B-164D-A9FD-EF5671CA3659}"/>
              </a:ext>
            </a:extLst>
          </p:cNvPr>
          <p:cNvSpPr>
            <a:spLocks/>
          </p:cNvSpPr>
          <p:nvPr/>
        </p:nvSpPr>
        <p:spPr bwMode="auto">
          <a:xfrm rot="5400000">
            <a:off x="3716338" y="-294308"/>
            <a:ext cx="228600" cy="6858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72557B2-1765-BC48-8632-FB6A145A503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39461" y="2061263"/>
            <a:ext cx="756352" cy="937976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2860D6A-0B4F-B24F-BE8E-3403B64AF56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495800" y="1999457"/>
            <a:ext cx="1447800" cy="317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535" name="Immagine 2">
            <a:extLst>
              <a:ext uri="{FF2B5EF4-FFF2-40B4-BE49-F238E27FC236}">
                <a16:creationId xmlns:a16="http://schemas.microsoft.com/office/drawing/2014/main" id="{1D8012C3-8354-9948-BF5F-219DC3F49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13" y="2090117"/>
            <a:ext cx="228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0F1E4A8A-AD5A-AB4C-829C-2523D9CC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9EBD663B-CDD3-E347-B8B4-C50F9F2E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8F599-76EB-4742-B69E-B7F9893DEBFF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22532" name="TextBox 6">
            <a:extLst>
              <a:ext uri="{FF2B5EF4-FFF2-40B4-BE49-F238E27FC236}">
                <a16:creationId xmlns:a16="http://schemas.microsoft.com/office/drawing/2014/main" id="{9F52CFA5-863A-8D49-BA27-47A0A640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90" y="177627"/>
            <a:ext cx="72999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Quanto aumenta una somma di denaro depositata in banca?</a:t>
            </a:r>
          </a:p>
        </p:txBody>
      </p:sp>
      <p:sp>
        <p:nvSpPr>
          <p:cNvPr id="22533" name="TextBox 7">
            <a:extLst>
              <a:ext uri="{FF2B5EF4-FFF2-40B4-BE49-F238E27FC236}">
                <a16:creationId xmlns:a16="http://schemas.microsoft.com/office/drawing/2014/main" id="{BFB6B295-DF57-D34C-B6BB-4FC1FF9B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1202965"/>
            <a:ext cx="1928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Un esempio</a:t>
            </a:r>
          </a:p>
        </p:txBody>
      </p:sp>
      <p:sp>
        <p:nvSpPr>
          <p:cNvPr id="22534" name="TextBox 38">
            <a:extLst>
              <a:ext uri="{FF2B5EF4-FFF2-40B4-BE49-F238E27FC236}">
                <a16:creationId xmlns:a16="http://schemas.microsoft.com/office/drawing/2014/main" id="{F91B62C4-9B88-F045-A887-E4054FF85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59" y="2753011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Alla fine del 3°anno la banca aggiunge il 20% del capitale di 720€,  depositato all’inizio dell’anno.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Perciò il capitale in euro diventa:</a:t>
            </a:r>
          </a:p>
        </p:txBody>
      </p:sp>
      <p:sp>
        <p:nvSpPr>
          <p:cNvPr id="22535" name="TextBox 32">
            <a:extLst>
              <a:ext uri="{FF2B5EF4-FFF2-40B4-BE49-F238E27FC236}">
                <a16:creationId xmlns:a16="http://schemas.microsoft.com/office/drawing/2014/main" id="{F6FB14A8-DD2E-1E44-BEF4-0BD491C10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743" y="1605249"/>
            <a:ext cx="861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Ma potevo calcolare il capitale alla fine del 3° anno più rapidamente, senza contare le banconote. Ecco come si può ragionare</a:t>
            </a:r>
            <a:r>
              <a:rPr lang="it-IT" altLang="it-IT" sz="2000" b="1" dirty="0"/>
              <a:t>.</a:t>
            </a:r>
          </a:p>
        </p:txBody>
      </p:sp>
      <p:pic>
        <p:nvPicPr>
          <p:cNvPr id="22536" name="Immagine 2">
            <a:extLst>
              <a:ext uri="{FF2B5EF4-FFF2-40B4-BE49-F238E27FC236}">
                <a16:creationId xmlns:a16="http://schemas.microsoft.com/office/drawing/2014/main" id="{687E2547-0005-4A48-8846-4BF784CDB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4079314"/>
            <a:ext cx="44735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36">
            <a:extLst>
              <a:ext uri="{FF2B5EF4-FFF2-40B4-BE49-F238E27FC236}">
                <a16:creationId xmlns:a16="http://schemas.microsoft.com/office/drawing/2014/main" id="{ACC7B3F0-EACE-9D49-9464-05782D89A46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55913" y="4946089"/>
            <a:ext cx="941387" cy="190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Line Callout 1 35">
            <a:extLst>
              <a:ext uri="{FF2B5EF4-FFF2-40B4-BE49-F238E27FC236}">
                <a16:creationId xmlns:a16="http://schemas.microsoft.com/office/drawing/2014/main" id="{5E45E0CB-75B5-B244-9429-AEE21016C28B}"/>
              </a:ext>
            </a:extLst>
          </p:cNvPr>
          <p:cNvSpPr>
            <a:spLocks/>
          </p:cNvSpPr>
          <p:nvPr/>
        </p:nvSpPr>
        <p:spPr bwMode="auto">
          <a:xfrm>
            <a:off x="1530350" y="5354077"/>
            <a:ext cx="2438400" cy="762000"/>
          </a:xfrm>
          <a:prstGeom prst="borderCallout1">
            <a:avLst>
              <a:gd name="adj1" fmla="val -47917"/>
              <a:gd name="adj2" fmla="val 77171"/>
              <a:gd name="adj3" fmla="val -3926"/>
              <a:gd name="adj4" fmla="val 59884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pic>
        <p:nvPicPr>
          <p:cNvPr id="22539" name="Immagine 23">
            <a:extLst>
              <a:ext uri="{FF2B5EF4-FFF2-40B4-BE49-F238E27FC236}">
                <a16:creationId xmlns:a16="http://schemas.microsoft.com/office/drawing/2014/main" id="{C2AE6EDC-E4D8-5648-91EC-6FE4EE2B2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5404877"/>
            <a:ext cx="22479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41">
            <a:extLst>
              <a:ext uri="{FF2B5EF4-FFF2-40B4-BE49-F238E27FC236}">
                <a16:creationId xmlns:a16="http://schemas.microsoft.com/office/drawing/2014/main" id="{8DC38880-953C-8A44-A77D-6C813D3DB24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4787900" y="4828614"/>
            <a:ext cx="457200" cy="15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41" name="Immagine 27">
            <a:extLst>
              <a:ext uri="{FF2B5EF4-FFF2-40B4-BE49-F238E27FC236}">
                <a16:creationId xmlns:a16="http://schemas.microsoft.com/office/drawing/2014/main" id="{DCFD3013-451C-094A-8D6A-D3A4603DB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5442977"/>
            <a:ext cx="1003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Line Callout 1 40">
            <a:extLst>
              <a:ext uri="{FF2B5EF4-FFF2-40B4-BE49-F238E27FC236}">
                <a16:creationId xmlns:a16="http://schemas.microsoft.com/office/drawing/2014/main" id="{38409B0C-908B-704B-83E0-DCCFF3DA185C}"/>
              </a:ext>
            </a:extLst>
          </p:cNvPr>
          <p:cNvSpPr>
            <a:spLocks/>
          </p:cNvSpPr>
          <p:nvPr/>
        </p:nvSpPr>
        <p:spPr bwMode="auto">
          <a:xfrm>
            <a:off x="4514850" y="5408052"/>
            <a:ext cx="1066800" cy="685800"/>
          </a:xfrm>
          <a:prstGeom prst="borderCallout1">
            <a:avLst>
              <a:gd name="adj1" fmla="val -84222"/>
              <a:gd name="adj2" fmla="val 36894"/>
              <a:gd name="adj3" fmla="val -3926"/>
              <a:gd name="adj4" fmla="val 59884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F96FCFF0-8EE0-A544-A496-0963DBC5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405C4C71-6AB4-AD4B-85C4-E80E7FB8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490CE-1788-DD4A-9EDD-66F8E74D5898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 dirty="0"/>
          </a:p>
        </p:txBody>
      </p:sp>
      <p:sp>
        <p:nvSpPr>
          <p:cNvPr id="23556" name="TextBox 6">
            <a:extLst>
              <a:ext uri="{FF2B5EF4-FFF2-40B4-BE49-F238E27FC236}">
                <a16:creationId xmlns:a16="http://schemas.microsoft.com/office/drawing/2014/main" id="{A61AFACA-D50D-4A43-8825-7955D0FF4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190" y="333623"/>
            <a:ext cx="64389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Quanto aumenta una somma di denaro depositata in banca?</a:t>
            </a:r>
          </a:p>
        </p:txBody>
      </p:sp>
      <p:sp>
        <p:nvSpPr>
          <p:cNvPr id="23557" name="TextBox 7">
            <a:extLst>
              <a:ext uri="{FF2B5EF4-FFF2-40B4-BE49-F238E27FC236}">
                <a16:creationId xmlns:a16="http://schemas.microsoft.com/office/drawing/2014/main" id="{9DE22885-1C43-5E44-AADE-A2C593D4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56844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L’esempio mette in luce le caratteristiche  del processo di crescita di un capitale depositato in banca </a:t>
            </a:r>
            <a:r>
              <a:rPr lang="it-IT" altLang="it-IT" sz="2400" b="1" i="1" dirty="0"/>
              <a:t>all’interesse composto </a:t>
            </a:r>
            <a:r>
              <a:rPr lang="it-IT" altLang="it-IT" sz="2400" b="1" dirty="0"/>
              <a:t>del 20%:</a:t>
            </a:r>
          </a:p>
        </p:txBody>
      </p:sp>
      <p:sp>
        <p:nvSpPr>
          <p:cNvPr id="23558" name="TextBox 43">
            <a:extLst>
              <a:ext uri="{FF2B5EF4-FFF2-40B4-BE49-F238E27FC236}">
                <a16:creationId xmlns:a16="http://schemas.microsoft.com/office/drawing/2014/main" id="{99696B7E-EB22-F04D-BC98-C8524D98D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293096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Ma una banca si basa su leggi matematiche per eseguire i calcoli con il computer!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Come trovo la legge matematica per prevedere il capitale depositato in banca con interesse composto?</a:t>
            </a:r>
          </a:p>
        </p:txBody>
      </p:sp>
      <p:sp>
        <p:nvSpPr>
          <p:cNvPr id="23559" name="TextBox 44">
            <a:extLst>
              <a:ext uri="{FF2B5EF4-FFF2-40B4-BE49-F238E27FC236}">
                <a16:creationId xmlns:a16="http://schemas.microsoft.com/office/drawing/2014/main" id="{97836FF3-79A5-B846-A2CB-D16FC0653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752016"/>
            <a:ext cx="87630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400" dirty="0">
                <a:solidFill>
                  <a:srgbClr val="0000FF"/>
                </a:solidFill>
              </a:rPr>
              <a:t> </a:t>
            </a:r>
            <a:r>
              <a:rPr lang="it-IT" altLang="it-IT" sz="2400" b="1" dirty="0">
                <a:solidFill>
                  <a:srgbClr val="0000FF"/>
                </a:solidFill>
              </a:rPr>
              <a:t>si lascia il capitale depositato in banca per qualche anno;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altLang="it-IT" sz="1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2400" b="1" dirty="0">
                <a:solidFill>
                  <a:srgbClr val="0000FF"/>
                </a:solidFill>
              </a:rPr>
              <a:t> alla fine di ogni anno la banca aggiunge il 20% del capitale che trova all’inizio dell’anno.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C5AB47E-214F-F94E-B421-53BD1F38CB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371600"/>
            <a:ext cx="7239000" cy="2160588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Legge di capitalizzazione ad interesse composto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873FF52C-F0FC-B744-B671-F589F73B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F755B6E-86F8-2D4B-8CD8-60B030D6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2B691C-0325-2541-8099-0C75071A50C0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190684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1">
            <a:extLst>
              <a:ext uri="{FF2B5EF4-FFF2-40B4-BE49-F238E27FC236}">
                <a16:creationId xmlns:a16="http://schemas.microsoft.com/office/drawing/2014/main" id="{A5E853BF-45B7-7249-86EC-FE0DB104A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 2020</a:t>
            </a:r>
          </a:p>
        </p:txBody>
      </p:sp>
      <p:sp>
        <p:nvSpPr>
          <p:cNvPr id="26626" name="Slide Number Placeholder 42">
            <a:extLst>
              <a:ext uri="{FF2B5EF4-FFF2-40B4-BE49-F238E27FC236}">
                <a16:creationId xmlns:a16="http://schemas.microsoft.com/office/drawing/2014/main" id="{63BD8319-2771-5A4C-86D0-92ADECA3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0055C5-2972-184E-9A88-C2FAD16830BD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26628" name="TextBox 21">
            <a:extLst>
              <a:ext uri="{FF2B5EF4-FFF2-40B4-BE49-F238E27FC236}">
                <a16:creationId xmlns:a16="http://schemas.microsoft.com/office/drawing/2014/main" id="{643618DD-FB7E-394B-AF29-5914BAD3F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921" y="551582"/>
            <a:ext cx="55675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Legge di capitalizzazione ad interesse composto</a:t>
            </a:r>
          </a:p>
        </p:txBody>
      </p:sp>
      <p:pic>
        <p:nvPicPr>
          <p:cNvPr id="26629" name="Picture 22" descr="Immagine 3.png">
            <a:extLst>
              <a:ext uri="{FF2B5EF4-FFF2-40B4-BE49-F238E27FC236}">
                <a16:creationId xmlns:a16="http://schemas.microsoft.com/office/drawing/2014/main" id="{86057D09-825D-6347-8021-3A174E626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916833"/>
            <a:ext cx="9042400" cy="390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1">
            <a:extLst>
              <a:ext uri="{FF2B5EF4-FFF2-40B4-BE49-F238E27FC236}">
                <a16:creationId xmlns:a16="http://schemas.microsoft.com/office/drawing/2014/main" id="{91D5987C-7F74-9A44-A3E5-BE7A6C7B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91" y="6428360"/>
            <a:ext cx="2895600" cy="4296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 dirty="0"/>
              <a:t>Daniela Valenti 2020</a:t>
            </a:r>
          </a:p>
        </p:txBody>
      </p:sp>
      <p:sp>
        <p:nvSpPr>
          <p:cNvPr id="27650" name="Slide Number Placeholder 42">
            <a:extLst>
              <a:ext uri="{FF2B5EF4-FFF2-40B4-BE49-F238E27FC236}">
                <a16:creationId xmlns:a16="http://schemas.microsoft.com/office/drawing/2014/main" id="{857AE328-3525-4B4F-B9C9-62AB5327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B058E6-3B3A-9743-B59A-5A2DA759EBDC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7652" name="TextBox 21">
            <a:extLst>
              <a:ext uri="{FF2B5EF4-FFF2-40B4-BE49-F238E27FC236}">
                <a16:creationId xmlns:a16="http://schemas.microsoft.com/office/drawing/2014/main" id="{DD74C216-88C5-F644-8923-6100B640A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493" y="347527"/>
            <a:ext cx="85072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4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La legge di capitalizzazione risolve un problema</a:t>
            </a:r>
          </a:p>
        </p:txBody>
      </p:sp>
      <p:sp>
        <p:nvSpPr>
          <p:cNvPr id="27653" name="TextBox 5">
            <a:extLst>
              <a:ext uri="{FF2B5EF4-FFF2-40B4-BE49-F238E27FC236}">
                <a16:creationId xmlns:a16="http://schemas.microsoft.com/office/drawing/2014/main" id="{587B85B2-E9CB-A64A-9D2A-C9EB57BB9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1085392"/>
            <a:ext cx="2592288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i="1" dirty="0" err="1"/>
              <a:t>C</a:t>
            </a:r>
            <a:r>
              <a:rPr lang="it-IT" altLang="it-IT" sz="2800" b="1" i="1" baseline="-25000" dirty="0" err="1"/>
              <a:t>n</a:t>
            </a:r>
            <a:r>
              <a:rPr lang="it-IT" altLang="it-IT" sz="2800" b="1" dirty="0"/>
              <a:t> = </a:t>
            </a:r>
            <a:r>
              <a:rPr lang="it-IT" altLang="it-IT" sz="2800" b="1" i="1" dirty="0">
                <a:solidFill>
                  <a:srgbClr val="0000FF"/>
                </a:solidFill>
              </a:rPr>
              <a:t>A</a:t>
            </a:r>
            <a:r>
              <a:rPr lang="it-IT" altLang="it-IT" sz="2800" b="1" dirty="0"/>
              <a:t>(1 + </a:t>
            </a:r>
            <a:r>
              <a:rPr lang="it-IT" altLang="it-IT" sz="2800" b="1" i="1" dirty="0" err="1">
                <a:solidFill>
                  <a:srgbClr val="008000"/>
                </a:solidFill>
              </a:rPr>
              <a:t>r</a:t>
            </a:r>
            <a:r>
              <a:rPr lang="it-IT" altLang="it-IT" sz="2800" b="1" i="1" dirty="0">
                <a:solidFill>
                  <a:srgbClr val="008000"/>
                </a:solidFill>
              </a:rPr>
              <a:t> </a:t>
            </a:r>
            <a:r>
              <a:rPr lang="it-IT" altLang="it-IT" sz="2800" b="1" dirty="0"/>
              <a:t>)</a:t>
            </a:r>
            <a:r>
              <a:rPr lang="it-IT" altLang="it-IT" sz="2800" b="1" i="1" baseline="30000" dirty="0" err="1">
                <a:solidFill>
                  <a:srgbClr val="FF0000"/>
                </a:solidFill>
              </a:rPr>
              <a:t>n</a:t>
            </a:r>
            <a:endParaRPr lang="it-IT" altLang="it-IT" sz="2800" b="1" i="1" dirty="0">
              <a:solidFill>
                <a:srgbClr val="FF0000"/>
              </a:solidFill>
            </a:endParaRPr>
          </a:p>
        </p:txBody>
      </p:sp>
      <p:sp>
        <p:nvSpPr>
          <p:cNvPr id="27654" name="TextBox 6">
            <a:extLst>
              <a:ext uri="{FF2B5EF4-FFF2-40B4-BE49-F238E27FC236}">
                <a16:creationId xmlns:a16="http://schemas.microsoft.com/office/drawing/2014/main" id="{E31AC09F-CF24-5149-888D-266C83A5E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474" y="1660357"/>
            <a:ext cx="72779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525" indent="-9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i="1" dirty="0">
                <a:solidFill>
                  <a:srgbClr val="0000FF"/>
                </a:solidFill>
              </a:rPr>
              <a:t> </a:t>
            </a:r>
            <a:r>
              <a:rPr lang="it-IT" altLang="it-IT" sz="2400" b="1" i="1" dirty="0">
                <a:solidFill>
                  <a:srgbClr val="0000FF"/>
                </a:solidFill>
              </a:rPr>
              <a:t>Oggi deposito in banca un capitale di 2000 euro all’interesse composto annuo del 3%.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solidFill>
                  <a:srgbClr val="0000FF"/>
                </a:solidFill>
              </a:rPr>
              <a:t>Quale capitale avrò fra 10 anni?   </a:t>
            </a:r>
          </a:p>
        </p:txBody>
      </p:sp>
      <p:sp>
        <p:nvSpPr>
          <p:cNvPr id="27655" name="TextBox 7">
            <a:extLst>
              <a:ext uri="{FF2B5EF4-FFF2-40B4-BE49-F238E27FC236}">
                <a16:creationId xmlns:a16="http://schemas.microsoft.com/office/drawing/2014/main" id="{8454B089-CF47-1946-8191-DAB8DF5BA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474" y="2824593"/>
            <a:ext cx="801932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Nella legge sostituisco: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b="1" dirty="0"/>
              <a:t> </a:t>
            </a:r>
            <a:r>
              <a:rPr lang="it-IT" altLang="it-IT" sz="2400" b="1" dirty="0">
                <a:solidFill>
                  <a:srgbClr val="0000FF"/>
                </a:solidFill>
              </a:rPr>
              <a:t>2000</a:t>
            </a:r>
            <a:r>
              <a:rPr lang="it-IT" altLang="it-IT" sz="2400" b="1" dirty="0"/>
              <a:t> al posto di </a:t>
            </a:r>
            <a:r>
              <a:rPr lang="it-IT" altLang="it-IT" sz="2400" b="1" dirty="0">
                <a:solidFill>
                  <a:srgbClr val="0000FF"/>
                </a:solidFill>
              </a:rPr>
              <a:t>A</a:t>
            </a:r>
            <a:r>
              <a:rPr lang="it-IT" altLang="it-IT" sz="2400" b="1" dirty="0"/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 dirty="0"/>
              <a:t> </a:t>
            </a:r>
            <a:r>
              <a:rPr lang="it-IT" altLang="it-IT" sz="2400" b="1" dirty="0"/>
              <a:t>3% = 3/100 = </a:t>
            </a:r>
            <a:r>
              <a:rPr lang="it-IT" altLang="it-IT" sz="2400" b="1" dirty="0">
                <a:solidFill>
                  <a:srgbClr val="008000"/>
                </a:solidFill>
              </a:rPr>
              <a:t>0,03</a:t>
            </a:r>
            <a:r>
              <a:rPr lang="it-IT" altLang="it-IT" sz="2400" b="1" dirty="0"/>
              <a:t> al posto di </a:t>
            </a:r>
            <a:r>
              <a:rPr lang="it-IT" altLang="it-IT" sz="2400" b="1" dirty="0" err="1">
                <a:solidFill>
                  <a:srgbClr val="008000"/>
                </a:solidFill>
              </a:rPr>
              <a:t>r</a:t>
            </a:r>
            <a:r>
              <a:rPr lang="it-IT" altLang="it-IT" sz="2400" b="1" dirty="0"/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 dirty="0"/>
              <a:t> </a:t>
            </a:r>
            <a:r>
              <a:rPr lang="it-IT" altLang="it-IT" sz="2400" b="1" dirty="0">
                <a:solidFill>
                  <a:srgbClr val="FF0000"/>
                </a:solidFill>
              </a:rPr>
              <a:t>10</a:t>
            </a:r>
            <a:r>
              <a:rPr lang="it-IT" altLang="it-IT" sz="2400" b="1" dirty="0"/>
              <a:t> al posto di </a:t>
            </a:r>
            <a:r>
              <a:rPr lang="it-IT" altLang="it-IT" sz="2400" b="1" dirty="0">
                <a:solidFill>
                  <a:srgbClr val="FF0000"/>
                </a:solidFill>
              </a:rPr>
              <a:t>n</a:t>
            </a:r>
            <a:r>
              <a:rPr lang="it-IT" altLang="it-IT" sz="2400" b="1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Svolgo i calcoli con la calcolatrice e trovo il seguente risultato arrotondato con due cifre decimali</a:t>
            </a:r>
            <a:r>
              <a:rPr lang="it-IT" altLang="it-IT" sz="20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C</a:t>
            </a:r>
            <a:r>
              <a:rPr lang="it-IT" altLang="it-IT" sz="2400" b="1" baseline="-25000" dirty="0"/>
              <a:t>10</a:t>
            </a:r>
            <a:r>
              <a:rPr lang="it-IT" altLang="it-IT" sz="2400" dirty="0"/>
              <a:t> = </a:t>
            </a:r>
            <a:r>
              <a:rPr lang="it-IT" altLang="it-IT" sz="2400" b="1" dirty="0">
                <a:solidFill>
                  <a:srgbClr val="0000FF"/>
                </a:solidFill>
              </a:rPr>
              <a:t>2000</a:t>
            </a:r>
            <a:r>
              <a:rPr lang="it-IT" altLang="it-IT" sz="2400" dirty="0"/>
              <a:t> × (</a:t>
            </a:r>
            <a:r>
              <a:rPr lang="it-IT" altLang="it-IT" sz="2400" b="1" dirty="0"/>
              <a:t>1 +</a:t>
            </a:r>
            <a:r>
              <a:rPr lang="it-IT" altLang="it-IT" sz="2400" dirty="0"/>
              <a:t> </a:t>
            </a:r>
            <a:r>
              <a:rPr lang="it-IT" altLang="it-IT" sz="2400" b="1" dirty="0">
                <a:solidFill>
                  <a:srgbClr val="008000"/>
                </a:solidFill>
              </a:rPr>
              <a:t>0,03</a:t>
            </a:r>
            <a:r>
              <a:rPr lang="it-IT" altLang="it-IT" sz="2400" dirty="0"/>
              <a:t>)</a:t>
            </a:r>
            <a:r>
              <a:rPr lang="it-IT" altLang="it-IT" sz="2400" b="1" baseline="30000" dirty="0">
                <a:solidFill>
                  <a:srgbClr val="FF0000"/>
                </a:solidFill>
              </a:rPr>
              <a:t>10</a:t>
            </a:r>
            <a:r>
              <a:rPr lang="it-IT" altLang="it-IT" sz="2400" dirty="0"/>
              <a:t> </a:t>
            </a:r>
            <a:r>
              <a:rPr lang="it-IT" altLang="it-IT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≅ </a:t>
            </a:r>
            <a:r>
              <a:rPr lang="it-IT" altLang="it-IT" sz="2400" b="1" dirty="0">
                <a:ea typeface="ＭＳ ゴシック" panose="020B0609070205080204" pitchFamily="49" charset="-128"/>
              </a:rPr>
              <a:t>2687,83.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A167863-065F-BE4C-A293-02517C7F9E68}"/>
              </a:ext>
            </a:extLst>
          </p:cNvPr>
          <p:cNvSpPr/>
          <p:nvPr/>
        </p:nvSpPr>
        <p:spPr>
          <a:xfrm>
            <a:off x="319166" y="5661248"/>
            <a:ext cx="850728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  <a:ea typeface="ＭＳ ゴシック" panose="020B0609070205080204" pitchFamily="49" charset="-128"/>
              </a:rPr>
              <a:t>Dunque fra 10 anni avrò un capitale di circa </a:t>
            </a:r>
            <a:r>
              <a:rPr lang="it-IT" altLang="it-IT" sz="2400" b="1" i="1" dirty="0">
                <a:solidFill>
                  <a:srgbClr val="FF0000"/>
                </a:solidFill>
                <a:ea typeface="ＭＳ ゴシック" panose="020B0609070205080204" pitchFamily="49" charset="-128"/>
              </a:rPr>
              <a:t>2687,83 euro</a:t>
            </a:r>
            <a:r>
              <a:rPr lang="it-IT" altLang="it-IT" sz="2400" b="1" dirty="0">
                <a:solidFill>
                  <a:srgbClr val="FF0000"/>
                </a:solidFill>
                <a:ea typeface="ＭＳ ゴシック" panose="020B0609070205080204" pitchFamily="49" charset="-128"/>
              </a:rPr>
              <a:t> </a:t>
            </a:r>
            <a:r>
              <a:rPr lang="it-IT" altLang="it-IT" sz="2400" b="1" baseline="30000" dirty="0">
                <a:solidFill>
                  <a:srgbClr val="FF0000"/>
                </a:solidFill>
                <a:ea typeface="ＭＳ ゴシック" panose="020B0609070205080204" pitchFamily="49" charset="-128"/>
              </a:rPr>
              <a:t> </a:t>
            </a:r>
            <a:r>
              <a:rPr lang="it-IT" altLang="it-IT" sz="2400" b="1" dirty="0">
                <a:solidFill>
                  <a:srgbClr val="FF0000"/>
                </a:solidFill>
                <a:ea typeface="ＭＳ ゴシック" panose="020B0609070205080204" pitchFamily="49" charset="-128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6309</TotalTime>
  <Words>1107</Words>
  <Application>Microsoft Macintosh PowerPoint</Application>
  <PresentationFormat>Presentazione su schermo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ＭＳ ゴシック</vt:lpstr>
      <vt:lpstr>ＭＳ Ｐゴシック</vt:lpstr>
      <vt:lpstr>ＭＳ Ｐゴシック</vt:lpstr>
      <vt:lpstr>Arial</vt:lpstr>
      <vt:lpstr>Arial Narrow</vt:lpstr>
      <vt:lpstr>Calibri</vt:lpstr>
      <vt:lpstr>Times New Roman</vt:lpstr>
      <vt:lpstr>Struttura predefinita</vt:lpstr>
      <vt:lpstr>Un problema economico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Legge di capitalizzazione ad interesse composto</vt:lpstr>
      <vt:lpstr>Presentazione standard di PowerPoint</vt:lpstr>
      <vt:lpstr>Presentazione standard di PowerPoint</vt:lpstr>
      <vt:lpstr>Presentazione standard di PowerPoint</vt:lpstr>
      <vt:lpstr>Incontriamo un nuovo numero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creator>Io</dc:creator>
  <cp:lastModifiedBy>Microsoft Office User</cp:lastModifiedBy>
  <cp:revision>441</cp:revision>
  <cp:lastPrinted>2020-09-23T15:30:45Z</cp:lastPrinted>
  <dcterms:created xsi:type="dcterms:W3CDTF">2012-06-12T13:21:35Z</dcterms:created>
  <dcterms:modified xsi:type="dcterms:W3CDTF">2020-09-23T15:30:52Z</dcterms:modified>
</cp:coreProperties>
</file>