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25.jpg" ContentType="image/jpe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83" r:id="rId2"/>
    <p:sldId id="382" r:id="rId3"/>
    <p:sldId id="404" r:id="rId4"/>
    <p:sldId id="384" r:id="rId5"/>
    <p:sldId id="389" r:id="rId6"/>
    <p:sldId id="417" r:id="rId7"/>
    <p:sldId id="386" r:id="rId8"/>
    <p:sldId id="387" r:id="rId9"/>
    <p:sldId id="405" r:id="rId10"/>
    <p:sldId id="432" r:id="rId11"/>
    <p:sldId id="444" r:id="rId12"/>
    <p:sldId id="445" r:id="rId13"/>
    <p:sldId id="446" r:id="rId14"/>
    <p:sldId id="447" r:id="rId15"/>
    <p:sldId id="448" r:id="rId16"/>
    <p:sldId id="443" r:id="rId17"/>
    <p:sldId id="434" r:id="rId18"/>
    <p:sldId id="435" r:id="rId19"/>
    <p:sldId id="438" r:id="rId20"/>
    <p:sldId id="436" r:id="rId21"/>
    <p:sldId id="439" r:id="rId22"/>
    <p:sldId id="440" r:id="rId23"/>
    <p:sldId id="441" r:id="rId24"/>
    <p:sldId id="442" r:id="rId25"/>
    <p:sldId id="337" r:id="rId26"/>
  </p:sldIdLst>
  <p:sldSz cx="9144000" cy="6858000" type="screen4x3"/>
  <p:notesSz cx="6650038" cy="978376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0057DD"/>
    <a:srgbClr val="FFFEE8"/>
    <a:srgbClr val="107768"/>
    <a:srgbClr val="0048BA"/>
    <a:srgbClr val="F7FF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21"/>
    <p:restoredTop sz="94740"/>
  </p:normalViewPr>
  <p:slideViewPr>
    <p:cSldViewPr>
      <p:cViewPr varScale="1">
        <p:scale>
          <a:sx n="106" d="100"/>
          <a:sy n="106" d="100"/>
        </p:scale>
        <p:origin x="184" y="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2B9F216-9238-8448-B64F-F810B06721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94E271-7DFC-814F-8396-36074B14C5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94408EB-E5F3-DA45-BEB9-1C3D38532ED5}" type="datetime1">
              <a:rPr lang="it-IT" altLang="it-IT"/>
              <a:pPr>
                <a:defRPr/>
              </a:pPr>
              <a:t>10/10/23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EA5C1B-FE6C-6247-8E3E-6B3A488F8A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B355DA-9946-E947-B200-CF2F9D5228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B123910-BAFC-8F45-80EC-DEEB665EAC6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ED401B-58E5-FB4B-880D-9B74BA82D9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0156E6-B9F0-3C4F-B3A0-5D7E6853822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D721C6E-750B-EA4D-9B61-70B8D86CA055}" type="datetime1">
              <a:rPr lang="it-IT" altLang="it-IT"/>
              <a:pPr>
                <a:defRPr/>
              </a:pPr>
              <a:t>10/10/23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8109EB4-DDC6-8A49-841B-92C94F9D61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91088" cy="3668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847DCD0-2A77-174D-AA39-CCCDC2BCD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163" y="4646613"/>
            <a:ext cx="5319712" cy="4403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 noProof="0"/>
              <a:t>Click to edit Master text styles</a:t>
            </a:r>
          </a:p>
          <a:p>
            <a:pPr lvl="1"/>
            <a:r>
              <a:rPr lang="it-IT" altLang="it-IT" noProof="0"/>
              <a:t>Second level</a:t>
            </a:r>
          </a:p>
          <a:p>
            <a:pPr lvl="2"/>
            <a:r>
              <a:rPr lang="it-IT" altLang="it-IT" noProof="0"/>
              <a:t>Third level</a:t>
            </a:r>
          </a:p>
          <a:p>
            <a:pPr lvl="3"/>
            <a:r>
              <a:rPr lang="it-IT" altLang="it-IT" noProof="0"/>
              <a:t>Fourth level</a:t>
            </a:r>
          </a:p>
          <a:p>
            <a:pPr lvl="4"/>
            <a:r>
              <a:rPr lang="it-IT" altLang="it-IT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9156D-6982-ED4E-B217-3E603B84A3B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4AB4F-312A-3D47-811E-54CF850F62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A15DA85-8DE2-4D4A-B531-9F339C7A5F6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4B618B38-2827-C746-939E-1F877BEBC6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1F4D8E2E-95CC-DD4A-B0A9-C6E78851BD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23022A54-6948-7145-84CC-8EB49E4F8B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3B8DF57-7277-224E-BF51-4A12395EF780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66D5DEBA-DD8B-0745-949E-52B5FFC8E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A78602A6-597A-2043-A267-20547713E7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96C9DCBF-7E3A-F04E-B3DB-1A91CD7B4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CFAA3E-F17F-B241-9E27-9FCEA7802AE9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43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66D5DEBA-DD8B-0745-949E-52B5FFC8E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A78602A6-597A-2043-A267-20547713E7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96C9DCBF-7E3A-F04E-B3DB-1A91CD7B4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CFAA3E-F17F-B241-9E27-9FCEA7802AE9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343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66D5DEBA-DD8B-0745-949E-52B5FFC8E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A78602A6-597A-2043-A267-20547713E7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96C9DCBF-7E3A-F04E-B3DB-1A91CD7B4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CFAA3E-F17F-B241-9E27-9FCEA7802AE9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304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66D5DEBA-DD8B-0745-949E-52B5FFC8E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A78602A6-597A-2043-A267-20547713E7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96C9DCBF-7E3A-F04E-B3DB-1A91CD7B4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CFAA3E-F17F-B241-9E27-9FCEA7802AE9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151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66D5DEBA-DD8B-0745-949E-52B5FFC8E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A78602A6-597A-2043-A267-20547713E7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96C9DCBF-7E3A-F04E-B3DB-1A91CD7B4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CFAA3E-F17F-B241-9E27-9FCEA7802AE9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73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66D5DEBA-DD8B-0745-949E-52B5FFC8E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A78602A6-597A-2043-A267-20547713E7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96C9DCBF-7E3A-F04E-B3DB-1A91CD7B4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CFAA3E-F17F-B241-9E27-9FCEA7802AE9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670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66D5DEBA-DD8B-0745-949E-52B5FFC8E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A78602A6-597A-2043-A267-20547713E7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96C9DCBF-7E3A-F04E-B3DB-1A91CD7B4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CFAA3E-F17F-B241-9E27-9FCEA7802AE9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742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66D5DEBA-DD8B-0745-949E-52B5FFC8E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A78602A6-597A-2043-A267-20547713E7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96C9DCBF-7E3A-F04E-B3DB-1A91CD7B4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CFAA3E-F17F-B241-9E27-9FCEA7802AE9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64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66D5DEBA-DD8B-0745-949E-52B5FFC8E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A78602A6-597A-2043-A267-20547713E7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96C9DCBF-7E3A-F04E-B3DB-1A91CD7B4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CFAA3E-F17F-B241-9E27-9FCEA7802AE9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855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66D5DEBA-DD8B-0745-949E-52B5FFC8E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A78602A6-597A-2043-A267-20547713E7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96C9DCBF-7E3A-F04E-B3DB-1A91CD7B4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CFAA3E-F17F-B241-9E27-9FCEA7802AE9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378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3DAF088F-27B1-A248-8465-990543D1B0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029D97D1-B9A1-AC45-B27E-F0F04A41C4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243FBA14-DA93-E841-826E-5D99BC5DC4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3C8EC50-9C42-6C4A-86FA-871D50296D71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66D5DEBA-DD8B-0745-949E-52B5FFC8E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A78602A6-597A-2043-A267-20547713E7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96C9DCBF-7E3A-F04E-B3DB-1A91CD7B4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CFAA3E-F17F-B241-9E27-9FCEA7802AE9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610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66D5DEBA-DD8B-0745-949E-52B5FFC8E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A78602A6-597A-2043-A267-20547713E7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96C9DCBF-7E3A-F04E-B3DB-1A91CD7B4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CFAA3E-F17F-B241-9E27-9FCEA7802AE9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63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3DAF088F-27B1-A248-8465-990543D1B0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029D97D1-B9A1-AC45-B27E-F0F04A41C4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243FBA14-DA93-E841-826E-5D99BC5DC4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3C8EC50-9C42-6C4A-86FA-871D50296D71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611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A3422490-8067-3549-84B7-0DA8803FBC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37FE538B-1F9F-C945-81DB-52BC9C52FD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A6BBEFAA-3CD8-354D-8334-7ABF4EFA99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7C0FF8E-A8EC-1D4D-8B09-16327DC97D99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67F45082-F46E-584A-A138-F2BA1346F5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5353B5B1-4BD2-264F-AA88-D3F9177D82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1AE68CA8-C4AA-3F4A-BBD7-4C9F849E2A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A1A59F-D7F9-9343-B06F-96A2230119AF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66D5DEBA-DD8B-0745-949E-52B5FFC8E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A78602A6-597A-2043-A267-20547713E7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96C9DCBF-7E3A-F04E-B3DB-1A91CD7B4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CFAA3E-F17F-B241-9E27-9FCEA7802AE9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002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66D5DEBA-DD8B-0745-949E-52B5FFC8E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A78602A6-597A-2043-A267-20547713E7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96C9DCBF-7E3A-F04E-B3DB-1A91CD7B4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CFAA3E-F17F-B241-9E27-9FCEA7802AE9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5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66D5DEBA-DD8B-0745-949E-52B5FFC8E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A78602A6-597A-2043-A267-20547713E7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96C9DCBF-7E3A-F04E-B3DB-1A91CD7B4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CFAA3E-F17F-B241-9E27-9FCEA7802AE9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15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66D5DEBA-DD8B-0745-949E-52B5FFC8E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A78602A6-597A-2043-A267-20547713E7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96C9DCBF-7E3A-F04E-B3DB-1A91CD7B4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CFAA3E-F17F-B241-9E27-9FCEA7802AE9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023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65794E-9D04-0545-9078-2A72CCCCCA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67F8E8-29F0-C84A-94FF-8293BE8D98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77B373-CDA1-3C46-BA7B-A9FA9948F1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97EB2-5E91-084C-9EA3-91FA42A030F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74890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B80292-F4E5-2145-93DB-5587A4E59A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16B7B7-095B-4D4A-83DD-9AEECFACBB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472D30-4D18-0545-81D5-81BA00B552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94C36-8674-9F44-8523-1A281366521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01953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42CFDA-54BA-4D47-B2DE-ADC1495508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0CC943-75B4-404E-B91F-93DBDAC12F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A6BB2E-F5E6-994D-B4DA-6F77744604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0695F-606A-474D-AB55-C176ED887FA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7085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F4B08B-7138-FD46-ACDA-E8C487929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4EC6E3-5D4B-8449-AF5D-874F9EB630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BE4B71-2861-3D4E-91E2-EFD3F446E7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B16B7-6215-FE46-9475-21C0F13A43D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4730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4549412-E352-934D-8819-463141C2B6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E9AEC28-3ABC-E14D-90FD-BBCEE673D4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6A934CE-6CA3-2344-ABA1-4A282E858F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E5512-B708-D64B-8C5F-5201A1AA805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51374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915FA05-EEF1-3C4C-A36F-12347ACCAA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220D43F-302F-1D48-8581-5E5CAC583B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F7DF263-24D6-AB4C-83EA-DE33BA6993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5A2E2-0B0E-8C46-BEFF-C8DCB8E899B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8766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C68970-3AD8-3244-9331-915A0E8FC6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34388B-ABD9-004D-9329-53407C733D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A0CF30-81F3-074B-BEE8-54BAEC2BB3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52222-610E-9643-B73D-96264A5B617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3775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C7FD38-3AB6-5A48-A866-0AFD3629E2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92037A-8982-3147-B00A-199B36619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53CD05-7262-994D-B4A0-E114495C59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6FAAB-11F5-3041-8AFC-2B921DF23AA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3077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03E5F9-A4DE-4B43-BE79-81D113685B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52B5E2-1B7C-6347-BCB5-C330038B2F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F76BB9-5A47-6148-AAE0-2A71570110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F57EE-C5D7-F745-BEC8-411D86CF2E1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284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4EF7A0D-00AB-1741-A35D-D974064C01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7DE438A-9D26-FE4C-9BB9-D719805AE6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553F824-E848-0243-A822-1D32B8F54A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AF68C-7246-2143-9506-45041C3A945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91304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68490AB-2CB7-A543-9D5A-755F834629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57C7C2E-1F9A-5343-B659-551CA081FB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8AE1926-1AEC-C942-8FE3-03E2A08855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A407B-EDF0-9B49-951B-4262D7557E8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7889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A7A9B69-DF35-8447-90F0-7ACEFAEB22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0E1CEFB-9A2C-3A48-858A-0EA5B724E7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31AFE17-6D08-DF45-B2B5-3C3D8A1CB1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115D8-46EE-A542-A557-C7DD3622FE5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36876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36FCD1-FD1F-7A42-9386-3A1DA2044F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6D584D-593F-3D48-9A3A-BDC60AEB0A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74C6EA-DCAC-1F48-B718-F9B1390DC2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19B74-D755-5342-ABE1-A8A64318C4B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7864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1A0BD2-66CE-A74D-A1ED-C7CA7E1FA8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766B3B-016A-A74B-8D9F-0CF4F10BED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1B6B4F-B3B4-BC47-900A-4053CF8EAB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CAD4B-1E28-B343-A137-9904819F04B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3655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DD7DAA6-FE3C-B54F-ABCE-42926662F6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207A471-112B-7F4F-9450-234AA3B456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F1CFF15-0A68-3E4F-B15E-14B48545DCB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11C2FA3-1D4C-9749-BB28-AD6CC77ABE2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3FC0EB9-1D86-654D-98FB-FA3EEC31DE2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C3717B2B-6E33-124F-90CB-23A794C3F4D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025241AC-BDEA-B44A-B821-7E18AFAA89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160840" cy="864096"/>
          </a:xfrm>
        </p:spPr>
        <p:txBody>
          <a:bodyPr/>
          <a:lstStyle/>
          <a:p>
            <a:pPr eaLnBrk="1" hangingPunct="1"/>
            <a:r>
              <a:rPr lang="it-IT" altLang="it-IT" sz="4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 numeri reali</a:t>
            </a:r>
          </a:p>
        </p:txBody>
      </p:sp>
      <p:sp>
        <p:nvSpPr>
          <p:cNvPr id="18434" name="Slide Number Placeholder 8">
            <a:extLst>
              <a:ext uri="{FF2B5EF4-FFF2-40B4-BE49-F238E27FC236}">
                <a16:creationId xmlns:a16="http://schemas.microsoft.com/office/drawing/2014/main" id="{56E3E4C3-1B1E-0544-BFF2-8336BD8C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A8F6BD-002A-D046-855A-C148CF2A7F25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it-IT" sz="1400"/>
          </a:p>
        </p:txBody>
      </p:sp>
      <p:sp>
        <p:nvSpPr>
          <p:cNvPr id="18435" name="Footer Placeholder 9">
            <a:extLst>
              <a:ext uri="{FF2B5EF4-FFF2-40B4-BE49-F238E27FC236}">
                <a16:creationId xmlns:a16="http://schemas.microsoft.com/office/drawing/2014/main" id="{77726149-7DB6-504D-BDEC-A1B41E32E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2021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4655EA3B-AD0A-FF47-BEED-E177B6188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55562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8">
            <a:extLst>
              <a:ext uri="{FF2B5EF4-FFF2-40B4-BE49-F238E27FC236}">
                <a16:creationId xmlns:a16="http://schemas.microsoft.com/office/drawing/2014/main" id="{CA0A4E21-629F-E942-99D3-BF71CE6D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1B1F74-BEF2-FE45-AAEA-CE66BCF6C829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it-IT" altLang="it-IT" sz="1400"/>
          </a:p>
        </p:txBody>
      </p:sp>
      <p:sp>
        <p:nvSpPr>
          <p:cNvPr id="30722" name="Footer Placeholder 9">
            <a:extLst>
              <a:ext uri="{FF2B5EF4-FFF2-40B4-BE49-F238E27FC236}">
                <a16:creationId xmlns:a16="http://schemas.microsoft.com/office/drawing/2014/main" id="{DA9D8858-9D84-AB4E-8AF7-FBD58043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2021</a:t>
            </a:r>
          </a:p>
        </p:txBody>
      </p:sp>
      <p:sp>
        <p:nvSpPr>
          <p:cNvPr id="30723" name="Title 8">
            <a:extLst>
              <a:ext uri="{FF2B5EF4-FFF2-40B4-BE49-F238E27FC236}">
                <a16:creationId xmlns:a16="http://schemas.microsoft.com/office/drawing/2014/main" id="{EF9DDCB2-E9A4-C44B-AAD4-CB21D3B62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548680"/>
            <a:ext cx="8458200" cy="7620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Attività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14F6FC-FBFF-3443-95D6-0FE1CD9FFBBF}"/>
              </a:ext>
            </a:extLst>
          </p:cNvPr>
          <p:cNvSpPr txBox="1"/>
          <p:nvPr/>
        </p:nvSpPr>
        <p:spPr>
          <a:xfrm>
            <a:off x="827584" y="1772816"/>
            <a:ext cx="7859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cs typeface="Arial" panose="020B0604020202020204" pitchFamily="34" charset="0"/>
              </a:rPr>
              <a:t>Completa la scheda di lavoro per consolidare quello che sai sui numeri reali </a:t>
            </a:r>
          </a:p>
        </p:txBody>
      </p:sp>
    </p:spTree>
    <p:extLst>
      <p:ext uri="{BB962C8B-B14F-4D97-AF65-F5344CB8AC3E}">
        <p14:creationId xmlns:p14="http://schemas.microsoft.com/office/powerpoint/2010/main" val="3833908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8">
            <a:extLst>
              <a:ext uri="{FF2B5EF4-FFF2-40B4-BE49-F238E27FC236}">
                <a16:creationId xmlns:a16="http://schemas.microsoft.com/office/drawing/2014/main" id="{CA0A4E21-629F-E942-99D3-BF71CE6D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1B1F74-BEF2-FE45-AAEA-CE66BCF6C829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400"/>
          </a:p>
        </p:txBody>
      </p:sp>
      <p:sp>
        <p:nvSpPr>
          <p:cNvPr id="30722" name="Footer Placeholder 9">
            <a:extLst>
              <a:ext uri="{FF2B5EF4-FFF2-40B4-BE49-F238E27FC236}">
                <a16:creationId xmlns:a16="http://schemas.microsoft.com/office/drawing/2014/main" id="{DA9D8858-9D84-AB4E-8AF7-FBD58043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2021</a:t>
            </a:r>
          </a:p>
        </p:txBody>
      </p:sp>
      <p:sp>
        <p:nvSpPr>
          <p:cNvPr id="30723" name="Title 8">
            <a:extLst>
              <a:ext uri="{FF2B5EF4-FFF2-40B4-BE49-F238E27FC236}">
                <a16:creationId xmlns:a16="http://schemas.microsoft.com/office/drawing/2014/main" id="{EF9DDCB2-E9A4-C44B-AAD4-CB21D3B62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2060848"/>
            <a:ext cx="8458200" cy="7620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Che cosa hai trovato</a:t>
            </a:r>
          </a:p>
        </p:txBody>
      </p:sp>
    </p:spTree>
    <p:extLst>
      <p:ext uri="{BB962C8B-B14F-4D97-AF65-F5344CB8AC3E}">
        <p14:creationId xmlns:p14="http://schemas.microsoft.com/office/powerpoint/2010/main" val="32734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8">
            <a:extLst>
              <a:ext uri="{FF2B5EF4-FFF2-40B4-BE49-F238E27FC236}">
                <a16:creationId xmlns:a16="http://schemas.microsoft.com/office/drawing/2014/main" id="{CA0A4E21-629F-E942-99D3-BF71CE6D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1B1F74-BEF2-FE45-AAEA-CE66BCF6C829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400"/>
          </a:p>
        </p:txBody>
      </p:sp>
      <p:sp>
        <p:nvSpPr>
          <p:cNvPr id="30722" name="Footer Placeholder 9">
            <a:extLst>
              <a:ext uri="{FF2B5EF4-FFF2-40B4-BE49-F238E27FC236}">
                <a16:creationId xmlns:a16="http://schemas.microsoft.com/office/drawing/2014/main" id="{DA9D8858-9D84-AB4E-8AF7-FBD58043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2021</a:t>
            </a:r>
          </a:p>
        </p:txBody>
      </p:sp>
      <p:sp>
        <p:nvSpPr>
          <p:cNvPr id="30723" name="Title 8">
            <a:extLst>
              <a:ext uri="{FF2B5EF4-FFF2-40B4-BE49-F238E27FC236}">
                <a16:creationId xmlns:a16="http://schemas.microsoft.com/office/drawing/2014/main" id="{EF9DDCB2-E9A4-C44B-AAD4-CB21D3B62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332656"/>
            <a:ext cx="8458200" cy="7620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Quesiti 1a,b,c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C6875E59-F858-E84B-8994-35C59F74A3FA}"/>
              </a:ext>
            </a:extLst>
          </p:cNvPr>
          <p:cNvGrpSpPr/>
          <p:nvPr/>
        </p:nvGrpSpPr>
        <p:grpSpPr>
          <a:xfrm>
            <a:off x="1438536" y="1094656"/>
            <a:ext cx="6545946" cy="5028257"/>
            <a:chOff x="1438536" y="1094656"/>
            <a:chExt cx="6545946" cy="5028257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927BA1BC-C6D6-264E-BE35-D55BE961C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8536" y="1094656"/>
              <a:ext cx="6545946" cy="4062536"/>
            </a:xfrm>
            <a:prstGeom prst="rect">
              <a:avLst/>
            </a:prstGeom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7558995D-F3AC-E54D-B4C1-04B99A23CEB9}"/>
                </a:ext>
              </a:extLst>
            </p:cNvPr>
            <p:cNvSpPr txBox="1"/>
            <p:nvPr/>
          </p:nvSpPr>
          <p:spPr>
            <a:xfrm>
              <a:off x="1763688" y="5661248"/>
              <a:ext cx="3888432" cy="461665"/>
            </a:xfrm>
            <a:prstGeom prst="rect">
              <a:avLst/>
            </a:prstGeom>
            <a:solidFill>
              <a:srgbClr val="FFFEE8"/>
            </a:solidFill>
            <a:ln w="31750">
              <a:solidFill>
                <a:srgbClr val="0057D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Attenzione all’unità di misura! </a:t>
              </a:r>
            </a:p>
          </p:txBody>
        </p:sp>
        <p:cxnSp>
          <p:nvCxnSpPr>
            <p:cNvPr id="6" name="Connettore 1 5">
              <a:extLst>
                <a:ext uri="{FF2B5EF4-FFF2-40B4-BE49-F238E27FC236}">
                  <a16:creationId xmlns:a16="http://schemas.microsoft.com/office/drawing/2014/main" id="{06219319-5BDC-5746-B9EF-7BFE951E3B65}"/>
                </a:ext>
              </a:extLst>
            </p:cNvPr>
            <p:cNvCxnSpPr>
              <a:cxnSpLocks/>
            </p:cNvCxnSpPr>
            <p:nvPr/>
          </p:nvCxnSpPr>
          <p:spPr>
            <a:xfrm>
              <a:off x="4067944" y="4365104"/>
              <a:ext cx="1656184" cy="0"/>
            </a:xfrm>
            <a:prstGeom prst="line">
              <a:avLst/>
            </a:prstGeom>
            <a:ln w="28575">
              <a:solidFill>
                <a:srgbClr val="0057D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D4B3936A-15A4-DF44-BBA1-672E949CC1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05200" y="4365104"/>
              <a:ext cx="1570856" cy="1296144"/>
            </a:xfrm>
            <a:prstGeom prst="straightConnector1">
              <a:avLst/>
            </a:prstGeom>
            <a:ln w="28575">
              <a:solidFill>
                <a:srgbClr val="0057DD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78758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8">
            <a:extLst>
              <a:ext uri="{FF2B5EF4-FFF2-40B4-BE49-F238E27FC236}">
                <a16:creationId xmlns:a16="http://schemas.microsoft.com/office/drawing/2014/main" id="{CA0A4E21-629F-E942-99D3-BF71CE6D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6425066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1B1F74-BEF2-FE45-AAEA-CE66BCF6C829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it-IT" altLang="it-IT" sz="1400" dirty="0"/>
          </a:p>
        </p:txBody>
      </p:sp>
      <p:sp>
        <p:nvSpPr>
          <p:cNvPr id="30722" name="Footer Placeholder 9">
            <a:extLst>
              <a:ext uri="{FF2B5EF4-FFF2-40B4-BE49-F238E27FC236}">
                <a16:creationId xmlns:a16="http://schemas.microsoft.com/office/drawing/2014/main" id="{DA9D8858-9D84-AB4E-8AF7-FBD58043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518"/>
            <a:ext cx="2699792" cy="36548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Daniela Valenti, 2021</a:t>
            </a:r>
          </a:p>
        </p:txBody>
      </p:sp>
      <p:sp>
        <p:nvSpPr>
          <p:cNvPr id="30723" name="Title 8">
            <a:extLst>
              <a:ext uri="{FF2B5EF4-FFF2-40B4-BE49-F238E27FC236}">
                <a16:creationId xmlns:a16="http://schemas.microsoft.com/office/drawing/2014/main" id="{EF9DDCB2-E9A4-C44B-AAD4-CB21D3B62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640" y="10814"/>
            <a:ext cx="8458200" cy="7620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Quesito 1d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CF3C57A1-B8BA-1445-8F9E-FC476A58CBD0}"/>
              </a:ext>
            </a:extLst>
          </p:cNvPr>
          <p:cNvGrpSpPr/>
          <p:nvPr/>
        </p:nvGrpSpPr>
        <p:grpSpPr>
          <a:xfrm>
            <a:off x="289313" y="751732"/>
            <a:ext cx="8636336" cy="5673334"/>
            <a:chOff x="289313" y="751732"/>
            <a:chExt cx="8636336" cy="5673334"/>
          </a:xfrm>
        </p:grpSpPr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8C825B16-08E4-5F46-96D7-4038D1BC7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135" y="5357618"/>
              <a:ext cx="7886760" cy="1067448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913BF256-524B-B040-A366-00F62C160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9792" y="1372070"/>
              <a:ext cx="4379186" cy="3887406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4A345748-5DC4-0746-B293-7D7E18BB4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9313" y="751732"/>
              <a:ext cx="8636336" cy="5184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0494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8">
            <a:extLst>
              <a:ext uri="{FF2B5EF4-FFF2-40B4-BE49-F238E27FC236}">
                <a16:creationId xmlns:a16="http://schemas.microsoft.com/office/drawing/2014/main" id="{CA0A4E21-629F-E942-99D3-BF71CE6D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6425066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1B1F74-BEF2-FE45-AAEA-CE66BCF6C829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400" dirty="0"/>
          </a:p>
        </p:txBody>
      </p:sp>
      <p:sp>
        <p:nvSpPr>
          <p:cNvPr id="30722" name="Footer Placeholder 9">
            <a:extLst>
              <a:ext uri="{FF2B5EF4-FFF2-40B4-BE49-F238E27FC236}">
                <a16:creationId xmlns:a16="http://schemas.microsoft.com/office/drawing/2014/main" id="{DA9D8858-9D84-AB4E-8AF7-FBD58043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518"/>
            <a:ext cx="2699792" cy="36548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Daniela Valenti, 2021</a:t>
            </a:r>
          </a:p>
        </p:txBody>
      </p:sp>
      <p:sp>
        <p:nvSpPr>
          <p:cNvPr id="30723" name="Title 8">
            <a:extLst>
              <a:ext uri="{FF2B5EF4-FFF2-40B4-BE49-F238E27FC236}">
                <a16:creationId xmlns:a16="http://schemas.microsoft.com/office/drawing/2014/main" id="{EF9DDCB2-E9A4-C44B-AAD4-CB21D3B62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640" y="10814"/>
            <a:ext cx="8458200" cy="7620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Quesito 2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CAF6ED0-B207-5243-8B8F-24077275C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124744"/>
            <a:ext cx="8532440" cy="244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47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8">
            <a:extLst>
              <a:ext uri="{FF2B5EF4-FFF2-40B4-BE49-F238E27FC236}">
                <a16:creationId xmlns:a16="http://schemas.microsoft.com/office/drawing/2014/main" id="{CA0A4E21-629F-E942-99D3-BF71CE6D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1B1F74-BEF2-FE45-AAEA-CE66BCF6C829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400"/>
          </a:p>
        </p:txBody>
      </p:sp>
      <p:sp>
        <p:nvSpPr>
          <p:cNvPr id="30722" name="Footer Placeholder 9">
            <a:extLst>
              <a:ext uri="{FF2B5EF4-FFF2-40B4-BE49-F238E27FC236}">
                <a16:creationId xmlns:a16="http://schemas.microsoft.com/office/drawing/2014/main" id="{DA9D8858-9D84-AB4E-8AF7-FBD58043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2021</a:t>
            </a:r>
          </a:p>
        </p:txBody>
      </p:sp>
      <p:sp>
        <p:nvSpPr>
          <p:cNvPr id="30723" name="Title 8">
            <a:extLst>
              <a:ext uri="{FF2B5EF4-FFF2-40B4-BE49-F238E27FC236}">
                <a16:creationId xmlns:a16="http://schemas.microsoft.com/office/drawing/2014/main" id="{EF9DDCB2-E9A4-C44B-AAD4-CB21D3B62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988840"/>
            <a:ext cx="5627349" cy="7620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Riflessioni sulla scrittura di un numero reale</a:t>
            </a:r>
          </a:p>
        </p:txBody>
      </p:sp>
    </p:spTree>
    <p:extLst>
      <p:ext uri="{BB962C8B-B14F-4D97-AF65-F5344CB8AC3E}">
        <p14:creationId xmlns:p14="http://schemas.microsoft.com/office/powerpoint/2010/main" val="1313207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8">
            <a:extLst>
              <a:ext uri="{FF2B5EF4-FFF2-40B4-BE49-F238E27FC236}">
                <a16:creationId xmlns:a16="http://schemas.microsoft.com/office/drawing/2014/main" id="{CA0A4E21-629F-E942-99D3-BF71CE6D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1B1F74-BEF2-FE45-AAEA-CE66BCF6C829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400"/>
          </a:p>
        </p:txBody>
      </p:sp>
      <p:sp>
        <p:nvSpPr>
          <p:cNvPr id="30722" name="Footer Placeholder 9">
            <a:extLst>
              <a:ext uri="{FF2B5EF4-FFF2-40B4-BE49-F238E27FC236}">
                <a16:creationId xmlns:a16="http://schemas.microsoft.com/office/drawing/2014/main" id="{DA9D8858-9D84-AB4E-8AF7-FBD58043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2021</a:t>
            </a:r>
          </a:p>
        </p:txBody>
      </p:sp>
      <p:sp>
        <p:nvSpPr>
          <p:cNvPr id="30723" name="Title 8">
            <a:extLst>
              <a:ext uri="{FF2B5EF4-FFF2-40B4-BE49-F238E27FC236}">
                <a16:creationId xmlns:a16="http://schemas.microsoft.com/office/drawing/2014/main" id="{EF9DDCB2-E9A4-C44B-AAD4-CB21D3B62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548680"/>
            <a:ext cx="8458200" cy="7620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Scrivere un numero razionale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14F6FC-FBFF-3443-95D6-0FE1CD9FFBBF}"/>
              </a:ext>
            </a:extLst>
          </p:cNvPr>
          <p:cNvSpPr txBox="1"/>
          <p:nvPr/>
        </p:nvSpPr>
        <p:spPr>
          <a:xfrm>
            <a:off x="1475656" y="1268760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cs typeface="Arial" panose="020B0604020202020204" pitchFamily="34" charset="0"/>
              </a:rPr>
              <a:t>Hai già incontrato i numeri razionali che puoi scrivere in varie forme.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5A543D6-2B67-F549-86C3-5CA9E15E63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67"/>
          <a:stretch/>
        </p:blipFill>
        <p:spPr>
          <a:xfrm>
            <a:off x="2696928" y="2502518"/>
            <a:ext cx="3888432" cy="283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8">
            <a:extLst>
              <a:ext uri="{FF2B5EF4-FFF2-40B4-BE49-F238E27FC236}">
                <a16:creationId xmlns:a16="http://schemas.microsoft.com/office/drawing/2014/main" id="{CA0A4E21-629F-E942-99D3-BF71CE6D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1B1F74-BEF2-FE45-AAEA-CE66BCF6C829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it-IT" altLang="it-IT" sz="1400"/>
          </a:p>
        </p:txBody>
      </p:sp>
      <p:sp>
        <p:nvSpPr>
          <p:cNvPr id="30722" name="Footer Placeholder 9">
            <a:extLst>
              <a:ext uri="{FF2B5EF4-FFF2-40B4-BE49-F238E27FC236}">
                <a16:creationId xmlns:a16="http://schemas.microsoft.com/office/drawing/2014/main" id="{DA9D8858-9D84-AB4E-8AF7-FBD58043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504" y="6525344"/>
            <a:ext cx="2232248" cy="1961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Daniela Valenti, 2021</a:t>
            </a:r>
          </a:p>
        </p:txBody>
      </p:sp>
      <p:sp>
        <p:nvSpPr>
          <p:cNvPr id="30723" name="Title 8">
            <a:extLst>
              <a:ext uri="{FF2B5EF4-FFF2-40B4-BE49-F238E27FC236}">
                <a16:creationId xmlns:a16="http://schemas.microsoft.com/office/drawing/2014/main" id="{EF9DDCB2-E9A4-C44B-AAD4-CB21D3B62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6916" y="55884"/>
            <a:ext cx="8458200" cy="762000"/>
          </a:xfrm>
        </p:spPr>
        <p:txBody>
          <a:bodyPr/>
          <a:lstStyle/>
          <a:p>
            <a:r>
              <a:rPr lang="it-IT" altLang="it-IT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Scrivere un radicale frazionario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77453BC-78AA-A746-AF46-0A5D89B45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785534"/>
            <a:ext cx="3024336" cy="75354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F6BF006-4D6E-9948-9301-AEFBF1372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5431443"/>
            <a:ext cx="4778272" cy="134576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6E8FCE3-C3CF-484F-87E2-4FB363D3E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601596"/>
            <a:ext cx="5040560" cy="377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96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8">
            <a:extLst>
              <a:ext uri="{FF2B5EF4-FFF2-40B4-BE49-F238E27FC236}">
                <a16:creationId xmlns:a16="http://schemas.microsoft.com/office/drawing/2014/main" id="{CA0A4E21-629F-E942-99D3-BF71CE6D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1B1F74-BEF2-FE45-AAEA-CE66BCF6C829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it-IT" altLang="it-IT" sz="1400"/>
          </a:p>
        </p:txBody>
      </p:sp>
      <p:sp>
        <p:nvSpPr>
          <p:cNvPr id="30722" name="Footer Placeholder 9">
            <a:extLst>
              <a:ext uri="{FF2B5EF4-FFF2-40B4-BE49-F238E27FC236}">
                <a16:creationId xmlns:a16="http://schemas.microsoft.com/office/drawing/2014/main" id="{DA9D8858-9D84-AB4E-8AF7-FBD58043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504" y="6525344"/>
            <a:ext cx="2232248" cy="1961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Daniela Valenti, 2021</a:t>
            </a:r>
          </a:p>
        </p:txBody>
      </p:sp>
      <p:sp>
        <p:nvSpPr>
          <p:cNvPr id="30723" name="Title 8">
            <a:extLst>
              <a:ext uri="{FF2B5EF4-FFF2-40B4-BE49-F238E27FC236}">
                <a16:creationId xmlns:a16="http://schemas.microsoft.com/office/drawing/2014/main" id="{EF9DDCB2-E9A4-C44B-AAD4-CB21D3B62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458200" cy="7620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Scrivere un radicale frazionario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533C252-C4FD-264A-A982-F976A26AD0AA}"/>
              </a:ext>
            </a:extLst>
          </p:cNvPr>
          <p:cNvSpPr txBox="1"/>
          <p:nvPr/>
        </p:nvSpPr>
        <p:spPr>
          <a:xfrm>
            <a:off x="659024" y="1252954"/>
            <a:ext cx="8266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/>
              <a:t>Nelle varie scritture trovo tracce della storia della matematica, dei suoi sviluppi teorici e dei suoi campi applicativi: numeri decimali diffusi in commerci e misure, frazioni e radicali diffusi per studiare equazioni, problemi geometrici, …</a:t>
            </a:r>
          </a:p>
          <a:p>
            <a:endParaRPr lang="it-IT" sz="1000" b="1" dirty="0"/>
          </a:p>
          <a:p>
            <a:r>
              <a:rPr lang="it-IT" sz="2600" b="1" dirty="0"/>
              <a:t>In particolare si sono diffuse due scritture per radicali e frazioni in campo algebrico e geometrico.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41042FD-FFDD-6C48-B5AC-CC673CBC0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4322514"/>
            <a:ext cx="2845296" cy="247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8">
            <a:extLst>
              <a:ext uri="{FF2B5EF4-FFF2-40B4-BE49-F238E27FC236}">
                <a16:creationId xmlns:a16="http://schemas.microsoft.com/office/drawing/2014/main" id="{CA0A4E21-629F-E942-99D3-BF71CE6D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1B1F74-BEF2-FE45-AAEA-CE66BCF6C829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it-IT" altLang="it-IT" sz="1400"/>
          </a:p>
        </p:txBody>
      </p:sp>
      <p:sp>
        <p:nvSpPr>
          <p:cNvPr id="30722" name="Footer Placeholder 9">
            <a:extLst>
              <a:ext uri="{FF2B5EF4-FFF2-40B4-BE49-F238E27FC236}">
                <a16:creationId xmlns:a16="http://schemas.microsoft.com/office/drawing/2014/main" id="{DA9D8858-9D84-AB4E-8AF7-FBD58043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504" y="6525344"/>
            <a:ext cx="2232248" cy="1961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Daniela Valenti, 2021</a:t>
            </a:r>
          </a:p>
        </p:txBody>
      </p:sp>
      <p:sp>
        <p:nvSpPr>
          <p:cNvPr id="30723" name="Title 8">
            <a:extLst>
              <a:ext uri="{FF2B5EF4-FFF2-40B4-BE49-F238E27FC236}">
                <a16:creationId xmlns:a16="http://schemas.microsoft.com/office/drawing/2014/main" id="{EF9DDCB2-E9A4-C44B-AAD4-CB21D3B62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191910"/>
            <a:ext cx="8458200" cy="762000"/>
          </a:xfrm>
        </p:spPr>
        <p:txBody>
          <a:bodyPr/>
          <a:lstStyle/>
          <a:p>
            <a:r>
              <a:rPr lang="it-IT" altLang="it-IT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Scrivere un radicale frazionario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675C588-F442-1844-82CA-4BA11C8CF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344" y="1094265"/>
            <a:ext cx="60706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40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F070B744-920C-CF47-A571-29ABCD7B1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686800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 video per esplorare il tema</a:t>
            </a:r>
          </a:p>
        </p:txBody>
      </p:sp>
      <p:sp>
        <p:nvSpPr>
          <p:cNvPr id="19458" name="Slide Number Placeholder 8">
            <a:extLst>
              <a:ext uri="{FF2B5EF4-FFF2-40B4-BE49-F238E27FC236}">
                <a16:creationId xmlns:a16="http://schemas.microsoft.com/office/drawing/2014/main" id="{0A2436AE-DA2E-C64E-B973-198CE512C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6FC0A3B-1B66-BB4D-80B2-0D3FEDECCF7C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400"/>
          </a:p>
        </p:txBody>
      </p:sp>
      <p:sp>
        <p:nvSpPr>
          <p:cNvPr id="19459" name="Footer Placeholder 9">
            <a:extLst>
              <a:ext uri="{FF2B5EF4-FFF2-40B4-BE49-F238E27FC236}">
                <a16:creationId xmlns:a16="http://schemas.microsoft.com/office/drawing/2014/main" id="{EFE6E730-98FD-204C-9426-E31037AA3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2021</a:t>
            </a:r>
          </a:p>
        </p:txBody>
      </p:sp>
      <p:sp>
        <p:nvSpPr>
          <p:cNvPr id="19461" name="TextBox 6">
            <a:extLst>
              <a:ext uri="{FF2B5EF4-FFF2-40B4-BE49-F238E27FC236}">
                <a16:creationId xmlns:a16="http://schemas.microsoft.com/office/drawing/2014/main" id="{859B694A-14D9-1347-B19E-8A8EF913B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80" y="1916832"/>
            <a:ext cx="856672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/>
              <a:t>Dov</a:t>
            </a:r>
            <a:r>
              <a:rPr lang="it-IT" altLang="it-IT" sz="2800" b="1" i="1" dirty="0"/>
              <a:t>e </a:t>
            </a:r>
            <a:r>
              <a:rPr lang="it-IT" altLang="it-IT" sz="2800" b="1" dirty="0"/>
              <a:t>si trovano i numeri reali?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/>
              <a:t>Ecco un breve video per trovare le prime risposte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8">
            <a:extLst>
              <a:ext uri="{FF2B5EF4-FFF2-40B4-BE49-F238E27FC236}">
                <a16:creationId xmlns:a16="http://schemas.microsoft.com/office/drawing/2014/main" id="{CA0A4E21-629F-E942-99D3-BF71CE6D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1B1F74-BEF2-FE45-AAEA-CE66BCF6C829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it-IT" altLang="it-IT" sz="1400"/>
          </a:p>
        </p:txBody>
      </p:sp>
      <p:sp>
        <p:nvSpPr>
          <p:cNvPr id="30722" name="Footer Placeholder 9">
            <a:extLst>
              <a:ext uri="{FF2B5EF4-FFF2-40B4-BE49-F238E27FC236}">
                <a16:creationId xmlns:a16="http://schemas.microsoft.com/office/drawing/2014/main" id="{DA9D8858-9D84-AB4E-8AF7-FBD58043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504" y="6525344"/>
            <a:ext cx="2232248" cy="1961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Daniela Valenti, 2021</a:t>
            </a:r>
          </a:p>
        </p:txBody>
      </p:sp>
      <p:sp>
        <p:nvSpPr>
          <p:cNvPr id="30723" name="Title 8">
            <a:extLst>
              <a:ext uri="{FF2B5EF4-FFF2-40B4-BE49-F238E27FC236}">
                <a16:creationId xmlns:a16="http://schemas.microsoft.com/office/drawing/2014/main" id="{EF9DDCB2-E9A4-C44B-AAD4-CB21D3B62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191910"/>
            <a:ext cx="8458200" cy="762000"/>
          </a:xfrm>
        </p:spPr>
        <p:txBody>
          <a:bodyPr/>
          <a:lstStyle/>
          <a:p>
            <a:r>
              <a:rPr lang="it-IT" altLang="it-IT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Arrivo ad un risultato generale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F5D517D-832F-D244-B495-5F0FAE7E8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953910"/>
            <a:ext cx="353597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71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8">
            <a:extLst>
              <a:ext uri="{FF2B5EF4-FFF2-40B4-BE49-F238E27FC236}">
                <a16:creationId xmlns:a16="http://schemas.microsoft.com/office/drawing/2014/main" id="{CA0A4E21-629F-E942-99D3-BF71CE6D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1B1F74-BEF2-FE45-AAEA-CE66BCF6C829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it-IT" altLang="it-IT" sz="1400"/>
          </a:p>
        </p:txBody>
      </p:sp>
      <p:sp>
        <p:nvSpPr>
          <p:cNvPr id="30722" name="Footer Placeholder 9">
            <a:extLst>
              <a:ext uri="{FF2B5EF4-FFF2-40B4-BE49-F238E27FC236}">
                <a16:creationId xmlns:a16="http://schemas.microsoft.com/office/drawing/2014/main" id="{DA9D8858-9D84-AB4E-8AF7-FBD58043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504" y="6525344"/>
            <a:ext cx="2232248" cy="1961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Daniela Valenti, 2021</a:t>
            </a:r>
          </a:p>
        </p:txBody>
      </p:sp>
      <p:sp>
        <p:nvSpPr>
          <p:cNvPr id="30723" name="Title 8">
            <a:extLst>
              <a:ext uri="{FF2B5EF4-FFF2-40B4-BE49-F238E27FC236}">
                <a16:creationId xmlns:a16="http://schemas.microsoft.com/office/drawing/2014/main" id="{EF9DDCB2-E9A4-C44B-AAD4-CB21D3B62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8959" y="188640"/>
            <a:ext cx="8885041" cy="7620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Simboli che rappresentano lo stesso numero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FE50D82-DF78-0740-BD31-C20D6C9C3061}"/>
              </a:ext>
            </a:extLst>
          </p:cNvPr>
          <p:cNvSpPr txBox="1"/>
          <p:nvPr/>
        </p:nvSpPr>
        <p:spPr>
          <a:xfrm>
            <a:off x="899592" y="9506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Estendo i risultati ottenuti con le frazioni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ECCEDA9-4A6E-DE44-A1BF-B70D2BBE1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872393"/>
            <a:ext cx="3793604" cy="2217151"/>
          </a:xfrm>
          <a:prstGeom prst="rect">
            <a:avLst/>
          </a:prstGeom>
          <a:ln w="28575">
            <a:solidFill>
              <a:srgbClr val="0048BA"/>
            </a:solidFill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37F7AA3-7600-E446-ADCC-54626D7E3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872393"/>
            <a:ext cx="4049848" cy="2155429"/>
          </a:xfrm>
          <a:prstGeom prst="rect">
            <a:avLst/>
          </a:prstGeom>
          <a:ln w="28575">
            <a:solidFill>
              <a:srgbClr val="0048BA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FD20664-8265-7F42-B7DD-A23E9ECE1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6543" y="4316497"/>
            <a:ext cx="4364856" cy="240497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024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8">
            <a:extLst>
              <a:ext uri="{FF2B5EF4-FFF2-40B4-BE49-F238E27FC236}">
                <a16:creationId xmlns:a16="http://schemas.microsoft.com/office/drawing/2014/main" id="{CA0A4E21-629F-E942-99D3-BF71CE6D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1B1F74-BEF2-FE45-AAEA-CE66BCF6C829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it-IT" altLang="it-IT" sz="1400"/>
          </a:p>
        </p:txBody>
      </p:sp>
      <p:sp>
        <p:nvSpPr>
          <p:cNvPr id="30722" name="Footer Placeholder 9">
            <a:extLst>
              <a:ext uri="{FF2B5EF4-FFF2-40B4-BE49-F238E27FC236}">
                <a16:creationId xmlns:a16="http://schemas.microsoft.com/office/drawing/2014/main" id="{DA9D8858-9D84-AB4E-8AF7-FBD58043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504" y="6525344"/>
            <a:ext cx="2232248" cy="1961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Daniela Valenti, 2021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5A2EEFE-F6AC-B84D-BE73-A89394B16C5F}"/>
              </a:ext>
            </a:extLst>
          </p:cNvPr>
          <p:cNvSpPr txBox="1"/>
          <p:nvPr/>
        </p:nvSpPr>
        <p:spPr>
          <a:xfrm>
            <a:off x="1835696" y="1370140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La storia della matematica può aiutarci a trovare una risposta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20A3012-E353-BA44-93DB-1FD368271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457118"/>
            <a:ext cx="3456384" cy="393755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B90B01D-9D46-854D-95B4-B0F2B6E43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2457118"/>
            <a:ext cx="3619520" cy="338749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DF14E1D-27A4-A34E-AE70-3CA67847A6E7}"/>
              </a:ext>
            </a:extLst>
          </p:cNvPr>
          <p:cNvSpPr txBox="1"/>
          <p:nvPr/>
        </p:nvSpPr>
        <p:spPr>
          <a:xfrm>
            <a:off x="2893812" y="5956274"/>
            <a:ext cx="5337577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107768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10776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Divisioni eseguite con carta e penna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2A7534F-6288-5D40-BDE3-FD3C83222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00" y="199540"/>
            <a:ext cx="76454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48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8">
            <a:extLst>
              <a:ext uri="{FF2B5EF4-FFF2-40B4-BE49-F238E27FC236}">
                <a16:creationId xmlns:a16="http://schemas.microsoft.com/office/drawing/2014/main" id="{CA0A4E21-629F-E942-99D3-BF71CE6D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1B1F74-BEF2-FE45-AAEA-CE66BCF6C829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it-IT" altLang="it-IT" sz="1400"/>
          </a:p>
        </p:txBody>
      </p:sp>
      <p:sp>
        <p:nvSpPr>
          <p:cNvPr id="30722" name="Footer Placeholder 9">
            <a:extLst>
              <a:ext uri="{FF2B5EF4-FFF2-40B4-BE49-F238E27FC236}">
                <a16:creationId xmlns:a16="http://schemas.microsoft.com/office/drawing/2014/main" id="{DA9D8858-9D84-AB4E-8AF7-FBD58043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504" y="6525344"/>
            <a:ext cx="2232248" cy="1961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Daniela Valenti, 2021</a:t>
            </a:r>
          </a:p>
        </p:txBody>
      </p:sp>
      <p:sp>
        <p:nvSpPr>
          <p:cNvPr id="30723" name="Title 8">
            <a:extLst>
              <a:ext uri="{FF2B5EF4-FFF2-40B4-BE49-F238E27FC236}">
                <a16:creationId xmlns:a16="http://schemas.microsoft.com/office/drawing/2014/main" id="{EF9DDCB2-E9A4-C44B-AAD4-CB21D3B62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8276" y="191545"/>
            <a:ext cx="8925744" cy="7620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Uno sguardo alla storia della matematica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0CB5D3-D8B1-FB49-ABA4-224E4BD06BAD}"/>
              </a:ext>
            </a:extLst>
          </p:cNvPr>
          <p:cNvSpPr txBox="1"/>
          <p:nvPr/>
        </p:nvSpPr>
        <p:spPr>
          <a:xfrm>
            <a:off x="578269" y="948504"/>
            <a:ext cx="79587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Dal 1700 si diffonde il simbolo ⎷ e,  fino a circa il 1970, si calcolavano con carta, penna e tavole numeriche espressioni con frazioni e radicali.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899F21-C259-D247-B676-186E9E5C52E9}"/>
              </a:ext>
            </a:extLst>
          </p:cNvPr>
          <p:cNvSpPr txBox="1"/>
          <p:nvPr/>
        </p:nvSpPr>
        <p:spPr>
          <a:xfrm>
            <a:off x="2382395" y="5750084"/>
            <a:ext cx="4774641" cy="584775"/>
          </a:xfrm>
          <a:prstGeom prst="rect">
            <a:avLst/>
          </a:prstGeom>
          <a:solidFill>
            <a:srgbClr val="F7FFF4"/>
          </a:solidFill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Quale divisione è più facile?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178DE5-7C6F-6E4E-8935-E99B4B501F7E}"/>
              </a:ext>
            </a:extLst>
          </p:cNvPr>
          <p:cNvSpPr txBox="1"/>
          <p:nvPr/>
        </p:nvSpPr>
        <p:spPr>
          <a:xfrm>
            <a:off x="455754" y="2364578"/>
            <a:ext cx="827605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48B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Immagino di eseguire i calcoli con carta, penna e tavole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2C4575E-868C-094E-A220-5E9BA4096470}"/>
              </a:ext>
            </a:extLst>
          </p:cNvPr>
          <p:cNvGrpSpPr/>
          <p:nvPr/>
        </p:nvGrpSpPr>
        <p:grpSpPr>
          <a:xfrm>
            <a:off x="872579" y="3177426"/>
            <a:ext cx="7362684" cy="2320983"/>
            <a:chOff x="832720" y="2790074"/>
            <a:chExt cx="7362684" cy="23209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CasellaDiTesto 2">
                  <a:extLst>
                    <a:ext uri="{FF2B5EF4-FFF2-40B4-BE49-F238E27FC236}">
                      <a16:creationId xmlns:a16="http://schemas.microsoft.com/office/drawing/2014/main" id="{CB13F625-3267-EE45-B919-C7B97C8183FD}"/>
                    </a:ext>
                  </a:extLst>
                </p:cNvPr>
                <p:cNvSpPr txBox="1"/>
                <p:nvPr/>
              </p:nvSpPr>
              <p:spPr>
                <a:xfrm>
                  <a:off x="5992437" y="3869050"/>
                  <a:ext cx="2202967" cy="1242007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2600" b="1" dirty="0"/>
                    <a:t>Calcolo</a:t>
                  </a:r>
                  <a:r>
                    <a:rPr lang="it-IT" sz="2600" b="1" dirty="0">
                      <a:solidFill>
                        <a:schemeClr val="accent2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it-IT" sz="26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6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26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6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</m:den>
                      </m:f>
                    </m:oMath>
                  </a14:m>
                  <a:br>
                    <a:rPr lang="it-IT" sz="2600" b="1" dirty="0">
                      <a:ea typeface="Cambria Math" panose="02040503050406030204" pitchFamily="18" charset="0"/>
                    </a:rPr>
                  </a:br>
                  <a:endParaRPr lang="it-IT" sz="1000" b="1" dirty="0"/>
                </a:p>
                <a:p>
                  <a:pPr marL="12700" algn="ctr"/>
                  <a:r>
                    <a:rPr lang="it-IT" sz="2600" b="1" dirty="0">
                      <a:solidFill>
                        <a:schemeClr val="accent2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1: 1,41421</a:t>
                  </a:r>
                </a:p>
              </p:txBody>
            </p:sp>
          </mc:Choice>
          <mc:Fallback xmlns="">
            <p:sp>
              <p:nvSpPr>
                <p:cNvPr id="3" name="CasellaDiTesto 2">
                  <a:extLst>
                    <a:ext uri="{FF2B5EF4-FFF2-40B4-BE49-F238E27FC236}">
                      <a16:creationId xmlns:a16="http://schemas.microsoft.com/office/drawing/2014/main" id="{CB13F625-3267-EE45-B919-C7B97C8183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2437" y="3869050"/>
                  <a:ext cx="2202967" cy="1242007"/>
                </a:xfrm>
                <a:prstGeom prst="rect">
                  <a:avLst/>
                </a:prstGeom>
                <a:blipFill>
                  <a:blip r:embed="rId3"/>
                  <a:stretch>
                    <a:fillRect b="-9901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823717BB-00DA-2046-88CD-460A5BDA68CD}"/>
                    </a:ext>
                  </a:extLst>
                </p:cNvPr>
                <p:cNvSpPr txBox="1"/>
                <p:nvPr/>
              </p:nvSpPr>
              <p:spPr>
                <a:xfrm>
                  <a:off x="832720" y="3791337"/>
                  <a:ext cx="2362402" cy="131972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2600" b="1" dirty="0"/>
                    <a:t>Calcolo</a:t>
                  </a:r>
                  <a:r>
                    <a:rPr lang="it-IT" sz="2600" b="1" dirty="0">
                      <a:solidFill>
                        <a:srgbClr val="FF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it-IT" sz="2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it-IT" sz="2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</m:num>
                        <m:den>
                          <m:r>
                            <a:rPr lang="it-IT" sz="2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br>
                    <a:rPr lang="it-IT" sz="2600" b="1" dirty="0"/>
                  </a:br>
                  <a:endParaRPr lang="it-IT" sz="1000" b="1" dirty="0">
                    <a:latin typeface="Arial Narrow" panose="020B0604020202020204" pitchFamily="34" charset="0"/>
                    <a:cs typeface="Arial Narrow" panose="020B0604020202020204" pitchFamily="34" charset="0"/>
                  </a:endParaRPr>
                </a:p>
                <a:p>
                  <a:pPr marL="12700" algn="ctr"/>
                  <a:r>
                    <a:rPr lang="it-IT" sz="2800" b="1" dirty="0">
                      <a:solidFill>
                        <a:srgbClr val="FF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1,41421 : 2</a:t>
                  </a:r>
                </a:p>
              </p:txBody>
            </p:sp>
          </mc:Choice>
          <mc:Fallback xmlns=""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823717BB-00DA-2046-88CD-460A5BDA68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720" y="3791337"/>
                  <a:ext cx="2362402" cy="1319720"/>
                </a:xfrm>
                <a:prstGeom prst="rect">
                  <a:avLst/>
                </a:prstGeom>
                <a:blipFill>
                  <a:blip r:embed="rId4"/>
                  <a:stretch>
                    <a:fillRect b="-9346"/>
                  </a:stretch>
                </a:blipFill>
                <a:ln w="28575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F08A2E34-5FC3-8143-84E5-7E83DC511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13921" y="2790074"/>
              <a:ext cx="5080000" cy="457200"/>
            </a:xfrm>
            <a:prstGeom prst="rect">
              <a:avLst/>
            </a:prstGeom>
          </p:spPr>
        </p:pic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BF1677ED-2CA3-384C-B7F6-61E861FE3E05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flipH="1">
              <a:off x="3195122" y="3247274"/>
              <a:ext cx="1358799" cy="54406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1B95200C-DD79-D34C-83B0-9B96AD0A1DE1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>
              <a:off x="4553921" y="3247274"/>
              <a:ext cx="1438516" cy="685782"/>
            </a:xfrm>
            <a:prstGeom prst="straightConnector1">
              <a:avLst/>
            </a:prstGeom>
            <a:ln w="38100">
              <a:solidFill>
                <a:srgbClr val="0048BA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4884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8">
            <a:extLst>
              <a:ext uri="{FF2B5EF4-FFF2-40B4-BE49-F238E27FC236}">
                <a16:creationId xmlns:a16="http://schemas.microsoft.com/office/drawing/2014/main" id="{CA0A4E21-629F-E942-99D3-BF71CE6D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1B1F74-BEF2-FE45-AAEA-CE66BCF6C829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it-IT" altLang="it-IT" sz="1400"/>
          </a:p>
        </p:txBody>
      </p:sp>
      <p:sp>
        <p:nvSpPr>
          <p:cNvPr id="30722" name="Footer Placeholder 9">
            <a:extLst>
              <a:ext uri="{FF2B5EF4-FFF2-40B4-BE49-F238E27FC236}">
                <a16:creationId xmlns:a16="http://schemas.microsoft.com/office/drawing/2014/main" id="{DA9D8858-9D84-AB4E-8AF7-FBD58043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504" y="6525344"/>
            <a:ext cx="2232248" cy="1961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Daniela Valenti, 2021</a:t>
            </a:r>
          </a:p>
        </p:txBody>
      </p:sp>
      <p:sp>
        <p:nvSpPr>
          <p:cNvPr id="30723" name="Title 8">
            <a:extLst>
              <a:ext uri="{FF2B5EF4-FFF2-40B4-BE49-F238E27FC236}">
                <a16:creationId xmlns:a16="http://schemas.microsoft.com/office/drawing/2014/main" id="{EF9DDCB2-E9A4-C44B-AAD4-CB21D3B62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6841" y="345799"/>
            <a:ext cx="8458200" cy="762000"/>
          </a:xfrm>
        </p:spPr>
        <p:txBody>
          <a:bodyPr/>
          <a:lstStyle/>
          <a:p>
            <a:r>
              <a:rPr lang="it-IT" altLang="it-IT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 numeri reali sulla retta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5696D24-5854-B147-AF3D-11D4C3DD4B93}"/>
              </a:ext>
            </a:extLst>
          </p:cNvPr>
          <p:cNvSpPr txBox="1"/>
          <p:nvPr/>
        </p:nvSpPr>
        <p:spPr>
          <a:xfrm>
            <a:off x="713284" y="1221881"/>
            <a:ext cx="8171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La retta dei numeri reali con alcuni numeri irrazionali che ritroverai in algebra e geometria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7673210-7BEF-EE44-B9AE-CC7C07A697D8}"/>
              </a:ext>
            </a:extLst>
          </p:cNvPr>
          <p:cNvSpPr txBox="1"/>
          <p:nvPr/>
        </p:nvSpPr>
        <p:spPr>
          <a:xfrm>
            <a:off x="2855741" y="4384855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Resta una domanda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85A6722B-EB9B-A842-94C0-85529C27E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436" y="4986111"/>
            <a:ext cx="7397452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Rimangono ancora sulla retta dei vuoti per inserire numeri che non sono reali?</a:t>
            </a:r>
            <a:r>
              <a:rPr lang="it-IT" alt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39304AD-2293-A243-B5AB-FBEBC6D4C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636912"/>
            <a:ext cx="8771062" cy="114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16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028">
            <a:extLst>
              <a:ext uri="{FF2B5EF4-FFF2-40B4-BE49-F238E27FC236}">
                <a16:creationId xmlns:a16="http://schemas.microsoft.com/office/drawing/2014/main" id="{A3694CE7-933C-574E-90F3-CC25CF0C9E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6654800" cy="81915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L’assioma di continuità</a:t>
            </a:r>
          </a:p>
        </p:txBody>
      </p:sp>
      <p:sp>
        <p:nvSpPr>
          <p:cNvPr id="20482" name="Rectangle 1032">
            <a:extLst>
              <a:ext uri="{FF2B5EF4-FFF2-40B4-BE49-F238E27FC236}">
                <a16:creationId xmlns:a16="http://schemas.microsoft.com/office/drawing/2014/main" id="{EDB8CEDC-37D2-CB46-9922-DFCEF554B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3600">
              <a:latin typeface="Times New Roman" panose="02020603050405020304" pitchFamily="18" charset="0"/>
            </a:endParaRPr>
          </a:p>
        </p:txBody>
      </p:sp>
      <p:sp>
        <p:nvSpPr>
          <p:cNvPr id="20483" name="Rectangle 1034">
            <a:extLst>
              <a:ext uri="{FF2B5EF4-FFF2-40B4-BE49-F238E27FC236}">
                <a16:creationId xmlns:a16="http://schemas.microsoft.com/office/drawing/2014/main" id="{B3DE1280-F4AE-F341-A76D-D59D13D85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3600">
              <a:latin typeface="Times New Roman" panose="02020603050405020304" pitchFamily="18" charset="0"/>
            </a:endParaRPr>
          </a:p>
        </p:txBody>
      </p:sp>
      <p:sp>
        <p:nvSpPr>
          <p:cNvPr id="20484" name="Rectangle 9">
            <a:extLst>
              <a:ext uri="{FF2B5EF4-FFF2-40B4-BE49-F238E27FC236}">
                <a16:creationId xmlns:a16="http://schemas.microsoft.com/office/drawing/2014/main" id="{22B8F81B-9004-8C46-A452-0EBD1CD54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2762250"/>
            <a:ext cx="85217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it-IT" altLang="it-IT" sz="2800">
                <a:latin typeface="Times New Roman" panose="02020603050405020304" pitchFamily="18" charset="0"/>
              </a:rPr>
            </a:br>
            <a:endParaRPr lang="it-IT" altLang="it-IT" sz="28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latin typeface="Times New Roman" panose="02020603050405020304" pitchFamily="18" charset="0"/>
            </a:endParaRPr>
          </a:p>
        </p:txBody>
      </p:sp>
      <p:sp>
        <p:nvSpPr>
          <p:cNvPr id="20485" name="Slide Number Placeholder 12">
            <a:extLst>
              <a:ext uri="{FF2B5EF4-FFF2-40B4-BE49-F238E27FC236}">
                <a16:creationId xmlns:a16="http://schemas.microsoft.com/office/drawing/2014/main" id="{E542F303-B4AD-8E41-BE5A-92561CBD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789A5A-AE48-AC48-8248-CE09CC428E15}" type="slidenum">
              <a:rPr lang="it-IT" altLang="it-IT" sz="140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it-IT" altLang="it-IT" sz="1400">
              <a:latin typeface="Times New Roman" panose="02020603050405020304" pitchFamily="18" charset="0"/>
            </a:endParaRPr>
          </a:p>
        </p:txBody>
      </p:sp>
      <p:sp>
        <p:nvSpPr>
          <p:cNvPr id="20486" name="Footer Placeholder 13">
            <a:extLst>
              <a:ext uri="{FF2B5EF4-FFF2-40B4-BE49-F238E27FC236}">
                <a16:creationId xmlns:a16="http://schemas.microsoft.com/office/drawing/2014/main" id="{281A3F2E-EC84-D74C-B5CA-E13D994B0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>
                <a:latin typeface="Times New Roman" panose="02020603050405020304" pitchFamily="18" charset="0"/>
              </a:rPr>
              <a:t>Daniela Valenti, 2021</a:t>
            </a:r>
          </a:p>
        </p:txBody>
      </p:sp>
      <p:sp>
        <p:nvSpPr>
          <p:cNvPr id="20487" name="TextBox 10">
            <a:extLst>
              <a:ext uri="{FF2B5EF4-FFF2-40B4-BE49-F238E27FC236}">
                <a16:creationId xmlns:a16="http://schemas.microsoft.com/office/drawing/2014/main" id="{C16308E3-0423-134F-8CE9-C932FE64D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4432300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3600">
              <a:latin typeface="Times New Roman" panose="02020603050405020304" pitchFamily="18" charset="0"/>
            </a:endParaRPr>
          </a:p>
        </p:txBody>
      </p:sp>
      <p:sp>
        <p:nvSpPr>
          <p:cNvPr id="20488" name="Rectangle 11">
            <a:extLst>
              <a:ext uri="{FF2B5EF4-FFF2-40B4-BE49-F238E27FC236}">
                <a16:creationId xmlns:a16="http://schemas.microsoft.com/office/drawing/2014/main" id="{82364228-8344-E04B-B889-FEBEEEA50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069975"/>
            <a:ext cx="66929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0000FF"/>
                </a:solidFill>
              </a:rPr>
              <a:t>Il matematico Dedekind ha dato la risposta a questa domanda alla fine del 1800:</a:t>
            </a:r>
            <a:r>
              <a:rPr lang="it-IT" altLang="it-IT" sz="2800" b="1">
                <a:solidFill>
                  <a:srgbClr val="FF0000"/>
                </a:solidFill>
              </a:rPr>
              <a:t> </a:t>
            </a:r>
            <a:r>
              <a:rPr lang="it-IT" altLang="it-IT" sz="2800" b="1">
                <a:solidFill>
                  <a:srgbClr val="0000FF"/>
                </a:solidFill>
              </a:rPr>
              <a:t>i numeri reali completano la retta,</a:t>
            </a:r>
            <a:r>
              <a:rPr lang="it-IT" altLang="it-IT" sz="2800" b="1">
                <a:solidFill>
                  <a:srgbClr val="FF0000"/>
                </a:solidFill>
              </a:rPr>
              <a:t> </a:t>
            </a:r>
            <a:r>
              <a:rPr lang="it-IT" altLang="it-IT" sz="2800" b="1">
                <a:solidFill>
                  <a:srgbClr val="0000FF"/>
                </a:solidFill>
              </a:rPr>
              <a:t>così </a:t>
            </a:r>
            <a:r>
              <a:rPr lang="it-IT" altLang="it-IT" sz="2800" b="1">
                <a:solidFill>
                  <a:srgbClr val="FF0000"/>
                </a:solidFill>
              </a:rPr>
              <a:t>si può stabilire una corrispondenza biunivoca fra punti della retta e numeri reali. </a:t>
            </a:r>
          </a:p>
        </p:txBody>
      </p:sp>
      <p:pic>
        <p:nvPicPr>
          <p:cNvPr id="20490" name="Picture 12" descr="dedekind.jpg">
            <a:extLst>
              <a:ext uri="{FF2B5EF4-FFF2-40B4-BE49-F238E27FC236}">
                <a16:creationId xmlns:a16="http://schemas.microsoft.com/office/drawing/2014/main" id="{C5A8082A-4FC1-124F-9167-D118C3C27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8" y="527050"/>
            <a:ext cx="1973262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Box 15">
            <a:extLst>
              <a:ext uri="{FF2B5EF4-FFF2-40B4-BE49-F238E27FC236}">
                <a16:creationId xmlns:a16="http://schemas.microsoft.com/office/drawing/2014/main" id="{92A42AC3-1547-A943-B7AB-6ABC076A4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59" y="5200997"/>
            <a:ext cx="8159948" cy="1077218"/>
          </a:xfrm>
          <a:prstGeom prst="rect">
            <a:avLst/>
          </a:prstGeom>
          <a:solidFill>
            <a:srgbClr val="F7FFF4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/>
              <a:t>Pensiamo la retta e l’insieme </a:t>
            </a:r>
            <a:r>
              <a:rPr lang="it-IT" altLang="it-IT" b="1" dirty="0" err="1"/>
              <a:t>R</a:t>
            </a:r>
            <a:r>
              <a:rPr lang="it-IT" altLang="it-IT" b="1" dirty="0"/>
              <a:t> dei numeri reali </a:t>
            </a:r>
            <a:r>
              <a:rPr lang="it-IT" altLang="it-IT" b="1" i="1" dirty="0"/>
              <a:t>perfettamente continui</a:t>
            </a:r>
            <a:r>
              <a:rPr lang="it-IT" altLang="it-IT" b="1" dirty="0"/>
              <a:t>, senza alcuna interruzione.</a:t>
            </a:r>
          </a:p>
        </p:txBody>
      </p:sp>
      <p:pic>
        <p:nvPicPr>
          <p:cNvPr id="13" name="Picture 16" descr="Reali_retta1.jpg">
            <a:extLst>
              <a:ext uri="{FF2B5EF4-FFF2-40B4-BE49-F238E27FC236}">
                <a16:creationId xmlns:a16="http://schemas.microsoft.com/office/drawing/2014/main" id="{3EC366AD-A4F9-4C44-85AD-C73243BF0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53" y="3605952"/>
            <a:ext cx="8546847" cy="116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166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8">
            <a:extLst>
              <a:ext uri="{FF2B5EF4-FFF2-40B4-BE49-F238E27FC236}">
                <a16:creationId xmlns:a16="http://schemas.microsoft.com/office/drawing/2014/main" id="{0A2436AE-DA2E-C64E-B973-198CE512C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6FC0A3B-1B66-BB4D-80B2-0D3FEDECCF7C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400"/>
          </a:p>
        </p:txBody>
      </p:sp>
      <p:sp>
        <p:nvSpPr>
          <p:cNvPr id="19459" name="Footer Placeholder 9">
            <a:extLst>
              <a:ext uri="{FF2B5EF4-FFF2-40B4-BE49-F238E27FC236}">
                <a16:creationId xmlns:a16="http://schemas.microsoft.com/office/drawing/2014/main" id="{EFE6E730-98FD-204C-9426-E31037AA3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2021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A2CA9C-3741-ED4B-B8BE-ECB2DF79F1AF}"/>
              </a:ext>
            </a:extLst>
          </p:cNvPr>
          <p:cNvSpPr txBox="1"/>
          <p:nvPr/>
        </p:nvSpPr>
        <p:spPr>
          <a:xfrm>
            <a:off x="1403648" y="5858530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Video ‘Dove si trovano i numeri reali?’</a:t>
            </a:r>
          </a:p>
        </p:txBody>
      </p:sp>
      <p:pic>
        <p:nvPicPr>
          <p:cNvPr id="2" name="Num14Video.mp4">
            <a:hlinkClick r:id="" action="ppaction://media"/>
            <a:extLst>
              <a:ext uri="{FF2B5EF4-FFF2-40B4-BE49-F238E27FC236}">
                <a16:creationId xmlns:a16="http://schemas.microsoft.com/office/drawing/2014/main" id="{A71C9ABF-E6E0-FC4D-BB99-3D1C50DED0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760" y="378059"/>
            <a:ext cx="8529556" cy="479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5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492DE187-70E4-A94C-ACED-8AD4C3EB4C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86800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Che cosa ha richiamato il video?  </a:t>
            </a:r>
          </a:p>
        </p:txBody>
      </p:sp>
      <p:sp>
        <p:nvSpPr>
          <p:cNvPr id="20482" name="Slide Number Placeholder 8">
            <a:extLst>
              <a:ext uri="{FF2B5EF4-FFF2-40B4-BE49-F238E27FC236}">
                <a16:creationId xmlns:a16="http://schemas.microsoft.com/office/drawing/2014/main" id="{153E652C-AA30-9641-A4D2-A72145A61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CAC308-22C4-B14E-9B0A-C8ED32018E32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400"/>
          </a:p>
        </p:txBody>
      </p:sp>
      <p:sp>
        <p:nvSpPr>
          <p:cNvPr id="20483" name="Footer Placeholder 9">
            <a:extLst>
              <a:ext uri="{FF2B5EF4-FFF2-40B4-BE49-F238E27FC236}">
                <a16:creationId xmlns:a16="http://schemas.microsoft.com/office/drawing/2014/main" id="{11934646-3ADC-5748-B8B8-E0C4926E2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2021</a:t>
            </a:r>
          </a:p>
        </p:txBody>
      </p:sp>
      <p:sp>
        <p:nvSpPr>
          <p:cNvPr id="20484" name="TextBox 6">
            <a:extLst>
              <a:ext uri="{FF2B5EF4-FFF2-40B4-BE49-F238E27FC236}">
                <a16:creationId xmlns:a16="http://schemas.microsoft.com/office/drawing/2014/main" id="{05B84BE8-D192-9143-BE10-39A0A9BB3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14400"/>
            <a:ext cx="838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I numeri irrazionali non provengono solo dall’estrazione di radice; ad esempio è irrazionale anche il numero indicato con il simbolo π, che esprime il rapporto fra circonferenza e diametro. </a:t>
            </a:r>
          </a:p>
        </p:txBody>
      </p:sp>
      <p:pic>
        <p:nvPicPr>
          <p:cNvPr id="20485" name="Picture 6">
            <a:extLst>
              <a:ext uri="{FF2B5EF4-FFF2-40B4-BE49-F238E27FC236}">
                <a16:creationId xmlns:a16="http://schemas.microsoft.com/office/drawing/2014/main" id="{7985B783-E632-0444-90A4-D6155F566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514600"/>
            <a:ext cx="55562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8">
            <a:extLst>
              <a:ext uri="{FF2B5EF4-FFF2-40B4-BE49-F238E27FC236}">
                <a16:creationId xmlns:a16="http://schemas.microsoft.com/office/drawing/2014/main" id="{67DBC5C8-00B0-EF43-8BCB-49B2449FC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334000"/>
            <a:ext cx="58674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/>
              <a:t>π è un </a:t>
            </a:r>
            <a:r>
              <a:rPr lang="it-IT" altLang="it-IT" sz="1800" b="1" i="1" dirty="0">
                <a:solidFill>
                  <a:srgbClr val="0000FF"/>
                </a:solidFill>
              </a:rPr>
              <a:t>numero irrazionale</a:t>
            </a:r>
            <a:r>
              <a:rPr lang="it-IT" altLang="it-IT" sz="1800" b="1" dirty="0"/>
              <a:t>, perciò non può essere scritto esattamente con un numero decimale finito.</a:t>
            </a:r>
            <a:r>
              <a:rPr lang="it-IT" altLang="it-IT" sz="2000" b="1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rgbClr val="0000FF"/>
                </a:solidFill>
              </a:rPr>
              <a:t>3,14 è un valore decimale approssimato di π</a:t>
            </a:r>
            <a:r>
              <a:rPr lang="it-IT" altLang="it-IT" sz="2400" b="1" dirty="0"/>
              <a:t>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336CAD8D-644E-6944-B37C-FB23C7EEAA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762000"/>
          </a:xfrm>
        </p:spPr>
        <p:txBody>
          <a:bodyPr/>
          <a:lstStyle/>
          <a:p>
            <a:pPr eaLnBrk="1" hangingPunct="1"/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Numeri razionali e irrazionali sulla retta</a:t>
            </a:r>
          </a:p>
        </p:txBody>
      </p:sp>
      <p:sp>
        <p:nvSpPr>
          <p:cNvPr id="24578" name="Slide Number Placeholder 8">
            <a:extLst>
              <a:ext uri="{FF2B5EF4-FFF2-40B4-BE49-F238E27FC236}">
                <a16:creationId xmlns:a16="http://schemas.microsoft.com/office/drawing/2014/main" id="{21D2A7CB-BD3E-5340-8449-3EA126D4D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2EB179-AF3B-DB43-90B5-253EA4F42C02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400"/>
          </a:p>
        </p:txBody>
      </p:sp>
      <p:sp>
        <p:nvSpPr>
          <p:cNvPr id="24579" name="Footer Placeholder 9">
            <a:extLst>
              <a:ext uri="{FF2B5EF4-FFF2-40B4-BE49-F238E27FC236}">
                <a16:creationId xmlns:a16="http://schemas.microsoft.com/office/drawing/2014/main" id="{F6ADEB99-9542-854D-999A-0B7F5E3D7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2021</a:t>
            </a:r>
          </a:p>
        </p:txBody>
      </p:sp>
      <p:sp>
        <p:nvSpPr>
          <p:cNvPr id="24580" name="TextBox 9">
            <a:extLst>
              <a:ext uri="{FF2B5EF4-FFF2-40B4-BE49-F238E27FC236}">
                <a16:creationId xmlns:a16="http://schemas.microsoft.com/office/drawing/2014/main" id="{76BAE99A-AEB6-934D-B00E-E951601BF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33475"/>
            <a:ext cx="6837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I numeri irrazionali trovano posto sulla retta</a:t>
            </a:r>
          </a:p>
        </p:txBody>
      </p:sp>
      <p:pic>
        <p:nvPicPr>
          <p:cNvPr id="24581" name="Picture 10" descr="Irrazionali_Retta.jpg">
            <a:extLst>
              <a:ext uri="{FF2B5EF4-FFF2-40B4-BE49-F238E27FC236}">
                <a16:creationId xmlns:a16="http://schemas.microsoft.com/office/drawing/2014/main" id="{AD39C3F3-2F5A-B743-A948-AF17B5A07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00" y="1595438"/>
            <a:ext cx="84931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11">
            <a:extLst>
              <a:ext uri="{FF2B5EF4-FFF2-40B4-BE49-F238E27FC236}">
                <a16:creationId xmlns:a16="http://schemas.microsoft.com/office/drawing/2014/main" id="{B80694B0-0F4C-7E44-AD1A-DBDCC87D3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519856"/>
            <a:ext cx="7862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E sulla retta trovo anche gli opposti di questi numeri</a:t>
            </a:r>
          </a:p>
        </p:txBody>
      </p:sp>
      <p:sp>
        <p:nvSpPr>
          <p:cNvPr id="24583" name="TextBox 14">
            <a:extLst>
              <a:ext uri="{FF2B5EF4-FFF2-40B4-BE49-F238E27FC236}">
                <a16:creationId xmlns:a16="http://schemas.microsoft.com/office/drawing/2014/main" id="{5E6ADDBF-ABF8-D146-B949-F7899E524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103997"/>
            <a:ext cx="8839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0000FF"/>
                </a:solidFill>
              </a:rPr>
              <a:t>Numeri razionali e irrazionali trovano tutti posto sulla retta e formano un unico insieme: </a:t>
            </a:r>
            <a:r>
              <a:rPr lang="it-IT" altLang="it-IT" sz="2400" b="1" dirty="0">
                <a:solidFill>
                  <a:srgbClr val="FF0000"/>
                </a:solidFill>
              </a:rPr>
              <a:t>l’insieme </a:t>
            </a:r>
            <a:r>
              <a:rPr lang="it-IT" altLang="it-IT" sz="2400" b="1" i="1" dirty="0">
                <a:solidFill>
                  <a:srgbClr val="FF0000"/>
                </a:solidFill>
              </a:rPr>
              <a:t>dei numeri reali</a:t>
            </a:r>
            <a:endParaRPr lang="it-IT" altLang="it-IT" sz="2400" b="1" dirty="0">
              <a:solidFill>
                <a:srgbClr val="FF0000"/>
              </a:solidFill>
            </a:endParaRPr>
          </a:p>
        </p:txBody>
      </p:sp>
      <p:pic>
        <p:nvPicPr>
          <p:cNvPr id="24584" name="Picture 16" descr="Reali_retta1.jpg">
            <a:extLst>
              <a:ext uri="{FF2B5EF4-FFF2-40B4-BE49-F238E27FC236}">
                <a16:creationId xmlns:a16="http://schemas.microsoft.com/office/drawing/2014/main" id="{87D662B3-748F-A543-88E5-779D08929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81819"/>
            <a:ext cx="870585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336CAD8D-644E-6944-B37C-FB23C7EEAA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8638" y="65034"/>
            <a:ext cx="8686800" cy="762000"/>
          </a:xfrm>
        </p:spPr>
        <p:txBody>
          <a:bodyPr/>
          <a:lstStyle/>
          <a:p>
            <a:pPr eaLnBrk="1" hangingPunct="1"/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L’insieme </a:t>
            </a:r>
            <a:r>
              <a:rPr lang="it-IT" altLang="it-IT" sz="28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</a:t>
            </a:r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dei numeri reali</a:t>
            </a:r>
          </a:p>
        </p:txBody>
      </p:sp>
      <p:sp>
        <p:nvSpPr>
          <p:cNvPr id="24578" name="Slide Number Placeholder 8">
            <a:extLst>
              <a:ext uri="{FF2B5EF4-FFF2-40B4-BE49-F238E27FC236}">
                <a16:creationId xmlns:a16="http://schemas.microsoft.com/office/drawing/2014/main" id="{21D2A7CB-BD3E-5340-8449-3EA126D4D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3573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2EB179-AF3B-DB43-90B5-253EA4F42C02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400" dirty="0"/>
          </a:p>
        </p:txBody>
      </p:sp>
      <p:sp>
        <p:nvSpPr>
          <p:cNvPr id="24579" name="Footer Placeholder 9">
            <a:extLst>
              <a:ext uri="{FF2B5EF4-FFF2-40B4-BE49-F238E27FC236}">
                <a16:creationId xmlns:a16="http://schemas.microsoft.com/office/drawing/2014/main" id="{F6ADEB99-9542-854D-999A-0B7F5E3D7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Daniela Valenti, 2021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348E9DB-DB1E-8B4B-8B34-6962382A1F4C}"/>
              </a:ext>
            </a:extLst>
          </p:cNvPr>
          <p:cNvSpPr txBox="1"/>
          <p:nvPr/>
        </p:nvSpPr>
        <p:spPr>
          <a:xfrm>
            <a:off x="1259566" y="662049"/>
            <a:ext cx="6584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48B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Ecco una figura per ‘ritrovare’, fra i numeri reali, i numeri razionali, interi e naturali.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70C2A65D-2DF7-5042-B30E-4D6BFD642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38" y="5101667"/>
            <a:ext cx="8686800" cy="1200329"/>
          </a:xfrm>
          <a:prstGeom prst="rect">
            <a:avLst/>
          </a:prstGeom>
          <a:solidFill>
            <a:srgbClr val="F7FFF4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Chalkboard" panose="03050602040202020205" pitchFamily="66" charset="77"/>
              </a:rPr>
              <a:t>La figura ricorda che: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1800" b="1" i="1" dirty="0">
                <a:latin typeface="Chalkboard" panose="03050602040202020205" pitchFamily="66" charset="77"/>
              </a:rPr>
              <a:t> </a:t>
            </a:r>
            <a:r>
              <a:rPr lang="it-IT" altLang="it-IT" sz="1800" b="1" i="1" u="sng" dirty="0" err="1">
                <a:latin typeface="Chalkboard" panose="03050602040202020205" pitchFamily="66" charset="77"/>
              </a:rPr>
              <a:t>N</a:t>
            </a:r>
            <a:r>
              <a:rPr lang="it-IT" altLang="it-IT" sz="1800" b="1" dirty="0">
                <a:solidFill>
                  <a:srgbClr val="FF0000"/>
                </a:solidFill>
                <a:latin typeface="Chalkboard" panose="03050602040202020205" pitchFamily="66" charset="77"/>
              </a:rPr>
              <a:t> </a:t>
            </a:r>
            <a:r>
              <a:rPr lang="it-IT" altLang="it-IT" sz="1800" b="1" dirty="0">
                <a:latin typeface="Chalkboard" panose="03050602040202020205" pitchFamily="66" charset="77"/>
              </a:rPr>
              <a:t>è contenuto in </a:t>
            </a:r>
            <a:r>
              <a:rPr lang="it-IT" altLang="it-IT" sz="1800" b="1" i="1" dirty="0" err="1">
                <a:solidFill>
                  <a:srgbClr val="107768"/>
                </a:solidFill>
                <a:latin typeface="Chalkboard" panose="03050602040202020205" pitchFamily="66" charset="77"/>
              </a:rPr>
              <a:t>Z</a:t>
            </a:r>
            <a:r>
              <a:rPr lang="it-IT" altLang="it-IT" sz="1800" b="1" dirty="0">
                <a:latin typeface="Chalkboard" panose="03050602040202020205" pitchFamily="66" charset="77"/>
              </a:rPr>
              <a:t>, cioè i </a:t>
            </a:r>
            <a:r>
              <a:rPr lang="it-IT" altLang="it-IT" sz="1800" b="1" u="sng" dirty="0">
                <a:latin typeface="Chalkboard" panose="03050602040202020205" pitchFamily="66" charset="77"/>
              </a:rPr>
              <a:t>numeri naturali </a:t>
            </a:r>
            <a:r>
              <a:rPr lang="it-IT" altLang="it-IT" sz="1800" b="1" dirty="0">
                <a:latin typeface="Chalkboard" panose="03050602040202020205" pitchFamily="66" charset="77"/>
              </a:rPr>
              <a:t>sono particolari </a:t>
            </a:r>
            <a:r>
              <a:rPr lang="it-IT" altLang="it-IT" sz="1800" b="1" dirty="0">
                <a:solidFill>
                  <a:srgbClr val="107768"/>
                </a:solidFill>
                <a:latin typeface="Chalkboard" panose="03050602040202020205" pitchFamily="66" charset="77"/>
              </a:rPr>
              <a:t>numeri interi</a:t>
            </a:r>
            <a:r>
              <a:rPr lang="it-IT" altLang="it-IT" sz="1800" b="1" dirty="0">
                <a:latin typeface="Chalkboard" panose="03050602040202020205" pitchFamily="66" charset="77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1800" b="1" i="1" dirty="0">
                <a:latin typeface="Chalkboard" panose="03050602040202020205" pitchFamily="66" charset="77"/>
              </a:rPr>
              <a:t> </a:t>
            </a:r>
            <a:r>
              <a:rPr lang="it-IT" altLang="it-IT" sz="1800" b="1" i="1" dirty="0" err="1">
                <a:solidFill>
                  <a:srgbClr val="107768"/>
                </a:solidFill>
                <a:latin typeface="Chalkboard" panose="03050602040202020205" pitchFamily="66" charset="77"/>
              </a:rPr>
              <a:t>Z</a:t>
            </a:r>
            <a:r>
              <a:rPr lang="it-IT" altLang="it-IT" sz="1800" b="1" dirty="0">
                <a:latin typeface="Chalkboard" panose="03050602040202020205" pitchFamily="66" charset="77"/>
              </a:rPr>
              <a:t> è contenuto in </a:t>
            </a:r>
            <a:r>
              <a:rPr lang="it-IT" altLang="it-IT" sz="1800" b="1" i="1" dirty="0" err="1">
                <a:solidFill>
                  <a:srgbClr val="0048BA"/>
                </a:solidFill>
                <a:latin typeface="Chalkboard" panose="03050602040202020205" pitchFamily="66" charset="77"/>
              </a:rPr>
              <a:t>Q</a:t>
            </a:r>
            <a:r>
              <a:rPr lang="it-IT" altLang="it-IT" sz="1800" b="1" dirty="0">
                <a:latin typeface="Chalkboard" panose="03050602040202020205" pitchFamily="66" charset="77"/>
              </a:rPr>
              <a:t>, cioè </a:t>
            </a:r>
            <a:r>
              <a:rPr lang="it-IT" altLang="it-IT" sz="1800" b="1" dirty="0">
                <a:solidFill>
                  <a:srgbClr val="107768"/>
                </a:solidFill>
                <a:latin typeface="Chalkboard" panose="03050602040202020205" pitchFamily="66" charset="77"/>
              </a:rPr>
              <a:t>i numeri interi </a:t>
            </a:r>
            <a:r>
              <a:rPr lang="it-IT" altLang="it-IT" sz="1800" b="1" dirty="0">
                <a:latin typeface="Chalkboard" panose="03050602040202020205" pitchFamily="66" charset="77"/>
              </a:rPr>
              <a:t>sono particolari </a:t>
            </a:r>
            <a:r>
              <a:rPr lang="it-IT" altLang="it-IT" sz="1800" b="1" dirty="0">
                <a:solidFill>
                  <a:srgbClr val="0048BA"/>
                </a:solidFill>
                <a:latin typeface="Chalkboard" panose="03050602040202020205" pitchFamily="66" charset="77"/>
              </a:rPr>
              <a:t>numeri razionali</a:t>
            </a:r>
            <a:r>
              <a:rPr lang="it-IT" altLang="it-IT" sz="1800" b="1" dirty="0">
                <a:latin typeface="Chalkboard" panose="03050602040202020205" pitchFamily="66" charset="77"/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1800" b="1" i="1" dirty="0">
                <a:latin typeface="Chalkboard" panose="03050602040202020205" pitchFamily="66" charset="77"/>
              </a:rPr>
              <a:t> </a:t>
            </a:r>
            <a:r>
              <a:rPr lang="it-IT" altLang="it-IT" sz="1800" b="1" i="1" dirty="0" err="1">
                <a:solidFill>
                  <a:srgbClr val="0048BA"/>
                </a:solidFill>
                <a:latin typeface="Chalkboard" panose="03050602040202020205" pitchFamily="66" charset="77"/>
              </a:rPr>
              <a:t>Q</a:t>
            </a:r>
            <a:r>
              <a:rPr lang="it-IT" altLang="it-IT" sz="1800" b="1" dirty="0">
                <a:latin typeface="Chalkboard" panose="03050602040202020205" pitchFamily="66" charset="77"/>
              </a:rPr>
              <a:t> è contenuto in </a:t>
            </a:r>
            <a:r>
              <a:rPr lang="it-IT" altLang="it-IT" sz="1800" b="1" i="1" dirty="0" err="1">
                <a:solidFill>
                  <a:srgbClr val="FF0000"/>
                </a:solidFill>
                <a:latin typeface="Chalkboard" panose="03050602040202020205" pitchFamily="66" charset="77"/>
              </a:rPr>
              <a:t>R</a:t>
            </a:r>
            <a:r>
              <a:rPr lang="it-IT" altLang="it-IT" sz="1800" b="1" dirty="0">
                <a:latin typeface="Chalkboard" panose="03050602040202020205" pitchFamily="66" charset="77"/>
              </a:rPr>
              <a:t>, cioè </a:t>
            </a:r>
            <a:r>
              <a:rPr lang="it-IT" altLang="it-IT" sz="1800" b="1" dirty="0">
                <a:solidFill>
                  <a:srgbClr val="0048BA"/>
                </a:solidFill>
                <a:latin typeface="Chalkboard" panose="03050602040202020205" pitchFamily="66" charset="77"/>
              </a:rPr>
              <a:t>i numeri razionali </a:t>
            </a:r>
            <a:r>
              <a:rPr lang="it-IT" altLang="it-IT" sz="1800" b="1" dirty="0">
                <a:latin typeface="Chalkboard" panose="03050602040202020205" pitchFamily="66" charset="77"/>
              </a:rPr>
              <a:t>sono particolari </a:t>
            </a:r>
            <a:r>
              <a:rPr lang="it-IT" altLang="it-IT" sz="1800" b="1" dirty="0">
                <a:solidFill>
                  <a:srgbClr val="FF0000"/>
                </a:solidFill>
                <a:latin typeface="Chalkboard" panose="03050602040202020205" pitchFamily="66" charset="77"/>
              </a:rPr>
              <a:t>numeri reali</a:t>
            </a:r>
            <a:r>
              <a:rPr lang="it-IT" altLang="it-IT" sz="1800" b="1" dirty="0">
                <a:latin typeface="Chalkboard" panose="03050602040202020205" pitchFamily="66" charset="77"/>
              </a:rPr>
              <a:t>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671D5D6-23D8-9C4B-9351-5A1C50B98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716972"/>
            <a:ext cx="3821773" cy="324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62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Number Placeholder 8">
            <a:extLst>
              <a:ext uri="{FF2B5EF4-FFF2-40B4-BE49-F238E27FC236}">
                <a16:creationId xmlns:a16="http://schemas.microsoft.com/office/drawing/2014/main" id="{6F7D04FF-B533-A747-9E8B-350399ED4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DCB379A-B6B5-AE4E-ABC6-8F36847A6A32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400"/>
          </a:p>
        </p:txBody>
      </p:sp>
      <p:sp>
        <p:nvSpPr>
          <p:cNvPr id="26626" name="Footer Placeholder 9">
            <a:extLst>
              <a:ext uri="{FF2B5EF4-FFF2-40B4-BE49-F238E27FC236}">
                <a16:creationId xmlns:a16="http://schemas.microsoft.com/office/drawing/2014/main" id="{EB6FA7F7-80B5-9342-8CFC-E34DDC79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2021</a:t>
            </a:r>
          </a:p>
        </p:txBody>
      </p:sp>
      <p:sp>
        <p:nvSpPr>
          <p:cNvPr id="26627" name="Title 8">
            <a:extLst>
              <a:ext uri="{FF2B5EF4-FFF2-40B4-BE49-F238E27FC236}">
                <a16:creationId xmlns:a16="http://schemas.microsoft.com/office/drawing/2014/main" id="{CC82F40D-4489-234C-AC62-36CD5B7D94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7620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L’insieme dei numeri reali è ordinato</a:t>
            </a:r>
          </a:p>
        </p:txBody>
      </p:sp>
      <p:sp>
        <p:nvSpPr>
          <p:cNvPr id="26628" name="TextBox 59">
            <a:extLst>
              <a:ext uri="{FF2B5EF4-FFF2-40B4-BE49-F238E27FC236}">
                <a16:creationId xmlns:a16="http://schemas.microsoft.com/office/drawing/2014/main" id="{7674F4C4-F83D-DC41-8CBB-902E05A16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2182348"/>
            <a:ext cx="838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La rappresentazione sulla retta mostra i numeri reali in fila sulla retta uno dopo l’altro, perciò posso sempre stabilire quale viene prima e quale dopo. Ad esempio la retta mostra che risulta:</a:t>
            </a:r>
          </a:p>
        </p:txBody>
      </p:sp>
      <p:pic>
        <p:nvPicPr>
          <p:cNvPr id="26630" name="Picture 61" descr="Reali_retta1.jpg">
            <a:extLst>
              <a:ext uri="{FF2B5EF4-FFF2-40B4-BE49-F238E27FC236}">
                <a16:creationId xmlns:a16="http://schemas.microsoft.com/office/drawing/2014/main" id="{1D3EB8C4-3DB7-D140-8508-96B75D7B6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70585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Box 62">
            <a:extLst>
              <a:ext uri="{FF2B5EF4-FFF2-40B4-BE49-F238E27FC236}">
                <a16:creationId xmlns:a16="http://schemas.microsoft.com/office/drawing/2014/main" id="{C2CEE010-F938-104D-ACEE-0F496A2D1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930309"/>
            <a:ext cx="8153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Ma la rappresentazione sulla retta richiede tempo e un disegno accurato; più rapido è il procedimento di confrontare numeri reali scritti in forma decimale.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9A94021-CDA4-B04D-9ECD-DDC10D0FA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3808224"/>
            <a:ext cx="2088232" cy="10658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Number Placeholder 8">
            <a:extLst>
              <a:ext uri="{FF2B5EF4-FFF2-40B4-BE49-F238E27FC236}">
                <a16:creationId xmlns:a16="http://schemas.microsoft.com/office/drawing/2014/main" id="{75587B49-B15E-5048-8A40-F72B67D30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5874BD-52C3-A34D-8717-F821CBBE3FC2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it-IT" altLang="it-IT" sz="1400"/>
          </a:p>
        </p:txBody>
      </p:sp>
      <p:sp>
        <p:nvSpPr>
          <p:cNvPr id="28674" name="Footer Placeholder 9">
            <a:extLst>
              <a:ext uri="{FF2B5EF4-FFF2-40B4-BE49-F238E27FC236}">
                <a16:creationId xmlns:a16="http://schemas.microsoft.com/office/drawing/2014/main" id="{ABB03D19-5B89-A04A-A0F8-CA4B56402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2021</a:t>
            </a:r>
          </a:p>
        </p:txBody>
      </p:sp>
      <p:sp>
        <p:nvSpPr>
          <p:cNvPr id="28676" name="Title 8">
            <a:extLst>
              <a:ext uri="{FF2B5EF4-FFF2-40B4-BE49-F238E27FC236}">
                <a16:creationId xmlns:a16="http://schemas.microsoft.com/office/drawing/2014/main" id="{4CDFFC5B-3632-9147-B241-58EE83E4BD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" y="365891"/>
            <a:ext cx="8915400" cy="7620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Scrivere un numero reale in forma decimale</a:t>
            </a:r>
          </a:p>
        </p:txBody>
      </p:sp>
      <p:sp>
        <p:nvSpPr>
          <p:cNvPr id="28688" name="TextBox 23">
            <a:extLst>
              <a:ext uri="{FF2B5EF4-FFF2-40B4-BE49-F238E27FC236}">
                <a16:creationId xmlns:a16="http://schemas.microsoft.com/office/drawing/2014/main" id="{77982793-B8CE-9640-AA0C-100F96E9A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982" y="1128861"/>
            <a:ext cx="71080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Una sintesi dei casi che si possono presentare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5A46107-35F3-FD43-B0B2-BEE9F383B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2" r="1113"/>
          <a:stretch/>
        </p:blipFill>
        <p:spPr>
          <a:xfrm>
            <a:off x="114300" y="1531863"/>
            <a:ext cx="8915400" cy="4635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8">
            <a:extLst>
              <a:ext uri="{FF2B5EF4-FFF2-40B4-BE49-F238E27FC236}">
                <a16:creationId xmlns:a16="http://schemas.microsoft.com/office/drawing/2014/main" id="{CA0A4E21-629F-E942-99D3-BF71CE6D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1B1F74-BEF2-FE45-AAEA-CE66BCF6C829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it-IT" altLang="it-IT" sz="1400"/>
          </a:p>
        </p:txBody>
      </p:sp>
      <p:sp>
        <p:nvSpPr>
          <p:cNvPr id="30722" name="Footer Placeholder 9">
            <a:extLst>
              <a:ext uri="{FF2B5EF4-FFF2-40B4-BE49-F238E27FC236}">
                <a16:creationId xmlns:a16="http://schemas.microsoft.com/office/drawing/2014/main" id="{DA9D8858-9D84-AB4E-8AF7-FBD58043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2021</a:t>
            </a:r>
          </a:p>
        </p:txBody>
      </p:sp>
      <p:sp>
        <p:nvSpPr>
          <p:cNvPr id="30723" name="Title 8">
            <a:extLst>
              <a:ext uri="{FF2B5EF4-FFF2-40B4-BE49-F238E27FC236}">
                <a16:creationId xmlns:a16="http://schemas.microsoft.com/office/drawing/2014/main" id="{EF9DDCB2-E9A4-C44B-AAD4-CB21D3B62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39630"/>
            <a:ext cx="8458200" cy="762000"/>
          </a:xfrm>
        </p:spPr>
        <p:txBody>
          <a:bodyPr/>
          <a:lstStyle/>
          <a:p>
            <a:r>
              <a:rPr lang="it-IT" altLang="it-IT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Ordinare numeri reali scritti in forma decimale</a:t>
            </a:r>
          </a:p>
        </p:txBody>
      </p:sp>
      <p:sp>
        <p:nvSpPr>
          <p:cNvPr id="30724" name="TextBox 9">
            <a:extLst>
              <a:ext uri="{FF2B5EF4-FFF2-40B4-BE49-F238E27FC236}">
                <a16:creationId xmlns:a16="http://schemas.microsoft.com/office/drawing/2014/main" id="{EF079979-0032-8A46-89F0-59B7F024D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896" y="844651"/>
            <a:ext cx="1552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0000FF"/>
                </a:solidFill>
              </a:rPr>
              <a:t>Esempio.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7059E9-75CD-EA4B-85A8-96842E845039}"/>
              </a:ext>
            </a:extLst>
          </p:cNvPr>
          <p:cNvSpPr txBox="1"/>
          <p:nvPr/>
        </p:nvSpPr>
        <p:spPr>
          <a:xfrm>
            <a:off x="457200" y="4976742"/>
            <a:ext cx="8153400" cy="1200150"/>
          </a:xfrm>
          <a:prstGeom prst="rect">
            <a:avLst/>
          </a:prstGeom>
          <a:solidFill>
            <a:srgbClr val="F7FFF4"/>
          </a:solidFill>
          <a:ln w="34925">
            <a:solidFill>
              <a:schemeClr val="bg2">
                <a:lumMod val="75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it-IT" altLang="it-IT" b="1" dirty="0"/>
              <a:t>Per confrontare numeri reali scritti in forma decimale bisogna scrivere, dopo la virgola, le cifre necessarie per distinguere un numero dall’altro</a:t>
            </a:r>
            <a:r>
              <a:rPr lang="it-IT" altLang="it-IT" sz="2000" b="1" dirty="0"/>
              <a:t>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E2B7277-D6EA-4541-A48F-E65DEB312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223203"/>
            <a:ext cx="8316416" cy="365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92079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Custom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24905</TotalTime>
  <Words>790</Words>
  <Application>Microsoft Macintosh PowerPoint</Application>
  <PresentationFormat>Presentazione su schermo (4:3)</PresentationFormat>
  <Paragraphs>136</Paragraphs>
  <Slides>25</Slides>
  <Notes>21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3" baseType="lpstr">
      <vt:lpstr>ＭＳ Ｐゴシック</vt:lpstr>
      <vt:lpstr>Arial</vt:lpstr>
      <vt:lpstr>Arial Narrow</vt:lpstr>
      <vt:lpstr>Calibri</vt:lpstr>
      <vt:lpstr>Cambria Math</vt:lpstr>
      <vt:lpstr>Chalkboard</vt:lpstr>
      <vt:lpstr>Times New Roman</vt:lpstr>
      <vt:lpstr>Struttura predefinita</vt:lpstr>
      <vt:lpstr>I numeri reali</vt:lpstr>
      <vt:lpstr>Un video per esplorare il tema</vt:lpstr>
      <vt:lpstr>Presentazione standard di PowerPoint</vt:lpstr>
      <vt:lpstr>Che cosa ha richiamato il video?  </vt:lpstr>
      <vt:lpstr>Numeri razionali e irrazionali sulla retta</vt:lpstr>
      <vt:lpstr>L’insieme R dei numeri reali</vt:lpstr>
      <vt:lpstr>L’insieme dei numeri reali è ordinato</vt:lpstr>
      <vt:lpstr>Scrivere un numero reale in forma decimale</vt:lpstr>
      <vt:lpstr>Ordinare numeri reali scritti in forma decimale</vt:lpstr>
      <vt:lpstr>Attività</vt:lpstr>
      <vt:lpstr>Che cosa hai trovato</vt:lpstr>
      <vt:lpstr>Quesiti 1a,b,c</vt:lpstr>
      <vt:lpstr>Quesito 1d</vt:lpstr>
      <vt:lpstr>Quesito 2</vt:lpstr>
      <vt:lpstr>Riflessioni sulla scrittura di un numero reale</vt:lpstr>
      <vt:lpstr>Scrivere un numero razionale</vt:lpstr>
      <vt:lpstr>Scrivere un radicale frazionario</vt:lpstr>
      <vt:lpstr>Scrivere un radicale frazionario</vt:lpstr>
      <vt:lpstr>Scrivere un radicale frazionario</vt:lpstr>
      <vt:lpstr>Arrivo ad un risultato generale</vt:lpstr>
      <vt:lpstr>Simboli che rappresentano lo stesso numero</vt:lpstr>
      <vt:lpstr>Presentazione standard di PowerPoint</vt:lpstr>
      <vt:lpstr>Uno sguardo alla storia della matematica</vt:lpstr>
      <vt:lpstr>I numeri reali sulla retta</vt:lpstr>
      <vt:lpstr>L’assioma di continuità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Approssimazioni Concorso</dc:title>
  <dc:subject/>
  <dc:creator>Io</dc:creator>
  <cp:keywords/>
  <dc:description/>
  <cp:lastModifiedBy>Microsoft Office User</cp:lastModifiedBy>
  <cp:revision>956</cp:revision>
  <dcterms:created xsi:type="dcterms:W3CDTF">2013-04-25T10:20:25Z</dcterms:created>
  <dcterms:modified xsi:type="dcterms:W3CDTF">2023-10-10T12:49:07Z</dcterms:modified>
  <cp:category/>
</cp:coreProperties>
</file>