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90" r:id="rId2"/>
    <p:sldId id="579" r:id="rId3"/>
    <p:sldId id="569" r:id="rId4"/>
    <p:sldId id="560" r:id="rId5"/>
    <p:sldId id="572" r:id="rId6"/>
    <p:sldId id="592" r:id="rId7"/>
    <p:sldId id="581" r:id="rId8"/>
    <p:sldId id="593" r:id="rId9"/>
    <p:sldId id="585" r:id="rId10"/>
    <p:sldId id="588" r:id="rId11"/>
    <p:sldId id="594" r:id="rId12"/>
    <p:sldId id="595" r:id="rId13"/>
    <p:sldId id="597" r:id="rId14"/>
    <p:sldId id="567" r:id="rId15"/>
    <p:sldId id="565" r:id="rId16"/>
    <p:sldId id="599" r:id="rId17"/>
    <p:sldId id="598" r:id="rId18"/>
    <p:sldId id="557" r:id="rId19"/>
    <p:sldId id="265" r:id="rId20"/>
    <p:sldId id="282" r:id="rId21"/>
    <p:sldId id="600" r:id="rId22"/>
    <p:sldId id="601" r:id="rId23"/>
    <p:sldId id="604" r:id="rId24"/>
    <p:sldId id="602" r:id="rId25"/>
    <p:sldId id="605" r:id="rId26"/>
    <p:sldId id="606" r:id="rId27"/>
    <p:sldId id="607" r:id="rId28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EF"/>
    <a:srgbClr val="0000FF"/>
    <a:srgbClr val="107768"/>
    <a:srgbClr val="3A7B53"/>
    <a:srgbClr val="D5FC79"/>
    <a:srgbClr val="D2FDFF"/>
    <a:srgbClr val="CAFAFF"/>
    <a:srgbClr val="CDFBFF"/>
    <a:srgbClr val="CDFFFF"/>
    <a:srgbClr val="DC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94628"/>
  </p:normalViewPr>
  <p:slideViewPr>
    <p:cSldViewPr>
      <p:cViewPr varScale="1">
        <p:scale>
          <a:sx n="119" d="100"/>
          <a:sy n="119" d="100"/>
        </p:scale>
        <p:origin x="536" y="192"/>
      </p:cViewPr>
      <p:guideLst>
        <p:guide orient="horz" pos="25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E89D4F-F439-AE47-B432-301521FA13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FFD13-C5BC-0944-B49C-A7B5A7938C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C476F08-5334-A340-9B71-913A92C6B137}" type="datetime1">
              <a:rPr lang="it-IT" altLang="it-IT"/>
              <a:pPr>
                <a:defRPr/>
              </a:pPr>
              <a:t>18/05/23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98AFB-F60A-8D4D-9965-48E509A15B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0C075-71FD-624D-9443-77CE6D598D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F00A3D6-85AC-F74E-96B1-BE7851F26D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D5D0A1-AD1D-864C-90CC-8974FBA7BB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DECA5-2038-A743-A702-4F2FA6AE33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DC0AEE0-0324-F64A-AEFB-A5D540362CF7}" type="datetime1">
              <a:rPr lang="it-IT" altLang="it-IT"/>
              <a:pPr>
                <a:defRPr/>
              </a:pPr>
              <a:t>18/05/23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DEF7D-47BD-B345-B614-41EC78D4E0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37548A8-8DE9-7245-BD96-E87D5741E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B7599-862A-6E48-B363-DD9F297C5E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5F9F4-42C3-9E4E-B140-15F897E2A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B34650B-6E8C-DE4B-B569-F2F172E1C6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30DBC51-9F7C-774C-833F-4B2A92A47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DF67E5B4-A774-3A4A-8605-EAB4BA4E2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1D48354-FA48-974F-9FEF-505389000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3CD6E9-A66D-D248-B773-24F3D4C7D83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30DBC51-9F7C-774C-833F-4B2A92A47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DF67E5B4-A774-3A4A-8605-EAB4BA4E2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1D48354-FA48-974F-9FEF-505389000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3CD6E9-A66D-D248-B773-24F3D4C7D83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28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30DBC51-9F7C-774C-833F-4B2A92A47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DF67E5B4-A774-3A4A-8605-EAB4BA4E2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1D48354-FA48-974F-9FEF-505389000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3CD6E9-A66D-D248-B773-24F3D4C7D83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74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34650B-6E8C-DE4B-B569-F2F172E1C6AE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360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30DBC51-9F7C-774C-833F-4B2A92A47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DF67E5B4-A774-3A4A-8605-EAB4BA4E2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1D48354-FA48-974F-9FEF-505389000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3CD6E9-A66D-D248-B773-24F3D4C7D83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99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30DBC51-9F7C-774C-833F-4B2A92A47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DF67E5B4-A774-3A4A-8605-EAB4BA4E2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1D48354-FA48-974F-9FEF-505389000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3CD6E9-A66D-D248-B773-24F3D4C7D83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26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30DBC51-9F7C-774C-833F-4B2A92A47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DF67E5B4-A774-3A4A-8605-EAB4BA4E2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1D48354-FA48-974F-9FEF-505389000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3CD6E9-A66D-D248-B773-24F3D4C7D83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6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C30DBC51-9F7C-774C-833F-4B2A92A47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DF67E5B4-A774-3A4A-8605-EAB4BA4E2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1D48354-FA48-974F-9FEF-505389000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3CD6E9-A66D-D248-B773-24F3D4C7D83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3D3690-5E15-5140-9943-8B48A4F79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7329E8-72B5-D943-A327-5171D6DEC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49577E-C0AC-C344-8DF1-285CF0FE0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F59F3-244C-014A-ADCC-913B85EF5A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608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649CB2-5F34-5E47-B5AE-E8925657C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A5BFE0-8B55-3A47-91CA-6931AF612B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BF5B64-BB1C-054F-B2E5-335647F6E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A84AE-B5FA-EB44-869D-A11D5972FF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287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3A8221-A284-FC4B-A949-690D596AA7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ADAA6D-34C7-F34A-9BAB-CD157CEB6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2AAB81-0BE8-794A-873D-B5C60846F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B85C-7DD9-554C-9040-59AAD98BBF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18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60DCED-B443-B24B-9F19-3AB05FBB6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6A92CC-DD69-7146-ADC9-309880059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7C2F58-E060-0B4A-9803-949D225F4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54F4E-390F-EF4D-9A7F-832ED89CD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962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5C6FF9B-00A5-C849-90F3-2A44D362C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B700C1F-B901-4743-947D-18B0E2F6A1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060D10B-E88E-A44B-A2A9-F0FA4E6931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3E7C5-DB24-3949-B6B5-9D5D3B1212B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0860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369F3E-13DC-BF4D-B226-4F8866391E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BF70E6-E796-9D48-8D9D-0D1AE7F88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9FCE3-2FB5-7442-9303-A1AC1D953B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80356-6A9E-5348-9871-C56B31E263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981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02A402-52DE-8D4B-90E8-77302D266D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F01DEF-0A1F-4848-BFEE-4B5355AE4F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BF1BDC-7D5D-9546-94E9-3A2CC643F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572A6-6E1D-9B4A-B3D2-C90F1E5B1C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748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6D48DF-8EB8-B741-B83C-2E8779C855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B9A782-195C-E84E-964A-2410084ABB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AC68D8-582F-7D46-82C5-2C3773B71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5EE4F-6DE1-FF41-B2AE-32F35FAB92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498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B4500-F076-6D4D-9819-D228A9AEDD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6BBAF8-59C3-6F42-AB48-5429AF3BC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99155D-CD0C-1640-BDBF-53652BC25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3D442-5916-5B44-AAD1-2B76EAFE0D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075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CA38D6-4E88-2B40-B76D-1FE4C9FCD2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5CB32D-0F25-2641-B671-2C8C413AC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1C66F82-4324-FB49-A994-12B13BE6B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BC474-77BC-CA48-B815-5EA5DC9BB3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392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81FF96-6EF6-0E4C-AC88-2D3C6B5CF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9E4293-0E00-BA41-945F-92A8BFD23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EB55B8-C797-6248-9BE0-27ECE5306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98B4C-5511-234F-B5FC-F7D7FC4BD8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720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8F4BBE-0166-1948-8380-6F2AE2FC2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877349-7006-2542-939C-02C99A06A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7C3536-D161-B649-9DD3-37CB7227A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8674B-E6FF-4048-A45C-C2FAC8A1CE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889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EEEC-A5A3-3A48-B3BB-E1557DD60D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16EEF-E596-0A48-86A8-804ACCDB1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F25C1-9012-564F-A897-B2B948C89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68BA5-3FBE-6149-AD12-5E1C257B80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71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D81ED-B151-BA42-8DFE-4FCE06AA3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DAC078-E768-4A46-ACCB-CA63D1359E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2BF69D-DF16-574D-B0C6-7310F021B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8F6C4-E236-B742-9697-DDF4FF1FB8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641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1C4740-6207-C241-B12F-5889DF133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3594345-9CED-6546-95D9-2FD3D01CE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8360DF5-4453-A549-ADA6-5723428556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79C35A-B691-6F47-9E6F-5AC1A25244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06DDA81-89C4-0A41-AD23-289EB0A39A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BE5B43C-513B-AB45-A0CF-29DC1A6DDB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6E47ED8D-D44F-5E44-9B35-DEA1AEFF7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6976" y="2348880"/>
            <a:ext cx="8159824" cy="136815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Teorema fondamentale del calcolo integrale</a:t>
            </a:r>
          </a:p>
        </p:txBody>
      </p:sp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AA6346AB-368E-EB40-A6FF-DB55A727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7799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Claudio Gori Giorgi e Daniela Valenti, 2023</a:t>
            </a:r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18FE1106-1563-C346-B6FC-6DA5D9FB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8A4CF8-0EA5-504D-B637-E6035A338C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8938" y="836712"/>
                <a:ext cx="8403542" cy="1913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ＭＳ Ｐゴシック" charset="-128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Il problema dell’auto con il conducente che misura la velocità istante per istante suggerisce una nuova idea.</a:t>
                </a:r>
              </a:p>
              <a:p>
                <a:pPr algn="l"/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 guida vorrà sapere quanti km ha percorso non solo nell’istante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ma in ogni altro istante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Questo porta a scrivere un integrale con </a:t>
                </a:r>
                <a:r>
                  <a:rPr lang="it-IT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l’estremo superiore variabile</a:t>
                </a:r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l"/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spcBef>
                    <a:spcPts val="600"/>
                  </a:spcBef>
                </a:pPr>
                <a:endParaRPr lang="it-IT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938" y="836712"/>
                <a:ext cx="8403542" cy="1913871"/>
              </a:xfrm>
              <a:prstGeom prst="rect">
                <a:avLst/>
              </a:prstGeom>
              <a:blipFill>
                <a:blip r:embed="rId2"/>
                <a:stretch>
                  <a:fillRect l="-1056" t="-2632" b="-723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1">
            <a:extLst>
              <a:ext uri="{FF2B5EF4-FFF2-40B4-BE49-F238E27FC236}">
                <a16:creationId xmlns:a16="http://schemas.microsoft.com/office/drawing/2014/main" id="{4F0159A0-369E-0B46-B1BD-91E204FA973C}"/>
              </a:ext>
            </a:extLst>
          </p:cNvPr>
          <p:cNvSpPr txBox="1">
            <a:spLocks/>
          </p:cNvSpPr>
          <p:nvPr/>
        </p:nvSpPr>
        <p:spPr bwMode="auto">
          <a:xfrm>
            <a:off x="1547664" y="260648"/>
            <a:ext cx="5976664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nuova funzione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1321C3-89F0-5247-A917-DB02E51924F4}"/>
              </a:ext>
            </a:extLst>
          </p:cNvPr>
          <p:cNvSpPr txBox="1"/>
          <p:nvPr/>
        </p:nvSpPr>
        <p:spPr>
          <a:xfrm>
            <a:off x="3686389" y="2750583"/>
            <a:ext cx="1584176" cy="461665"/>
          </a:xfrm>
          <a:prstGeom prst="rect">
            <a:avLst/>
          </a:prstGeom>
          <a:solidFill>
            <a:srgbClr val="FFFBE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ESEMPIO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C79A4B6E-2D5D-B045-9D35-1174FE531253}"/>
                  </a:ext>
                </a:extLst>
              </p:cNvPr>
              <p:cNvSpPr/>
              <p:nvPr/>
            </p:nvSpPr>
            <p:spPr>
              <a:xfrm>
                <a:off x="2051720" y="3212248"/>
                <a:ext cx="4558019" cy="24036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2200" b="1" dirty="0">
                    <a:latin typeface="+mn-lt"/>
                  </a:rPr>
                  <a:t>Avevo calcolato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𝒕𝒅𝒕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sz="2400" b="1" dirty="0"/>
              </a:p>
              <a:p>
                <a:r>
                  <a:rPr lang="it-IT" sz="2200" b="1" dirty="0"/>
                  <a:t>Ora scrivo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C79A4B6E-2D5D-B045-9D35-1174FE531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212248"/>
                <a:ext cx="4558019" cy="2403607"/>
              </a:xfrm>
              <a:prstGeom prst="rect">
                <a:avLst/>
              </a:prstGeom>
              <a:blipFill>
                <a:blip r:embed="rId3"/>
                <a:stretch>
                  <a:fillRect l="-13370" t="-47368" b="-9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455036-B3C4-4541-8FC6-3740DF8A7AF1}"/>
              </a:ext>
            </a:extLst>
          </p:cNvPr>
          <p:cNvSpPr txBox="1"/>
          <p:nvPr/>
        </p:nvSpPr>
        <p:spPr>
          <a:xfrm>
            <a:off x="1742173" y="5724754"/>
            <a:ext cx="5472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E ottengo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A14DE18-5E77-E24D-B6D9-58CF9C10EC4A}"/>
                  </a:ext>
                </a:extLst>
              </p:cNvPr>
              <p:cNvSpPr txBox="1"/>
              <p:nvPr/>
            </p:nvSpPr>
            <p:spPr>
              <a:xfrm>
                <a:off x="3399910" y="6155641"/>
                <a:ext cx="1872208" cy="47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it-IT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A14DE18-5E77-E24D-B6D9-58CF9C10E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910" y="6155641"/>
                <a:ext cx="1872208" cy="47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9CB211-A8AB-DE4F-81B5-77EC8D0C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864" y="6264540"/>
            <a:ext cx="1951856" cy="47625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DD60FD-76F9-E24C-BC3B-DEAB2AF9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8693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1">
            <a:extLst>
              <a:ext uri="{FF2B5EF4-FFF2-40B4-BE49-F238E27FC236}">
                <a16:creationId xmlns:a16="http://schemas.microsoft.com/office/drawing/2014/main" id="{A4910C98-C04E-7041-9805-12D7C593937A}"/>
              </a:ext>
            </a:extLst>
          </p:cNvPr>
          <p:cNvSpPr txBox="1">
            <a:spLocks/>
          </p:cNvSpPr>
          <p:nvPr/>
        </p:nvSpPr>
        <p:spPr bwMode="auto">
          <a:xfrm>
            <a:off x="467544" y="1233479"/>
            <a:ext cx="8403542" cy="118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distanza percorsa è anche l’area sotto la curva v(t) nell’intervallo [a, b]. Con 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l’estremo superiore variabile x</a:t>
            </a:r>
            <a:r>
              <a:rPr lang="it-IT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ottengo un’area che varia al variare di x.</a:t>
            </a:r>
          </a:p>
          <a:p>
            <a:pPr algn="l"/>
            <a:endParaRPr lang="it-I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endParaRPr lang="it-IT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it-IT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F0159A0-369E-0B46-B1BD-91E204FA973C}"/>
              </a:ext>
            </a:extLst>
          </p:cNvPr>
          <p:cNvSpPr txBox="1">
            <a:spLocks/>
          </p:cNvSpPr>
          <p:nvPr/>
        </p:nvSpPr>
        <p:spPr bwMode="auto">
          <a:xfrm>
            <a:off x="1547664" y="260648"/>
            <a:ext cx="5976664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nuova funzione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34DA51-F315-6C4B-9B86-C3AE1E47C252}"/>
              </a:ext>
            </a:extLst>
          </p:cNvPr>
          <p:cNvSpPr txBox="1"/>
          <p:nvPr/>
        </p:nvSpPr>
        <p:spPr>
          <a:xfrm>
            <a:off x="2530529" y="87313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Significato geometrico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E4F15B8-37CC-A541-A80C-D55E3F082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62" y="2519180"/>
            <a:ext cx="2426506" cy="4314122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F394D7-6A50-AB48-9B5B-7903D3B5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167880" cy="47625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1E54D6-38C6-7C4A-8DC7-D35CC4B4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4789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25C6861-9539-2041-8135-163581B4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8230" y="6196428"/>
            <a:ext cx="3838112" cy="352127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568566-EC87-0044-BBAF-9C199AD1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CF5D151-A4EC-794B-A765-A61A2292783D}"/>
              </a:ext>
            </a:extLst>
          </p:cNvPr>
          <p:cNvGrpSpPr/>
          <p:nvPr/>
        </p:nvGrpSpPr>
        <p:grpSpPr>
          <a:xfrm>
            <a:off x="428704" y="1484784"/>
            <a:ext cx="8437825" cy="3840249"/>
            <a:chOff x="434435" y="1818284"/>
            <a:chExt cx="8437825" cy="3840249"/>
          </a:xfrm>
        </p:grpSpPr>
        <p:sp>
          <p:nvSpPr>
            <p:cNvPr id="3" name="Titolo 1">
              <a:extLst>
                <a:ext uri="{FF2B5EF4-FFF2-40B4-BE49-F238E27FC236}">
                  <a16:creationId xmlns:a16="http://schemas.microsoft.com/office/drawing/2014/main" id="{03194C0E-7F10-8A48-A257-20700D4F06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61756" y="1818284"/>
              <a:ext cx="4216007" cy="441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it-IT" sz="32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Primitiva</a:t>
              </a:r>
              <a:r>
                <a:rPr lang="it-IT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it-IT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3200" b="1" dirty="0">
                  <a:solidFill>
                    <a:srgbClr val="10776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derivata</a:t>
              </a:r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38F0FBB9-5AB5-9A4A-B787-2FD8AD95760B}"/>
                </a:ext>
              </a:extLst>
            </p:cNvPr>
            <p:cNvGrpSpPr/>
            <p:nvPr/>
          </p:nvGrpSpPr>
          <p:grpSpPr>
            <a:xfrm>
              <a:off x="434435" y="2741137"/>
              <a:ext cx="8437825" cy="2917396"/>
              <a:chOff x="581161" y="1815244"/>
              <a:chExt cx="8437825" cy="2917396"/>
            </a:xfrm>
          </p:grpSpPr>
          <p:grpSp>
            <p:nvGrpSpPr>
              <p:cNvPr id="15" name="Gruppo 14">
                <a:extLst>
                  <a:ext uri="{FF2B5EF4-FFF2-40B4-BE49-F238E27FC236}">
                    <a16:creationId xmlns:a16="http://schemas.microsoft.com/office/drawing/2014/main" id="{EF80F059-15EF-4545-8BE2-AB05CFB962C6}"/>
                  </a:ext>
                </a:extLst>
              </p:cNvPr>
              <p:cNvGrpSpPr/>
              <p:nvPr/>
            </p:nvGrpSpPr>
            <p:grpSpPr>
              <a:xfrm>
                <a:off x="581161" y="1815244"/>
                <a:ext cx="3534137" cy="2917396"/>
                <a:chOff x="785635" y="1758234"/>
                <a:chExt cx="3534137" cy="2917396"/>
              </a:xfrm>
            </p:grpSpPr>
            <p:sp>
              <p:nvSpPr>
                <p:cNvPr id="16" name="Freccia ad arco 15">
                  <a:extLst>
                    <a:ext uri="{FF2B5EF4-FFF2-40B4-BE49-F238E27FC236}">
                      <a16:creationId xmlns:a16="http://schemas.microsoft.com/office/drawing/2014/main" id="{E17F9720-C1CD-2746-BE61-A1F0D444E321}"/>
                    </a:ext>
                  </a:extLst>
                </p:cNvPr>
                <p:cNvSpPr/>
                <p:nvPr/>
              </p:nvSpPr>
              <p:spPr>
                <a:xfrm rot="10800000">
                  <a:off x="1278223" y="2639704"/>
                  <a:ext cx="1955094" cy="1213265"/>
                </a:xfrm>
                <a:prstGeom prst="circularArrow">
                  <a:avLst>
                    <a:gd name="adj1" fmla="val 12500"/>
                    <a:gd name="adj2" fmla="val 1047279"/>
                    <a:gd name="adj3" fmla="val 20457681"/>
                    <a:gd name="adj4" fmla="val 10800000"/>
                    <a:gd name="adj5" fmla="val 12500"/>
                  </a:avLst>
                </a:prstGeom>
                <a:solidFill>
                  <a:srgbClr val="FFC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735D27BB-59BD-3E4D-B493-91F33C54ADAD}"/>
                    </a:ext>
                  </a:extLst>
                </p:cNvPr>
                <p:cNvSpPr txBox="1"/>
                <p:nvPr/>
              </p:nvSpPr>
              <p:spPr>
                <a:xfrm>
                  <a:off x="785635" y="2811468"/>
                  <a:ext cx="35341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400" b="1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it-IT" sz="24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</a:t>
                  </a:r>
                  <a:r>
                    <a:rPr lang="it-IT" sz="24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x</a:t>
                  </a:r>
                  <a:r>
                    <a:rPr lang="it-IT" sz="2400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⎼ 1     </a:t>
                  </a:r>
                  <a:r>
                    <a:rPr lang="it-IT" sz="2400" b="1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it-IT" sz="24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2</a:t>
                  </a:r>
                  <a:r>
                    <a:rPr lang="it-IT" sz="24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19" name="Rettangolo 18">
                  <a:extLst>
                    <a:ext uri="{FF2B5EF4-FFF2-40B4-BE49-F238E27FC236}">
                      <a16:creationId xmlns:a16="http://schemas.microsoft.com/office/drawing/2014/main" id="{E9A47C3E-E149-DD4D-9478-A06D726FB2E0}"/>
                    </a:ext>
                  </a:extLst>
                </p:cNvPr>
                <p:cNvSpPr/>
                <p:nvPr/>
              </p:nvSpPr>
              <p:spPr>
                <a:xfrm>
                  <a:off x="1887444" y="1758234"/>
                  <a:ext cx="891078" cy="461665"/>
                </a:xfrm>
                <a:prstGeom prst="rect">
                  <a:avLst/>
                </a:prstGeom>
                <a:solidFill>
                  <a:srgbClr val="D5FC79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it-IT" sz="2400" b="1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it-IT" sz="24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’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it-IT" sz="24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it-IT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it-IT" sz="2400" dirty="0"/>
                </a:p>
              </p:txBody>
            </p:sp>
            <p:sp>
              <p:nvSpPr>
                <p:cNvPr id="20" name="Freccia ad arco 19">
                  <a:extLst>
                    <a:ext uri="{FF2B5EF4-FFF2-40B4-BE49-F238E27FC236}">
                      <a16:creationId xmlns:a16="http://schemas.microsoft.com/office/drawing/2014/main" id="{8D441293-5C1D-AE4E-AC9C-F2F859DCD9A0}"/>
                    </a:ext>
                  </a:extLst>
                </p:cNvPr>
                <p:cNvSpPr/>
                <p:nvPr/>
              </p:nvSpPr>
              <p:spPr>
                <a:xfrm>
                  <a:off x="1341486" y="2173476"/>
                  <a:ext cx="1891831" cy="1369213"/>
                </a:xfrm>
                <a:prstGeom prst="circularArrow">
                  <a:avLst>
                    <a:gd name="adj1" fmla="val 12500"/>
                    <a:gd name="adj2" fmla="val 1047279"/>
                    <a:gd name="adj3" fmla="val 20457681"/>
                    <a:gd name="adj4" fmla="val 10800000"/>
                    <a:gd name="adj5" fmla="val 12500"/>
                  </a:avLst>
                </a:prstGeom>
                <a:solidFill>
                  <a:srgbClr val="00B05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Rettangolo 20">
                      <a:extLst>
                        <a:ext uri="{FF2B5EF4-FFF2-40B4-BE49-F238E27FC236}">
                          <a16:creationId xmlns:a16="http://schemas.microsoft.com/office/drawing/2014/main" id="{C36B63CE-A6E9-8343-ADD2-29A1AE2B81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292" y="3852969"/>
                      <a:ext cx="2362826" cy="822661"/>
                    </a:xfrm>
                    <a:prstGeom prst="rect">
                      <a:avLst/>
                    </a:prstGeom>
                    <a:solidFill>
                      <a:srgbClr val="FFFBEF"/>
                    </a:solidFill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  <m:d>
                              <m:dPr>
                                <m:ctrlP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trlP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it-IT" sz="22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  <m:e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it-IT" sz="2200" b="1" i="1">
                                    <a:latin typeface="Cambria Math" panose="02040503050406030204" pitchFamily="18" charset="0"/>
                                  </a:rPr>
                                  <m:t>𝒅𝒕</m:t>
                                </m:r>
                              </m:e>
                            </m:nary>
                          </m:oMath>
                        </m:oMathPara>
                      </a14:m>
                      <a:endParaRPr lang="it-IT" sz="2200" dirty="0"/>
                    </a:p>
                  </p:txBody>
                </p:sp>
              </mc:Choice>
              <mc:Fallback xmlns="">
                <p:sp>
                  <p:nvSpPr>
                    <p:cNvPr id="21" name="Rettangolo 20">
                      <a:extLst>
                        <a:ext uri="{FF2B5EF4-FFF2-40B4-BE49-F238E27FC236}">
                          <a16:creationId xmlns:a16="http://schemas.microsoft.com/office/drawing/2014/main" id="{C36B63CE-A6E9-8343-ADD2-29A1AE2B81E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94292" y="3852969"/>
                      <a:ext cx="2362826" cy="822661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4813" t="-166154" b="-24153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E215B05-79B3-9542-9292-1F686199E6DA}"/>
                  </a:ext>
                </a:extLst>
              </p:cNvPr>
              <p:cNvSpPr txBox="1"/>
              <p:nvPr/>
            </p:nvSpPr>
            <p:spPr>
              <a:xfrm>
                <a:off x="3647150" y="3936588"/>
                <a:ext cx="5371836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sz="1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sz="24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it-IT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it-IT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</a:t>
                </a:r>
                <a:r>
                  <a:rPr lang="it-IT" sz="2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è </a:t>
                </a:r>
                <a:r>
                  <a:rPr lang="it-IT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una</a:t>
                </a:r>
                <a:r>
                  <a:rPr lang="it-IT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primitiva 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 </a:t>
                </a:r>
                <a:r>
                  <a:rPr lang="it-IT" sz="2400" b="1" i="1" dirty="0" err="1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it-IT" sz="2400" b="1" dirty="0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400" b="1" i="1" dirty="0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r>
                  <a:rPr lang="it-IT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it-IT" sz="1000" dirty="0"/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A52B039-18F8-154D-8B85-B4D911D880CD}"/>
                  </a:ext>
                </a:extLst>
              </p:cNvPr>
              <p:cNvSpPr txBox="1"/>
              <p:nvPr/>
            </p:nvSpPr>
            <p:spPr>
              <a:xfrm>
                <a:off x="3846203" y="1858608"/>
                <a:ext cx="4973730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lang="it-IT" sz="1000" b="1" i="1" dirty="0">
                  <a:solidFill>
                    <a:srgbClr val="3A7B5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b="1" i="1" dirty="0" err="1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it-IT" sz="2400" b="1" dirty="0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400" b="1" i="1" dirty="0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r>
                  <a:rPr lang="it-IT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è </a:t>
                </a:r>
                <a:r>
                  <a:rPr lang="it-IT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</a:t>
                </a:r>
                <a:r>
                  <a:rPr lang="it-IT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>
                    <a:solidFill>
                      <a:srgbClr val="3A7B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derivata</a:t>
                </a:r>
                <a:r>
                  <a:rPr lang="it-IT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 </a:t>
                </a:r>
                <a:r>
                  <a:rPr lang="it-IT" sz="24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it-IT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4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it-IT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it-IT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lang="it-IT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084B3F-ADF0-DE42-AB41-88E9DD707948}"/>
              </a:ext>
            </a:extLst>
          </p:cNvPr>
          <p:cNvSpPr txBox="1"/>
          <p:nvPr/>
        </p:nvSpPr>
        <p:spPr>
          <a:xfrm>
            <a:off x="2058939" y="539592"/>
            <a:ext cx="517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Parole della matematica</a:t>
            </a:r>
          </a:p>
        </p:txBody>
      </p:sp>
    </p:spTree>
    <p:extLst>
      <p:ext uri="{BB962C8B-B14F-4D97-AF65-F5344CB8AC3E}">
        <p14:creationId xmlns:p14="http://schemas.microsoft.com/office/powerpoint/2010/main" val="658884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03194C0E-7F10-8A48-A257-20700D4F061F}"/>
              </a:ext>
            </a:extLst>
          </p:cNvPr>
          <p:cNvSpPr txBox="1">
            <a:spLocks/>
          </p:cNvSpPr>
          <p:nvPr/>
        </p:nvSpPr>
        <p:spPr bwMode="auto">
          <a:xfrm>
            <a:off x="2740987" y="379470"/>
            <a:ext cx="4216007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Primitive e derivata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25C6861-9539-2041-8135-163581B4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709" y="6483350"/>
            <a:ext cx="3838112" cy="352127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568566-EC87-0044-BBAF-9C199AD1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7873C0-E798-1043-9DBE-53B7B946966A}"/>
              </a:ext>
            </a:extLst>
          </p:cNvPr>
          <p:cNvSpPr txBox="1"/>
          <p:nvPr/>
        </p:nvSpPr>
        <p:spPr>
          <a:xfrm>
            <a:off x="2342617" y="3822516"/>
            <a:ext cx="176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C7B93A8-A93A-A344-B73A-492D3277D97A}"/>
              </a:ext>
            </a:extLst>
          </p:cNvPr>
          <p:cNvSpPr txBox="1"/>
          <p:nvPr/>
        </p:nvSpPr>
        <p:spPr>
          <a:xfrm>
            <a:off x="4039475" y="4814698"/>
            <a:ext cx="4106858" cy="954107"/>
          </a:xfrm>
          <a:prstGeom prst="rect">
            <a:avLst/>
          </a:prstGeom>
          <a:solidFill>
            <a:srgbClr val="FFFBEF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Trovo infinite primitive della funzione </a:t>
            </a:r>
            <a:r>
              <a:rPr lang="it-IT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2</a:t>
            </a:r>
            <a:r>
              <a:rPr 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A7D20FA-C345-CE42-872D-066A593DB29B}"/>
              </a:ext>
            </a:extLst>
          </p:cNvPr>
          <p:cNvGrpSpPr/>
          <p:nvPr/>
        </p:nvGrpSpPr>
        <p:grpSpPr>
          <a:xfrm>
            <a:off x="295048" y="854019"/>
            <a:ext cx="7332191" cy="5664200"/>
            <a:chOff x="295048" y="854019"/>
            <a:chExt cx="7332191" cy="566420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0FB0708-FDE4-7447-B30E-243D6666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48" y="854019"/>
              <a:ext cx="2184400" cy="5664200"/>
            </a:xfrm>
            <a:prstGeom prst="rect">
              <a:avLst/>
            </a:prstGeom>
            <a:ln w="28575">
              <a:noFill/>
            </a:ln>
          </p:spPr>
        </p:pic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601E2BD-CD29-9A4A-8424-8762845608B1}"/>
                </a:ext>
              </a:extLst>
            </p:cNvPr>
            <p:cNvGrpSpPr/>
            <p:nvPr/>
          </p:nvGrpSpPr>
          <p:grpSpPr>
            <a:xfrm>
              <a:off x="3543813" y="2704806"/>
              <a:ext cx="4083426" cy="1916318"/>
              <a:chOff x="2373576" y="2677947"/>
              <a:chExt cx="4083426" cy="1916318"/>
            </a:xfrm>
          </p:grpSpPr>
          <p:sp>
            <p:nvSpPr>
              <p:cNvPr id="16" name="Freccia ad arco 15">
                <a:extLst>
                  <a:ext uri="{FF2B5EF4-FFF2-40B4-BE49-F238E27FC236}">
                    <a16:creationId xmlns:a16="http://schemas.microsoft.com/office/drawing/2014/main" id="{E17F9720-C1CD-2746-BE61-A1F0D444E321}"/>
                  </a:ext>
                </a:extLst>
              </p:cNvPr>
              <p:cNvSpPr/>
              <p:nvPr/>
            </p:nvSpPr>
            <p:spPr>
              <a:xfrm rot="10800000">
                <a:off x="3833176" y="3142839"/>
                <a:ext cx="2178982" cy="1451426"/>
              </a:xfrm>
              <a:prstGeom prst="circularArrow">
                <a:avLst>
                  <a:gd name="adj1" fmla="val 12500"/>
                  <a:gd name="adj2" fmla="val 1077588"/>
                  <a:gd name="adj3" fmla="val 20457681"/>
                  <a:gd name="adj4" fmla="val 10800000"/>
                  <a:gd name="adj5" fmla="val 24670"/>
                </a:avLst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Freccia ad arco 19">
                <a:extLst>
                  <a:ext uri="{FF2B5EF4-FFF2-40B4-BE49-F238E27FC236}">
                    <a16:creationId xmlns:a16="http://schemas.microsoft.com/office/drawing/2014/main" id="{8D441293-5C1D-AE4E-AC9C-F2F859DCD9A0}"/>
                  </a:ext>
                </a:extLst>
              </p:cNvPr>
              <p:cNvSpPr/>
              <p:nvPr/>
            </p:nvSpPr>
            <p:spPr>
              <a:xfrm>
                <a:off x="3884094" y="2677947"/>
                <a:ext cx="1891831" cy="1369213"/>
              </a:xfrm>
              <a:prstGeom prst="circularArrow">
                <a:avLst>
                  <a:gd name="adj1" fmla="val 12500"/>
                  <a:gd name="adj2" fmla="val 1047279"/>
                  <a:gd name="adj3" fmla="val 20457681"/>
                  <a:gd name="adj4" fmla="val 10800000"/>
                  <a:gd name="adj5" fmla="val 12500"/>
                </a:avLst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8507421D-AA39-404C-ADA5-C0CACB50E4ED}"/>
                  </a:ext>
                </a:extLst>
              </p:cNvPr>
              <p:cNvSpPr/>
              <p:nvPr/>
            </p:nvSpPr>
            <p:spPr>
              <a:xfrm>
                <a:off x="5397096" y="3406887"/>
                <a:ext cx="1059906" cy="461665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none">
                <a:spAutoFit/>
              </a:bodyPr>
              <a:lstStyle/>
              <a:p>
                <a:r>
                  <a:rPr lang="it-IT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y’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</a:t>
                </a:r>
                <a:r>
                  <a:rPr lang="it-IT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it-IT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815D9FBC-875F-754D-8802-117C86E05A07}"/>
                      </a:ext>
                    </a:extLst>
                  </p:cNvPr>
                  <p:cNvSpPr txBox="1"/>
                  <p:nvPr/>
                </p:nvSpPr>
                <p:spPr>
                  <a:xfrm>
                    <a:off x="2373576" y="3402469"/>
                    <a:ext cx="1796627" cy="52322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it-IT" sz="2800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oMath>
                    </a14:m>
                    <a:r>
                      <a:rPr lang="it-IT" sz="2800" b="1" dirty="0">
                        <a:latin typeface="Cambria" panose="02040503050406030204" pitchFamily="18" charset="0"/>
                      </a:rPr>
                      <a:t> = </a:t>
                    </a:r>
                    <a:r>
                      <a:rPr lang="it-IT" sz="2800" b="1" i="1" dirty="0">
                        <a:latin typeface="Cambria" panose="02040503050406030204" pitchFamily="18" charset="0"/>
                      </a:rPr>
                      <a:t>x</a:t>
                    </a:r>
                    <a:r>
                      <a:rPr lang="it-IT" sz="2800" b="1" baseline="30000" dirty="0">
                        <a:latin typeface="Cambria" panose="02040503050406030204" pitchFamily="18" charset="0"/>
                      </a:rPr>
                      <a:t>2 </a:t>
                    </a:r>
                    <a:r>
                      <a:rPr lang="it-IT" sz="2800" b="1" dirty="0">
                        <a:latin typeface="Cambria" panose="02040503050406030204" pitchFamily="18" charset="0"/>
                      </a:rPr>
                      <a:t>+ </a:t>
                    </a:r>
                    <a:r>
                      <a:rPr lang="it-IT" sz="2800" b="1" i="1" dirty="0">
                        <a:latin typeface="Cambria" panose="02040503050406030204" pitchFamily="18" charset="0"/>
                      </a:rPr>
                      <a:t>k</a:t>
                    </a:r>
                  </a:p>
                </p:txBody>
              </p:sp>
            </mc:Choice>
            <mc:Fallback xmlns="">
              <p:sp>
                <p:nvSpPr>
                  <p:cNvPr id="12" name="CasellaDiTesto 11">
                    <a:extLst>
                      <a:ext uri="{FF2B5EF4-FFF2-40B4-BE49-F238E27FC236}">
                        <a16:creationId xmlns:a16="http://schemas.microsoft.com/office/drawing/2014/main" id="{815D9FBC-875F-754D-8802-117C86E05A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73576" y="3402469"/>
                    <a:ext cx="1796627" cy="52322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399" t="-11905" b="-3095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Parentesi graffa chiusa 26">
              <a:extLst>
                <a:ext uri="{FF2B5EF4-FFF2-40B4-BE49-F238E27FC236}">
                  <a16:creationId xmlns:a16="http://schemas.microsoft.com/office/drawing/2014/main" id="{41343E66-1249-0347-9C23-693BC0A88F01}"/>
                </a:ext>
              </a:extLst>
            </p:cNvPr>
            <p:cNvSpPr/>
            <p:nvPr/>
          </p:nvSpPr>
          <p:spPr>
            <a:xfrm>
              <a:off x="2690077" y="854020"/>
              <a:ext cx="707534" cy="5517184"/>
            </a:xfrm>
            <a:prstGeom prst="rightBrace">
              <a:avLst>
                <a:gd name="adj1" fmla="val 8333"/>
                <a:gd name="adj2" fmla="val 51788"/>
              </a:avLst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6952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9512" y="810408"/>
                <a:ext cx="8742187" cy="2158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ＭＳ Ｐゴシック" charset="-128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L’insieme di tutte le primitive viene indicato ancora con il simbolo di integrale, ma senza gli estremi d’integrazione: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𝒙𝒅𝒙</m:t>
                          </m:r>
                        </m:e>
                      </m:nary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it-IT" sz="2400" b="1" dirty="0">
                    <a:solidFill>
                      <a:schemeClr val="tx1"/>
                    </a:solidFill>
                  </a:rPr>
                  <a:t>Il simbolo prede il nome di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integrale indefinito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 e si scrive:</a:t>
                </a: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810408"/>
                <a:ext cx="8742187" cy="2158961"/>
              </a:xfrm>
              <a:prstGeom prst="rect">
                <a:avLst/>
              </a:prstGeom>
              <a:blipFill>
                <a:blip r:embed="rId2"/>
                <a:stretch>
                  <a:fillRect l="-1016" t="-34503" b="-783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CD6704CE-8FCE-A545-BA51-75DA2E97D73F}"/>
              </a:ext>
            </a:extLst>
          </p:cNvPr>
          <p:cNvSpPr txBox="1">
            <a:spLocks/>
          </p:cNvSpPr>
          <p:nvPr/>
        </p:nvSpPr>
        <p:spPr bwMode="auto">
          <a:xfrm>
            <a:off x="2843808" y="260648"/>
            <a:ext cx="4377276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Integrale indefinito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2653A03-B644-9C46-A5FA-C1C39E05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5" y="6381750"/>
            <a:ext cx="1970437" cy="47625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A4CF66-CF53-C541-88DA-B1E1B962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D730D2C5-1012-0C40-8724-67AB73E9FF93}"/>
                  </a:ext>
                </a:extLst>
              </p:cNvPr>
              <p:cNvSpPr/>
              <p:nvPr/>
            </p:nvSpPr>
            <p:spPr>
              <a:xfrm>
                <a:off x="2889185" y="2917569"/>
                <a:ext cx="3664015" cy="1060931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𝒙𝒅𝒙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400" b="1" i="1" baseline="3000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  <m:r>
                        <a:rPr lang="it-IT" sz="2400" b="1" i="1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it-IT" sz="2400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it-IT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it-IT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D730D2C5-1012-0C40-8724-67AB73E9F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185" y="2917569"/>
                <a:ext cx="3664015" cy="1060931"/>
              </a:xfrm>
              <a:prstGeom prst="rect">
                <a:avLst/>
              </a:prstGeom>
              <a:blipFill>
                <a:blip r:embed="rId3"/>
                <a:stretch>
                  <a:fillRect l="-31724" t="-140476" b="-1940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CA1A0894-2BF7-3048-9B59-18BAB6BF9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3795466"/>
            <a:ext cx="6265168" cy="29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53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8898" y="836712"/>
                <a:ext cx="8886204" cy="4608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ＭＳ Ｐゴシック" charset="-128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marL="342900" indent="-342900" algn="l">
                  <a:buFont typeface="Wingdings" pitchFamily="2" charset="2"/>
                  <a:buChar char="Ø"/>
                </a:pPr>
                <a:r>
                  <a:rPr lang="it-IT" sz="2400" b="1" dirty="0">
                    <a:solidFill>
                      <a:schemeClr val="tx1"/>
                    </a:solidFill>
                  </a:rPr>
                  <a:t>L’integrale con gli estremi fissati si chiama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integrale definito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 ed è un </a:t>
                </a:r>
                <a:r>
                  <a:rPr lang="it-IT" sz="2400" b="1" dirty="0">
                    <a:solidFill>
                      <a:srgbClr val="0000FF"/>
                    </a:solidFill>
                  </a:rPr>
                  <a:t>numero reale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. Esempio.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𝒙𝒅𝒙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nary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Ø"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L’integrale indefinito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è un </a:t>
                </a:r>
                <a:r>
                  <a:rPr lang="it-IT" sz="2400" b="1" dirty="0">
                    <a:solidFill>
                      <a:srgbClr val="0000FF"/>
                    </a:solidFill>
                  </a:rPr>
                  <a:t>insieme di funzioni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. Esempio.</a:t>
                </a:r>
              </a:p>
              <a:p>
                <a:pPr algn="l">
                  <a:tabLst>
                    <a:tab pos="10620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</a:rPr>
                            <m:t>𝒙𝒅𝒙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Ø"/>
                </a:pPr>
                <a:r>
                  <a:rPr lang="it-IT" sz="2400" b="1" dirty="0">
                    <a:solidFill>
                      <a:schemeClr val="tx1"/>
                    </a:solidFill>
                  </a:rPr>
                  <a:t>L’integrale con un estremo fisso e l’altro variabile si chiama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funzione integrale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ed è una </a:t>
                </a:r>
                <a:r>
                  <a:rPr lang="it-IT" sz="2400" b="1" dirty="0">
                    <a:solidFill>
                      <a:srgbClr val="0000FF"/>
                    </a:solidFill>
                  </a:rPr>
                  <a:t>funzione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. Esempio.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  <m:e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nary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898" y="836712"/>
                <a:ext cx="8886204" cy="4608512"/>
              </a:xfrm>
              <a:prstGeom prst="rect">
                <a:avLst/>
              </a:prstGeom>
              <a:blipFill>
                <a:blip r:embed="rId2"/>
                <a:stretch>
                  <a:fillRect l="-856" t="-16209" b="-453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F09CCCC0-D2B0-B140-B5CF-6831004A244D}"/>
              </a:ext>
            </a:extLst>
          </p:cNvPr>
          <p:cNvSpPr txBox="1">
            <a:spLocks/>
          </p:cNvSpPr>
          <p:nvPr/>
        </p:nvSpPr>
        <p:spPr bwMode="auto">
          <a:xfrm>
            <a:off x="1331640" y="260648"/>
            <a:ext cx="6707088" cy="44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Parole e simboli della matematica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9BBD68F-23D4-BF47-993B-1B5C48DE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4724" y="6409134"/>
            <a:ext cx="1951856" cy="476250"/>
          </a:xfrm>
        </p:spPr>
        <p:txBody>
          <a:bodyPr/>
          <a:lstStyle/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533C27-7960-D948-BD9E-6E391374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0FEC79-1B36-1540-99AB-AD04E79168D1}"/>
              </a:ext>
            </a:extLst>
          </p:cNvPr>
          <p:cNvSpPr txBox="1"/>
          <p:nvPr/>
        </p:nvSpPr>
        <p:spPr>
          <a:xfrm>
            <a:off x="3779912" y="5561906"/>
            <a:ext cx="4639344" cy="646331"/>
          </a:xfrm>
          <a:prstGeom prst="rect">
            <a:avLst/>
          </a:prstGeom>
          <a:solidFill>
            <a:srgbClr val="FFFBEF"/>
          </a:solidFill>
          <a:ln w="25400">
            <a:solidFill>
              <a:srgbClr val="107768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Indico la variabile muta con t per non confonderla con l’estremo variabile </a:t>
            </a:r>
            <a:r>
              <a:rPr lang="it-IT" b="1" dirty="0">
                <a:solidFill>
                  <a:srgbClr val="0000FF"/>
                </a:solidFill>
              </a:rPr>
              <a:t>x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6AC05D4-6F9E-F849-AD74-C3B875E6A261}"/>
              </a:ext>
            </a:extLst>
          </p:cNvPr>
          <p:cNvCxnSpPr/>
          <p:nvPr/>
        </p:nvCxnSpPr>
        <p:spPr>
          <a:xfrm flipH="1" flipV="1">
            <a:off x="3419872" y="5085184"/>
            <a:ext cx="360040" cy="439734"/>
          </a:xfrm>
          <a:prstGeom prst="straightConnector1">
            <a:avLst/>
          </a:prstGeom>
          <a:ln>
            <a:solidFill>
              <a:srgbClr val="10776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2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79820" y="1874838"/>
                <a:ext cx="8440651" cy="4608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ＭＳ Ｐゴシック" charset="-128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marL="342900" indent="-342900" algn="l">
                  <a:buFont typeface="Wingdings" pitchFamily="2" charset="2"/>
                  <a:buChar char="Ø"/>
                </a:pPr>
                <a:r>
                  <a:rPr lang="it-IT" sz="2400" b="1" dirty="0">
                    <a:solidFill>
                      <a:schemeClr val="tx1"/>
                    </a:solidFill>
                  </a:rPr>
                  <a:t>L’integrale con gli estremi fissi si chiama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integrale definito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 ed è </a:t>
                </a:r>
                <a:r>
                  <a:rPr lang="it-IT" sz="2400" b="1" dirty="0">
                    <a:solidFill>
                      <a:srgbClr val="0000FF"/>
                    </a:solidFill>
                  </a:rPr>
                  <a:t>un numero reale.</a:t>
                </a:r>
                <a:endParaRPr lang="it-IT" sz="2400" b="1" dirty="0">
                  <a:solidFill>
                    <a:schemeClr val="tx1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  <m:e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𝒅𝒙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nary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Ø"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L’integrale indefinito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è un </a:t>
                </a:r>
                <a:r>
                  <a:rPr lang="it-IT" sz="2400" b="1" dirty="0">
                    <a:solidFill>
                      <a:srgbClr val="0000FF"/>
                    </a:solidFill>
                  </a:rPr>
                  <a:t>insieme di funzioni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,</a:t>
                </a:r>
                <a:r>
                  <a:rPr lang="it-IT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 che sono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tutte le primitive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di </a:t>
                </a:r>
                <a:r>
                  <a:rPr lang="it-IT" sz="24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it-IT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l">
                  <a:tabLst>
                    <a:tab pos="106203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𝒅𝒙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Ø"/>
                </a:pPr>
                <a:r>
                  <a:rPr lang="it-IT" sz="2400" b="1" dirty="0">
                    <a:solidFill>
                      <a:schemeClr val="tx1"/>
                    </a:solidFill>
                  </a:rPr>
                  <a:t>L’integrale con un estremo fisso e l’altro variabile è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la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funzione integrale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, che è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una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b="1" dirty="0">
                    <a:solidFill>
                      <a:srgbClr val="0000FF"/>
                    </a:solidFill>
                  </a:rPr>
                  <a:t>funzione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primitiva </a:t>
                </a:r>
                <a:r>
                  <a:rPr lang="it-IT" sz="2400" b="1" dirty="0">
                    <a:solidFill>
                      <a:schemeClr val="tx1"/>
                    </a:solidFill>
                  </a:rPr>
                  <a:t>di </a:t>
                </a:r>
                <a:r>
                  <a:rPr lang="it-IT" sz="24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it-IT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endParaRPr lang="it-IT" sz="2400" b="1" dirty="0">
                  <a:solidFill>
                    <a:schemeClr val="tx1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  <m:e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it-IT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820" y="1874838"/>
                <a:ext cx="8440651" cy="4608512"/>
              </a:xfrm>
              <a:prstGeom prst="rect">
                <a:avLst/>
              </a:prstGeom>
              <a:blipFill>
                <a:blip r:embed="rId2"/>
                <a:stretch>
                  <a:fillRect l="-901" t="-16209" r="-150" b="-5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1">
            <a:extLst>
              <a:ext uri="{FF2B5EF4-FFF2-40B4-BE49-F238E27FC236}">
                <a16:creationId xmlns:a16="http://schemas.microsoft.com/office/drawing/2014/main" id="{F09CCCC0-D2B0-B140-B5CF-6831004A244D}"/>
              </a:ext>
            </a:extLst>
          </p:cNvPr>
          <p:cNvSpPr txBox="1">
            <a:spLocks/>
          </p:cNvSpPr>
          <p:nvPr/>
        </p:nvSpPr>
        <p:spPr bwMode="auto">
          <a:xfrm>
            <a:off x="1331640" y="156620"/>
            <a:ext cx="6707088" cy="44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Parole e simboli della matematica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9BBD68F-23D4-BF47-993B-1B5C48DE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4724" y="6409134"/>
            <a:ext cx="1951856" cy="476250"/>
          </a:xfrm>
        </p:spPr>
        <p:txBody>
          <a:bodyPr/>
          <a:lstStyle/>
          <a:p>
            <a:pPr>
              <a:defRPr/>
            </a:pPr>
            <a:r>
              <a:rPr lang="it-IT" altLang="it-IT"/>
              <a:t>Claudio Gori Giorgi e Daniela Valenti,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533C27-7960-D948-BD9E-6E391374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596C36-9D5B-EB48-8DA0-9587F5D110DC}"/>
              </a:ext>
            </a:extLst>
          </p:cNvPr>
          <p:cNvSpPr txBox="1"/>
          <p:nvPr/>
        </p:nvSpPr>
        <p:spPr>
          <a:xfrm>
            <a:off x="3275856" y="66957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IN GENERALE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0041036A-33A8-544A-92F1-3A4C4F7252BB}"/>
                  </a:ext>
                </a:extLst>
              </p:cNvPr>
              <p:cNvSpPr/>
              <p:nvPr/>
            </p:nvSpPr>
            <p:spPr>
              <a:xfrm>
                <a:off x="580581" y="1043841"/>
                <a:ext cx="81092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it-IT" sz="2400" b="1" dirty="0">
                    <a:cs typeface="Arial" panose="020B0604020202020204" pitchFamily="34" charset="0"/>
                  </a:rPr>
                  <a:t>E’ data </a:t>
                </a:r>
                <a:r>
                  <a:rPr lang="it-IT" sz="2400" b="1" dirty="0"/>
                  <a:t>una funzione </a:t>
                </a:r>
                <a14:m>
                  <m:oMath xmlns:m="http://schemas.openxmlformats.org/officeDocument/2006/math">
                    <m:r>
                      <a:rPr lang="it-IT" sz="24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𝑭</m:t>
                    </m:r>
                    <m:d>
                      <m:dPr>
                        <m:ctrlP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it-IT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2400" b="1" dirty="0"/>
                  <a:t>derivabile in un intervallo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e>
                    </m:d>
                    <m:r>
                      <a:rPr lang="it-IT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2400" b="1" dirty="0"/>
                  <a:t>e con derivata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p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it-IT" sz="24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it-IT" sz="24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it-IT" sz="2400" b="1" dirty="0"/>
                  <a:t> continua.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0041036A-33A8-544A-92F1-3A4C4F7252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81" y="1043841"/>
                <a:ext cx="8109210" cy="830997"/>
              </a:xfrm>
              <a:prstGeom prst="rect">
                <a:avLst/>
              </a:prstGeom>
              <a:blipFill>
                <a:blip r:embed="rId3"/>
                <a:stretch>
                  <a:fillRect l="-1095" t="-4478" b="-134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99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AA6346AB-368E-EB40-A6FF-DB55A727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1907704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Claudio Gori Giorgi e Daniela Valenti, 2023</a:t>
            </a:r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18FE1106-1563-C346-B6FC-6DA5D9FB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8A4CF8-0EA5-504D-B637-E6035A338C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3AA2AF5-F21E-004D-B696-22FC43DAEE97}"/>
              </a:ext>
            </a:extLst>
          </p:cNvPr>
          <p:cNvSpPr txBox="1"/>
          <p:nvPr/>
        </p:nvSpPr>
        <p:spPr>
          <a:xfrm>
            <a:off x="107504" y="1134654"/>
            <a:ext cx="889248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Per calcolare un integrale il passo fondamentale è: risalire da una funzione alle sue primitive, cioè ‘tornare indietro’ da una derivata alla funzione originale.</a:t>
            </a:r>
          </a:p>
          <a:p>
            <a:r>
              <a:rPr lang="it-IT" sz="2400" b="1" dirty="0"/>
              <a:t>Perciò il calcolo integrale è organizzato in modo analogo al calcolo delle derivate o calcolo differenziale.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A655B9-F649-5F4B-B00A-19553E487E39}"/>
              </a:ext>
            </a:extLst>
          </p:cNvPr>
          <p:cNvSpPr txBox="1"/>
          <p:nvPr/>
        </p:nvSpPr>
        <p:spPr>
          <a:xfrm>
            <a:off x="4114800" y="296911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B9E141E-D5B4-2641-9879-B7D91FCF485B}"/>
              </a:ext>
            </a:extLst>
          </p:cNvPr>
          <p:cNvSpPr txBox="1">
            <a:spLocks/>
          </p:cNvSpPr>
          <p:nvPr/>
        </p:nvSpPr>
        <p:spPr bwMode="auto">
          <a:xfrm>
            <a:off x="107504" y="291068"/>
            <a:ext cx="8579296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Calcolo integrale e calcolo differenziale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AFA7E7-0A7A-D949-A42E-FC863B1EA0D8}"/>
              </a:ext>
            </a:extLst>
          </p:cNvPr>
          <p:cNvSpPr txBox="1"/>
          <p:nvPr/>
        </p:nvSpPr>
        <p:spPr>
          <a:xfrm>
            <a:off x="251520" y="3329325"/>
            <a:ext cx="4536504" cy="16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DERIVATE</a:t>
            </a:r>
          </a:p>
          <a:p>
            <a:r>
              <a:rPr 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Calcolo differenziale:</a:t>
            </a:r>
          </a:p>
          <a:p>
            <a:pPr marL="342900" indent="-342900">
              <a:buFontTx/>
              <a:buChar char="-"/>
            </a:pPr>
            <a:r>
              <a:rPr 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Derivate di funzioni elementari</a:t>
            </a:r>
          </a:p>
          <a:p>
            <a:pPr marL="342900" indent="-342900">
              <a:buFontTx/>
              <a:buChar char="-"/>
            </a:pPr>
            <a:r>
              <a:rPr 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Algebra delle derivate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89F29C-6BD8-9F43-8F0D-45D6A5135ECA}"/>
              </a:ext>
            </a:extLst>
          </p:cNvPr>
          <p:cNvSpPr txBox="1"/>
          <p:nvPr/>
        </p:nvSpPr>
        <p:spPr>
          <a:xfrm>
            <a:off x="5076056" y="3302480"/>
            <a:ext cx="3456384" cy="1661993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PRIMITIVE</a:t>
            </a:r>
          </a:p>
          <a:p>
            <a:r>
              <a:rPr 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Calcolo integrale:</a:t>
            </a:r>
          </a:p>
          <a:p>
            <a:pPr marL="342900" indent="-342900">
              <a:buFontTx/>
              <a:buChar char="-"/>
            </a:pPr>
            <a:r>
              <a:rPr 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Integrali immediati</a:t>
            </a:r>
          </a:p>
          <a:p>
            <a:pPr marL="342900" indent="-342900">
              <a:buFontTx/>
              <a:buChar char="-"/>
            </a:pPr>
            <a:r>
              <a:rPr lang="it-IT" sz="2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Metodi di integrazione</a:t>
            </a:r>
          </a:p>
        </p:txBody>
      </p:sp>
    </p:spTree>
    <p:extLst>
      <p:ext uri="{BB962C8B-B14F-4D97-AF65-F5344CB8AC3E}">
        <p14:creationId xmlns:p14="http://schemas.microsoft.com/office/powerpoint/2010/main" val="13428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AA6346AB-368E-EB40-A6FF-DB55A727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707904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Claudio Gori Giorgi e Daniela Valenti, 2023</a:t>
            </a:r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18FE1106-1563-C346-B6FC-6DA5D9FB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8A4CF8-0EA5-504D-B637-E6035A338C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3AA2AF5-F21E-004D-B696-22FC43DAEE97}"/>
                  </a:ext>
                </a:extLst>
              </p:cNvPr>
              <p:cNvSpPr txBox="1"/>
              <p:nvPr/>
            </p:nvSpPr>
            <p:spPr>
              <a:xfrm>
                <a:off x="251520" y="980728"/>
                <a:ext cx="8892480" cy="26859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/>
                  <a:t>Come ho trovato una primitiva? Ho ricordato che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sz="2400" b="1" dirty="0"/>
                  <a:t> è la derivata di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2400" dirty="0"/>
                  <a:t>.</a:t>
                </a:r>
              </a:p>
              <a:p>
                <a:r>
                  <a:rPr lang="it-IT" sz="2400" b="1" dirty="0"/>
                  <a:t>Questa è una delle derivate elementari, che ho usato «al contrario» e che suggerisce un’idea: la tabella delle derivate elementari può essere trasformata in una tabella di integrali immediati.</a:t>
                </a:r>
              </a:p>
              <a:p>
                <a:r>
                  <a:rPr lang="it-IT" sz="2400" b="1" dirty="0"/>
                  <a:t>Ecco altri tre esempi per cominciare.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3AA2AF5-F21E-004D-B696-22FC43DAE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980728"/>
                <a:ext cx="8892480" cy="2685992"/>
              </a:xfrm>
              <a:prstGeom prst="rect">
                <a:avLst/>
              </a:prstGeom>
              <a:blipFill>
                <a:blip r:embed="rId3"/>
                <a:stretch>
                  <a:fillRect l="-999" t="-1408" r="-999" b="-3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A655B9-F649-5F4B-B00A-19553E487E39}"/>
              </a:ext>
            </a:extLst>
          </p:cNvPr>
          <p:cNvSpPr txBox="1"/>
          <p:nvPr/>
        </p:nvSpPr>
        <p:spPr>
          <a:xfrm>
            <a:off x="4114800" y="296911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B9E141E-D5B4-2641-9879-B7D91FCF485B}"/>
              </a:ext>
            </a:extLst>
          </p:cNvPr>
          <p:cNvSpPr txBox="1">
            <a:spLocks/>
          </p:cNvSpPr>
          <p:nvPr/>
        </p:nvSpPr>
        <p:spPr bwMode="auto">
          <a:xfrm>
            <a:off x="107504" y="291068"/>
            <a:ext cx="8579296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 integrali immediati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D8F4675-1E8A-3249-8368-C7030D0AC136}"/>
                  </a:ext>
                </a:extLst>
              </p:cNvPr>
              <p:cNvSpPr txBox="1"/>
              <p:nvPr/>
            </p:nvSpPr>
            <p:spPr>
              <a:xfrm>
                <a:off x="107504" y="3789040"/>
                <a:ext cx="8712968" cy="25213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𝒉𝒂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𝒄𝒐𝒎𝒆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𝒅𝒆𝒓𝒊𝒗𝒂𝒕𝒂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𝒑𝒆𝒓𝒄𝒊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ò </m:t>
                      </m:r>
                      <m:r>
                        <a:rPr lang="it-IT" sz="2000" b="1" i="1">
                          <a:latin typeface="Cambria Math" panose="02040503050406030204" pitchFamily="18" charset="0"/>
                        </a:rPr>
                        <m:t>𝒕𝒓𝒐𝒗𝒐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0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𝒅𝒙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𝒅𝒙</m:t>
                              </m:r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it-IT" sz="20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𝒉𝒂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𝒄𝒐𝒎𝒆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𝒅𝒆𝒓𝒊𝒗𝒂𝒕𝒂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𝒑𝒆𝒓𝒄𝒊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ò 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𝒕𝒓𝒐𝒗𝒐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sz="2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sSup>
                            <m:sSupPr>
                              <m:ctrlPr>
                                <a:rPr lang="it-IT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𝒅𝒙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it-IT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𝒔𝒆𝒏</m:t>
                      </m:r>
                      <m:d>
                        <m:d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𝒉𝒂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𝒄𝒐𝒎𝒆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𝒅𝒆𝒓𝒊𝒗𝒂𝒕𝒂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𝒑𝒆𝒓𝒄𝒊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ò </m:t>
                      </m:r>
                      <m:r>
                        <a:rPr lang="it-IT" b="1" i="1">
                          <a:latin typeface="Cambria Math" panose="02040503050406030204" pitchFamily="18" charset="0"/>
                        </a:rPr>
                        <m:t>𝒕𝒓𝒐𝒗𝒐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𝒅𝒙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𝒔𝒆𝒏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D8F4675-1E8A-3249-8368-C7030D0AC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789040"/>
                <a:ext cx="8712968" cy="2521396"/>
              </a:xfrm>
              <a:prstGeom prst="rect">
                <a:avLst/>
              </a:prstGeom>
              <a:blipFill>
                <a:blip r:embed="rId4"/>
                <a:stretch>
                  <a:fillRect t="-47500" b="-57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413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633" y="1340768"/>
            <a:ext cx="2530624" cy="1143000"/>
          </a:xfrm>
        </p:spPr>
        <p:txBody>
          <a:bodyPr/>
          <a:lstStyle/>
          <a:p>
            <a:pPr marL="2235200" indent="-1970088" algn="l"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2D7F8904-4128-6146-AFC2-C52EF7CBC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2899927"/>
            <a:ext cx="66596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2800" b="1" dirty="0">
                <a:latin typeface="Arial" panose="020B0604020202020204" pitchFamily="34" charset="0"/>
              </a:rPr>
              <a:t>Completa la scheda di lavoro per consolidare il contenuto della lezione </a:t>
            </a:r>
          </a:p>
        </p:txBody>
      </p:sp>
    </p:spTree>
    <p:extLst>
      <p:ext uri="{BB962C8B-B14F-4D97-AF65-F5344CB8AC3E}">
        <p14:creationId xmlns:p14="http://schemas.microsoft.com/office/powerpoint/2010/main" val="211656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AA6346AB-368E-EB40-A6FF-DB55A727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7626" y="6483350"/>
            <a:ext cx="392392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Claudio Gori Giorgi e Daniela Valenti, 2023</a:t>
            </a:r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18FE1106-1563-C346-B6FC-6DA5D9FB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8A4CF8-0EA5-504D-B637-E6035A338C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5">
                <a:extLst>
                  <a:ext uri="{FF2B5EF4-FFF2-40B4-BE49-F238E27FC236}">
                    <a16:creationId xmlns:a16="http://schemas.microsoft.com/office/drawing/2014/main" id="{ADC6DB93-EE8C-C44E-8EE6-B93A2CB5D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552" y="704918"/>
                <a:ext cx="8316416" cy="16927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indent="14288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sz="2600" b="1" dirty="0">
                    <a:cs typeface="Arial" panose="020B0604020202020204" pitchFamily="34" charset="0"/>
                  </a:rPr>
                  <a:t>Un’auto passa alle </a:t>
                </a:r>
                <a:r>
                  <a:rPr lang="it-IT" altLang="it-IT" sz="2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9</a:t>
                </a:r>
                <a:r>
                  <a:rPr lang="it-IT" altLang="it-IT" sz="2600" b="1" dirty="0">
                    <a:cs typeface="Arial" panose="020B0604020202020204" pitchFamily="34" charset="0"/>
                  </a:rPr>
                  <a:t> per il km 213 dell’autostrada e alle </a:t>
                </a:r>
                <a:r>
                  <a:rPr lang="it-IT" altLang="it-IT" sz="2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11</a:t>
                </a:r>
                <a:r>
                  <a:rPr lang="it-IT" altLang="it-IT" sz="2600" b="1" dirty="0">
                    <a:cs typeface="Arial" panose="020B0604020202020204" pitchFamily="34" charset="0"/>
                  </a:rPr>
                  <a:t> arriva al km 433. Calcola la distanza </a:t>
                </a:r>
                <a:r>
                  <a:rPr lang="it-IT" altLang="it-IT" sz="2600" b="1" dirty="0" err="1">
                    <a:cs typeface="Arial" panose="020B0604020202020204" pitchFamily="34" charset="0"/>
                  </a:rPr>
                  <a:t>S</a:t>
                </a:r>
                <a:r>
                  <a:rPr lang="it-IT" altLang="it-IT" sz="2600" b="1" dirty="0">
                    <a:cs typeface="Arial" panose="020B0604020202020204" pitchFamily="34" charset="0"/>
                  </a:rPr>
                  <a:t> percorsa. Trovo subito: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it-IT" altLang="it-IT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it-IT" altLang="it-IT" sz="2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it-IT" altLang="it-IT" sz="2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altLang="it-IT" sz="2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it-IT" altLang="it-IT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altLang="it-IT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altLang="it-IT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it-IT" altLang="it-IT" sz="2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altLang="it-IT" sz="2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it-IT" altLang="it-IT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altLang="it-IT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  <m:r>
                      <a:rPr lang="it-IT" altLang="it-IT" sz="2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altLang="it-IT" sz="2600" b="1" i="1" smtClean="0">
                        <a:latin typeface="Cambria Math" panose="02040503050406030204" pitchFamily="18" charset="0"/>
                      </a:rPr>
                      <m:t>𝟒𝟑𝟑</m:t>
                    </m:r>
                    <m:r>
                      <a:rPr lang="it-IT" altLang="it-IT" sz="2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altLang="it-IT" sz="2600" b="1" i="1" smtClean="0">
                        <a:latin typeface="Cambria Math" panose="02040503050406030204" pitchFamily="18" charset="0"/>
                      </a:rPr>
                      <m:t>𝟐𝟏𝟑</m:t>
                    </m:r>
                    <m:r>
                      <a:rPr lang="it-IT" altLang="it-IT" sz="2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altLang="it-IT" sz="2600" b="1" i="1" smtClean="0">
                        <a:latin typeface="Cambria Math" panose="02040503050406030204" pitchFamily="18" charset="0"/>
                      </a:rPr>
                      <m:t>𝟐𝟐𝟎</m:t>
                    </m:r>
                    <m:r>
                      <a:rPr lang="it-IT" altLang="it-IT" sz="2600" b="1" i="1"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r>
                  <a:rPr lang="it-IT" altLang="it-IT" sz="2600" b="1" dirty="0">
                    <a:latin typeface="Calibri" panose="020F0502020204030204" pitchFamily="34" charset="0"/>
                  </a:rPr>
                  <a:t>. </a:t>
                </a:r>
                <a:endParaRPr lang="it-IT" altLang="it-IT" sz="2600" b="1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5">
                <a:extLst>
                  <a:ext uri="{FF2B5EF4-FFF2-40B4-BE49-F238E27FC236}">
                    <a16:creationId xmlns:a16="http://schemas.microsoft.com/office/drawing/2014/main" id="{ADC6DB93-EE8C-C44E-8EE6-B93A2CB5D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704918"/>
                <a:ext cx="8316416" cy="1692771"/>
              </a:xfrm>
              <a:prstGeom prst="rect">
                <a:avLst/>
              </a:prstGeom>
              <a:blipFill>
                <a:blip r:embed="rId3"/>
                <a:stretch>
                  <a:fillRect l="-915" t="-3731" b="-746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olo 1">
            <a:extLst>
              <a:ext uri="{FF2B5EF4-FFF2-40B4-BE49-F238E27FC236}">
                <a16:creationId xmlns:a16="http://schemas.microsoft.com/office/drawing/2014/main" id="{EEC692A9-3815-BF44-9F14-E6A2028EAB2B}"/>
              </a:ext>
            </a:extLst>
          </p:cNvPr>
          <p:cNvSpPr txBox="1">
            <a:spLocks/>
          </p:cNvSpPr>
          <p:nvPr/>
        </p:nvSpPr>
        <p:spPr bwMode="auto">
          <a:xfrm>
            <a:off x="305272" y="93352"/>
            <a:ext cx="8784976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4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Distanza percorsa: un problema facile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59C422-32BC-B043-8051-D0DA798D8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031"/>
          <a:stretch/>
        </p:blipFill>
        <p:spPr>
          <a:xfrm>
            <a:off x="5436096" y="2556544"/>
            <a:ext cx="3265458" cy="36886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53D0D5F-D9A1-DF4A-B3E8-D7A9B533F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42" y="2468207"/>
            <a:ext cx="3490667" cy="42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9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36" y="2132856"/>
            <a:ext cx="7630264" cy="1143000"/>
          </a:xfrm>
        </p:spPr>
        <p:txBody>
          <a:bodyPr/>
          <a:lstStyle/>
          <a:p>
            <a:pPr marL="14288" algn="l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Riflessioni sui risultati ottenuti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70FEE2-298E-684C-A5DA-AD88AE14613E}"/>
              </a:ext>
            </a:extLst>
          </p:cNvPr>
          <p:cNvSpPr txBox="1"/>
          <p:nvPr/>
        </p:nvSpPr>
        <p:spPr>
          <a:xfrm>
            <a:off x="4770120" y="746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40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668" y="175260"/>
            <a:ext cx="3815132" cy="1143000"/>
          </a:xfrm>
        </p:spPr>
        <p:txBody>
          <a:bodyPr/>
          <a:lstStyle/>
          <a:p>
            <a:pPr marL="14288" algn="l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Quesiti 1, 2 e 3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553200" y="6339740"/>
            <a:ext cx="1663824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70FEE2-298E-684C-A5DA-AD88AE14613E}"/>
              </a:ext>
            </a:extLst>
          </p:cNvPr>
          <p:cNvSpPr txBox="1"/>
          <p:nvPr/>
        </p:nvSpPr>
        <p:spPr>
          <a:xfrm>
            <a:off x="4770120" y="746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A313AF-51BD-FB4B-AD8D-CC8B33C9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60" y="1116092"/>
            <a:ext cx="7914240" cy="27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E5ACBEDE-5E8F-5C45-A873-638571445DA7}"/>
                  </a:ext>
                </a:extLst>
              </p:cNvPr>
              <p:cNvSpPr/>
              <p:nvPr/>
            </p:nvSpPr>
            <p:spPr>
              <a:xfrm>
                <a:off x="395536" y="4306188"/>
                <a:ext cx="3259482" cy="726033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p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𝒅𝒙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E5ACBEDE-5E8F-5C45-A873-638571445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306188"/>
                <a:ext cx="3259482" cy="726033"/>
              </a:xfrm>
              <a:prstGeom prst="rect">
                <a:avLst/>
              </a:prstGeom>
              <a:blipFill>
                <a:blip r:embed="rId3"/>
                <a:stretch>
                  <a:fillRect l="-25581" t="-146552" b="-2258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8D4F995-1625-4543-8830-F2F6F2CD0A6A}"/>
                  </a:ext>
                </a:extLst>
              </p:cNvPr>
              <p:cNvSpPr/>
              <p:nvPr/>
            </p:nvSpPr>
            <p:spPr>
              <a:xfrm>
                <a:off x="395536" y="5085184"/>
                <a:ext cx="2401876" cy="818814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𝒅𝒙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8D4F995-1625-4543-8830-F2F6F2CD0A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085184"/>
                <a:ext cx="2401876" cy="818814"/>
              </a:xfrm>
              <a:prstGeom prst="rect">
                <a:avLst/>
              </a:prstGeom>
              <a:blipFill>
                <a:blip r:embed="rId4"/>
                <a:stretch>
                  <a:fillRect l="-34737" t="-128788" b="-1863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180C5BF-18AF-B84A-A0E3-BC96ECA401DF}"/>
                  </a:ext>
                </a:extLst>
              </p:cNvPr>
              <p:cNvSpPr/>
              <p:nvPr/>
            </p:nvSpPr>
            <p:spPr>
              <a:xfrm>
                <a:off x="395536" y="6009923"/>
                <a:ext cx="2728889" cy="691087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it-IT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5180C5BF-18AF-B84A-A0E3-BC96ECA40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009923"/>
                <a:ext cx="2728889" cy="691087"/>
              </a:xfrm>
              <a:prstGeom prst="rect">
                <a:avLst/>
              </a:prstGeom>
              <a:blipFill>
                <a:blip r:embed="rId5"/>
                <a:stretch>
                  <a:fillRect l="-30556" t="-155357" b="-233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909002-B3AB-B544-AD70-458F46644D87}"/>
              </a:ext>
            </a:extLst>
          </p:cNvPr>
          <p:cNvSpPr txBox="1"/>
          <p:nvPr/>
        </p:nvSpPr>
        <p:spPr>
          <a:xfrm>
            <a:off x="3124425" y="5309925"/>
            <a:ext cx="2016224" cy="369332"/>
          </a:xfrm>
          <a:prstGeom prst="rect">
            <a:avLst/>
          </a:prstGeom>
          <a:solidFill>
            <a:srgbClr val="FFFBE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Tutte le primitive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B8858E-8283-3E4E-B27D-17E73897836F}"/>
              </a:ext>
            </a:extLst>
          </p:cNvPr>
          <p:cNvSpPr txBox="1"/>
          <p:nvPr/>
        </p:nvSpPr>
        <p:spPr>
          <a:xfrm>
            <a:off x="3275856" y="6208533"/>
            <a:ext cx="1678995" cy="369332"/>
          </a:xfrm>
          <a:prstGeom prst="rect">
            <a:avLst/>
          </a:prstGeom>
          <a:solidFill>
            <a:srgbClr val="FFFBE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Una primitiva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D460C9-FC33-B644-87AD-281A9AEB1449}"/>
              </a:ext>
            </a:extLst>
          </p:cNvPr>
          <p:cNvSpPr txBox="1"/>
          <p:nvPr/>
        </p:nvSpPr>
        <p:spPr>
          <a:xfrm>
            <a:off x="5698976" y="4254187"/>
            <a:ext cx="2987824" cy="830997"/>
          </a:xfrm>
          <a:prstGeom prst="rect">
            <a:avLst/>
          </a:prstGeom>
          <a:solidFill>
            <a:srgbClr val="FFFBE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it-IT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primitiva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0841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85" y="98285"/>
            <a:ext cx="3815132" cy="1143000"/>
          </a:xfrm>
        </p:spPr>
        <p:txBody>
          <a:bodyPr/>
          <a:lstStyle/>
          <a:p>
            <a:pPr marL="14288" algn="l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Quesiti 4 e 5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70FEE2-298E-684C-A5DA-AD88AE14613E}"/>
              </a:ext>
            </a:extLst>
          </p:cNvPr>
          <p:cNvSpPr txBox="1"/>
          <p:nvPr/>
        </p:nvSpPr>
        <p:spPr>
          <a:xfrm>
            <a:off x="4770120" y="746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3D2E043-3366-8C4E-9876-DCBDF3E5B550}"/>
              </a:ext>
            </a:extLst>
          </p:cNvPr>
          <p:cNvGrpSpPr/>
          <p:nvPr/>
        </p:nvGrpSpPr>
        <p:grpSpPr>
          <a:xfrm>
            <a:off x="395536" y="1300234"/>
            <a:ext cx="4097337" cy="4887902"/>
            <a:chOff x="395536" y="1300234"/>
            <a:chExt cx="4097337" cy="488790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18B1940-68EB-8F4D-98E2-DDCFA2ED6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1300234"/>
              <a:ext cx="4097337" cy="488790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0CB5354-C0F4-834B-A082-64CB8325D20F}"/>
                </a:ext>
              </a:extLst>
            </p:cNvPr>
            <p:cNvSpPr txBox="1"/>
            <p:nvPr/>
          </p:nvSpPr>
          <p:spPr>
            <a:xfrm>
              <a:off x="3419872" y="2581150"/>
              <a:ext cx="94379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it-IT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1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BDE54E7-8E8A-694B-8CB3-9EF104B4983A}"/>
              </a:ext>
            </a:extLst>
          </p:cNvPr>
          <p:cNvGrpSpPr/>
          <p:nvPr/>
        </p:nvGrpSpPr>
        <p:grpSpPr>
          <a:xfrm>
            <a:off x="5427318" y="1844824"/>
            <a:ext cx="3259482" cy="3075708"/>
            <a:chOff x="5754503" y="473752"/>
            <a:chExt cx="3259482" cy="3075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A3CE50B5-F6C0-3A45-BF2B-12E696BABDC3}"/>
                    </a:ext>
                  </a:extLst>
                </p:cNvPr>
                <p:cNvSpPr/>
                <p:nvPr/>
              </p:nvSpPr>
              <p:spPr>
                <a:xfrm>
                  <a:off x="5754503" y="1072761"/>
                  <a:ext cx="3259482" cy="726033"/>
                </a:xfrm>
                <a:prstGeom prst="rect">
                  <a:avLst/>
                </a:prstGeom>
                <a:solidFill>
                  <a:srgbClr val="FFFBEF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p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𝒅𝒙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)=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nary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A3CE50B5-F6C0-3A45-BF2B-12E696BABD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4503" y="1072761"/>
                  <a:ext cx="3259482" cy="726033"/>
                </a:xfrm>
                <a:prstGeom prst="rect">
                  <a:avLst/>
                </a:prstGeom>
                <a:blipFill>
                  <a:blip r:embed="rId3"/>
                  <a:stretch>
                    <a:fillRect l="-25581" t="-148276" b="-2241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ttangolo 9">
                  <a:extLst>
                    <a:ext uri="{FF2B5EF4-FFF2-40B4-BE49-F238E27FC236}">
                      <a16:creationId xmlns:a16="http://schemas.microsoft.com/office/drawing/2014/main" id="{31D4324C-219F-9E4A-8D2E-8E226391FACD}"/>
                    </a:ext>
                  </a:extLst>
                </p:cNvPr>
                <p:cNvSpPr/>
                <p:nvPr/>
              </p:nvSpPr>
              <p:spPr>
                <a:xfrm>
                  <a:off x="5775713" y="1902241"/>
                  <a:ext cx="2401876" cy="818814"/>
                </a:xfrm>
                <a:prstGeom prst="rect">
                  <a:avLst/>
                </a:prstGeom>
                <a:solidFill>
                  <a:srgbClr val="FFFBEF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𝒅𝒙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)+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nary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0" name="Rettangolo 9">
                  <a:extLst>
                    <a:ext uri="{FF2B5EF4-FFF2-40B4-BE49-F238E27FC236}">
                      <a16:creationId xmlns:a16="http://schemas.microsoft.com/office/drawing/2014/main" id="{31D4324C-219F-9E4A-8D2E-8E226391FA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5713" y="1902241"/>
                  <a:ext cx="2401876" cy="818814"/>
                </a:xfrm>
                <a:prstGeom prst="rect">
                  <a:avLst/>
                </a:prstGeom>
                <a:blipFill>
                  <a:blip r:embed="rId4"/>
                  <a:stretch>
                    <a:fillRect l="-35263" t="-132308" b="-18923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ttangolo 10">
                  <a:extLst>
                    <a:ext uri="{FF2B5EF4-FFF2-40B4-BE49-F238E27FC236}">
                      <a16:creationId xmlns:a16="http://schemas.microsoft.com/office/drawing/2014/main" id="{D8248863-3050-AA48-99AE-F7F5AF95E84E}"/>
                    </a:ext>
                  </a:extLst>
                </p:cNvPr>
                <p:cNvSpPr/>
                <p:nvPr/>
              </p:nvSpPr>
              <p:spPr>
                <a:xfrm>
                  <a:off x="5803514" y="2858373"/>
                  <a:ext cx="2728889" cy="691087"/>
                </a:xfrm>
                <a:prstGeom prst="rect">
                  <a:avLst/>
                </a:prstGeom>
                <a:solidFill>
                  <a:srgbClr val="FFFBEF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p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𝒅𝒕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it-IT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1" name="Rettangolo 10">
                  <a:extLst>
                    <a:ext uri="{FF2B5EF4-FFF2-40B4-BE49-F238E27FC236}">
                      <a16:creationId xmlns:a16="http://schemas.microsoft.com/office/drawing/2014/main" id="{D8248863-3050-AA48-99AE-F7F5AF95E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3514" y="2858373"/>
                  <a:ext cx="2728889" cy="691087"/>
                </a:xfrm>
                <a:prstGeom prst="rect">
                  <a:avLst/>
                </a:prstGeom>
                <a:blipFill>
                  <a:blip r:embed="rId5"/>
                  <a:stretch>
                    <a:fillRect l="-31019" t="-158182" b="-2381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6382861-43D0-1B44-A124-B6E443F934D9}"/>
                </a:ext>
              </a:extLst>
            </p:cNvPr>
            <p:cNvSpPr txBox="1"/>
            <p:nvPr/>
          </p:nvSpPr>
          <p:spPr>
            <a:xfrm>
              <a:off x="6300192" y="473752"/>
              <a:ext cx="1825352" cy="461665"/>
            </a:xfrm>
            <a:prstGeom prst="rect">
              <a:avLst/>
            </a:prstGeom>
            <a:solidFill>
              <a:srgbClr val="FFFBEF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it-I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  <a:r>
                <a:rPr lang="it-IT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17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068" y="116632"/>
            <a:ext cx="3815132" cy="1143000"/>
          </a:xfrm>
        </p:spPr>
        <p:txBody>
          <a:bodyPr/>
          <a:lstStyle/>
          <a:p>
            <a:pPr marL="14288" algn="l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Quesito 6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06F017-AC91-0E46-923E-ACB9F1B4C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03"/>
          <a:stretch/>
        </p:blipFill>
        <p:spPr>
          <a:xfrm>
            <a:off x="447322" y="1628800"/>
            <a:ext cx="7751208" cy="25202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85EAF2-2CE6-6E4E-801F-DE7D030778B4}"/>
              </a:ext>
            </a:extLst>
          </p:cNvPr>
          <p:cNvSpPr txBox="1"/>
          <p:nvPr/>
        </p:nvSpPr>
        <p:spPr>
          <a:xfrm>
            <a:off x="2738068" y="4482480"/>
            <a:ext cx="2987824" cy="830997"/>
          </a:xfrm>
          <a:prstGeom prst="rect">
            <a:avLst/>
          </a:prstGeom>
          <a:solidFill>
            <a:srgbClr val="FFFBE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it-IT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primitiva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141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290" y="307968"/>
            <a:ext cx="2583356" cy="1143000"/>
          </a:xfrm>
        </p:spPr>
        <p:txBody>
          <a:bodyPr/>
          <a:lstStyle/>
          <a:p>
            <a:pPr marL="14288" algn="l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Quesito 7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06F017-AC91-0E46-923E-ACB9F1B4C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0" r="18362"/>
          <a:stretch/>
        </p:blipFill>
        <p:spPr>
          <a:xfrm>
            <a:off x="395536" y="1823055"/>
            <a:ext cx="5768280" cy="261405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85EAF2-2CE6-6E4E-801F-DE7D030778B4}"/>
              </a:ext>
            </a:extLst>
          </p:cNvPr>
          <p:cNvSpPr txBox="1"/>
          <p:nvPr/>
        </p:nvSpPr>
        <p:spPr>
          <a:xfrm>
            <a:off x="6611218" y="3761887"/>
            <a:ext cx="1829742" cy="461665"/>
          </a:xfrm>
          <a:prstGeom prst="rect">
            <a:avLst/>
          </a:prstGeom>
          <a:solidFill>
            <a:srgbClr val="FFFBEF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60BD87F5-2EF7-EC43-BD02-1A9326E47413}"/>
                  </a:ext>
                </a:extLst>
              </p:cNvPr>
              <p:cNvSpPr/>
              <p:nvPr/>
            </p:nvSpPr>
            <p:spPr>
              <a:xfrm>
                <a:off x="5793940" y="866417"/>
                <a:ext cx="3240360" cy="824265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2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  <m:e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it-IT" sz="22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60BD87F5-2EF7-EC43-BD02-1A9326E474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940" y="866417"/>
                <a:ext cx="3240360" cy="824265"/>
              </a:xfrm>
              <a:prstGeom prst="rect">
                <a:avLst/>
              </a:prstGeom>
              <a:blipFill>
                <a:blip r:embed="rId3"/>
                <a:stretch>
                  <a:fillRect l="-33333" t="-160606" r="-392" b="-2363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3D5EA86-AE16-A24B-9240-B48FDCA188E9}"/>
                  </a:ext>
                </a:extLst>
              </p:cNvPr>
              <p:cNvSpPr txBox="1"/>
              <p:nvPr/>
            </p:nvSpPr>
            <p:spPr>
              <a:xfrm>
                <a:off x="6566793" y="1870496"/>
                <a:ext cx="1802556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Derivo</a:t>
                </a:r>
              </a:p>
              <a:p>
                <a14:m>
                  <m:oMath xmlns:m="http://schemas.openxmlformats.org/officeDocument/2006/math">
                    <m:r>
                      <a:rPr lang="it-IT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it-IT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it-IT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)−</m:t>
                    </m:r>
                    <m:r>
                      <a:rPr lang="it-IT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it-IT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it-IT" sz="2400" dirty="0"/>
                  <a:t>)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3D5EA86-AE16-A24B-9240-B48FDCA18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793" y="1870496"/>
                <a:ext cx="1802556" cy="830997"/>
              </a:xfrm>
              <a:prstGeom prst="rect">
                <a:avLst/>
              </a:prstGeom>
              <a:blipFill>
                <a:blip r:embed="rId4"/>
                <a:stretch>
                  <a:fillRect t="-4478" r="-4196" b="-134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C66FEFA-8BBE-0044-9206-B2E6A059B65A}"/>
                  </a:ext>
                </a:extLst>
              </p:cNvPr>
              <p:cNvSpPr txBox="1"/>
              <p:nvPr/>
            </p:nvSpPr>
            <p:spPr>
              <a:xfrm>
                <a:off x="6589985" y="2831775"/>
                <a:ext cx="1872208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Ottengo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C66FEFA-8BBE-0044-9206-B2E6A059B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985" y="2831775"/>
                <a:ext cx="1872208" cy="830997"/>
              </a:xfrm>
              <a:prstGeom prst="rect">
                <a:avLst/>
              </a:prstGeom>
              <a:blipFill>
                <a:blip r:embed="rId5"/>
                <a:stretch>
                  <a:fillRect t="-6061" b="-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EA4A138-D79C-784A-9594-F09A1425E7EC}"/>
                  </a:ext>
                </a:extLst>
              </p:cNvPr>
              <p:cNvSpPr txBox="1"/>
              <p:nvPr/>
            </p:nvSpPr>
            <p:spPr>
              <a:xfrm>
                <a:off x="1691680" y="4713794"/>
                <a:ext cx="5184576" cy="640112"/>
              </a:xfrm>
              <a:prstGeom prst="rect">
                <a:avLst/>
              </a:prstGeom>
              <a:solidFill>
                <a:srgbClr val="FFFBEF"/>
              </a:solidFill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800" b="1" dirty="0"/>
                  <a:t>La derivata di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it-IT" sz="28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it-IT" sz="28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  <m:sup>
                        <m:r>
                          <a:rPr lang="it-IT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sup>
                      <m:e>
                        <m:r>
                          <a:rPr lang="it-IT" sz="2800" b="1" i="1"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it-IT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8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it-IT" sz="2800" b="1" i="1">
                            <a:latin typeface="Cambria Math" panose="02040503050406030204" pitchFamily="18" charset="0"/>
                          </a:rPr>
                          <m:t>𝒅𝒕</m:t>
                        </m:r>
                      </m:e>
                    </m:nary>
                  </m:oMath>
                </a14:m>
                <a:r>
                  <a:rPr lang="it-IT" sz="2800" dirty="0"/>
                  <a:t>  </a:t>
                </a:r>
                <a:r>
                  <a:rPr lang="it-IT" sz="2800" b="1" dirty="0"/>
                  <a:t>è </a:t>
                </a:r>
                <a:r>
                  <a:rPr lang="it-IT" sz="28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it-IT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8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it-IT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7EA4A138-D79C-784A-9594-F09A1425E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4713794"/>
                <a:ext cx="5184576" cy="640112"/>
              </a:xfrm>
              <a:prstGeom prst="rect">
                <a:avLst/>
              </a:prstGeom>
              <a:blipFill>
                <a:blip r:embed="rId6"/>
                <a:stretch>
                  <a:fillRect l="-2195" t="-116667" b="-174074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590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00" y="476672"/>
            <a:ext cx="5400600" cy="888784"/>
          </a:xfrm>
        </p:spPr>
        <p:txBody>
          <a:bodyPr/>
          <a:lstStyle/>
          <a:p>
            <a:pPr marL="14288" algn="l"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Derivata e primitiva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926F50-0509-1D43-A79A-AC41B638CF48}"/>
              </a:ext>
            </a:extLst>
          </p:cNvPr>
          <p:cNvSpPr txBox="1"/>
          <p:nvPr/>
        </p:nvSpPr>
        <p:spPr>
          <a:xfrm>
            <a:off x="359532" y="1628800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Derivata e primitiva di una funzione sono strettamente legate.</a:t>
            </a:r>
          </a:p>
          <a:p>
            <a:r>
              <a:rPr lang="it-IT" sz="2800" b="1" dirty="0"/>
              <a:t>Ecco due brevi video per riflettere su questo legame con il supporto della geometria dinamica. </a:t>
            </a:r>
          </a:p>
        </p:txBody>
      </p:sp>
    </p:spTree>
    <p:extLst>
      <p:ext uri="{BB962C8B-B14F-4D97-AF65-F5344CB8AC3E}">
        <p14:creationId xmlns:p14="http://schemas.microsoft.com/office/powerpoint/2010/main" val="3135085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70" y="1628800"/>
            <a:ext cx="3228651" cy="888784"/>
          </a:xfrm>
        </p:spPr>
        <p:txBody>
          <a:bodyPr/>
          <a:lstStyle/>
          <a:p>
            <a:pPr marL="14288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Da una funzione alla sua derivata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919" y="6461875"/>
            <a:ext cx="1827777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81142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  <p:pic>
        <p:nvPicPr>
          <p:cNvPr id="2" name="Elementi multimediali online 1" descr="Derivata.mp4">
            <a:hlinkClick r:id="" action="ppaction://media"/>
            <a:extLst>
              <a:ext uri="{FF2B5EF4-FFF2-40B4-BE49-F238E27FC236}">
                <a16:creationId xmlns:a16="http://schemas.microsoft.com/office/drawing/2014/main" id="{38952AB9-6E59-8045-AF8C-45E6D30F8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116632"/>
            <a:ext cx="4746830" cy="62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>
            <a:extLst>
              <a:ext uri="{FF2B5EF4-FFF2-40B4-BE49-F238E27FC236}">
                <a16:creationId xmlns:a16="http://schemas.microsoft.com/office/drawing/2014/main" id="{9ACAA668-5364-C746-AAC2-09E00DE4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171400"/>
            <a:ext cx="8187433" cy="888784"/>
          </a:xfrm>
        </p:spPr>
        <p:txBody>
          <a:bodyPr/>
          <a:lstStyle/>
          <a:p>
            <a:pPr marL="14288" algn="l"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Da una funzione ad una sua primitiva</a:t>
            </a:r>
          </a:p>
        </p:txBody>
      </p:sp>
      <p:sp>
        <p:nvSpPr>
          <p:cNvPr id="22530" name="Segnaposto piè di pagina 2">
            <a:extLst>
              <a:ext uri="{FF2B5EF4-FFF2-40B4-BE49-F238E27FC236}">
                <a16:creationId xmlns:a16="http://schemas.microsoft.com/office/drawing/2014/main" id="{EA8B5C11-54BF-174B-842C-E5590FE9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7919" y="6461875"/>
            <a:ext cx="1827777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Claudio Gori Giorgi e Daniela Valenti, 2023</a:t>
            </a:r>
          </a:p>
        </p:txBody>
      </p:sp>
      <p:sp>
        <p:nvSpPr>
          <p:cNvPr id="22531" name="Segnaposto numero diapositiva 4">
            <a:extLst>
              <a:ext uri="{FF2B5EF4-FFF2-40B4-BE49-F238E27FC236}">
                <a16:creationId xmlns:a16="http://schemas.microsoft.com/office/drawing/2014/main" id="{05C86A69-DFD1-1A40-AF38-D81628625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81142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595AD3-6B72-3C47-B67F-CDD9C048F45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" name="Elementi multimediali online 2" descr="Primitiva.mp4">
            <a:hlinkClick r:id="" action="ppaction://media"/>
            <a:extLst>
              <a:ext uri="{FF2B5EF4-FFF2-40B4-BE49-F238E27FC236}">
                <a16:creationId xmlns:a16="http://schemas.microsoft.com/office/drawing/2014/main" id="{301C5451-064A-6C44-8C00-EC0E3C67E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752" y="638590"/>
            <a:ext cx="6673080" cy="58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AA6346AB-368E-EB40-A6FF-DB55A727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45493"/>
            <a:ext cx="392392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Claudio Gori Giorgi e Daniela Valenti, 2023</a:t>
            </a:r>
            <a:endParaRPr lang="it-IT" altLang="it-IT" sz="1400" i="1" dirty="0"/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18FE1106-1563-C346-B6FC-6DA5D9FB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8114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8A4CF8-0EA5-504D-B637-E6035A338C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5">
                <a:extLst>
                  <a:ext uri="{FF2B5EF4-FFF2-40B4-BE49-F238E27FC236}">
                    <a16:creationId xmlns:a16="http://schemas.microsoft.com/office/drawing/2014/main" id="{118B2EA2-F1B1-C340-99EE-9AD760B90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27" y="964392"/>
                <a:ext cx="8363272" cy="2092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indent="14288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514350" indent="-514350" eaLnBrk="1" hangingPunct="1">
                  <a:buFont typeface="+mj-lt"/>
                  <a:buAutoNum type="arabicPeriod" startAt="2"/>
                </a:pPr>
                <a:r>
                  <a:rPr lang="it-IT" altLang="it-IT" sz="2600" b="1" dirty="0">
                    <a:latin typeface="Calibri" panose="020F0502020204030204" pitchFamily="34" charset="0"/>
                  </a:rPr>
                  <a:t>Un’altra auto percorre lo stesso tratto di autostrada dalle 9 alle 11. Il conducente non osserva i paletti che segnalano i  chilometri, ma ha solo il tachimetro che indica la velocità variabile </a:t>
                </a:r>
                <a14:m>
                  <m:oMath xmlns:m="http://schemas.openxmlformats.org/officeDocument/2006/math">
                    <m:r>
                      <a:rPr lang="it-IT" altLang="it-IT" sz="26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it-IT" altLang="it-IT" sz="2600" b="1" dirty="0">
                    <a:latin typeface="Calibri" panose="020F0502020204030204" pitchFamily="34" charset="0"/>
                  </a:rPr>
                  <a:t> in ogni istante. Calcola la distanza percorsa </a:t>
                </a:r>
                <a14:m>
                  <m:oMath xmlns:m="http://schemas.openxmlformats.org/officeDocument/2006/math">
                    <m:r>
                      <a:rPr lang="it-IT" altLang="it-IT" sz="26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it-IT" altLang="it-IT" sz="26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it-IT" altLang="it-IT" sz="2600" b="1" dirty="0">
                    <a:latin typeface="Calibri" panose="020F0502020204030204" pitchFamily="34" charset="0"/>
                  </a:rPr>
                  <a:t> Ho trovato già la risposta.</a:t>
                </a:r>
              </a:p>
            </p:txBody>
          </p:sp>
        </mc:Choice>
        <mc:Fallback xmlns="">
          <p:sp>
            <p:nvSpPr>
              <p:cNvPr id="35" name="Rectangle 5">
                <a:extLst>
                  <a:ext uri="{FF2B5EF4-FFF2-40B4-BE49-F238E27FC236}">
                    <a16:creationId xmlns:a16="http://schemas.microsoft.com/office/drawing/2014/main" id="{118B2EA2-F1B1-C340-99EE-9AD760B90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727" y="964392"/>
                <a:ext cx="8363272" cy="2092881"/>
              </a:xfrm>
              <a:prstGeom prst="rect">
                <a:avLst/>
              </a:prstGeom>
              <a:blipFill>
                <a:blip r:embed="rId3"/>
                <a:stretch>
                  <a:fillRect l="-1212" t="-3012" b="-60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olo 1">
            <a:extLst>
              <a:ext uri="{FF2B5EF4-FFF2-40B4-BE49-F238E27FC236}">
                <a16:creationId xmlns:a16="http://schemas.microsoft.com/office/drawing/2014/main" id="{4C70A6D2-CC92-B544-89AC-B927FCEF6FD5}"/>
              </a:ext>
            </a:extLst>
          </p:cNvPr>
          <p:cNvSpPr txBox="1">
            <a:spLocks/>
          </p:cNvSpPr>
          <p:nvPr/>
        </p:nvSpPr>
        <p:spPr bwMode="auto">
          <a:xfrm>
            <a:off x="93123" y="413804"/>
            <a:ext cx="8892481" cy="44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Velocità e distanza percorsa: un problema per pensare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8558FC22-349A-6A49-ADFA-1F9D60D9299D}"/>
                  </a:ext>
                </a:extLst>
              </p:cNvPr>
              <p:cNvSpPr/>
              <p:nvPr/>
            </p:nvSpPr>
            <p:spPr>
              <a:xfrm>
                <a:off x="3203848" y="3084119"/>
                <a:ext cx="2260362" cy="931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trlP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it-IT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</m:sub>
                        <m:sup>
                          <m:r>
                            <a:rPr lang="it-IT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𝟏𝟏</m:t>
                          </m:r>
                        </m:sup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𝒗</m:t>
                          </m:r>
                          <m:d>
                            <m:d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8558FC22-349A-6A49-ADFA-1F9D60D92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3084119"/>
                <a:ext cx="2260362" cy="931602"/>
              </a:xfrm>
              <a:prstGeom prst="rect">
                <a:avLst/>
              </a:prstGeom>
              <a:blipFill>
                <a:blip r:embed="rId4"/>
                <a:stretch>
                  <a:fillRect l="-26966" t="-156757" b="-2351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365C41-DFE5-F54A-8167-81D60660A279}"/>
              </a:ext>
            </a:extLst>
          </p:cNvPr>
          <p:cNvSpPr txBox="1"/>
          <p:nvPr/>
        </p:nvSpPr>
        <p:spPr>
          <a:xfrm>
            <a:off x="542919" y="4042567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Confronto i due procedimenti per ottenere la stessa distanza e trovo che: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E2BE4183-25D9-9E43-9F3D-1C1CEFC44380}"/>
                  </a:ext>
                </a:extLst>
              </p:cNvPr>
              <p:cNvSpPr/>
              <p:nvPr/>
            </p:nvSpPr>
            <p:spPr>
              <a:xfrm>
                <a:off x="2915816" y="4900410"/>
                <a:ext cx="3824445" cy="9316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</m:sub>
                        <m:sup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p>
                        <m:e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𝒗</m:t>
                          </m:r>
                          <m:d>
                            <m:d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𝒅𝒕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E2BE4183-25D9-9E43-9F3D-1C1CEFC44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4900410"/>
                <a:ext cx="3824445" cy="931602"/>
              </a:xfrm>
              <a:prstGeom prst="rect">
                <a:avLst/>
              </a:prstGeom>
              <a:blipFill>
                <a:blip r:embed="rId5"/>
                <a:stretch>
                  <a:fillRect l="-30464" t="-156757" b="-2351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485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0292" y="1124744"/>
                <a:ext cx="8993708" cy="3528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ＭＳ Ｐゴシック" charset="-128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Gli estremi 9 e 11 sono legati al particolare problema, ma il risultato ottenuto ha carattere generale: la distanza </a:t>
                </a:r>
                <a:r>
                  <a:rPr lang="it-IT" sz="2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percorsa con velocità variabile v(t) nell’intervallo di tempo [a, b] è data da: 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sup>
                        <m:e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𝒗</m:t>
                          </m:r>
                          <m:d>
                            <m:dPr>
                              <m:ctrlP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𝒅𝒕</m:t>
                          </m:r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 la velocità è la derivata della distanza percorsa </a:t>
                </a:r>
                <a:r>
                  <a:rPr lang="it-IT" sz="2400" b="1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it-IT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it-IT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𝒗</m:t>
                      </m:r>
                      <m:d>
                        <m:dPr>
                          <m:ctrlP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</m:t>
                          </m:r>
                        </m:e>
                      </m:d>
                      <m:r>
                        <a:rPr lang="it-IT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it-IT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𝒔</m:t>
                      </m:r>
                      <m:r>
                        <a:rPr lang="it-IT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′</m:t>
                      </m:r>
                      <m:d>
                        <m:dPr>
                          <m:ctrlPr>
                            <a:rPr lang="it-IT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it-IT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Concludo che</a:t>
                </a:r>
              </a:p>
              <a:p>
                <a:pPr algn="l"/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292" y="1124744"/>
                <a:ext cx="8993708" cy="3528392"/>
              </a:xfrm>
              <a:prstGeom prst="rect">
                <a:avLst/>
              </a:prstGeom>
              <a:blipFill>
                <a:blip r:embed="rId2"/>
                <a:stretch>
                  <a:fillRect l="-1130" t="-1439" b="-305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564A5DD-6778-F049-A9CB-59182CEE6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292" y="404664"/>
            <a:ext cx="8814196" cy="468052"/>
          </a:xfrm>
          <a:noFill/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La distanza percorsa con velocità variabile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47ED13D8-0E3D-C54A-B145-5B25C4931E63}"/>
                  </a:ext>
                </a:extLst>
              </p:cNvPr>
              <p:cNvSpPr/>
              <p:nvPr/>
            </p:nvSpPr>
            <p:spPr>
              <a:xfrm>
                <a:off x="2213671" y="4653136"/>
                <a:ext cx="4687437" cy="12188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sub>
                        <m:sup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sup>
                        <m:e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𝒅𝒕</m:t>
                          </m:r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47ED13D8-0E3D-C54A-B145-5B25C4931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671" y="4653136"/>
                <a:ext cx="4687437" cy="1218860"/>
              </a:xfrm>
              <a:prstGeom prst="rect">
                <a:avLst/>
              </a:prstGeom>
              <a:blipFill>
                <a:blip r:embed="rId3"/>
                <a:stretch>
                  <a:fillRect l="-33514" t="-158763" b="-2402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D7A46B-13E0-DF4F-BA18-27650357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4184104" cy="47625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071EEE-9749-8C4E-B409-C5BF590EF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359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9552" y="799780"/>
                <a:ext cx="8742187" cy="1621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ＭＳ Ｐゴシック" charset="-128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  <a:ea typeface="ＭＳ Ｐゴシック" charset="-128"/>
                    <a:cs typeface="ＭＳ Ｐゴシック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algn="l"/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Rifletto sul procedimento seguito:</a:t>
                </a:r>
              </a:p>
              <a:p>
                <a:pPr marL="457200" indent="-457200" algn="l">
                  <a:buFont typeface="+mj-lt"/>
                  <a:buAutoNum type="arabicPeriod"/>
                </a:pPr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E’ data una legge di velocità variabile </a:t>
                </a:r>
                <a14:m>
                  <m:oMath xmlns:m="http://schemas.openxmlformats.org/officeDocument/2006/math">
                    <m:r>
                      <a:rPr lang="it-IT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𝒗</m:t>
                    </m:r>
                    <m:d>
                      <m:d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</m:d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  <m:d>
                      <m:dPr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continua in un intervallo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e>
                    </m:d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it-IT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l">
                  <a:buFont typeface="+mj-lt"/>
                  <a:buAutoNum type="arabicPeriod"/>
                </a:pPr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 trovato la distanza percorsa nell’intervallo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it-IT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A4910C98-C04E-7041-9805-12D7C593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799780"/>
                <a:ext cx="8742187" cy="1621108"/>
              </a:xfrm>
              <a:prstGeom prst="rect">
                <a:avLst/>
              </a:prstGeom>
              <a:blipFill>
                <a:blip r:embed="rId3"/>
                <a:stretch>
                  <a:fillRect l="-870" t="-2326" b="-38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F9BEB05-637F-CF47-831D-C07758D41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28626"/>
            <a:ext cx="8136904" cy="468052"/>
          </a:xfrm>
          <a:noFill/>
        </p:spPr>
        <p:txBody>
          <a:bodyPr anchor="t"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La distanza percorsa con velocità variabile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52A7028-7D98-8048-B11D-82813764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2693"/>
            <a:ext cx="4256112" cy="47625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8A4B68-D286-C548-820F-FC0F433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5</a:t>
            </a:fld>
            <a:endParaRPr lang="it-IT" alt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A2FBD56-AC3D-A248-8639-603CB7E36C4E}"/>
              </a:ext>
            </a:extLst>
          </p:cNvPr>
          <p:cNvSpPr/>
          <p:nvPr/>
        </p:nvSpPr>
        <p:spPr>
          <a:xfrm>
            <a:off x="395536" y="3289622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t-IT" sz="2400" b="1" dirty="0">
                <a:cs typeface="Arial" panose="020B0604020202020204" pitchFamily="34" charset="0"/>
              </a:rPr>
              <a:t>Questo risultato prende il nome di</a:t>
            </a:r>
            <a:br>
              <a:rPr lang="it-IT" sz="2400" b="1" dirty="0">
                <a:cs typeface="Arial" panose="020B0604020202020204" pitchFamily="34" charset="0"/>
              </a:rPr>
            </a:br>
            <a:r>
              <a:rPr lang="it-IT" sz="2400" b="1" dirty="0">
                <a:solidFill>
                  <a:srgbClr val="FF0000"/>
                </a:solidFill>
                <a:cs typeface="Arial" panose="020B0604020202020204" pitchFamily="34" charset="0"/>
              </a:rPr>
              <a:t>teorema fondamentale</a:t>
            </a:r>
            <a:r>
              <a:rPr lang="it-IT" sz="2400" b="1" dirty="0"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cs typeface="Arial" panose="020B0604020202020204" pitchFamily="34" charset="0"/>
              </a:rPr>
              <a:t>del calcolo integrale.</a:t>
            </a:r>
            <a:endParaRPr lang="it-IT" sz="24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9B185391-AD36-8644-8E23-FB97B7C7A718}"/>
                  </a:ext>
                </a:extLst>
              </p:cNvPr>
              <p:cNvSpPr/>
              <p:nvPr/>
            </p:nvSpPr>
            <p:spPr>
              <a:xfrm>
                <a:off x="1763688" y="2297101"/>
                <a:ext cx="4104456" cy="937180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sup>
                        <m:e>
                          <m:r>
                            <a:rPr lang="it-IT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𝒅𝒕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24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sz="2400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9B185391-AD36-8644-8E23-FB97B7C7A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297101"/>
                <a:ext cx="4104456" cy="937180"/>
              </a:xfrm>
              <a:prstGeom prst="rect">
                <a:avLst/>
              </a:prstGeom>
              <a:blipFill>
                <a:blip r:embed="rId4"/>
                <a:stretch>
                  <a:fillRect l="-21914" t="-154667" b="-2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C57258-0711-FA4B-9A3B-95A5803698CD}"/>
              </a:ext>
            </a:extLst>
          </p:cNvPr>
          <p:cNvSpPr txBox="1"/>
          <p:nvPr/>
        </p:nvSpPr>
        <p:spPr>
          <a:xfrm>
            <a:off x="368424" y="4749010"/>
            <a:ext cx="874701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400" b="1" dirty="0"/>
              <a:t>Per determinare la distanza percorsa con velocità variabile non è più necessario calcolare la somma di infiniti termini.</a:t>
            </a:r>
          </a:p>
          <a:p>
            <a:pPr>
              <a:spcBef>
                <a:spcPts val="600"/>
              </a:spcBef>
            </a:pPr>
            <a:r>
              <a:rPr lang="it-IT" sz="2400" b="1" dirty="0"/>
              <a:t>Per calcolare l’integrale bisogna invece risalire dalla funzione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it-IT" sz="2400" b="1" dirty="0"/>
              <a:t>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400" b="1" dirty="0"/>
              <a:t>, alla funzione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24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D717FC4-5702-B44A-AFFE-79F2CD8F847A}"/>
              </a:ext>
            </a:extLst>
          </p:cNvPr>
          <p:cNvSpPr txBox="1"/>
          <p:nvPr/>
        </p:nvSpPr>
        <p:spPr>
          <a:xfrm>
            <a:off x="1734498" y="4228252"/>
            <a:ext cx="5074400" cy="461665"/>
          </a:xfrm>
          <a:prstGeom prst="rect">
            <a:avLst/>
          </a:prstGeom>
          <a:solidFill>
            <a:srgbClr val="FFFBE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Perché il teorema è fondamentale</a:t>
            </a:r>
          </a:p>
        </p:txBody>
      </p:sp>
    </p:spTree>
    <p:extLst>
      <p:ext uri="{BB962C8B-B14F-4D97-AF65-F5344CB8AC3E}">
        <p14:creationId xmlns:p14="http://schemas.microsoft.com/office/powerpoint/2010/main" val="2868149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9BEB05-637F-CF47-831D-C07758D41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660" y="504428"/>
            <a:ext cx="8136904" cy="468052"/>
          </a:xfrm>
          <a:noFill/>
        </p:spPr>
        <p:txBody>
          <a:bodyPr anchor="t"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Teorema fondamentale del calcolo integrale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52A7028-7D98-8048-B11D-82813764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2693"/>
            <a:ext cx="4256112" cy="47625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8A4B68-D286-C548-820F-FC0F433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A7CACA6-A55A-684B-8D1B-2367197C17FC}"/>
                  </a:ext>
                </a:extLst>
              </p:cNvPr>
              <p:cNvSpPr txBox="1"/>
              <p:nvPr/>
            </p:nvSpPr>
            <p:spPr>
              <a:xfrm>
                <a:off x="352694" y="1555584"/>
                <a:ext cx="8320655" cy="16758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it-IT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𝐚𝐭𝐚</m:t>
                    </m:r>
                    <m:r>
                      <a:rPr lang="it-IT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una funzione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𝑭</m:t>
                    </m:r>
                    <m:d>
                      <m:d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derivabile in un intervallo </a:t>
                </a:r>
                <a14:m>
                  <m:oMath xmlns:m="http://schemas.openxmlformats.org/officeDocument/2006/math"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it-IT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it-IT" sz="2400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r>
                  <a:rPr lang="it-IT" sz="2400" b="1" dirty="0">
                    <a:solidFill>
                      <a:srgbClr val="FF0000"/>
                    </a:solidFill>
                  </a:rPr>
                  <a:t>con derivata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p>
                        <m: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it-IT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continua, trovo che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sup>
                        <m:e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𝒇</m:t>
                          </m:r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it-IT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𝑭</m:t>
                          </m:r>
                          <m:d>
                            <m:dPr>
                              <m:ctrlP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𝑭</m:t>
                          </m:r>
                          <m:d>
                            <m:dPr>
                              <m:ctrlP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A7CACA6-A55A-684B-8D1B-2367197C1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94" y="1555584"/>
                <a:ext cx="8320655" cy="1675843"/>
              </a:xfrm>
              <a:prstGeom prst="rect">
                <a:avLst/>
              </a:prstGeom>
              <a:blipFill>
                <a:blip r:embed="rId2"/>
                <a:stretch>
                  <a:fillRect l="-1067" t="-43609" b="-1308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806239-E2B4-0A4F-9656-F2DE38768265}"/>
              </a:ext>
            </a:extLst>
          </p:cNvPr>
          <p:cNvSpPr txBox="1"/>
          <p:nvPr/>
        </p:nvSpPr>
        <p:spPr>
          <a:xfrm>
            <a:off x="348778" y="1002700"/>
            <a:ext cx="6480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000FF"/>
                </a:solidFill>
              </a:rPr>
              <a:t>In linguaggio matematico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BD6D6B-C845-984C-B8A7-2EB79D27CDE4}"/>
              </a:ext>
            </a:extLst>
          </p:cNvPr>
          <p:cNvSpPr txBox="1"/>
          <p:nvPr/>
        </p:nvSpPr>
        <p:spPr>
          <a:xfrm>
            <a:off x="418111" y="4044902"/>
            <a:ext cx="78488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400" b="1" dirty="0"/>
              <a:t>Per determinare l’area sotto il grafico di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/>
              <a:t>nell’intervallo [a, b] non è necessario calcolare la somma di infiniti rettangoli.</a:t>
            </a:r>
          </a:p>
          <a:p>
            <a:pPr>
              <a:spcBef>
                <a:spcPts val="600"/>
              </a:spcBef>
            </a:pPr>
            <a:r>
              <a:rPr lang="it-IT" sz="2400" b="1" dirty="0"/>
              <a:t>Per calcolare l’integrale debbo invece risalire dalla funzione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b="1" dirty="0"/>
              <a:t>alla funzione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it-IT" sz="24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C89E79-50CA-F64E-A357-8700A03AB5E2}"/>
              </a:ext>
            </a:extLst>
          </p:cNvPr>
          <p:cNvSpPr txBox="1"/>
          <p:nvPr/>
        </p:nvSpPr>
        <p:spPr>
          <a:xfrm>
            <a:off x="1619672" y="3462355"/>
            <a:ext cx="5074400" cy="461665"/>
          </a:xfrm>
          <a:prstGeom prst="rect">
            <a:avLst/>
          </a:prstGeom>
          <a:solidFill>
            <a:srgbClr val="FFFBE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Perché il teorema è fondamentale</a:t>
            </a:r>
          </a:p>
        </p:txBody>
      </p:sp>
    </p:spTree>
    <p:extLst>
      <p:ext uri="{BB962C8B-B14F-4D97-AF65-F5344CB8AC3E}">
        <p14:creationId xmlns:p14="http://schemas.microsoft.com/office/powerpoint/2010/main" val="109733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AA6346AB-368E-EB40-A6FF-DB55A727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80528" y="6381750"/>
            <a:ext cx="212372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Claudio Gori Giorgi e Daniela Valenti, 2023</a:t>
            </a:r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18FE1106-1563-C346-B6FC-6DA5D9FB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8A4CF8-0EA5-504D-B637-E6035A338C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BD5414-B844-1F4B-89A1-B28584166853}"/>
              </a:ext>
            </a:extLst>
          </p:cNvPr>
          <p:cNvSpPr txBox="1"/>
          <p:nvPr/>
        </p:nvSpPr>
        <p:spPr>
          <a:xfrm>
            <a:off x="844487" y="18864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Il nuovo procedimento per calcolare l’integrale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19538E9-0180-1F42-AE0B-044E95D78466}"/>
                  </a:ext>
                </a:extLst>
              </p:cNvPr>
              <p:cNvSpPr txBox="1"/>
              <p:nvPr/>
            </p:nvSpPr>
            <p:spPr>
              <a:xfrm>
                <a:off x="669515" y="1280633"/>
                <a:ext cx="8320655" cy="15440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it-IT" sz="2200" b="1" dirty="0">
                    <a:solidFill>
                      <a:schemeClr val="tx1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it-IT" sz="2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𝐚𝐭𝐚</m:t>
                    </m:r>
                    <m:r>
                      <a:rPr lang="it-IT" sz="2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2200" b="1" dirty="0">
                    <a:solidFill>
                      <a:schemeClr val="tx1"/>
                    </a:solidFill>
                  </a:rPr>
                  <a:t>una funzione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𝑭</m:t>
                    </m:r>
                    <m:d>
                      <m:dPr>
                        <m:ctrlPr>
                          <a:rPr lang="it-IT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it-IT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2200" b="1" dirty="0">
                    <a:solidFill>
                      <a:schemeClr val="tx1"/>
                    </a:solidFill>
                  </a:rPr>
                  <a:t>derivabile in un intervallo </a:t>
                </a:r>
                <a14:m>
                  <m:oMath xmlns:m="http://schemas.openxmlformats.org/officeDocument/2006/math">
                    <m:r>
                      <a:rPr lang="it-IT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[</m:t>
                    </m:r>
                    <m:r>
                      <a:rPr lang="it-IT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it-IT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it-IT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it-IT" sz="2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]</m:t>
                    </m:r>
                  </m:oMath>
                </a14:m>
                <a:endParaRPr lang="it-IT" sz="22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r>
                  <a:rPr lang="it-IT" sz="2200" b="1" dirty="0">
                    <a:solidFill>
                      <a:schemeClr val="tx1"/>
                    </a:solidFill>
                  </a:rPr>
                  <a:t>con derivata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p>
                        <m:r>
                          <a:rPr lang="it-IT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it-IT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it-IT" sz="2200" b="1" dirty="0">
                    <a:solidFill>
                      <a:schemeClr val="tx1"/>
                    </a:solidFill>
                  </a:rPr>
                  <a:t> continua, trovo che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sup>
                        <m:e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𝒇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𝑭</m:t>
                          </m:r>
                          <m:d>
                            <m:dPr>
                              <m:ctrlP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𝑭</m:t>
                          </m:r>
                          <m:d>
                            <m:dPr>
                              <m:ctrlP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19538E9-0180-1F42-AE0B-044E95D78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15" y="1280633"/>
                <a:ext cx="8320655" cy="1544012"/>
              </a:xfrm>
              <a:prstGeom prst="rect">
                <a:avLst/>
              </a:prstGeom>
              <a:blipFill>
                <a:blip r:embed="rId3"/>
                <a:stretch>
                  <a:fillRect l="-915" t="-42623" b="-1278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FA7A34-4476-0B45-A515-0EEB14C71627}"/>
              </a:ext>
            </a:extLst>
          </p:cNvPr>
          <p:cNvSpPr txBox="1"/>
          <p:nvPr/>
        </p:nvSpPr>
        <p:spPr>
          <a:xfrm>
            <a:off x="4001751" y="2896532"/>
            <a:ext cx="1656184" cy="461665"/>
          </a:xfrm>
          <a:prstGeom prst="rect">
            <a:avLst/>
          </a:prstGeom>
          <a:solidFill>
            <a:srgbClr val="FFFBE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ESEMPIO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18D8A6EB-178C-9248-9398-C8C52B4B9F74}"/>
                  </a:ext>
                </a:extLst>
              </p:cNvPr>
              <p:cNvSpPr/>
              <p:nvPr/>
            </p:nvSpPr>
            <p:spPr>
              <a:xfrm>
                <a:off x="2165546" y="3430084"/>
                <a:ext cx="5718822" cy="27360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</m:oMath>
                  </m:oMathPara>
                </a14:m>
                <a:endParaRPr lang="it-IT" sz="2200" dirty="0"/>
              </a:p>
              <a:p>
                <a:pPr>
                  <a:spcBef>
                    <a:spcPts val="600"/>
                  </a:spcBef>
                </a:pPr>
                <a:r>
                  <a:rPr lang="it-IT" sz="2200" b="1" dirty="0"/>
                  <a:t>Ricordo che </a:t>
                </a:r>
                <a14:m>
                  <m:oMath xmlns:m="http://schemas.openxmlformats.org/officeDocument/2006/math">
                    <m:r>
                      <a:rPr lang="it-IT" sz="22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it-IT" sz="2200" b="1" dirty="0"/>
                  <a:t> è la derivata di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it-IT" sz="22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2200" b="1" dirty="0"/>
                  <a:t>, quindi</a:t>
                </a: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1" i="1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it-IT" sz="2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sz="2200" b="1" dirty="0"/>
              </a:p>
              <a:p>
                <a:r>
                  <a:rPr lang="it-IT" sz="2200" b="1" dirty="0"/>
                  <a:t>Concludo: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𝒙𝒅𝒙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nary>
                    </m:oMath>
                  </m:oMathPara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18D8A6EB-178C-9248-9398-C8C52B4B9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546" y="3430084"/>
                <a:ext cx="5718822" cy="2736005"/>
              </a:xfrm>
              <a:prstGeom prst="rect">
                <a:avLst/>
              </a:prstGeom>
              <a:blipFill>
                <a:blip r:embed="rId4"/>
                <a:stretch>
                  <a:fillRect l="-1330" t="-47926" b="-709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565948-0586-D744-9316-0599C3EC43C8}"/>
              </a:ext>
            </a:extLst>
          </p:cNvPr>
          <p:cNvSpPr txBox="1"/>
          <p:nvPr/>
        </p:nvSpPr>
        <p:spPr>
          <a:xfrm>
            <a:off x="3472779" y="77341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MATEMATICA</a:t>
            </a:r>
          </a:p>
        </p:txBody>
      </p:sp>
    </p:spTree>
    <p:extLst>
      <p:ext uri="{BB962C8B-B14F-4D97-AF65-F5344CB8AC3E}">
        <p14:creationId xmlns:p14="http://schemas.microsoft.com/office/powerpoint/2010/main" val="255681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AA6346AB-368E-EB40-A6FF-DB55A727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80528" y="6381750"/>
            <a:ext cx="212372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Claudio Gori Giorgi e Daniela Valenti, 2023</a:t>
            </a:r>
          </a:p>
        </p:txBody>
      </p:sp>
      <p:sp>
        <p:nvSpPr>
          <p:cNvPr id="18435" name="Slide Number Placeholder 4">
            <a:extLst>
              <a:ext uri="{FF2B5EF4-FFF2-40B4-BE49-F238E27FC236}">
                <a16:creationId xmlns:a16="http://schemas.microsoft.com/office/drawing/2014/main" id="{18FE1106-1563-C346-B6FC-6DA5D9FB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8A4CF8-0EA5-504D-B637-E6035A338CB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BD5414-B844-1F4B-89A1-B28584166853}"/>
              </a:ext>
            </a:extLst>
          </p:cNvPr>
          <p:cNvSpPr txBox="1"/>
          <p:nvPr/>
        </p:nvSpPr>
        <p:spPr>
          <a:xfrm>
            <a:off x="844487" y="18864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Il nuovo procedimento per calcolare l’integrale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19538E9-0180-1F42-AE0B-044E95D78466}"/>
                  </a:ext>
                </a:extLst>
              </p:cNvPr>
              <p:cNvSpPr txBox="1"/>
              <p:nvPr/>
            </p:nvSpPr>
            <p:spPr>
              <a:xfrm>
                <a:off x="352892" y="1352520"/>
                <a:ext cx="8320655" cy="15440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it-IT" sz="2200" b="1" dirty="0">
                    <a:solidFill>
                      <a:schemeClr val="tx1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it-IT" sz="2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𝐚𝐭𝐚</m:t>
                    </m:r>
                    <m:r>
                      <a:rPr lang="it-IT" sz="2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it-IT" sz="2200" b="1" dirty="0"/>
                  <a:t>una legge di velocità variabile </a:t>
                </a:r>
                <a14:m>
                  <m:oMath xmlns:m="http://schemas.openxmlformats.org/officeDocument/2006/math">
                    <m:r>
                      <a:rPr lang="it-IT" sz="20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𝒗</m:t>
                    </m:r>
                    <m:d>
                      <m:dPr>
                        <m:ctrlPr>
                          <a:rPr lang="it-IT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</m:d>
                    <m:r>
                      <a:rPr lang="it-IT" sz="20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it-IT" sz="20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r>
                      <a:rPr lang="it-IT" sz="20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  <m:d>
                      <m:dPr>
                        <m:ctrlPr>
                          <a:rPr lang="it-IT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sz="2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it-IT" sz="2000" b="1" dirty="0">
                    <a:cs typeface="Arial" panose="020B0604020202020204" pitchFamily="34" charset="0"/>
                  </a:rPr>
                  <a:t> </a:t>
                </a:r>
                <a:r>
                  <a:rPr lang="it-IT" sz="2200" b="1" dirty="0"/>
                  <a:t>continua in un intervallo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it-IT" sz="2200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200" b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it-IT" sz="2200" b="1" dirty="0"/>
                  <a:t>, </a:t>
                </a:r>
                <a:r>
                  <a:rPr lang="it-IT" sz="2200" b="1" dirty="0">
                    <a:solidFill>
                      <a:schemeClr val="tx1"/>
                    </a:solidFill>
                  </a:rPr>
                  <a:t>trovo che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sub>
                        <m:sup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𝒃</m:t>
                          </m:r>
                        </m:sup>
                        <m:e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𝒗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𝒅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</m:t>
                          </m:r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it-IT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it-IT" sz="2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</m:t>
                          </m:r>
                          <m:d>
                            <m:dPr>
                              <m:ctrlP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19538E9-0180-1F42-AE0B-044E95D78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92" y="1352520"/>
                <a:ext cx="8320655" cy="1544012"/>
              </a:xfrm>
              <a:prstGeom prst="rect">
                <a:avLst/>
              </a:prstGeom>
              <a:blipFill>
                <a:blip r:embed="rId3"/>
                <a:stretch>
                  <a:fillRect l="-915" t="-41463" r="-305" b="-1268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FA7A34-4476-0B45-A515-0EEB14C71627}"/>
              </a:ext>
            </a:extLst>
          </p:cNvPr>
          <p:cNvSpPr txBox="1"/>
          <p:nvPr/>
        </p:nvSpPr>
        <p:spPr>
          <a:xfrm>
            <a:off x="3832819" y="3348442"/>
            <a:ext cx="1656184" cy="461665"/>
          </a:xfrm>
          <a:prstGeom prst="rect">
            <a:avLst/>
          </a:prstGeom>
          <a:solidFill>
            <a:srgbClr val="FFFBEF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ESEMPIO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18D8A6EB-178C-9248-9398-C8C52B4B9F74}"/>
                  </a:ext>
                </a:extLst>
              </p:cNvPr>
              <p:cNvSpPr/>
              <p:nvPr/>
            </p:nvSpPr>
            <p:spPr>
              <a:xfrm>
                <a:off x="2195736" y="3948894"/>
                <a:ext cx="5574805" cy="27392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nary>
                    </m:oMath>
                  </m:oMathPara>
                </a14:m>
                <a:endParaRPr lang="it-IT" sz="2200" dirty="0"/>
              </a:p>
              <a:p>
                <a:pPr>
                  <a:spcBef>
                    <a:spcPts val="600"/>
                  </a:spcBef>
                </a:pPr>
                <a:r>
                  <a:rPr lang="it-IT" sz="2200" b="1" dirty="0"/>
                  <a:t>Ricordo che </a:t>
                </a:r>
                <a14:m>
                  <m:oMath xmlns:m="http://schemas.openxmlformats.org/officeDocument/2006/math">
                    <m:r>
                      <a:rPr lang="it-IT" sz="22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it-IT" sz="2200" b="1" dirty="0"/>
                  <a:t> è la derivata di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p>
                        <m:r>
                          <a:rPr lang="it-IT" sz="22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2200" b="1" dirty="0"/>
                  <a:t>, quindi</a:t>
                </a: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𝒗</m:t>
                      </m:r>
                      <m:d>
                        <m:d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it-IT" sz="2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2200" b="1" i="1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sz="2200" b="1" dirty="0"/>
              </a:p>
              <a:p>
                <a:r>
                  <a:rPr lang="it-IT" sz="2200" b="1" dirty="0"/>
                  <a:t>Concludo: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𝒕𝒅𝒕</m:t>
                          </m:r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2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it-IT" sz="2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2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nary>
                    </m:oMath>
                  </m:oMathPara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18D8A6EB-178C-9248-9398-C8C52B4B9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3948894"/>
                <a:ext cx="5574805" cy="2739211"/>
              </a:xfrm>
              <a:prstGeom prst="rect">
                <a:avLst/>
              </a:prstGeom>
              <a:blipFill>
                <a:blip r:embed="rId4"/>
                <a:stretch>
                  <a:fillRect l="-1136" t="-47926" b="-709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565948-0586-D744-9316-0599C3EC43C8}"/>
              </a:ext>
            </a:extLst>
          </p:cNvPr>
          <p:cNvSpPr txBox="1"/>
          <p:nvPr/>
        </p:nvSpPr>
        <p:spPr>
          <a:xfrm>
            <a:off x="3472779" y="77341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FISICA</a:t>
            </a:r>
          </a:p>
        </p:txBody>
      </p:sp>
    </p:spTree>
    <p:extLst>
      <p:ext uri="{BB962C8B-B14F-4D97-AF65-F5344CB8AC3E}">
        <p14:creationId xmlns:p14="http://schemas.microsoft.com/office/powerpoint/2010/main" val="407277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9BEB05-637F-CF47-831D-C07758D41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476166"/>
            <a:ext cx="8136904" cy="468052"/>
          </a:xfrm>
          <a:noFill/>
        </p:spPr>
        <p:txBody>
          <a:bodyPr anchor="t"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Uno sguardo alla storia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5DF7EC-77EA-2A49-9297-7DE61A24F550}"/>
              </a:ext>
            </a:extLst>
          </p:cNvPr>
          <p:cNvSpPr txBox="1"/>
          <p:nvPr/>
        </p:nvSpPr>
        <p:spPr>
          <a:xfrm>
            <a:off x="323528" y="1067584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 ragionamenti per scoprire il teorema fondamentale del calcolo integrale risalgono a Torricelli, allievo di Galileo: sono un’originale sintesi di competenze fisiche, geometriche e algebriche.</a:t>
            </a:r>
          </a:p>
          <a:p>
            <a:r>
              <a:rPr lang="it-IT" sz="2400" b="1" dirty="0"/>
              <a:t>Barrow, che sarà maestro di Newton, ha trovato qualche anno dopo lo stesso teorema, che prende anche il nome di </a:t>
            </a:r>
            <a:r>
              <a:rPr lang="it-IT" sz="2400" b="1" dirty="0">
                <a:solidFill>
                  <a:srgbClr val="FF0000"/>
                </a:solidFill>
              </a:rPr>
              <a:t>teorema di Torricelli – Barrow.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256CB0-D7D5-E643-BADE-C455B6EFF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80528" y="6369740"/>
            <a:ext cx="2359895" cy="476250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Claudio Gori Giorgi e Daniela Valenti, 2023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AC71EB-4C3B-7F48-8F42-109DA192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572A6-6E1D-9B4A-B3D2-C90F1E5B1C8E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A0AF88C-E068-4C4D-81C7-832A3C1C4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76" y="3868606"/>
            <a:ext cx="2693304" cy="24397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FF820E-F479-BE4F-A1E3-5D45F5E164D8}"/>
              </a:ext>
            </a:extLst>
          </p:cNvPr>
          <p:cNvSpPr txBox="1"/>
          <p:nvPr/>
        </p:nvSpPr>
        <p:spPr>
          <a:xfrm>
            <a:off x="315343" y="458112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E. Torricelli</a:t>
            </a:r>
          </a:p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1608 - 1647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E108EE2-7100-4341-B766-23E10FED7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8" r="10480" b="4545"/>
          <a:stretch/>
        </p:blipFill>
        <p:spPr>
          <a:xfrm>
            <a:off x="4688504" y="3895811"/>
            <a:ext cx="2436069" cy="24299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4C213B-2214-0C4C-B13C-607095383169}"/>
              </a:ext>
            </a:extLst>
          </p:cNvPr>
          <p:cNvSpPr txBox="1"/>
          <p:nvPr/>
        </p:nvSpPr>
        <p:spPr>
          <a:xfrm>
            <a:off x="7124573" y="4672067"/>
            <a:ext cx="1279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I. Barrow</a:t>
            </a:r>
          </a:p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1630 - 1677</a:t>
            </a:r>
          </a:p>
        </p:txBody>
      </p:sp>
    </p:spTree>
    <p:extLst>
      <p:ext uri="{BB962C8B-B14F-4D97-AF65-F5344CB8AC3E}">
        <p14:creationId xmlns:p14="http://schemas.microsoft.com/office/powerpoint/2010/main" val="3645029328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83060</TotalTime>
  <Words>1552</Words>
  <Application>Microsoft Macintosh PowerPoint</Application>
  <PresentationFormat>Presentazione su schermo (4:3)</PresentationFormat>
  <Paragraphs>226</Paragraphs>
  <Slides>27</Slides>
  <Notes>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Cambria</vt:lpstr>
      <vt:lpstr>Cambria Math</vt:lpstr>
      <vt:lpstr>Times New Roman</vt:lpstr>
      <vt:lpstr>Wingdings</vt:lpstr>
      <vt:lpstr>Struttura predefinita</vt:lpstr>
      <vt:lpstr>Teorema fondamentale del calcolo integrale</vt:lpstr>
      <vt:lpstr>Presentazione standard di PowerPoint</vt:lpstr>
      <vt:lpstr>Presentazione standard di PowerPoint</vt:lpstr>
      <vt:lpstr>La distanza percorsa con velocità variabile</vt:lpstr>
      <vt:lpstr>La distanza percorsa con velocità variabile</vt:lpstr>
      <vt:lpstr>Teorema fondamentale del calcolo integrale</vt:lpstr>
      <vt:lpstr>Presentazione standard di PowerPoint</vt:lpstr>
      <vt:lpstr>Presentazione standard di PowerPoint</vt:lpstr>
      <vt:lpstr>Uno sguardo alla storia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</vt:lpstr>
      <vt:lpstr>Riflessioni sui risultati ottenuti</vt:lpstr>
      <vt:lpstr>Quesiti 1, 2 e 3</vt:lpstr>
      <vt:lpstr>Quesiti 4 e 5</vt:lpstr>
      <vt:lpstr>Quesito 6</vt:lpstr>
      <vt:lpstr>Quesito 7</vt:lpstr>
      <vt:lpstr>Derivata e primitiva</vt:lpstr>
      <vt:lpstr>Da una funzione alla sua derivata</vt:lpstr>
      <vt:lpstr>Da una funzione ad una sua primitiva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2022</cp:revision>
  <cp:lastPrinted>2020-09-13T10:38:21Z</cp:lastPrinted>
  <dcterms:created xsi:type="dcterms:W3CDTF">2014-08-24T17:13:09Z</dcterms:created>
  <dcterms:modified xsi:type="dcterms:W3CDTF">2023-05-18T05:54:31Z</dcterms:modified>
  <cp:category/>
</cp:coreProperties>
</file>