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72" r:id="rId4"/>
    <p:sldId id="274" r:id="rId5"/>
    <p:sldId id="260" r:id="rId6"/>
    <p:sldId id="275" r:id="rId7"/>
    <p:sldId id="281" r:id="rId8"/>
    <p:sldId id="267" r:id="rId9"/>
    <p:sldId id="283" r:id="rId10"/>
    <p:sldId id="284" r:id="rId11"/>
    <p:sldId id="276" r:id="rId12"/>
    <p:sldId id="264" r:id="rId13"/>
    <p:sldId id="277" r:id="rId14"/>
    <p:sldId id="257" r:id="rId15"/>
    <p:sldId id="285" r:id="rId16"/>
    <p:sldId id="288" r:id="rId17"/>
    <p:sldId id="289" r:id="rId18"/>
    <p:sldId id="290" r:id="rId19"/>
    <p:sldId id="287" r:id="rId2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768"/>
    <a:srgbClr val="FFFEE8"/>
    <a:srgbClr val="063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>
      <p:cViewPr varScale="1">
        <p:scale>
          <a:sx n="119" d="100"/>
          <a:sy n="119" d="100"/>
        </p:scale>
        <p:origin x="14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F612EB8-A38B-FD42-80A1-0EB5153D9E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8F9FA5-FF15-4446-AC4A-BE4E055C240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E919FE-86EF-AE4E-82C1-93DC0F653DD8}" type="datetime1">
              <a:rPr lang="it-IT" altLang="it-IT"/>
              <a:pPr>
                <a:defRPr/>
              </a:pPr>
              <a:t>02/03/22</a:t>
            </a:fld>
            <a:endParaRPr lang="it-IT" alt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B068AF88-E112-C345-8901-FCF60D7073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1F28CE70-4290-9E40-B38A-598895897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F1EF28-D8B0-AA42-8C7B-5070A49CDC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F27ADD-4C52-6C4D-8454-EF4BFEEF8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9BBFFF-C0AD-0648-9518-296C5E973A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9BBFFF-C0AD-0648-9518-296C5E973AAE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587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9BBFFF-C0AD-0648-9518-296C5E973AAE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0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9BBFFF-C0AD-0648-9518-296C5E973AAE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9442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9BBFFF-C0AD-0648-9518-296C5E973AAE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5547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9BBFFF-C0AD-0648-9518-296C5E973AAE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418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17C5B2-D732-C640-A21C-5ED7081EA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B96CF-3BF5-9345-A052-41AF5630F380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294B94-3061-CA48-B70C-E2879192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CA524C-C594-BC4D-8E9D-95ACD25C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C51F6-AA94-4D47-8BDA-CB3560006F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578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5C0DB8-885D-4E40-A5C5-DAF96274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C513-DDB0-2744-8DE8-2D7D0D6F9FFC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5A0749-964D-B345-9FCD-4AB05DDC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DF90FF-64D5-DC48-8BF0-B0394D78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44BB-FBF4-6B48-8E7F-40E9F36E92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193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F78541-CDE4-1348-A3C3-A90C475B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4CB3D-DE1C-DB46-B0C1-7848B317DA83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FB00CC-338E-6646-B00C-EE788213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D61004-322A-D846-9295-0C71B321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7E3ED-379C-4741-B3D2-89C0A45646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599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52EF09-A14F-F748-8440-C147262D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CA363-2197-8749-99A6-E1AE1B11EBA9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DD49D4-96B4-FE46-A4BA-9C7A2AA0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B4B898-A70D-2D4F-8FEE-9865F8C2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31DBE-7F38-4B40-A507-1975F7AC50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429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848FDB-2D31-B54E-B5BD-75CD3AA0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FFF5D-B5CA-7A41-B3AC-BBD4FD94F479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49EA70-C507-554E-BDD3-F97F4469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009FC8-B4E4-5440-9BBD-EE8618DE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729B-BD3B-E24D-BD95-238603CD8C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837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CA2443F-68AC-D844-8C6F-8A59CEF2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FC86-B89F-B84D-B5D8-6D4CA68DCA9D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373682A-5B93-7048-B4DE-4B0A1EE0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47A08D5-3AAF-AF4F-B7A7-74882EB8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FB272-F6E9-6547-93ED-EA3D52DE07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75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8D9AF235-0DB3-EE4D-8850-1A365F06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85D2-EC5D-0847-AB92-7FB10D05D54E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7BD30803-BD04-EC4D-A546-D7FE34A8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EF2F7CE-DBEA-B748-AA7D-96B473A9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C8159-3C5C-B940-A304-02635A5AE5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172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3F4FB6D-7AA1-974A-968C-1DDD4518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4664-AFEF-6642-B82D-52061333B5F3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FC850BB4-1709-674D-B01D-3EC37157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61A02E85-92BE-FB41-BD19-1645F1E6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B2E3F-8C27-E144-BDA8-C3EC1697D1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971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4A774DB7-C018-6045-A5DD-384B0CF9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5D33D-947A-F64F-8EBD-6FD278DF3ABA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4633E18C-695D-C44E-8C6D-C13B499C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47F5BD63-291F-EB40-92E6-6B665EA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100FA-C7A4-7940-AD7F-3A73982EC0D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733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E9EB0029-5C74-D34B-813C-CD9A8B112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76B2-6E72-4B4B-9455-72CC9113B684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A7281A7-9D81-5646-B587-67EE9EF9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BA2F337-7D24-EC4C-9631-38E1558A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3B81-B16C-8F47-9858-A725EC5DFD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412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65FF8B0-E00A-E740-A8BC-9EDBBB0DB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45322-CEF8-364A-90D2-7CFF5067719D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7EDB5C9-7E0B-BB4E-8AA5-276CD77D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6E69C31-A6FF-8544-917C-459C391B9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E534D-CFC3-F849-97EF-D7FBDF56AC4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216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7FC45B72-BC9C-E94B-B743-9BE61190BC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D586DAB7-C975-F54E-A836-EF62D21DFB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54C4A-F55C-9C4D-936B-29266E072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DDD098-D235-0F41-8B93-3F0581D3B69C}" type="datetime1">
              <a:rPr lang="it-IT" altLang="it-IT" smtClean="0"/>
              <a:t>02/03/22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E55525-3C8B-3344-AC29-F29A7FB9A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DC5167-2285-1246-81AE-9598C5F5C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5AA55D-F5E8-664C-8DA5-DCF217C8AD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>
            <a:extLst>
              <a:ext uri="{FF2B5EF4-FFF2-40B4-BE49-F238E27FC236}">
                <a16:creationId xmlns:a16="http://schemas.microsoft.com/office/drawing/2014/main" id="{DBB59E65-48E0-154A-9D8E-DCF2ADC6C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989138"/>
            <a:ext cx="8135937" cy="1655762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Derivate di funzioni elementari</a:t>
            </a:r>
          </a:p>
        </p:txBody>
      </p:sp>
      <p:sp>
        <p:nvSpPr>
          <p:cNvPr id="14338" name="Footer Placeholder 6">
            <a:extLst>
              <a:ext uri="{FF2B5EF4-FFF2-40B4-BE49-F238E27FC236}">
                <a16:creationId xmlns:a16="http://schemas.microsoft.com/office/drawing/2014/main" id="{54FC5698-E1E2-0D41-91DA-5DF0C98B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14339" name="Slide Number Placeholder 5">
            <a:extLst>
              <a:ext uri="{FF2B5EF4-FFF2-40B4-BE49-F238E27FC236}">
                <a16:creationId xmlns:a16="http://schemas.microsoft.com/office/drawing/2014/main" id="{0F157670-0582-8E45-A414-D904FC751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85421B-C575-8243-9284-90AFCF2F11B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E633CEA6-FA3A-304A-A2A9-47A4501F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80" y="116632"/>
            <a:ext cx="8164016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Video: y = cos(x) e la sua derivata</a:t>
            </a:r>
          </a:p>
        </p:txBody>
      </p:sp>
      <p:sp>
        <p:nvSpPr>
          <p:cNvPr id="25602" name="Segnaposto piè di pagina 3">
            <a:extLst>
              <a:ext uri="{FF2B5EF4-FFF2-40B4-BE49-F238E27FC236}">
                <a16:creationId xmlns:a16="http://schemas.microsoft.com/office/drawing/2014/main" id="{C1CA1525-72C3-F342-9679-1555B4891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5603" name="Segnaposto numero diapositiva 4">
            <a:extLst>
              <a:ext uri="{FF2B5EF4-FFF2-40B4-BE49-F238E27FC236}">
                <a16:creationId xmlns:a16="http://schemas.microsoft.com/office/drawing/2014/main" id="{3B313107-D341-DC4D-82AD-ACA55EF23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F90785-4427-3644-848E-0FB96EA44D8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Elementi multimediali online 2" descr="DerS3_Video2.mp4">
            <a:hlinkClick r:id="" action="ppaction://media"/>
            <a:extLst>
              <a:ext uri="{FF2B5EF4-FFF2-40B4-BE49-F238E27FC236}">
                <a16:creationId xmlns:a16="http://schemas.microsoft.com/office/drawing/2014/main" id="{ACBD7371-2072-DB45-A6B9-62F016BB7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601" b="20600"/>
          <a:stretch/>
        </p:blipFill>
        <p:spPr>
          <a:xfrm>
            <a:off x="0" y="1916832"/>
            <a:ext cx="91440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E633CEA6-FA3A-304A-A2A9-47A4501F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Grafico di y = cos(x) e della sua derivata</a:t>
            </a:r>
          </a:p>
        </p:txBody>
      </p:sp>
      <p:sp>
        <p:nvSpPr>
          <p:cNvPr id="25602" name="Segnaposto piè di pagina 3">
            <a:extLst>
              <a:ext uri="{FF2B5EF4-FFF2-40B4-BE49-F238E27FC236}">
                <a16:creationId xmlns:a16="http://schemas.microsoft.com/office/drawing/2014/main" id="{C1CA1525-72C3-F342-9679-1555B4891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5603" name="Segnaposto numero diapositiva 4">
            <a:extLst>
              <a:ext uri="{FF2B5EF4-FFF2-40B4-BE49-F238E27FC236}">
                <a16:creationId xmlns:a16="http://schemas.microsoft.com/office/drawing/2014/main" id="{3B313107-D341-DC4D-82AD-ACA55EF23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F90785-4427-3644-848E-0FB96EA44D8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4" name="Rectangle 7">
            <a:extLst>
              <a:ext uri="{FF2B5EF4-FFF2-40B4-BE49-F238E27FC236}">
                <a16:creationId xmlns:a16="http://schemas.microsoft.com/office/drawing/2014/main" id="{044EEC16-E6B4-AA48-B075-5298653FC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8458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 Bold" panose="020B0606020202030204" pitchFamily="34" charset="0"/>
              </a:rPr>
              <a:t>Osserviamo affiancati il grafico della funzione cos(x) e della sua derivata y’ = −sin(x) </a:t>
            </a:r>
          </a:p>
        </p:txBody>
      </p:sp>
      <p:pic>
        <p:nvPicPr>
          <p:cNvPr id="10" name="Picture 9" descr="Schermata 2014-11-22 alle 11.01.44.png">
            <a:extLst>
              <a:ext uri="{FF2B5EF4-FFF2-40B4-BE49-F238E27FC236}">
                <a16:creationId xmlns:a16="http://schemas.microsoft.com/office/drawing/2014/main" id="{3552A915-8105-CD4D-A401-F008CC8B7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1200"/>
            <a:ext cx="4076700" cy="1990725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 descr="Schermata 2014-11-22 alle 11.00.02.png">
            <a:extLst>
              <a:ext uri="{FF2B5EF4-FFF2-40B4-BE49-F238E27FC236}">
                <a16:creationId xmlns:a16="http://schemas.microsoft.com/office/drawing/2014/main" id="{3385DAE3-24CF-CD46-8FE5-19144D64D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14800"/>
            <a:ext cx="4178300" cy="191135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5607" name="TextBox 11">
            <a:extLst>
              <a:ext uri="{FF2B5EF4-FFF2-40B4-BE49-F238E27FC236}">
                <a16:creationId xmlns:a16="http://schemas.microsoft.com/office/drawing/2014/main" id="{123CD688-878C-9741-A13D-94CE2590C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133600"/>
            <a:ext cx="2659702" cy="646331"/>
          </a:xfrm>
          <a:prstGeom prst="rect">
            <a:avLst/>
          </a:prstGeom>
          <a:solidFill>
            <a:srgbClr val="FFFDDC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4020202020204" pitchFamily="34" charset="0"/>
              </a:rPr>
              <a:t>Nel punto d’ascissa 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4020202020204" pitchFamily="34" charset="0"/>
              </a:rPr>
              <a:t>la tangente t ha pendenza 0</a:t>
            </a:r>
          </a:p>
        </p:txBody>
      </p:sp>
      <p:sp>
        <p:nvSpPr>
          <p:cNvPr id="25608" name="TextBox 12">
            <a:extLst>
              <a:ext uri="{FF2B5EF4-FFF2-40B4-BE49-F238E27FC236}">
                <a16:creationId xmlns:a16="http://schemas.microsoft.com/office/drawing/2014/main" id="{B04143AE-DE5D-1C44-8933-60451658D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5254" y="4397474"/>
            <a:ext cx="2156048" cy="646331"/>
          </a:xfrm>
          <a:prstGeom prst="rect">
            <a:avLst/>
          </a:prstGeom>
          <a:solidFill>
            <a:srgbClr val="FFFDDC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4020202020204" pitchFamily="34" charset="0"/>
              </a:rPr>
              <a:t>Nel punto d’ascissa 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4020202020204" pitchFamily="34" charset="0"/>
              </a:rPr>
              <a:t>la derivata vale 0</a:t>
            </a:r>
          </a:p>
        </p:txBody>
      </p:sp>
      <p:sp>
        <p:nvSpPr>
          <p:cNvPr id="25609" name="TextBox 13">
            <a:extLst>
              <a:ext uri="{FF2B5EF4-FFF2-40B4-BE49-F238E27FC236}">
                <a16:creationId xmlns:a16="http://schemas.microsoft.com/office/drawing/2014/main" id="{1773E6CE-D857-7B41-A839-20E1E3B3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1148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altLang="it-IT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−sin(</a:t>
            </a:r>
            <a:r>
              <a:rPr lang="it-IT" altLang="it-IT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>
            <a:extLst>
              <a:ext uri="{FF2B5EF4-FFF2-40B4-BE49-F238E27FC236}">
                <a16:creationId xmlns:a16="http://schemas.microsoft.com/office/drawing/2014/main" id="{5CDC96B2-F85D-7F40-AE3D-22F58311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Derivata della funzione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e</a:t>
            </a:r>
            <a:r>
              <a:rPr lang="it-IT" altLang="it-IT" b="1" i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338" name="Rectangle 5">
            <a:extLst>
              <a:ext uri="{FF2B5EF4-FFF2-40B4-BE49-F238E27FC236}">
                <a16:creationId xmlns:a16="http://schemas.microsoft.com/office/drawing/2014/main" id="{3A42C368-7605-6E4F-9728-6B9C41F31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563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 Bold" panose="020B0606020202030204" pitchFamily="34" charset="0"/>
              </a:rPr>
              <a:t>Ecco il procedimento da seguire</a:t>
            </a:r>
          </a:p>
        </p:txBody>
      </p:sp>
      <p:graphicFrame>
        <p:nvGraphicFramePr>
          <p:cNvPr id="14340" name="Object 3">
            <a:extLst>
              <a:ext uri="{FF2B5EF4-FFF2-40B4-BE49-F238E27FC236}">
                <a16:creationId xmlns:a16="http://schemas.microsoft.com/office/drawing/2014/main" id="{ECFEE427-059A-A948-94A9-36CE197922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4267200"/>
          <a:ext cx="28654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3" imgW="9207500" imgH="3556000" progId="Equation.3">
                  <p:embed/>
                </p:oleObj>
              </mc:Choice>
              <mc:Fallback>
                <p:oleObj name="Equation" r:id="rId3" imgW="9207500" imgH="3556000" progId="Equation.3">
                  <p:embed/>
                  <p:pic>
                    <p:nvPicPr>
                      <p:cNvPr id="14340" name="Object 3">
                        <a:extLst>
                          <a:ext uri="{FF2B5EF4-FFF2-40B4-BE49-F238E27FC236}">
                            <a16:creationId xmlns:a16="http://schemas.microsoft.com/office/drawing/2014/main" id="{ECFEE427-059A-A948-94A9-36CE197922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267200"/>
                        <a:ext cx="286543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28C124-790E-6F46-999A-B392E3B2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03F50A-90C9-1E41-9DB0-014B4DC5D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41F47A-F782-D641-A318-CA3871CEB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2" y="1380468"/>
            <a:ext cx="8244408" cy="46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6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6600EFDB-8B29-EF40-9BCF-41B7A164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Grafico di y = e</a:t>
            </a:r>
            <a:r>
              <a:rPr lang="it-IT" altLang="it-IT" b="1" baseline="3000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x</a:t>
            </a:r>
            <a:r>
              <a:rPr lang="it-IT" altLang="it-IT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con la sua derivata</a:t>
            </a:r>
          </a:p>
        </p:txBody>
      </p:sp>
      <p:sp>
        <p:nvSpPr>
          <p:cNvPr id="15362" name="TextBox 8">
            <a:extLst>
              <a:ext uri="{FF2B5EF4-FFF2-40B4-BE49-F238E27FC236}">
                <a16:creationId xmlns:a16="http://schemas.microsoft.com/office/drawing/2014/main" id="{A9366288-01FD-154E-949B-11D3070BE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2835643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" panose="020B0604020202020204" pitchFamily="34" charset="0"/>
              </a:rPr>
              <a:t>A(0, 1)</a:t>
            </a:r>
          </a:p>
        </p:txBody>
      </p:sp>
      <p:pic>
        <p:nvPicPr>
          <p:cNvPr id="12" name="Picture 11" descr="Schermata 2014-11-22 alle 18.34.17.png">
            <a:extLst>
              <a:ext uri="{FF2B5EF4-FFF2-40B4-BE49-F238E27FC236}">
                <a16:creationId xmlns:a16="http://schemas.microsoft.com/office/drawing/2014/main" id="{15867E81-5896-E547-BF46-546917973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4165600" cy="4633913"/>
          </a:xfrm>
          <a:prstGeom prst="rect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365" name="TextBox 9">
            <a:extLst>
              <a:ext uri="{FF2B5EF4-FFF2-40B4-BE49-F238E27FC236}">
                <a16:creationId xmlns:a16="http://schemas.microsoft.com/office/drawing/2014/main" id="{1E45AD3D-7412-1C48-8CF4-FB0465227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1338" y="3620869"/>
            <a:ext cx="2669232" cy="646331"/>
          </a:xfrm>
          <a:prstGeom prst="rect">
            <a:avLst/>
          </a:prstGeom>
          <a:solidFill>
            <a:srgbClr val="FFFDDC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4020202020204" pitchFamily="34" charset="0"/>
              </a:rPr>
              <a:t>Nel punto A di ascissa 0 la tangente t ha pendenza 1</a:t>
            </a:r>
          </a:p>
        </p:txBody>
      </p:sp>
      <p:sp>
        <p:nvSpPr>
          <p:cNvPr id="15366" name="TextBox 15">
            <a:extLst>
              <a:ext uri="{FF2B5EF4-FFF2-40B4-BE49-F238E27FC236}">
                <a16:creationId xmlns:a16="http://schemas.microsoft.com/office/drawing/2014/main" id="{5B7E4036-3918-A440-B8DF-1B8598A77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95600"/>
            <a:ext cx="3833813" cy="369888"/>
          </a:xfrm>
          <a:prstGeom prst="rect">
            <a:avLst/>
          </a:prstGeom>
          <a:solidFill>
            <a:srgbClr val="FFFDD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 Narrow" panose="020B0604020202020204" pitchFamily="34" charset="0"/>
              </a:rPr>
              <a:t>La derivata nel punto d’ascissa 0 vale 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F872D6-09B2-CD44-8C82-290114992A2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848100" y="3467100"/>
            <a:ext cx="990600" cy="609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CBBA248-2F7E-2C42-84A9-224279082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E77D133-A10B-D545-AE67-AA42044D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9833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6F565B03-1FBC-2645-B7FD-EB8B0AEF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Video: funzione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e</a:t>
            </a:r>
            <a:r>
              <a:rPr lang="it-IT" altLang="it-IT" b="1" i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e sua derivata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A2CE85-A3C7-8544-92D2-0F5FA026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A0C462-DB89-C24B-BDE3-2A34D50A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p:pic>
        <p:nvPicPr>
          <p:cNvPr id="5" name="Elementi multimediali online 4" descr="DerS3_Video3.mp4">
            <a:hlinkClick r:id="" action="ppaction://media"/>
            <a:extLst>
              <a:ext uri="{FF2B5EF4-FFF2-40B4-BE49-F238E27FC236}">
                <a16:creationId xmlns:a16="http://schemas.microsoft.com/office/drawing/2014/main" id="{4337001D-9086-4644-B5E6-007B18496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501" r="19288"/>
          <a:stretch/>
        </p:blipFill>
        <p:spPr>
          <a:xfrm>
            <a:off x="1691680" y="857250"/>
            <a:ext cx="56886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6F565B03-1FBC-2645-B7FD-EB8B0AEF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89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Riflessioni sui risultati ottenuti 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9A887B65-AD20-144B-B9E9-390337B13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93" y="88139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 Bold" panose="020B0606020202030204" pitchFamily="34" charset="0"/>
              </a:rPr>
              <a:t>Ecco tutte le derivate di funzioni elementari che hai calcolato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A2CE85-A3C7-8544-92D2-0F5FA026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A0C462-DB89-C24B-BDE3-2A34D50A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186CE2F-3A9A-E141-AFF9-A26BD4B47306}"/>
              </a:ext>
            </a:extLst>
          </p:cNvPr>
          <p:cNvGrpSpPr/>
          <p:nvPr/>
        </p:nvGrpSpPr>
        <p:grpSpPr>
          <a:xfrm>
            <a:off x="2051720" y="1451902"/>
            <a:ext cx="5338018" cy="4897538"/>
            <a:chOff x="1902991" y="1268760"/>
            <a:chExt cx="5338018" cy="489753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3409F44-A762-9E47-9F75-18F81D138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078" y="1268760"/>
              <a:ext cx="4194956" cy="3876490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765FDEC-1780-2143-A225-5805747DE8C1}"/>
                </a:ext>
              </a:extLst>
            </p:cNvPr>
            <p:cNvSpPr txBox="1"/>
            <p:nvPr/>
          </p:nvSpPr>
          <p:spPr>
            <a:xfrm>
              <a:off x="1902991" y="5335301"/>
              <a:ext cx="5338018" cy="830997"/>
            </a:xfrm>
            <a:prstGeom prst="rect">
              <a:avLst/>
            </a:prstGeom>
            <a:solidFill>
              <a:srgbClr val="FFFEE8"/>
            </a:solidFill>
            <a:ln w="25400">
              <a:solidFill>
                <a:srgbClr val="0634C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0634C9"/>
                  </a:solidFill>
                </a:rPr>
                <a:t>Le funzioni e le loro derivate sono definite per tutti i valori reali di x</a:t>
              </a:r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DDEC8C2C-69CE-974C-9D55-1B95850F4D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63888" y="5079214"/>
              <a:ext cx="792088" cy="256087"/>
            </a:xfrm>
            <a:prstGeom prst="straightConnector1">
              <a:avLst/>
            </a:prstGeom>
            <a:ln w="31750">
              <a:solidFill>
                <a:srgbClr val="0634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9615E09-6994-AF4E-ABAB-CD738790B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5976" y="5079214"/>
              <a:ext cx="723989" cy="256087"/>
            </a:xfrm>
            <a:prstGeom prst="straightConnector1">
              <a:avLst/>
            </a:prstGeom>
            <a:ln w="31750">
              <a:solidFill>
                <a:srgbClr val="0634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604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6F565B03-1FBC-2645-B7FD-EB8B0AEF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funzione y = ln(x)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A2CE85-A3C7-8544-92D2-0F5FA026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A0C462-DB89-C24B-BDE3-2A34D50A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3CCCEF-172D-8547-A6D2-2C5703807D35}"/>
              </a:ext>
            </a:extLst>
          </p:cNvPr>
          <p:cNvSpPr txBox="1"/>
          <p:nvPr/>
        </p:nvSpPr>
        <p:spPr>
          <a:xfrm>
            <a:off x="1331640" y="143234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634C9"/>
                </a:solidFill>
              </a:rPr>
              <a:t>Ecco un’ultima funzione da derivare</a:t>
            </a:r>
            <a:endParaRPr lang="it-IT" sz="2800" dirty="0">
              <a:solidFill>
                <a:srgbClr val="0634C9"/>
              </a:solidFill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182B7D1-7DF6-BF4B-B955-32B2A2C87623}"/>
              </a:ext>
            </a:extLst>
          </p:cNvPr>
          <p:cNvGrpSpPr/>
          <p:nvPr/>
        </p:nvGrpSpPr>
        <p:grpSpPr>
          <a:xfrm>
            <a:off x="1187624" y="2204864"/>
            <a:ext cx="7427167" cy="3357798"/>
            <a:chOff x="1259632" y="2575266"/>
            <a:chExt cx="7427167" cy="3357798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9490110-4863-7D44-92CC-4F7D858BE5F1}"/>
                </a:ext>
              </a:extLst>
            </p:cNvPr>
            <p:cNvSpPr txBox="1"/>
            <p:nvPr/>
          </p:nvSpPr>
          <p:spPr>
            <a:xfrm>
              <a:off x="5746020" y="4732735"/>
              <a:ext cx="2940779" cy="1200329"/>
            </a:xfrm>
            <a:prstGeom prst="rect">
              <a:avLst/>
            </a:prstGeom>
            <a:solidFill>
              <a:srgbClr val="FFFEE8"/>
            </a:solidFill>
            <a:ln w="28575">
              <a:solidFill>
                <a:srgbClr val="10776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ln</a:t>
              </a:r>
              <a:r>
                <a:rPr lang="it-I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24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è definita solo per valori positivi di </a:t>
              </a: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sz="24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, escluso zero. 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6B5C494-9C3E-674C-BF9C-DD356076E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575266"/>
              <a:ext cx="4132591" cy="3185322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0B08D5E7-0E63-DF4C-ABAC-2265B963A763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4139954" y="4365108"/>
              <a:ext cx="1606066" cy="967792"/>
            </a:xfrm>
            <a:prstGeom prst="straightConnector1">
              <a:avLst/>
            </a:prstGeom>
            <a:ln w="38100">
              <a:solidFill>
                <a:srgbClr val="10776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396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6F565B03-1FBC-2645-B7FD-EB8B0AEF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derivata di y = ln(x)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A2CE85-A3C7-8544-92D2-0F5FA026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A0C462-DB89-C24B-BDE3-2A34D50A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3CCCEF-172D-8547-A6D2-2C5703807D35}"/>
              </a:ext>
            </a:extLst>
          </p:cNvPr>
          <p:cNvSpPr txBox="1"/>
          <p:nvPr/>
        </p:nvSpPr>
        <p:spPr>
          <a:xfrm>
            <a:off x="611560" y="98072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634C9"/>
                </a:solidFill>
              </a:rPr>
              <a:t>Ed ecco il video che mostra la funzione, insieme alla sua derivata</a:t>
            </a:r>
            <a:endParaRPr lang="it-IT" sz="2800" dirty="0">
              <a:solidFill>
                <a:srgbClr val="0634C9"/>
              </a:solidFill>
            </a:endParaRPr>
          </a:p>
        </p:txBody>
      </p:sp>
      <p:pic>
        <p:nvPicPr>
          <p:cNvPr id="6" name="Elementi multimediali online 5" descr="DerS3_Video4.mp4">
            <a:hlinkClick r:id="" action="ppaction://media"/>
            <a:extLst>
              <a:ext uri="{FF2B5EF4-FFF2-40B4-BE49-F238E27FC236}">
                <a16:creationId xmlns:a16="http://schemas.microsoft.com/office/drawing/2014/main" id="{E0E97279-ED1C-4149-A444-DA6192F85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800" b="10800"/>
          <a:stretch/>
        </p:blipFill>
        <p:spPr>
          <a:xfrm>
            <a:off x="0" y="1412776"/>
            <a:ext cx="91440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6F565B03-1FBC-2645-B7FD-EB8B0AEF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6668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Grafico di y = ln(x) e della sua derivata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A2CE85-A3C7-8544-92D2-0F5FA026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Enrico Pietropoli,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A0C462-DB89-C24B-BDE3-2A34D50A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71D4C43-D4DD-CA4E-8139-7394A68778E4}"/>
              </a:ext>
            </a:extLst>
          </p:cNvPr>
          <p:cNvGrpSpPr/>
          <p:nvPr/>
        </p:nvGrpSpPr>
        <p:grpSpPr>
          <a:xfrm>
            <a:off x="377788" y="1412776"/>
            <a:ext cx="8388424" cy="4268978"/>
            <a:chOff x="377788" y="1168040"/>
            <a:chExt cx="8388424" cy="426897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5AD6E31-C64D-734C-952B-5A9D20144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88" y="1168040"/>
              <a:ext cx="8388424" cy="3357646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11F49E3-C743-CA4D-AD3A-BC04E3816ECA}"/>
                </a:ext>
              </a:extLst>
            </p:cNvPr>
            <p:cNvSpPr txBox="1"/>
            <p:nvPr/>
          </p:nvSpPr>
          <p:spPr>
            <a:xfrm>
              <a:off x="2260104" y="4975353"/>
              <a:ext cx="5120208" cy="461665"/>
            </a:xfrm>
            <a:prstGeom prst="rect">
              <a:avLst/>
            </a:prstGeom>
            <a:solidFill>
              <a:srgbClr val="FFFEE8"/>
            </a:solidFill>
            <a:ln w="28575">
              <a:solidFill>
                <a:srgbClr val="10776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b="1" dirty="0"/>
                <a:t>Numeri reali positivi, escluso zero</a:t>
              </a: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986457C6-9F56-474C-A461-E64781E09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7864" y="3356389"/>
              <a:ext cx="1584176" cy="1618964"/>
            </a:xfrm>
            <a:prstGeom prst="straightConnector1">
              <a:avLst/>
            </a:prstGeom>
            <a:ln w="31750">
              <a:solidFill>
                <a:srgbClr val="10776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F1D1E5D1-3CC1-4E46-A7B5-33495D225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7800" y="3415554"/>
              <a:ext cx="2172512" cy="1563798"/>
            </a:xfrm>
            <a:prstGeom prst="straightConnector1">
              <a:avLst/>
            </a:prstGeom>
            <a:ln w="31750">
              <a:solidFill>
                <a:srgbClr val="10776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004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6F565B03-1FBC-2645-B7FD-EB8B0AEF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31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Riflessioni sulle derivate ottenute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A2CE85-A3C7-8544-92D2-0F5FA026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9723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Enrico </a:t>
            </a:r>
            <a:r>
              <a:rPr lang="it-IT" altLang="it-IT" dirty="0" err="1"/>
              <a:t>Pietropoli</a:t>
            </a:r>
            <a:r>
              <a:rPr lang="it-IT" altLang="it-IT" dirty="0"/>
              <a:t>, 2022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A0C462-DB89-C24B-BDE3-2A34D50A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31DBE-7F38-4B40-A507-1975F7AC505C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F0B54D-63D7-544B-8E44-4B74379FA784}"/>
              </a:ext>
            </a:extLst>
          </p:cNvPr>
          <p:cNvSpPr txBox="1"/>
          <p:nvPr/>
        </p:nvSpPr>
        <p:spPr>
          <a:xfrm>
            <a:off x="5192426" y="2347566"/>
            <a:ext cx="2880320" cy="707886"/>
          </a:xfrm>
          <a:prstGeom prst="rect">
            <a:avLst/>
          </a:prstGeom>
          <a:solidFill>
            <a:srgbClr val="FFFEE8"/>
          </a:solidFill>
          <a:ln w="25400">
            <a:solidFill>
              <a:srgbClr val="0634C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Potenze di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hanno come derivate potenze di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it-IT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5A3858-C6A2-E145-9312-672D32DED5CA}"/>
              </a:ext>
            </a:extLst>
          </p:cNvPr>
          <p:cNvSpPr txBox="1"/>
          <p:nvPr/>
        </p:nvSpPr>
        <p:spPr>
          <a:xfrm>
            <a:off x="5167928" y="3221059"/>
            <a:ext cx="2880320" cy="1015663"/>
          </a:xfrm>
          <a:prstGeom prst="rect">
            <a:avLst/>
          </a:prstGeom>
          <a:solidFill>
            <a:srgbClr val="FFFEE8"/>
          </a:solidFill>
          <a:ln w="25400">
            <a:solidFill>
              <a:srgbClr val="0634C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Funzioni goniometriche hanno come derivate funzioni goniometriche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F29DAA-016F-4148-9A14-DC15FB43E86A}"/>
              </a:ext>
            </a:extLst>
          </p:cNvPr>
          <p:cNvSpPr txBox="1"/>
          <p:nvPr/>
        </p:nvSpPr>
        <p:spPr>
          <a:xfrm>
            <a:off x="5224699" y="4402329"/>
            <a:ext cx="2880320" cy="707886"/>
          </a:xfrm>
          <a:prstGeom prst="rect">
            <a:avLst/>
          </a:prstGeom>
          <a:solidFill>
            <a:srgbClr val="FFFEE8"/>
          </a:solidFill>
          <a:ln w="25400">
            <a:solidFill>
              <a:srgbClr val="0634C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La funzione esponenziale ha per derivata se stessa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2E7D3A8-63DE-FB4C-B081-63BE18B4B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7" y="995532"/>
            <a:ext cx="4382309" cy="5142875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1AE6A9D-E142-DD4B-BC1F-625D3A5EED72}"/>
              </a:ext>
            </a:extLst>
          </p:cNvPr>
          <p:cNvCxnSpPr>
            <a:cxnSpLocks/>
          </p:cNvCxnSpPr>
          <p:nvPr/>
        </p:nvCxnSpPr>
        <p:spPr>
          <a:xfrm flipH="1">
            <a:off x="4572000" y="2680006"/>
            <a:ext cx="635666" cy="60999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B6E9A741-87FB-2E42-B98D-F28AB6991CCE}"/>
              </a:ext>
            </a:extLst>
          </p:cNvPr>
          <p:cNvCxnSpPr/>
          <p:nvPr/>
        </p:nvCxnSpPr>
        <p:spPr>
          <a:xfrm flipH="1">
            <a:off x="4625640" y="3871968"/>
            <a:ext cx="541040" cy="3450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606E1B4-C7BA-8D48-9060-9266B6AE4D8F}"/>
              </a:ext>
            </a:extLst>
          </p:cNvPr>
          <p:cNvCxnSpPr>
            <a:cxnSpLocks/>
          </p:cNvCxnSpPr>
          <p:nvPr/>
        </p:nvCxnSpPr>
        <p:spPr>
          <a:xfrm flipH="1" flipV="1">
            <a:off x="4531477" y="3608495"/>
            <a:ext cx="618742" cy="27237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ECBF66D-5649-8D47-BACA-E90E8E896581}"/>
              </a:ext>
            </a:extLst>
          </p:cNvPr>
          <p:cNvCxnSpPr>
            <a:cxnSpLocks/>
          </p:cNvCxnSpPr>
          <p:nvPr/>
        </p:nvCxnSpPr>
        <p:spPr>
          <a:xfrm flipH="1">
            <a:off x="4115707" y="4653136"/>
            <a:ext cx="1091959" cy="14327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464DA2B-7BDA-FD4D-A583-613D8D9BE9B4}"/>
                  </a:ext>
                </a:extLst>
              </p:cNvPr>
              <p:cNvSpPr txBox="1"/>
              <p:nvPr/>
            </p:nvSpPr>
            <p:spPr>
              <a:xfrm>
                <a:off x="5192426" y="5269501"/>
                <a:ext cx="2880320" cy="1241365"/>
              </a:xfrm>
              <a:prstGeom prst="rect">
                <a:avLst/>
              </a:prstGeom>
              <a:solidFill>
                <a:srgbClr val="FFFEE8"/>
              </a:solidFill>
              <a:ln w="25400">
                <a:solidFill>
                  <a:srgbClr val="0634C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La ‘complicata’ funzione logaritmo ha per derivata la ‘semplice’ funzione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200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fPr>
                      <m:num>
                        <m:r>
                          <a:rPr lang="it-IT" sz="2200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it-IT" sz="2200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𝒙</m:t>
                        </m:r>
                      </m:den>
                    </m:f>
                  </m:oMath>
                </a14:m>
                <a:endParaRPr lang="it-IT" sz="2200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464DA2B-7BDA-FD4D-A583-613D8D9BE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426" y="5269501"/>
                <a:ext cx="2880320" cy="1241365"/>
              </a:xfrm>
              <a:prstGeom prst="rect">
                <a:avLst/>
              </a:prstGeom>
              <a:blipFill>
                <a:blip r:embed="rId4"/>
                <a:stretch>
                  <a:fillRect t="-990"/>
                </a:stretch>
              </a:blipFill>
              <a:ln w="25400">
                <a:solidFill>
                  <a:srgbClr val="0634C9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38C16E66-2798-8944-BA3A-8112CD127C17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4039346" y="5648020"/>
            <a:ext cx="1153080" cy="2421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808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3BED8AB1-18F3-914A-AB43-F5A24201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Come è organizzato il calcolo differenziale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2" name="Slide Number Placeholder 3">
            <a:extLst>
              <a:ext uri="{FF2B5EF4-FFF2-40B4-BE49-F238E27FC236}">
                <a16:creationId xmlns:a16="http://schemas.microsoft.com/office/drawing/2014/main" id="{AC20FB41-22B3-E142-BC91-76795D2039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96295F-8708-0940-B61A-0C5403619CA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5363" name="Footer Placeholder 4">
            <a:extLst>
              <a:ext uri="{FF2B5EF4-FFF2-40B4-BE49-F238E27FC236}">
                <a16:creationId xmlns:a16="http://schemas.microsoft.com/office/drawing/2014/main" id="{BAC1A966-FA4B-BA49-A322-4757ABCF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15364" name="TextBox 9">
            <a:extLst>
              <a:ext uri="{FF2B5EF4-FFF2-40B4-BE49-F238E27FC236}">
                <a16:creationId xmlns:a16="http://schemas.microsoft.com/office/drawing/2014/main" id="{A103F3FD-8022-774C-AC98-13201AB4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8077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Il calcolo differenziale studia le derivate.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Pensa alla tante funzioni che hai incontrato finora: calcolare il limite del rapporto incrementale per tutte queste funzioni sarebbe un lavoro lunghissimo!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Ecco invece il percorso molto più rapido che seguirai: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Calcolo le derivate di poche funzioni elementari.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Studio le regole dell’Algebra delle  derivate per calcolare le derivate di tutte le funzioni ottenute da quelle elementari con procedimenti noti.   </a:t>
            </a:r>
          </a:p>
        </p:txBody>
      </p:sp>
      <p:pic>
        <p:nvPicPr>
          <p:cNvPr id="15365" name="Picture 10" descr="Schermata 2014-11-13 alle 09.18.43.png">
            <a:extLst>
              <a:ext uri="{FF2B5EF4-FFF2-40B4-BE49-F238E27FC236}">
                <a16:creationId xmlns:a16="http://schemas.microsoft.com/office/drawing/2014/main" id="{5F164CB7-66D4-F14D-B244-DF0F6EADD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6" y="4551527"/>
            <a:ext cx="345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6">
            <a:extLst>
              <a:ext uri="{FF2B5EF4-FFF2-40B4-BE49-F238E27FC236}">
                <a16:creationId xmlns:a16="http://schemas.microsoft.com/office/drawing/2014/main" id="{B9A27D92-788B-0F4F-9F0C-CE7181AB2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4900" y="4052907"/>
            <a:ext cx="327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FF"/>
                </a:solidFill>
                <a:latin typeface="Arial Narrow" panose="020B0604020202020204" pitchFamily="34" charset="0"/>
              </a:rPr>
              <a:t>Esempi di funzioni  ottenute con 3 funzioni elementari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03636E-83A3-5A4A-8D8F-75D450DB6A20}"/>
              </a:ext>
            </a:extLst>
          </p:cNvPr>
          <p:cNvSpPr txBox="1"/>
          <p:nvPr/>
        </p:nvSpPr>
        <p:spPr>
          <a:xfrm>
            <a:off x="-419725" y="3267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963150-CE81-654F-8A75-936F53E0B631}"/>
              </a:ext>
            </a:extLst>
          </p:cNvPr>
          <p:cNvSpPr txBox="1"/>
          <p:nvPr/>
        </p:nvSpPr>
        <p:spPr>
          <a:xfrm>
            <a:off x="6086007" y="5726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0AFDBA-A30F-8F44-A9E1-2E38C1A2CA29}"/>
              </a:ext>
            </a:extLst>
          </p:cNvPr>
          <p:cNvSpPr txBox="1"/>
          <p:nvPr/>
        </p:nvSpPr>
        <p:spPr>
          <a:xfrm>
            <a:off x="5786203" y="55613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A1CAB0A-A142-B54D-9989-57921A54A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68" y="5011805"/>
            <a:ext cx="4101332" cy="9188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>
            <a:extLst>
              <a:ext uri="{FF2B5EF4-FFF2-40B4-BE49-F238E27FC236}">
                <a16:creationId xmlns:a16="http://schemas.microsoft.com/office/drawing/2014/main" id="{43C34309-F074-8C49-B868-9F4A604A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135938" cy="609600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Procedimento </a:t>
            </a:r>
          </a:p>
        </p:txBody>
      </p:sp>
      <p:sp>
        <p:nvSpPr>
          <p:cNvPr id="16386" name="Footer Placeholder 6">
            <a:extLst>
              <a:ext uri="{FF2B5EF4-FFF2-40B4-BE49-F238E27FC236}">
                <a16:creationId xmlns:a16="http://schemas.microsoft.com/office/drawing/2014/main" id="{5E9E51A9-76F5-6D4B-B4C5-6F59E305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16387" name="Slide Number Placeholder 5">
            <a:extLst>
              <a:ext uri="{FF2B5EF4-FFF2-40B4-BE49-F238E27FC236}">
                <a16:creationId xmlns:a16="http://schemas.microsoft.com/office/drawing/2014/main" id="{87E7C0C0-21D3-6D4B-8017-443A0E7E71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B8191-2E6A-1C4C-9090-487D19960EC8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C3C47D0D-DFDE-1A41-82E3-0CE7F1576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82296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 Bold" panose="020B0606020202030204" pitchFamily="34" charset="0"/>
              </a:rPr>
              <a:t>In questa lezione calcoli la funzione derivata di altre funzioni elementari.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 Bold" panose="020B0606020202030204" pitchFamily="34" charset="0"/>
              </a:rPr>
              <a:t>Il procedimento di calcolo sarà sempre lo stesso: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it-IT" altLang="it-IT" sz="2800" b="1" dirty="0">
                <a:solidFill>
                  <a:srgbClr val="0000FF"/>
                </a:solidFill>
                <a:latin typeface="Arial Narrow Bold" panose="020B0606020202030204" pitchFamily="34" charset="0"/>
              </a:rPr>
              <a:t>Calcolo del rapporto incrementale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 Bold" panose="020B0606020202030204" pitchFamily="34" charset="0"/>
              </a:rPr>
              <a:t>2. Calcolo del limite del rapporto incrementale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8000"/>
                </a:solidFill>
                <a:latin typeface="Arial Narrow Bold" panose="020B0606020202030204" pitchFamily="34" charset="0"/>
              </a:rPr>
              <a:t>E ricorderai sempre di osservare la derivata come pendenza della retta tangente al grafico della funzione.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6DFE46-CF61-2340-ABC5-701A07A68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6"/>
          <a:stretch/>
        </p:blipFill>
        <p:spPr>
          <a:xfrm>
            <a:off x="2699792" y="2492896"/>
            <a:ext cx="2952328" cy="8506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06AC68-AEB0-0F45-AF9B-4A48C46FD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/>
          <a:stretch/>
        </p:blipFill>
        <p:spPr>
          <a:xfrm>
            <a:off x="2339752" y="3811816"/>
            <a:ext cx="4016573" cy="899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>
            <a:extLst>
              <a:ext uri="{FF2B5EF4-FFF2-40B4-BE49-F238E27FC236}">
                <a16:creationId xmlns:a16="http://schemas.microsoft.com/office/drawing/2014/main" id="{D5DC9A9F-B713-C44F-8C7F-CD4973B4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 anchor="t"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Derivata della funzione y = sin(x)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BD0A37E-90EB-AE42-A7EC-104E2B8DF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817505"/>
            <a:ext cx="8964488" cy="32595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29F733-8E79-7B43-A3B5-606E29D77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0749"/>
            <a:ext cx="8364763" cy="2685398"/>
          </a:xfrm>
          <a:prstGeom prst="rect">
            <a:avLst/>
          </a:prstGeom>
        </p:spPr>
      </p:pic>
      <p:sp>
        <p:nvSpPr>
          <p:cNvPr id="25" name="Segnaposto piè di pagina 3">
            <a:extLst>
              <a:ext uri="{FF2B5EF4-FFF2-40B4-BE49-F238E27FC236}">
                <a16:creationId xmlns:a16="http://schemas.microsoft.com/office/drawing/2014/main" id="{6997C471-370F-254C-AD61-E068B3A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7" name="Segnaposto numero diapositiva 4">
            <a:extLst>
              <a:ext uri="{FF2B5EF4-FFF2-40B4-BE49-F238E27FC236}">
                <a16:creationId xmlns:a16="http://schemas.microsoft.com/office/drawing/2014/main" id="{5AC41815-33FE-724E-A224-D447426BB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39762" y="642943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2A0680-B833-4F4E-8F6E-38CB7D2A0628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>
            <a:extLst>
              <a:ext uri="{FF2B5EF4-FFF2-40B4-BE49-F238E27FC236}">
                <a16:creationId xmlns:a16="http://schemas.microsoft.com/office/drawing/2014/main" id="{70E33603-8383-774A-B6FC-38582B0C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La derivata della funzione y = sin(x)</a:t>
            </a:r>
          </a:p>
        </p:txBody>
      </p:sp>
      <p:sp>
        <p:nvSpPr>
          <p:cNvPr id="20482" name="Segnaposto piè di pagina 3">
            <a:extLst>
              <a:ext uri="{FF2B5EF4-FFF2-40B4-BE49-F238E27FC236}">
                <a16:creationId xmlns:a16="http://schemas.microsoft.com/office/drawing/2014/main" id="{014B6192-C72B-084B-AB45-26381B80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0483" name="Segnaposto numero diapositiva 4">
            <a:extLst>
              <a:ext uri="{FF2B5EF4-FFF2-40B4-BE49-F238E27FC236}">
                <a16:creationId xmlns:a16="http://schemas.microsoft.com/office/drawing/2014/main" id="{431E75F8-A118-FD46-AB68-6B14DE329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9A686B-C3FD-5C4A-8CD9-88F8ADD44D38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0484" name="Segnaposto contenuto 2">
            <a:extLst>
              <a:ext uri="{FF2B5EF4-FFF2-40B4-BE49-F238E27FC236}">
                <a16:creationId xmlns:a16="http://schemas.microsoft.com/office/drawing/2014/main" id="{8099E7C3-B664-264F-8930-E17A3EC94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46482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altLang="it-IT" b="1">
                <a:latin typeface="Arial Narrow Bold" panose="020B0606020202030204" pitchFamily="34" charset="0"/>
                <a:ea typeface="ＭＳ Ｐゴシック" panose="020B0600070205080204" pitchFamily="34" charset="-128"/>
              </a:rPr>
              <a:t>Abbiamo ottenuto.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altLang="it-IT" b="1">
                <a:latin typeface="Arial Narrow Bold" panose="020B0606020202030204" pitchFamily="34" charset="0"/>
                <a:ea typeface="ＭＳ Ｐゴシック" panose="020B0600070205080204" pitchFamily="34" charset="-128"/>
              </a:rPr>
              <a:t>- data la funzione y = sin(x)</a:t>
            </a:r>
          </a:p>
          <a:p>
            <a:pPr marL="0" indent="0" eaLnBrk="1" hangingPunct="1">
              <a:buFontTx/>
              <a:buChar char="-"/>
            </a:pPr>
            <a:r>
              <a:rPr lang="it-IT" altLang="it-IT" b="1">
                <a:latin typeface="Arial Narrow Bold" panose="020B0606020202030204" pitchFamily="34" charset="0"/>
                <a:ea typeface="ＭＳ Ｐゴシック" panose="020B0600070205080204" pitchFamily="34" charset="-128"/>
              </a:rPr>
              <a:t> la funzione derivata è y’ = cos(x).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altLang="it-IT" b="1">
                <a:latin typeface="Arial Narrow Bold" panose="020B0606020202030204" pitchFamily="34" charset="0"/>
                <a:ea typeface="ＭＳ Ｐゴシック" panose="020B0600070205080204" pitchFamily="34" charset="-128"/>
              </a:rPr>
              <a:t>Così conosco la derivata di y = sin(x) in tutti i suoi punti, senza dover ripetere il limite del rapporto incrementale. Due esempi:</a:t>
            </a:r>
          </a:p>
          <a:p>
            <a:pPr marL="0" indent="0" eaLnBrk="1" hangingPunct="1">
              <a:buFontTx/>
              <a:buChar char="-"/>
            </a:pPr>
            <a:r>
              <a:rPr lang="it-IT" altLang="it-IT" b="1">
                <a:latin typeface="Arial Narrow Bold" panose="020B0606020202030204" pitchFamily="34" charset="0"/>
                <a:ea typeface="ＭＳ Ｐゴシック" panose="020B0600070205080204" pitchFamily="34" charset="-128"/>
              </a:rPr>
              <a:t> la derivata di y = sin(x) nel punto O(0, 0) è cos(0) = 1;</a:t>
            </a:r>
          </a:p>
          <a:p>
            <a:pPr marL="0" indent="0" eaLnBrk="1" hangingPunct="1">
              <a:buFontTx/>
              <a:buChar char="-"/>
            </a:pPr>
            <a:r>
              <a:rPr lang="it-IT" altLang="it-IT" b="1">
                <a:latin typeface="Arial Narrow Bold" panose="020B0606020202030204" pitchFamily="34" charset="0"/>
                <a:ea typeface="ＭＳ Ｐゴシック" panose="020B0600070205080204" pitchFamily="34" charset="-128"/>
              </a:rPr>
              <a:t> la derivata di y = sin(x) nel punto A(π, 0) è cos(π) = -1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it-IT" altLang="it-IT">
              <a:ea typeface="ＭＳ Ｐゴシック" panose="020B0600070205080204" pitchFamily="34" charset="-128"/>
            </a:endParaRPr>
          </a:p>
          <a:p>
            <a:pPr marL="0" indent="0"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2A5CCA0C-C9C4-8946-80A0-EE7B3ED6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762000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Grafico di y = sin(x) e della sua derivata</a:t>
            </a:r>
          </a:p>
        </p:txBody>
      </p:sp>
      <p:sp>
        <p:nvSpPr>
          <p:cNvPr id="21506" name="Segnaposto piè di pagina 3">
            <a:extLst>
              <a:ext uri="{FF2B5EF4-FFF2-40B4-BE49-F238E27FC236}">
                <a16:creationId xmlns:a16="http://schemas.microsoft.com/office/drawing/2014/main" id="{33F0682C-9BE3-2A40-80EB-E67B0A5A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1507" name="Segnaposto numero diapositiva 4">
            <a:extLst>
              <a:ext uri="{FF2B5EF4-FFF2-40B4-BE49-F238E27FC236}">
                <a16:creationId xmlns:a16="http://schemas.microsoft.com/office/drawing/2014/main" id="{F6FC0E2A-7856-B14D-965A-AB68F0DF6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C2C40E-D175-5146-8C55-F3A33BCF722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1508" name="Picture 6" descr="Schermata 2014-11-21 alle 18.09.57.png">
            <a:extLst>
              <a:ext uri="{FF2B5EF4-FFF2-40B4-BE49-F238E27FC236}">
                <a16:creationId xmlns:a16="http://schemas.microsoft.com/office/drawing/2014/main" id="{6B905B18-9BEA-B144-81AF-082073385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4960938" cy="26590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7" descr="Schermata 2014-11-21 alle 18.10.11.png">
            <a:extLst>
              <a:ext uri="{FF2B5EF4-FFF2-40B4-BE49-F238E27FC236}">
                <a16:creationId xmlns:a16="http://schemas.microsoft.com/office/drawing/2014/main" id="{8DE406F4-CB57-5741-B98C-FBBD40FCB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4773613" cy="26844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Box 8">
            <a:extLst>
              <a:ext uri="{FF2B5EF4-FFF2-40B4-BE49-F238E27FC236}">
                <a16:creationId xmlns:a16="http://schemas.microsoft.com/office/drawing/2014/main" id="{8453DC81-0EE6-9844-995E-F5AF56B8F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2" y="2937969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" panose="020B0604020202020204" pitchFamily="34" charset="0"/>
              </a:rPr>
              <a:t>A(π, 0)</a:t>
            </a:r>
          </a:p>
        </p:txBody>
      </p:sp>
      <p:sp>
        <p:nvSpPr>
          <p:cNvPr id="21511" name="TextBox 9">
            <a:extLst>
              <a:ext uri="{FF2B5EF4-FFF2-40B4-BE49-F238E27FC236}">
                <a16:creationId xmlns:a16="http://schemas.microsoft.com/office/drawing/2014/main" id="{CBFD65EE-63C0-9644-ABD4-D9C9A7125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1236" y="2937969"/>
            <a:ext cx="2732857" cy="646331"/>
          </a:xfrm>
          <a:prstGeom prst="rect">
            <a:avLst/>
          </a:prstGeom>
          <a:solidFill>
            <a:srgbClr val="FFFDDC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4020202020204" pitchFamily="34" charset="0"/>
              </a:rPr>
              <a:t>La tangente </a:t>
            </a:r>
            <a:r>
              <a:rPr lang="it-IT" altLang="it-IT" sz="1800" b="1" i="1" dirty="0">
                <a:latin typeface="Arial Narrow" panose="020B0604020202020204" pitchFamily="34" charset="0"/>
              </a:rPr>
              <a:t>t </a:t>
            </a:r>
            <a:r>
              <a:rPr lang="it-IT" altLang="it-IT" sz="1800" b="1" dirty="0">
                <a:latin typeface="Arial Narrow" panose="020B0604020202020204" pitchFamily="34" charset="0"/>
              </a:rPr>
              <a:t>nel punto A di ascissa π ha pendenza -1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2DFF89-B6B9-8A43-B0B5-E7C1B45C960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048000" y="6019800"/>
            <a:ext cx="1752600" cy="1588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3" name="TextBox 15">
            <a:extLst>
              <a:ext uri="{FF2B5EF4-FFF2-40B4-BE49-F238E27FC236}">
                <a16:creationId xmlns:a16="http://schemas.microsoft.com/office/drawing/2014/main" id="{D6574471-891C-FA4E-814F-513517897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281" y="5868194"/>
            <a:ext cx="3833812" cy="369888"/>
          </a:xfrm>
          <a:prstGeom prst="rect">
            <a:avLst/>
          </a:prstGeom>
          <a:solidFill>
            <a:srgbClr val="FFFDDC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 Narrow" panose="020B0604020202020204" pitchFamily="34" charset="0"/>
              </a:rPr>
              <a:t>La derivata nel punto d’ascissa π vale -1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6B4AE3-3F09-4E43-A437-A89CEF89DC28}"/>
              </a:ext>
            </a:extLst>
          </p:cNvPr>
          <p:cNvSpPr txBox="1"/>
          <p:nvPr/>
        </p:nvSpPr>
        <p:spPr>
          <a:xfrm>
            <a:off x="4065359" y="101644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sin(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3E89B4E-B34D-7344-AD7E-1372A5409E6A}"/>
              </a:ext>
            </a:extLst>
          </p:cNvPr>
          <p:cNvSpPr txBox="1"/>
          <p:nvPr/>
        </p:nvSpPr>
        <p:spPr>
          <a:xfrm>
            <a:off x="3709553" y="379685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0634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 </a:t>
            </a:r>
            <a:r>
              <a:rPr lang="it-IT" sz="2400" b="1" dirty="0">
                <a:solidFill>
                  <a:srgbClr val="0634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cos(</a:t>
            </a:r>
            <a:r>
              <a:rPr lang="it-IT" sz="2400" b="1" i="1" dirty="0">
                <a:solidFill>
                  <a:srgbClr val="0634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solidFill>
                  <a:srgbClr val="0634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2A5CCA0C-C9C4-8946-80A0-EE7B3ED6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2048"/>
            <a:ext cx="8164016" cy="762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Video: y = sin(x) e la sua derivata</a:t>
            </a:r>
          </a:p>
        </p:txBody>
      </p:sp>
      <p:sp>
        <p:nvSpPr>
          <p:cNvPr id="21506" name="Segnaposto piè di pagina 3">
            <a:extLst>
              <a:ext uri="{FF2B5EF4-FFF2-40B4-BE49-F238E27FC236}">
                <a16:creationId xmlns:a16="http://schemas.microsoft.com/office/drawing/2014/main" id="{33F0682C-9BE3-2A40-80EB-E67B0A5A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1507" name="Segnaposto numero diapositiva 4">
            <a:extLst>
              <a:ext uri="{FF2B5EF4-FFF2-40B4-BE49-F238E27FC236}">
                <a16:creationId xmlns:a16="http://schemas.microsoft.com/office/drawing/2014/main" id="{F6FC0E2A-7856-B14D-965A-AB68F0DF6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C2C40E-D175-5146-8C55-F3A33BCF722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Elementi multimediali online 1" descr="DerS3_video1.mp4">
            <a:hlinkClick r:id="" action="ppaction://media"/>
            <a:extLst>
              <a:ext uri="{FF2B5EF4-FFF2-40B4-BE49-F238E27FC236}">
                <a16:creationId xmlns:a16="http://schemas.microsoft.com/office/drawing/2014/main" id="{3C8FE1FE-0B52-394A-9055-FDBB2F108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4331" b="24500"/>
          <a:stretch/>
        </p:blipFill>
        <p:spPr>
          <a:xfrm>
            <a:off x="0" y="2060848"/>
            <a:ext cx="91440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>
            <a:extLst>
              <a:ext uri="{FF2B5EF4-FFF2-40B4-BE49-F238E27FC236}">
                <a16:creationId xmlns:a16="http://schemas.microsoft.com/office/drawing/2014/main" id="{33FA6819-5C7F-1145-8086-0707A7DB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derivata di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cos(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579" name="Segnaposto piè di pagina 3">
            <a:extLst>
              <a:ext uri="{FF2B5EF4-FFF2-40B4-BE49-F238E27FC236}">
                <a16:creationId xmlns:a16="http://schemas.microsoft.com/office/drawing/2014/main" id="{35A89F68-70CB-CB49-9396-0665E84E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4580" name="Segnaposto numero diapositiva 7">
            <a:extLst>
              <a:ext uri="{FF2B5EF4-FFF2-40B4-BE49-F238E27FC236}">
                <a16:creationId xmlns:a16="http://schemas.microsoft.com/office/drawing/2014/main" id="{7E84E783-012F-954C-AE44-F796E7748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DEA1F7-A9C9-0949-BBD4-EAB333EAECE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1D0E9-A01C-D34D-8889-CB4C19EE4922}"/>
              </a:ext>
            </a:extLst>
          </p:cNvPr>
          <p:cNvSpPr txBox="1"/>
          <p:nvPr/>
        </p:nvSpPr>
        <p:spPr>
          <a:xfrm>
            <a:off x="1143000" y="5181600"/>
            <a:ext cx="7010400" cy="523875"/>
          </a:xfrm>
          <a:prstGeom prst="rect">
            <a:avLst/>
          </a:prstGeom>
          <a:solidFill>
            <a:srgbClr val="FFFDD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cos(</a:t>
            </a:r>
            <a:r>
              <a:rPr lang="it-IT" altLang="it-IT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ha come derivata  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sin(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4582" name="Picture 10" descr="Schermata 2014-11-24 alle 16.53.44.png">
            <a:extLst>
              <a:ext uri="{FF2B5EF4-FFF2-40B4-BE49-F238E27FC236}">
                <a16:creationId xmlns:a16="http://schemas.microsoft.com/office/drawing/2014/main" id="{6D41B381-5D70-E344-ADE3-BEBD15AA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4296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13">
            <a:extLst>
              <a:ext uri="{FF2B5EF4-FFF2-40B4-BE49-F238E27FC236}">
                <a16:creationId xmlns:a16="http://schemas.microsoft.com/office/drawing/2014/main" id="{09BC1884-C9C8-F64D-AB5F-52D055312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Calcolo la derivata di y = cos(x)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>
            <a:extLst>
              <a:ext uri="{FF2B5EF4-FFF2-40B4-BE49-F238E27FC236}">
                <a16:creationId xmlns:a16="http://schemas.microsoft.com/office/drawing/2014/main" id="{33FA6819-5C7F-1145-8086-0707A7DB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derivata di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cos(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579" name="Segnaposto piè di pagina 3">
            <a:extLst>
              <a:ext uri="{FF2B5EF4-FFF2-40B4-BE49-F238E27FC236}">
                <a16:creationId xmlns:a16="http://schemas.microsoft.com/office/drawing/2014/main" id="{35A89F68-70CB-CB49-9396-0665E84E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Enrico Pietropoli, 2022</a:t>
            </a:r>
          </a:p>
        </p:txBody>
      </p:sp>
      <p:sp>
        <p:nvSpPr>
          <p:cNvPr id="24580" name="Segnaposto numero diapositiva 7">
            <a:extLst>
              <a:ext uri="{FF2B5EF4-FFF2-40B4-BE49-F238E27FC236}">
                <a16:creationId xmlns:a16="http://schemas.microsoft.com/office/drawing/2014/main" id="{7E84E783-012F-954C-AE44-F796E7748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DEA1F7-A9C9-0949-BBD4-EAB333EAECE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1D0E9-A01C-D34D-8889-CB4C19EE4922}"/>
              </a:ext>
            </a:extLst>
          </p:cNvPr>
          <p:cNvSpPr txBox="1"/>
          <p:nvPr/>
        </p:nvSpPr>
        <p:spPr>
          <a:xfrm>
            <a:off x="1143000" y="5181600"/>
            <a:ext cx="7010400" cy="523875"/>
          </a:xfrm>
          <a:prstGeom prst="rect">
            <a:avLst/>
          </a:prstGeom>
          <a:solidFill>
            <a:srgbClr val="FFFDDC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cos(</a:t>
            </a:r>
            <a:r>
              <a:rPr lang="it-IT" altLang="it-IT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ha come derivata  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sin(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4582" name="Picture 10" descr="Schermata 2014-11-24 alle 16.53.44.png">
            <a:extLst>
              <a:ext uri="{FF2B5EF4-FFF2-40B4-BE49-F238E27FC236}">
                <a16:creationId xmlns:a16="http://schemas.microsoft.com/office/drawing/2014/main" id="{6D41B381-5D70-E344-ADE3-BEBD15AA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4296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13">
            <a:extLst>
              <a:ext uri="{FF2B5EF4-FFF2-40B4-BE49-F238E27FC236}">
                <a16:creationId xmlns:a16="http://schemas.microsoft.com/office/drawing/2014/main" id="{09BC1884-C9C8-F64D-AB5F-52D055312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Calcolo la derivata di y = cos(x)</a:t>
            </a:r>
          </a:p>
        </p:txBody>
      </p:sp>
    </p:spTree>
    <p:extLst>
      <p:ext uri="{BB962C8B-B14F-4D97-AF65-F5344CB8AC3E}">
        <p14:creationId xmlns:p14="http://schemas.microsoft.com/office/powerpoint/2010/main" val="5557633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771</Words>
  <Application>Microsoft Macintosh PowerPoint</Application>
  <PresentationFormat>Presentazione su schermo (4:3)</PresentationFormat>
  <Paragraphs>112</Paragraphs>
  <Slides>19</Slides>
  <Notes>5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Arial Narrow Bold</vt:lpstr>
      <vt:lpstr>Calibri</vt:lpstr>
      <vt:lpstr>Cambria Math</vt:lpstr>
      <vt:lpstr>Times New Roman</vt:lpstr>
      <vt:lpstr>Tema di Office</vt:lpstr>
      <vt:lpstr>Equation</vt:lpstr>
      <vt:lpstr>Derivate di funzioni elementari</vt:lpstr>
      <vt:lpstr>Come è organizzato il calcolo differenziale</vt:lpstr>
      <vt:lpstr>Procedimento </vt:lpstr>
      <vt:lpstr>Derivata della funzione y = sin(x)</vt:lpstr>
      <vt:lpstr>La derivata della funzione y = sin(x)</vt:lpstr>
      <vt:lpstr>Grafico di y = sin(x) e della sua derivata</vt:lpstr>
      <vt:lpstr>Video: y = sin(x) e la sua derivata</vt:lpstr>
      <vt:lpstr>La derivata di y = cos(x)</vt:lpstr>
      <vt:lpstr>La derivata di y = cos(x)</vt:lpstr>
      <vt:lpstr>Video: y = cos(x) e la sua derivata</vt:lpstr>
      <vt:lpstr>Grafico di y = cos(x) e della sua derivata</vt:lpstr>
      <vt:lpstr>Derivata della funzione y = ex</vt:lpstr>
      <vt:lpstr>Grafico di y = ex con la sua derivata</vt:lpstr>
      <vt:lpstr>Video: funzione y = ex e sua derivata </vt:lpstr>
      <vt:lpstr>Riflessioni sui risultati ottenuti </vt:lpstr>
      <vt:lpstr>La funzione y = ln(x)</vt:lpstr>
      <vt:lpstr>La derivata di y = ln(x)</vt:lpstr>
      <vt:lpstr>Grafico di y = ln(x) e della sua derivata</vt:lpstr>
      <vt:lpstr>Riflessioni sulle derivate ottenute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Derivate delle funzioni elementari</dc:title>
  <dc:subject/>
  <dc:creator>Enrico Pietropoli</dc:creator>
  <cp:keywords/>
  <dc:description/>
  <cp:lastModifiedBy>Microsoft Office User</cp:lastModifiedBy>
  <cp:revision>141</cp:revision>
  <dcterms:created xsi:type="dcterms:W3CDTF">2014-11-22T17:39:08Z</dcterms:created>
  <dcterms:modified xsi:type="dcterms:W3CDTF">2022-03-02T06:25:31Z</dcterms:modified>
  <cp:category/>
</cp:coreProperties>
</file>